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60" r:id="rId4"/>
    <p:sldId id="265" r:id="rId5"/>
    <p:sldId id="267" r:id="rId6"/>
    <p:sldId id="292" r:id="rId7"/>
    <p:sldId id="270" r:id="rId8"/>
    <p:sldId id="301" r:id="rId9"/>
    <p:sldId id="313" r:id="rId10"/>
    <p:sldId id="269" r:id="rId11"/>
    <p:sldId id="311" r:id="rId12"/>
    <p:sldId id="297" r:id="rId13"/>
    <p:sldId id="298" r:id="rId14"/>
    <p:sldId id="300" r:id="rId15"/>
    <p:sldId id="271" r:id="rId16"/>
    <p:sldId id="268" r:id="rId17"/>
    <p:sldId id="273" r:id="rId18"/>
    <p:sldId id="302" r:id="rId19"/>
    <p:sldId id="303" r:id="rId20"/>
    <p:sldId id="272" r:id="rId21"/>
    <p:sldId id="307" r:id="rId22"/>
    <p:sldId id="308" r:id="rId23"/>
    <p:sldId id="314" r:id="rId24"/>
    <p:sldId id="309" r:id="rId25"/>
    <p:sldId id="320" r:id="rId26"/>
    <p:sldId id="321" r:id="rId27"/>
    <p:sldId id="310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335" r:id="rId42"/>
    <p:sldId id="312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0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B9F43-C1EF-420B-A7D4-09B570B9BAB5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05AAA-3586-4749-A619-1DDD29BF8F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389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BF06-CE92-43B6-935A-3F72A31953FD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893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BF06-CE92-43B6-935A-3F72A31953FD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947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BF06-CE92-43B6-935A-3F72A31953FD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1554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BF06-CE92-43B6-935A-3F72A31953FD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8235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BF06-CE92-43B6-935A-3F72A31953FD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197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BF06-CE92-43B6-935A-3F72A31953FD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515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BF06-CE92-43B6-935A-3F72A31953FD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712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BF06-CE92-43B6-935A-3F72A31953FD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295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BF06-CE92-43B6-935A-3F72A31953FD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1968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BF06-CE92-43B6-935A-3F72A31953FD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16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BF06-CE92-43B6-935A-3F72A31953FD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866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BF06-CE92-43B6-935A-3F72A31953FD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034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BF06-CE92-43B6-935A-3F72A31953FD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115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BF06-CE92-43B6-935A-3F72A31953FD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144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úhelní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12A718C-2D53-4E34-B002-876AD93A3F79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9356F4E-B1A7-4C10-AC58-CB8922A2CF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718C-2D53-4E34-B002-876AD93A3F79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6F4E-B1A7-4C10-AC58-CB8922A2CF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718C-2D53-4E34-B002-876AD93A3F79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6F4E-B1A7-4C10-AC58-CB8922A2CF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12A718C-2D53-4E34-B002-876AD93A3F79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6F4E-B1A7-4C10-AC58-CB8922A2CF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úhlý trojúhelní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vnoramenný trojúhelní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12A718C-2D53-4E34-B002-876AD93A3F79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F9356F4E-B1A7-4C10-AC58-CB8922A2CFB9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1" name="Přímá spojovací čára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12A718C-2D53-4E34-B002-876AD93A3F79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9356F4E-B1A7-4C10-AC58-CB8922A2CF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12A718C-2D53-4E34-B002-876AD93A3F79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F9356F4E-B1A7-4C10-AC58-CB8922A2CF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718C-2D53-4E34-B002-876AD93A3F79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56F4E-B1A7-4C10-AC58-CB8922A2CF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12A718C-2D53-4E34-B002-876AD93A3F79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9356F4E-B1A7-4C10-AC58-CB8922A2CF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12A718C-2D53-4E34-B002-876AD93A3F79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F9356F4E-B1A7-4C10-AC58-CB8922A2CF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12A718C-2D53-4E34-B002-876AD93A3F79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F9356F4E-B1A7-4C10-AC58-CB8922A2CFB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úhlý trojúhelní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12A718C-2D53-4E34-B002-876AD93A3F79}" type="datetimeFigureOut">
              <a:rPr lang="cs-CZ" smtClean="0"/>
              <a:pPr/>
              <a:t>23.4.2020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9356F4E-B1A7-4C10-AC58-CB8922A2CFB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2868736"/>
          </a:xfrm>
        </p:spPr>
        <p:txBody>
          <a:bodyPr>
            <a:normAutofit/>
          </a:bodyPr>
          <a:lstStyle/>
          <a:p>
            <a:r>
              <a:rPr lang="cs-CZ" dirty="0" smtClean="0"/>
              <a:t>Animační programy na památkách ve správě Národního památkového ústavu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40544" y="4357694"/>
            <a:ext cx="8062912" cy="1143008"/>
          </a:xfrm>
        </p:spPr>
        <p:txBody>
          <a:bodyPr>
            <a:normAutofit/>
          </a:bodyPr>
          <a:lstStyle/>
          <a:p>
            <a:endParaRPr lang="cs-CZ" sz="1800" b="1" dirty="0" smtClean="0"/>
          </a:p>
          <a:p>
            <a:r>
              <a:rPr lang="cs-CZ" sz="1800" b="1" dirty="0" smtClean="0"/>
              <a:t>Martina </a:t>
            </a:r>
            <a:r>
              <a:rPr lang="cs-CZ" sz="1800" b="1" dirty="0" smtClean="0"/>
              <a:t>Indrová</a:t>
            </a:r>
            <a:endParaRPr lang="cs-CZ" sz="1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Filmové štáby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idx="1"/>
          </p:nvPr>
        </p:nvPicPr>
        <p:blipFill>
          <a:blip r:embed="rId2" cstate="print"/>
          <a:srcRect l="1322" t="21176" r="60496" b="10000"/>
          <a:stretch>
            <a:fillRect/>
          </a:stretch>
        </p:blipFill>
        <p:spPr bwMode="auto">
          <a:xfrm>
            <a:off x="6588224" y="332656"/>
            <a:ext cx="18002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/>
          <p:nvPr/>
        </p:nvPicPr>
        <p:blipFill>
          <a:blip r:embed="rId3" cstate="print"/>
          <a:srcRect l="1157" t="21176" r="72397" b="45294"/>
          <a:stretch>
            <a:fillRect/>
          </a:stretch>
        </p:blipFill>
        <p:spPr bwMode="auto">
          <a:xfrm>
            <a:off x="251520" y="1772816"/>
            <a:ext cx="273630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/>
          <p:cNvPicPr/>
          <p:nvPr/>
        </p:nvPicPr>
        <p:blipFill>
          <a:blip r:embed="rId4" cstate="print"/>
          <a:srcRect l="826" t="21176" r="84959" b="62059"/>
          <a:stretch>
            <a:fillRect/>
          </a:stretch>
        </p:blipFill>
        <p:spPr bwMode="auto">
          <a:xfrm>
            <a:off x="3275856" y="4653136"/>
            <a:ext cx="216024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/>
          <p:cNvPicPr/>
          <p:nvPr/>
        </p:nvPicPr>
        <p:blipFill>
          <a:blip r:embed="rId5" cstate="print"/>
          <a:srcRect l="23636" t="26471" r="25124" b="7647"/>
          <a:stretch>
            <a:fillRect/>
          </a:stretch>
        </p:blipFill>
        <p:spPr bwMode="auto">
          <a:xfrm>
            <a:off x="3131840" y="2204864"/>
            <a:ext cx="29527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/>
          <p:cNvPicPr/>
          <p:nvPr/>
        </p:nvPicPr>
        <p:blipFill>
          <a:blip r:embed="rId6" cstate="print"/>
          <a:srcRect l="23967" t="26765" r="25289" b="7941"/>
          <a:stretch>
            <a:fillRect/>
          </a:stretch>
        </p:blipFill>
        <p:spPr bwMode="auto">
          <a:xfrm>
            <a:off x="251520" y="4437112"/>
            <a:ext cx="29241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/>
          <p:cNvPicPr/>
          <p:nvPr/>
        </p:nvPicPr>
        <p:blipFill>
          <a:blip r:embed="rId7" cstate="print"/>
          <a:srcRect l="23967" t="29412" r="25289" b="11765"/>
          <a:stretch>
            <a:fillRect/>
          </a:stretch>
        </p:blipFill>
        <p:spPr bwMode="auto">
          <a:xfrm>
            <a:off x="5724128" y="4437112"/>
            <a:ext cx="341987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/>
          <p:cNvPicPr/>
          <p:nvPr/>
        </p:nvPicPr>
        <p:blipFill>
          <a:blip r:embed="rId8" cstate="print"/>
          <a:srcRect l="23471" t="33529" r="24793" b="16177"/>
          <a:stretch>
            <a:fillRect/>
          </a:stretch>
        </p:blipFill>
        <p:spPr bwMode="auto">
          <a:xfrm>
            <a:off x="6162675" y="2348880"/>
            <a:ext cx="29813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 smtClean="0"/>
              <a:t>Pořádání festivalů a velkých kulturních akcí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endParaRPr lang="cs-CZ" dirty="0" smtClean="0"/>
          </a:p>
          <a:p>
            <a:pPr algn="just"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3074" name="Picture 2" descr="C:\Documents and Settings\Martina Veselá\Plocha\081358w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36912"/>
            <a:ext cx="3024336" cy="2018271"/>
          </a:xfrm>
          <a:prstGeom prst="rect">
            <a:avLst/>
          </a:prstGeom>
          <a:noFill/>
        </p:spPr>
      </p:pic>
      <p:pic>
        <p:nvPicPr>
          <p:cNvPr id="7" name="Obrázek 6"/>
          <p:cNvPicPr/>
          <p:nvPr/>
        </p:nvPicPr>
        <p:blipFill>
          <a:blip r:embed="rId3" cstate="print"/>
          <a:srcRect l="29091" t="32059" r="29421" b="20294"/>
          <a:stretch>
            <a:fillRect/>
          </a:stretch>
        </p:blipFill>
        <p:spPr bwMode="auto">
          <a:xfrm>
            <a:off x="3707904" y="2780928"/>
            <a:ext cx="23907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/>
          <p:cNvPicPr/>
          <p:nvPr/>
        </p:nvPicPr>
        <p:blipFill>
          <a:blip r:embed="rId4" cstate="print"/>
          <a:srcRect l="28926" t="30588" r="29752" b="20294"/>
          <a:stretch>
            <a:fillRect/>
          </a:stretch>
        </p:blipFill>
        <p:spPr bwMode="auto">
          <a:xfrm>
            <a:off x="755576" y="4869160"/>
            <a:ext cx="23812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/>
          <p:cNvPicPr/>
          <p:nvPr/>
        </p:nvPicPr>
        <p:blipFill>
          <a:blip r:embed="rId5" cstate="print"/>
          <a:srcRect l="29091" t="31176" r="29752" b="20882"/>
          <a:stretch>
            <a:fillRect/>
          </a:stretch>
        </p:blipFill>
        <p:spPr bwMode="auto">
          <a:xfrm>
            <a:off x="3635896" y="4797152"/>
            <a:ext cx="237626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Documents and Settings\Martina Veselá\Plocha\11082224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8302" y="2674938"/>
            <a:ext cx="2641112" cy="1762174"/>
          </a:xfrm>
          <a:prstGeom prst="rect">
            <a:avLst/>
          </a:prstGeom>
          <a:noFill/>
        </p:spPr>
      </p:pic>
      <p:pic>
        <p:nvPicPr>
          <p:cNvPr id="3077" name="Picture 5" descr="C:\Documents and Settings\Martina Veselá\Plocha\2007072883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581128"/>
            <a:ext cx="2629074" cy="1856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Festivaly ostatní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817896"/>
          </a:xfrm>
        </p:spPr>
        <p:txBody>
          <a:bodyPr/>
          <a:lstStyle/>
          <a:p>
            <a:r>
              <a:rPr lang="cs-CZ" dirty="0" smtClean="0"/>
              <a:t>Folkové prázdniny</a:t>
            </a:r>
          </a:p>
          <a:p>
            <a:r>
              <a:rPr lang="cs-CZ" dirty="0" smtClean="0"/>
              <a:t>Divadelní festivaly</a:t>
            </a:r>
          </a:p>
          <a:p>
            <a:r>
              <a:rPr lang="cs-CZ" dirty="0" smtClean="0"/>
              <a:t>Operní festivaly</a:t>
            </a:r>
          </a:p>
          <a:p>
            <a:r>
              <a:rPr lang="cs-CZ" dirty="0" smtClean="0"/>
              <a:t>Tematicky zaměřené víkendové akce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Řemeslné trhy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20992" t="5882" r="21157" b="16177"/>
          <a:stretch>
            <a:fillRect/>
          </a:stretch>
        </p:blipFill>
        <p:spPr bwMode="auto">
          <a:xfrm>
            <a:off x="1547664" y="1700808"/>
            <a:ext cx="603588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Sváteční dny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20496" t="12647" r="21488" b="18235"/>
          <a:stretch>
            <a:fillRect/>
          </a:stretch>
        </p:blipFill>
        <p:spPr bwMode="auto">
          <a:xfrm>
            <a:off x="1187624" y="1772816"/>
            <a:ext cx="682578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Pronájmy ostatní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Kavárny, restaurace</a:t>
            </a:r>
          </a:p>
          <a:p>
            <a:r>
              <a:rPr lang="cs-CZ" dirty="0" smtClean="0"/>
              <a:t>Prodejny drobného zboží</a:t>
            </a:r>
          </a:p>
          <a:p>
            <a:r>
              <a:rPr lang="cs-CZ" dirty="0" err="1" smtClean="0"/>
              <a:t>Vinotéky</a:t>
            </a:r>
            <a:r>
              <a:rPr lang="cs-CZ" dirty="0" smtClean="0"/>
              <a:t>, čokoládovny</a:t>
            </a:r>
          </a:p>
          <a:p>
            <a:r>
              <a:rPr lang="cs-CZ" dirty="0" smtClean="0"/>
              <a:t>Muzea, galerie</a:t>
            </a:r>
          </a:p>
          <a:p>
            <a:r>
              <a:rPr lang="cs-CZ" dirty="0" smtClean="0"/>
              <a:t>Jiné instituce</a:t>
            </a:r>
          </a:p>
          <a:p>
            <a:r>
              <a:rPr lang="cs-CZ" dirty="0" smtClean="0"/>
              <a:t>Skladovací prostory – depozitáře (NM)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možnosti využití</a:t>
            </a:r>
            <a:endParaRPr lang="cs-CZ" dirty="0"/>
          </a:p>
        </p:txBody>
      </p:sp>
      <p:pic>
        <p:nvPicPr>
          <p:cNvPr id="6146" name="Picture 2" descr="C:\Documents and Settings\Martina Veselá\Plocha\FOTOARCHIV\kasteláni JH\DSC027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628800"/>
            <a:ext cx="6096000" cy="45720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483768" y="630932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Kongresy, konference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možnosti využití</a:t>
            </a:r>
            <a:endParaRPr lang="cs-CZ" dirty="0"/>
          </a:p>
        </p:txBody>
      </p:sp>
      <p:pic>
        <p:nvPicPr>
          <p:cNvPr id="8194" name="Picture 2" descr="C:\Documents and Settings\Martina Veselá\Plocha\FOTOARCHIV\kasteláni JH\DSC03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44824"/>
            <a:ext cx="5904656" cy="442849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979712" y="630932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Semináře, školení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Společenské akce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20826" t="12353" r="21653" b="9706"/>
          <a:stretch>
            <a:fillRect/>
          </a:stretch>
        </p:blipFill>
        <p:spPr bwMode="auto">
          <a:xfrm>
            <a:off x="5364088" y="1484784"/>
            <a:ext cx="3432773" cy="273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Martina Veselá\Plocha\15cs_5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3528392" cy="2646293"/>
          </a:xfrm>
          <a:prstGeom prst="rect">
            <a:avLst/>
          </a:prstGeom>
          <a:noFill/>
        </p:spPr>
      </p:pic>
      <p:pic>
        <p:nvPicPr>
          <p:cNvPr id="6" name="Picture 4" descr="C:\Documents and Settings\Martina Veselá\Plocha\15cs_2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365104"/>
            <a:ext cx="3461793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Zahradní slavnosti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20661" t="13264" r="38182" b="38529"/>
          <a:stretch>
            <a:fillRect/>
          </a:stretch>
        </p:blipFill>
        <p:spPr bwMode="auto">
          <a:xfrm>
            <a:off x="0" y="2060848"/>
            <a:ext cx="36004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ástupný symbol pro obsah 3"/>
          <p:cNvPicPr>
            <a:picLocks/>
          </p:cNvPicPr>
          <p:nvPr/>
        </p:nvPicPr>
        <p:blipFill>
          <a:blip r:embed="rId3" cstate="print"/>
          <a:srcRect l="20496" t="8529" r="5455" b="10294"/>
          <a:stretch>
            <a:fillRect/>
          </a:stretch>
        </p:blipFill>
        <p:spPr bwMode="auto">
          <a:xfrm>
            <a:off x="3742309" y="3510136"/>
            <a:ext cx="5401691" cy="33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Národní památkový ústav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Příspěvková organizace MK ČR</a:t>
            </a:r>
          </a:p>
          <a:p>
            <a:r>
              <a:rPr lang="cs-CZ" dirty="0" smtClean="0"/>
              <a:t>Příslušnost k hospodaření ke 112 památkovým objektům</a:t>
            </a:r>
          </a:p>
          <a:p>
            <a:r>
              <a:rPr lang="cs-CZ" dirty="0" smtClean="0"/>
              <a:t>14 územních odborných pracovišť</a:t>
            </a:r>
          </a:p>
          <a:p>
            <a:r>
              <a:rPr lang="cs-CZ" dirty="0" smtClean="0"/>
              <a:t>4 územní památkové správy</a:t>
            </a:r>
          </a:p>
          <a:p>
            <a:r>
              <a:rPr lang="cs-CZ" dirty="0" err="1" smtClean="0"/>
              <a:t>GnŘ</a:t>
            </a:r>
            <a:endParaRPr lang="cs-CZ" dirty="0" smtClean="0"/>
          </a:p>
          <a:p>
            <a:r>
              <a:rPr lang="cs-CZ" dirty="0" smtClean="0"/>
              <a:t>Cca 1900 zaměstnanců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57250"/>
          </a:xfrm>
        </p:spPr>
        <p:txBody>
          <a:bodyPr/>
          <a:lstStyle/>
          <a:p>
            <a:r>
              <a:rPr lang="cs-CZ" dirty="0" smtClean="0"/>
              <a:t>Další možnosti využití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39552" y="530120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Teambuildingové</a:t>
            </a:r>
            <a:r>
              <a:rPr lang="cs-CZ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aktivity</a:t>
            </a:r>
          </a:p>
        </p:txBody>
      </p:sp>
      <p:pic>
        <p:nvPicPr>
          <p:cNvPr id="7170" name="Picture 2" descr="C:\Documents and Settings\Martina Veselá\Plocha\FOTOARCHIV\kasteláni JH\DSC028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608512" cy="3456384"/>
          </a:xfrm>
          <a:prstGeom prst="rect">
            <a:avLst/>
          </a:prstGeom>
          <a:noFill/>
        </p:spPr>
      </p:pic>
      <p:pic>
        <p:nvPicPr>
          <p:cNvPr id="7171" name="Picture 3" descr="C:\Documents and Settings\Martina Veselá\Plocha\FOTOARCHIV\kasteláni JH\DSC02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3672408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Odborně metodické dny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/>
          </p:cNvPicPr>
          <p:nvPr>
            <p:ph idx="1"/>
          </p:nvPr>
        </p:nvPicPr>
        <p:blipFill>
          <a:blip r:embed="rId2" cstate="print"/>
          <a:srcRect l="26612" t="26471" r="27273" b="12941"/>
          <a:stretch>
            <a:fillRect/>
          </a:stretch>
        </p:blipFill>
        <p:spPr bwMode="auto">
          <a:xfrm>
            <a:off x="467544" y="1268761"/>
            <a:ext cx="446449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/>
          <p:cNvPicPr/>
          <p:nvPr/>
        </p:nvPicPr>
        <p:blipFill>
          <a:blip r:embed="rId3" cstate="print"/>
          <a:srcRect l="26462" t="27059" r="26569" b="13529"/>
          <a:stretch>
            <a:fillRect/>
          </a:stretch>
        </p:blipFill>
        <p:spPr bwMode="auto">
          <a:xfrm>
            <a:off x="5796136" y="2204864"/>
            <a:ext cx="27051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/>
          <p:cNvPicPr/>
          <p:nvPr/>
        </p:nvPicPr>
        <p:blipFill>
          <a:blip r:embed="rId4" cstate="print"/>
          <a:srcRect l="26446" t="27647" r="27273" b="12647"/>
          <a:stretch>
            <a:fillRect/>
          </a:stretch>
        </p:blipFill>
        <p:spPr bwMode="auto">
          <a:xfrm>
            <a:off x="3419872" y="4437112"/>
            <a:ext cx="295232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 smtClean="0"/>
              <a:t>Osvěta veřejnosti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endParaRPr lang="cs-CZ" dirty="0" smtClean="0"/>
          </a:p>
          <a:p>
            <a:pPr algn="just"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4098" name="Picture 2" descr="C:\Documents and Settings\Martina Veselá\Plocha\0csright_2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852936"/>
            <a:ext cx="2736304" cy="3679064"/>
          </a:xfrm>
          <a:prstGeom prst="rect">
            <a:avLst/>
          </a:prstGeom>
          <a:noFill/>
        </p:spPr>
      </p:pic>
      <p:pic>
        <p:nvPicPr>
          <p:cNvPr id="6" name="Obrázek 5"/>
          <p:cNvPicPr/>
          <p:nvPr/>
        </p:nvPicPr>
        <p:blipFill>
          <a:blip r:embed="rId3" cstate="print"/>
          <a:srcRect l="21818" t="24412" r="22810" b="13235"/>
          <a:stretch>
            <a:fillRect/>
          </a:stretch>
        </p:blipFill>
        <p:spPr bwMode="auto">
          <a:xfrm>
            <a:off x="395536" y="1844824"/>
            <a:ext cx="259228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Documents and Settings\Martina Veselá\Plocha\P31078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996952"/>
            <a:ext cx="2664296" cy="1999356"/>
          </a:xfrm>
          <a:prstGeom prst="rect">
            <a:avLst/>
          </a:prstGeom>
          <a:noFill/>
        </p:spPr>
      </p:pic>
      <p:pic>
        <p:nvPicPr>
          <p:cNvPr id="8" name="Obrázek 7"/>
          <p:cNvPicPr/>
          <p:nvPr/>
        </p:nvPicPr>
        <p:blipFill>
          <a:blip r:embed="rId5" cstate="print"/>
          <a:srcRect l="23802" t="23824" r="24793" b="13235"/>
          <a:stretch>
            <a:fillRect/>
          </a:stretch>
        </p:blipFill>
        <p:spPr bwMode="auto">
          <a:xfrm>
            <a:off x="251520" y="4149080"/>
            <a:ext cx="288032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Výstavy</a:t>
            </a:r>
            <a:endParaRPr lang="cs-CZ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56323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23306" t="27058" r="23967" b="13528"/>
          <a:stretch>
            <a:fillRect/>
          </a:stretch>
        </p:blipFill>
        <p:spPr>
          <a:xfrm>
            <a:off x="395288" y="1989138"/>
            <a:ext cx="4176712" cy="2592387"/>
          </a:xfrm>
        </p:spPr>
      </p:pic>
      <p:pic>
        <p:nvPicPr>
          <p:cNvPr id="56324" name="Obrázek 4"/>
          <p:cNvPicPr>
            <a:picLocks noChangeAspect="1" noChangeArrowheads="1"/>
          </p:cNvPicPr>
          <p:nvPr/>
        </p:nvPicPr>
        <p:blipFill>
          <a:blip r:embed="rId3" cstate="print"/>
          <a:srcRect l="23636" t="27353" r="24298" b="12354"/>
          <a:stretch>
            <a:fillRect/>
          </a:stretch>
        </p:blipFill>
        <p:spPr bwMode="auto">
          <a:xfrm>
            <a:off x="5292725" y="1341438"/>
            <a:ext cx="300037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Obrázek 5"/>
          <p:cNvPicPr>
            <a:picLocks noChangeAspect="1" noChangeArrowheads="1"/>
          </p:cNvPicPr>
          <p:nvPr/>
        </p:nvPicPr>
        <p:blipFill>
          <a:blip r:embed="rId4" cstate="print"/>
          <a:srcRect l="23140" t="27353" r="24132" b="12646"/>
          <a:stretch>
            <a:fillRect/>
          </a:stretch>
        </p:blipFill>
        <p:spPr bwMode="auto">
          <a:xfrm>
            <a:off x="4859338" y="3789363"/>
            <a:ext cx="37449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Ostatní oblasti možné spolupráce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2032"/>
          </a:xfrm>
        </p:spPr>
        <p:txBody>
          <a:bodyPr/>
          <a:lstStyle/>
          <a:p>
            <a:pPr algn="just">
              <a:buNone/>
            </a:pPr>
            <a:r>
              <a:rPr lang="cs-CZ" dirty="0" smtClean="0"/>
              <a:t>	Tvorba a realizace edukačních aktivit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3" cstate="print"/>
          <a:srcRect l="36198" t="23824" r="36529" b="12941"/>
          <a:stretch>
            <a:fillRect/>
          </a:stretch>
        </p:blipFill>
        <p:spPr bwMode="auto">
          <a:xfrm>
            <a:off x="6444208" y="2276872"/>
            <a:ext cx="208823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/>
          <p:nvPr/>
        </p:nvPicPr>
        <p:blipFill>
          <a:blip r:embed="rId4" cstate="print"/>
          <a:srcRect l="24628" t="23824" r="25620" b="12647"/>
          <a:stretch>
            <a:fillRect/>
          </a:stretch>
        </p:blipFill>
        <p:spPr bwMode="auto">
          <a:xfrm>
            <a:off x="323528" y="2708920"/>
            <a:ext cx="2506985" cy="169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/>
          <p:cNvPicPr/>
          <p:nvPr/>
        </p:nvPicPr>
        <p:blipFill>
          <a:blip r:embed="rId5" cstate="print"/>
          <a:srcRect l="22149" t="23824" r="22810" b="13235"/>
          <a:stretch>
            <a:fillRect/>
          </a:stretch>
        </p:blipFill>
        <p:spPr bwMode="auto">
          <a:xfrm>
            <a:off x="251521" y="4797152"/>
            <a:ext cx="2808312" cy="182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/>
          <p:cNvPicPr/>
          <p:nvPr/>
        </p:nvPicPr>
        <p:blipFill>
          <a:blip r:embed="rId6" cstate="print"/>
          <a:srcRect l="25124" t="23824" r="26281" b="13529"/>
          <a:stretch>
            <a:fillRect/>
          </a:stretch>
        </p:blipFill>
        <p:spPr bwMode="auto">
          <a:xfrm>
            <a:off x="3275856" y="2708920"/>
            <a:ext cx="280035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/>
          <p:cNvPicPr/>
          <p:nvPr/>
        </p:nvPicPr>
        <p:blipFill>
          <a:blip r:embed="rId7" cstate="print"/>
          <a:srcRect l="24628" t="23824" r="25785" b="12941"/>
          <a:stretch>
            <a:fillRect/>
          </a:stretch>
        </p:blipFill>
        <p:spPr bwMode="auto">
          <a:xfrm>
            <a:off x="3419872" y="5013176"/>
            <a:ext cx="2508870" cy="167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/>
          <p:cNvPicPr/>
          <p:nvPr/>
        </p:nvPicPr>
        <p:blipFill>
          <a:blip r:embed="rId8" cstate="print"/>
          <a:srcRect l="29917" t="25000" r="25455" b="12941"/>
          <a:stretch>
            <a:fillRect/>
          </a:stretch>
        </p:blipFill>
        <p:spPr bwMode="auto">
          <a:xfrm>
            <a:off x="6372200" y="4941168"/>
            <a:ext cx="2320230" cy="167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8458200" cy="836712"/>
          </a:xfrm>
        </p:spPr>
        <p:txBody>
          <a:bodyPr>
            <a:norm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cs-CZ" sz="3600" dirty="0" smtClean="0"/>
              <a:t>Kdo si hraje, poslouchá…</a:t>
            </a:r>
          </a:p>
        </p:txBody>
      </p:sp>
      <p:sp>
        <p:nvSpPr>
          <p:cNvPr id="46083" name="Podnadpis 2"/>
          <p:cNvSpPr>
            <a:spLocks noGrp="1"/>
          </p:cNvSpPr>
          <p:nvPr>
            <p:ph type="subTitle" idx="1"/>
          </p:nvPr>
        </p:nvSpPr>
        <p:spPr>
          <a:xfrm>
            <a:off x="1371600" y="1714500"/>
            <a:ext cx="6400800" cy="3786188"/>
          </a:xfrm>
        </p:spPr>
        <p:txBody>
          <a:bodyPr/>
          <a:lstStyle/>
          <a:p>
            <a:pPr marR="0" algn="l" eaLnBrk="1" hangingPunct="1">
              <a:spcBef>
                <a:spcPct val="0"/>
              </a:spcBef>
            </a:pPr>
            <a:endParaRPr lang="cs-CZ" sz="9600" dirty="0" smtClean="0">
              <a:ln>
                <a:noFill/>
              </a:ln>
              <a:solidFill>
                <a:schemeClr val="tx1"/>
              </a:solidFill>
            </a:endParaRPr>
          </a:p>
        </p:txBody>
      </p:sp>
      <p:pic>
        <p:nvPicPr>
          <p:cNvPr id="46084" name="Picture 4" descr="C:\Users\b\Desktop\Nová složka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124744"/>
            <a:ext cx="3279672" cy="193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b\Desktop\Nová složka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140968"/>
            <a:ext cx="3150617" cy="23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b\Desktop\Nová složka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29000"/>
            <a:ext cx="4105880" cy="308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71563"/>
          </a:xfrm>
        </p:spPr>
        <p:txBody>
          <a:bodyPr>
            <a:normAutofit/>
          </a:bodyPr>
          <a:lstStyle/>
          <a:p>
            <a:pPr indent="0" eaLnBrk="1" fontAlgn="auto" hangingPunct="1">
              <a:spcAft>
                <a:spcPts val="0"/>
              </a:spcAft>
              <a:defRPr/>
            </a:pPr>
            <a:r>
              <a:rPr lang="cs-CZ" sz="3600" dirty="0" smtClean="0"/>
              <a:t>Copak je to UNESCO?</a:t>
            </a:r>
          </a:p>
        </p:txBody>
      </p:sp>
      <p:sp>
        <p:nvSpPr>
          <p:cNvPr id="53251" name="TextovéPole 8"/>
          <p:cNvSpPr txBox="1">
            <a:spLocks noChangeArrowheads="1"/>
          </p:cNvSpPr>
          <p:nvPr/>
        </p:nvSpPr>
        <p:spPr bwMode="auto">
          <a:xfrm>
            <a:off x="251520" y="5085184"/>
            <a:ext cx="30963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Zahradní</a:t>
            </a:r>
            <a:r>
              <a:rPr lang="cs-CZ" sz="24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cs-CZ" sz="2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architektura</a:t>
            </a:r>
          </a:p>
        </p:txBody>
      </p:sp>
      <p:pic>
        <p:nvPicPr>
          <p:cNvPr id="53252" name="Zástupný symbol pro obsah 7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23306" t="26471" r="23967" b="12941"/>
          <a:stretch>
            <a:fillRect/>
          </a:stretch>
        </p:blipFill>
        <p:spPr>
          <a:xfrm>
            <a:off x="251520" y="1196752"/>
            <a:ext cx="4038600" cy="2609850"/>
          </a:xfrm>
        </p:spPr>
      </p:pic>
      <p:pic>
        <p:nvPicPr>
          <p:cNvPr id="53253" name="Zástupný symbol pro obsah 8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26282" t="26765" r="26942" b="12941"/>
          <a:stretch>
            <a:fillRect/>
          </a:stretch>
        </p:blipFill>
        <p:spPr>
          <a:xfrm>
            <a:off x="4860032" y="908720"/>
            <a:ext cx="4038600" cy="2927350"/>
          </a:xfrm>
        </p:spPr>
      </p:pic>
      <p:pic>
        <p:nvPicPr>
          <p:cNvPr id="7" name="Zástupný symbol pro obsah 7"/>
          <p:cNvPicPr>
            <a:picLocks/>
          </p:cNvPicPr>
          <p:nvPr/>
        </p:nvPicPr>
        <p:blipFill>
          <a:blip r:embed="rId4" cstate="print"/>
          <a:srcRect l="26115" t="28360" r="26942" b="13235"/>
          <a:stretch>
            <a:fillRect/>
          </a:stretch>
        </p:blipFill>
        <p:spPr>
          <a:xfrm>
            <a:off x="3419872" y="4005064"/>
            <a:ext cx="4537472" cy="2852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Ostatní oblasti možné spolupráce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Společné projekty v oblasti propagace památkového fondu (např. Sdružení měst UNESCO, Česká inspirace nebo SHSČMS apod.)</a:t>
            </a:r>
          </a:p>
          <a:p>
            <a:pPr algn="just"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 cstate="print"/>
          <a:srcRect l="27603" t="24706" r="28595" b="13529"/>
          <a:stretch>
            <a:fillRect/>
          </a:stretch>
        </p:blipFill>
        <p:spPr bwMode="auto">
          <a:xfrm>
            <a:off x="1475656" y="4293096"/>
            <a:ext cx="25241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Martina Veselá\Plocha\FOTOARCHIV\Nocni_prohlidka_20_8_2010\IMG_78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292080" y="3501008"/>
            <a:ext cx="1967822" cy="295173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1357290" y="548680"/>
            <a:ext cx="7329510" cy="1656184"/>
          </a:xfrm>
        </p:spPr>
        <p:txBody>
          <a:bodyPr>
            <a:normAutofit fontScale="90000"/>
          </a:bodyPr>
          <a:lstStyle/>
          <a:p>
            <a:pPr algn="l"/>
            <a:r>
              <a:rPr lang="cs-CZ" sz="4800" b="1" dirty="0" smtClean="0">
                <a:solidFill>
                  <a:schemeClr val="bg1">
                    <a:lumMod val="65000"/>
                  </a:schemeClr>
                </a:solidFill>
              </a:rPr>
              <a:t>Ekonomické aspekty edukace</a:t>
            </a:r>
            <a:r>
              <a:rPr lang="cs-CZ" sz="4800" b="1" dirty="0" smtClean="0"/>
              <a:t/>
            </a:r>
            <a:br>
              <a:rPr lang="cs-CZ" sz="4800" b="1" dirty="0" smtClean="0"/>
            </a:br>
            <a:r>
              <a:rPr lang="cs-CZ" sz="900" b="1" dirty="0" smtClean="0"/>
              <a:t/>
            </a:r>
            <a:br>
              <a:rPr lang="cs-CZ" sz="900" b="1" dirty="0" smtClean="0"/>
            </a:b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Obrázek 8" descr="barv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912" y="5853641"/>
            <a:ext cx="806502" cy="815719"/>
          </a:xfrm>
          <a:prstGeom prst="rect">
            <a:avLst/>
          </a:prstGeom>
        </p:spPr>
      </p:pic>
      <p:pic>
        <p:nvPicPr>
          <p:cNvPr id="7" name="Picture 2" descr="C:\Users\Petr Svoboda\Pictures\pru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847" y="2646863"/>
            <a:ext cx="7786710" cy="1910050"/>
          </a:xfrm>
          <a:prstGeom prst="rect">
            <a:avLst/>
          </a:prstGeom>
          <a:noFill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12" y="548680"/>
            <a:ext cx="1218127" cy="121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0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357290" y="1844824"/>
            <a:ext cx="695912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 anchor="ctr"/>
          <a:lstStyle/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rgbClr val="FF0000"/>
                </a:solidFill>
                <a:latin typeface="+mj-lt"/>
              </a:rPr>
              <a:t>NÁKLADY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Přímé náklady:</a:t>
            </a:r>
            <a:b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mzdy lektorů</a:t>
            </a:r>
            <a:b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spotřební materiál</a:t>
            </a:r>
            <a:b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pomůcky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Režie:</a:t>
            </a:r>
            <a:b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příprava programů</a:t>
            </a:r>
            <a:b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komunikace se školami</a:t>
            </a:r>
            <a:b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energie</a:t>
            </a:r>
            <a:b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administrativa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Vnitřní náklady:</a:t>
            </a:r>
            <a:b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ušlý zisk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rgbClr val="FF0000"/>
                </a:solidFill>
              </a:rPr>
              <a:t>VÝNOSY</a:t>
            </a:r>
            <a:endParaRPr lang="cs-CZ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Kurzovné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Granty a dotace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Goodwill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357290" y="548680"/>
            <a:ext cx="7329510" cy="880056"/>
          </a:xfrm>
        </p:spPr>
        <p:txBody>
          <a:bodyPr>
            <a:normAutofit/>
          </a:bodyPr>
          <a:lstStyle/>
          <a:p>
            <a:pPr algn="l"/>
            <a:r>
              <a:rPr lang="cs-CZ" sz="4800" b="1" dirty="0" smtClean="0">
                <a:solidFill>
                  <a:schemeClr val="bg1">
                    <a:lumMod val="65000"/>
                  </a:schemeClr>
                </a:solidFill>
              </a:rPr>
              <a:t>Bilance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0" y="1428736"/>
            <a:ext cx="1214414" cy="285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3" y="210609"/>
            <a:ext cx="1218127" cy="1218127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357290" y="1428736"/>
            <a:ext cx="7786710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56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b\Desktop\Telč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875712" cy="2808312"/>
          </a:xfrm>
          <a:prstGeom prst="rect">
            <a:avLst/>
          </a:prstGeom>
          <a:noFill/>
        </p:spPr>
      </p:pic>
      <p:pic>
        <p:nvPicPr>
          <p:cNvPr id="5" name="Picture 2" descr="C:\Users\b\Desktop\Jaroměřic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437112"/>
            <a:ext cx="3283448" cy="2198075"/>
          </a:xfrm>
          <a:prstGeom prst="rect">
            <a:avLst/>
          </a:prstGeom>
          <a:noFill/>
        </p:spPr>
      </p:pic>
      <p:pic>
        <p:nvPicPr>
          <p:cNvPr id="6" name="Picture 2" descr="C:\Users\b\Desktop\Náměšť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221001"/>
            <a:ext cx="3710215" cy="2473102"/>
          </a:xfrm>
          <a:prstGeom prst="rect">
            <a:avLst/>
          </a:prstGeom>
          <a:noFill/>
        </p:spPr>
      </p:pic>
      <p:pic>
        <p:nvPicPr>
          <p:cNvPr id="7" name="Picture 2" descr="C:\Users\b\Desktop\Lipni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88640"/>
            <a:ext cx="3244953" cy="2817419"/>
          </a:xfrm>
          <a:prstGeom prst="rect">
            <a:avLst/>
          </a:prstGeom>
          <a:noFill/>
        </p:spPr>
      </p:pic>
      <p:pic>
        <p:nvPicPr>
          <p:cNvPr id="8" name="Picture 2" descr="C:\Users\b\Desktop\Zelená ho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2348880"/>
            <a:ext cx="2952328" cy="20868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357290" y="1844824"/>
            <a:ext cx="695912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1" anchor="ctr"/>
          <a:lstStyle/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rgbClr val="FF0000"/>
                </a:solidFill>
                <a:latin typeface="+mj-lt"/>
              </a:rPr>
              <a:t>REŽIE (NEPŘÍMÉ NÁKLADY)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Kalkulují se obtížně (poměr na jeden kurz často nelze přesně stanovit)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Zpravidla tvoří větší část nákladů</a:t>
            </a:r>
            <a:endParaRPr lang="cs-CZ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Nelze se bez nich obejít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Je třeba se snažit je trvale eliminovat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Ideálně by měly být kryty příspěvkem zřizovatele</a:t>
            </a: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357290" y="548680"/>
            <a:ext cx="7329510" cy="880056"/>
          </a:xfrm>
        </p:spPr>
        <p:txBody>
          <a:bodyPr>
            <a:normAutofit/>
          </a:bodyPr>
          <a:lstStyle/>
          <a:p>
            <a:pPr algn="l"/>
            <a:r>
              <a:rPr lang="cs-CZ" sz="4800" b="1" dirty="0" smtClean="0">
                <a:solidFill>
                  <a:schemeClr val="bg1">
                    <a:lumMod val="65000"/>
                  </a:schemeClr>
                </a:solidFill>
              </a:rPr>
              <a:t>Bilance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0" y="1428736"/>
            <a:ext cx="1214414" cy="285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" y="210609"/>
            <a:ext cx="1218127" cy="1218127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357290" y="1428736"/>
            <a:ext cx="7786710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62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357290" y="1844824"/>
            <a:ext cx="695912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1" anchor="ctr"/>
          <a:lstStyle/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rgbClr val="FF0000"/>
                </a:solidFill>
                <a:latin typeface="+mj-lt"/>
              </a:rPr>
              <a:t>VNITŘNÍ NÁKLADY</a:t>
            </a: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Často se na ně zapomíná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Jde především o ušlý zisk z jiného využití kapacit (např. běžné prohlídky památky či komerční pronájem)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Má smysl je uvažovat pouze tehdy, pokud jsou reálné (uskutečnitelné)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Příklad: budu realizovat výukový program na prohlídkové trase, která bude v tu dobu pro návštěvníky nepřístupná. V tuto dobu by trasa obvykle vydělala (zisk, nikoliv tržby!) 4.000 Kč. Tuto částku je třeba zahrnout do nákladů kurzu.</a:t>
            </a: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357290" y="548680"/>
            <a:ext cx="7329510" cy="880056"/>
          </a:xfrm>
        </p:spPr>
        <p:txBody>
          <a:bodyPr>
            <a:normAutofit/>
          </a:bodyPr>
          <a:lstStyle/>
          <a:p>
            <a:pPr algn="l"/>
            <a:r>
              <a:rPr lang="cs-CZ" sz="4800" b="1" dirty="0" smtClean="0">
                <a:solidFill>
                  <a:schemeClr val="bg1">
                    <a:lumMod val="65000"/>
                  </a:schemeClr>
                </a:solidFill>
              </a:rPr>
              <a:t>Bilance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0" y="1428736"/>
            <a:ext cx="1214414" cy="285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" y="210609"/>
            <a:ext cx="1218127" cy="1218127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357290" y="1428736"/>
            <a:ext cx="7786710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90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357290" y="1844824"/>
            <a:ext cx="695912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1" anchor="ctr"/>
          <a:lstStyle/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rgbClr val="FF0000"/>
                </a:solidFill>
                <a:latin typeface="+mj-lt"/>
              </a:rPr>
              <a:t>VNITŘNÍ NÁKLADY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 fungující ekonomiku objektu by měly být vnitřní náklady co nejnižší. Edukace by tedy měla probíhat na takových místech a v takových časech, kdy je nelze jinak ekonomicky výhodně využít.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Alternativou je vyšší kurzovné pro kurzy v lukrativnějších časech a místech.</a:t>
            </a: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357290" y="548680"/>
            <a:ext cx="7329510" cy="880056"/>
          </a:xfrm>
        </p:spPr>
        <p:txBody>
          <a:bodyPr>
            <a:normAutofit/>
          </a:bodyPr>
          <a:lstStyle/>
          <a:p>
            <a:pPr algn="l"/>
            <a:r>
              <a:rPr lang="cs-CZ" sz="4800" b="1" dirty="0" smtClean="0">
                <a:solidFill>
                  <a:schemeClr val="bg1">
                    <a:lumMod val="65000"/>
                  </a:schemeClr>
                </a:solidFill>
              </a:rPr>
              <a:t>Bilance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0" y="1428736"/>
            <a:ext cx="1214414" cy="285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" y="210609"/>
            <a:ext cx="1218127" cy="1218127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357290" y="1428736"/>
            <a:ext cx="7786710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988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357290" y="1844824"/>
            <a:ext cx="695912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1" anchor="ctr"/>
          <a:lstStyle/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rgbClr val="FF0000"/>
                </a:solidFill>
                <a:latin typeface="+mj-lt"/>
              </a:rPr>
              <a:t>GRANTY A DOTACE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Zpravidla nelze získat na běžný provoz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 nadačních grantů, grantů ministerstev a strukturálních fondů EU lze získat prostředky na vývoj a (pilotní) provoz programů. Preferovány jsou programy posilující občanskou společnost a environmentální programy.</a:t>
            </a: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357290" y="548680"/>
            <a:ext cx="7329510" cy="880056"/>
          </a:xfrm>
        </p:spPr>
        <p:txBody>
          <a:bodyPr>
            <a:normAutofit/>
          </a:bodyPr>
          <a:lstStyle/>
          <a:p>
            <a:pPr algn="l"/>
            <a:r>
              <a:rPr lang="cs-CZ" sz="4800" b="1" dirty="0" smtClean="0">
                <a:solidFill>
                  <a:schemeClr val="bg1">
                    <a:lumMod val="65000"/>
                  </a:schemeClr>
                </a:solidFill>
              </a:rPr>
              <a:t>Bilance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0" y="1428736"/>
            <a:ext cx="1214414" cy="285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" y="210609"/>
            <a:ext cx="1218127" cy="1218127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357290" y="1428736"/>
            <a:ext cx="7786710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357290" y="1844824"/>
            <a:ext cx="695912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1" anchor="ctr"/>
          <a:lstStyle/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rgbClr val="FF0000"/>
                </a:solidFill>
                <a:latin typeface="+mj-lt"/>
              </a:rPr>
              <a:t>GOODWILL (dobré jméno)</a:t>
            </a: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Je nezanedbatelným ekonomickým přínosem edukace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Spokojení dětští absolventi téměř vždy berou následně na prohlídku své rodiče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 absolventů se buduje kladný vztah k dalším návštěvám památek (multiplikační efekt)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Edukace vyrábí budoucí návštěvníky i z frekventantů, kteří by jinak vztah k památkám nezískali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357290" y="548680"/>
            <a:ext cx="7329510" cy="880056"/>
          </a:xfrm>
        </p:spPr>
        <p:txBody>
          <a:bodyPr>
            <a:normAutofit/>
          </a:bodyPr>
          <a:lstStyle/>
          <a:p>
            <a:pPr algn="l"/>
            <a:r>
              <a:rPr lang="cs-CZ" sz="4800" b="1" dirty="0" smtClean="0">
                <a:solidFill>
                  <a:schemeClr val="bg1">
                    <a:lumMod val="65000"/>
                  </a:schemeClr>
                </a:solidFill>
              </a:rPr>
              <a:t>Bilance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0" y="1428736"/>
            <a:ext cx="1214414" cy="285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" y="210609"/>
            <a:ext cx="1218127" cy="1218127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357290" y="1428736"/>
            <a:ext cx="7786710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258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357290" y="1844824"/>
            <a:ext cx="695912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1" anchor="ctr"/>
          <a:lstStyle/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rgbClr val="FF0000"/>
                </a:solidFill>
                <a:latin typeface="+mj-lt"/>
              </a:rPr>
              <a:t>Aneb edukace může být významným zdrojem příjmů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</a:pP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Toulcův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dvůr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ZOO Praha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Národní galerie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357290" y="548680"/>
            <a:ext cx="7329510" cy="880056"/>
          </a:xfrm>
        </p:spPr>
        <p:txBody>
          <a:bodyPr>
            <a:normAutofit/>
          </a:bodyPr>
          <a:lstStyle/>
          <a:p>
            <a:pPr algn="l"/>
            <a:r>
              <a:rPr lang="cs-CZ" sz="4800" b="1" dirty="0" smtClean="0">
                <a:solidFill>
                  <a:schemeClr val="bg1">
                    <a:lumMod val="65000"/>
                  </a:schemeClr>
                </a:solidFill>
              </a:rPr>
              <a:t>Případové studie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0" y="1428736"/>
            <a:ext cx="1214414" cy="285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" y="210609"/>
            <a:ext cx="1218127" cy="1218127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357290" y="1428736"/>
            <a:ext cx="7786710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03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357290" y="548680"/>
            <a:ext cx="7329510" cy="880056"/>
          </a:xfrm>
        </p:spPr>
        <p:txBody>
          <a:bodyPr>
            <a:normAutofit fontScale="90000"/>
          </a:bodyPr>
          <a:lstStyle/>
          <a:p>
            <a:pPr algn="l"/>
            <a:r>
              <a:rPr lang="cs-CZ" sz="4800" b="1" dirty="0" smtClean="0">
                <a:solidFill>
                  <a:schemeClr val="bg1">
                    <a:lumMod val="65000"/>
                  </a:schemeClr>
                </a:solidFill>
              </a:rPr>
              <a:t>Ekocentrum </a:t>
            </a:r>
            <a:r>
              <a:rPr lang="cs-CZ" sz="4800" b="1" dirty="0" err="1" smtClean="0">
                <a:solidFill>
                  <a:schemeClr val="bg1">
                    <a:lumMod val="65000"/>
                  </a:schemeClr>
                </a:solidFill>
              </a:rPr>
              <a:t>Toulcův</a:t>
            </a:r>
            <a:r>
              <a:rPr lang="cs-CZ" sz="4800" b="1" dirty="0" smtClean="0">
                <a:solidFill>
                  <a:schemeClr val="bg1">
                    <a:lumMod val="65000"/>
                  </a:schemeClr>
                </a:solidFill>
              </a:rPr>
              <a:t> dvůr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0" y="1428736"/>
            <a:ext cx="1214414" cy="285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" y="210609"/>
            <a:ext cx="1218127" cy="1218127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357290" y="1428736"/>
            <a:ext cx="7786710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3" y="2594544"/>
            <a:ext cx="9135750" cy="167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357290" y="1844824"/>
            <a:ext cx="695912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1" anchor="ctr"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Jde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 zájmové sdružení, jehož aktivity se odehrávají na území bývalého statku v Praze – Hostivaři. Toto středisko je systematicky budováno od roku 1994 a má s výukovými programy pro školy nejdelší a nejintenzivnější zkušenost. Oblast výukových programů zajišťuje základní článek Hnutí Brontosaurus Botič. Produkty se omezují na oblast životního prostředí. </a:t>
            </a: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délka programu: 2–6 hodin</a:t>
            </a:r>
            <a:endParaRPr lang="cs-CZ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cena: 50-80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Kč za frekventanta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ročně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realizováno cca 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500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programů (tj. 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10.000 dětí = </a:t>
            </a:r>
            <a:r>
              <a:rPr lang="cs-CZ" sz="2400" dirty="0" smtClean="0">
                <a:solidFill>
                  <a:srgbClr val="FF0000"/>
                </a:solidFill>
                <a:latin typeface="+mj-lt"/>
              </a:rPr>
              <a:t>650.000 Kč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</a:t>
            </a:r>
            <a:endParaRPr lang="cs-CZ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357290" y="548680"/>
            <a:ext cx="7329510" cy="880056"/>
          </a:xfrm>
        </p:spPr>
        <p:txBody>
          <a:bodyPr>
            <a:normAutofit fontScale="90000"/>
          </a:bodyPr>
          <a:lstStyle/>
          <a:p>
            <a:pPr algn="l"/>
            <a:r>
              <a:rPr lang="cs-CZ" sz="4800" b="1" dirty="0">
                <a:solidFill>
                  <a:schemeClr val="bg1">
                    <a:lumMod val="65000"/>
                  </a:schemeClr>
                </a:solidFill>
              </a:rPr>
              <a:t>Ekocentrum </a:t>
            </a:r>
            <a:r>
              <a:rPr lang="cs-CZ" sz="4800" b="1" dirty="0" err="1">
                <a:solidFill>
                  <a:schemeClr val="bg1">
                    <a:lumMod val="65000"/>
                  </a:schemeClr>
                </a:solidFill>
              </a:rPr>
              <a:t>Toulcův</a:t>
            </a:r>
            <a:r>
              <a:rPr lang="cs-CZ" sz="4800" b="1" dirty="0">
                <a:solidFill>
                  <a:schemeClr val="bg1">
                    <a:lumMod val="65000"/>
                  </a:schemeClr>
                </a:solidFill>
              </a:rPr>
              <a:t> dvůr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0" y="1428736"/>
            <a:ext cx="1214414" cy="285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" y="210609"/>
            <a:ext cx="1218127" cy="1218127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357290" y="1428736"/>
            <a:ext cx="7786710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71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357290" y="548680"/>
            <a:ext cx="7329510" cy="880056"/>
          </a:xfrm>
        </p:spPr>
        <p:txBody>
          <a:bodyPr>
            <a:normAutofit/>
          </a:bodyPr>
          <a:lstStyle/>
          <a:p>
            <a:pPr algn="l"/>
            <a:r>
              <a:rPr lang="cs-CZ" sz="4800" b="1" dirty="0" smtClean="0">
                <a:solidFill>
                  <a:schemeClr val="bg1">
                    <a:lumMod val="65000"/>
                  </a:schemeClr>
                </a:solidFill>
              </a:rPr>
              <a:t>Národní galerie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0" y="1428736"/>
            <a:ext cx="1214414" cy="285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" y="210609"/>
            <a:ext cx="1218127" cy="1218127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357290" y="1428736"/>
            <a:ext cx="7786710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78" y="1700808"/>
            <a:ext cx="7580370" cy="51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1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357290" y="1844824"/>
            <a:ext cx="695912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1" anchor="ctr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Gotika, renesance, baroko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Tváře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– kdo to asi byl, jak žil a co dělal?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Jak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 dívat na obraz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Renesanční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 barokní portrét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Dílna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středověkého malíře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Umění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doby Václava IV. a krásný sloh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Moje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první návštěva Veletržního paláce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Stavby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kolem 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nás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délka programu 45-90 minut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cena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20-30 Kč za frekventanta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ročně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realizováno cca 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1.300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programů (tj. 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26.000 dětí = </a:t>
            </a:r>
            <a:r>
              <a:rPr lang="cs-CZ" sz="2400" dirty="0" smtClean="0">
                <a:solidFill>
                  <a:srgbClr val="FF0000"/>
                </a:solidFill>
                <a:latin typeface="+mj-lt"/>
              </a:rPr>
              <a:t>650.000 Kč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</a:t>
            </a:r>
            <a:endParaRPr lang="cs-CZ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357290" y="548680"/>
            <a:ext cx="7329510" cy="880056"/>
          </a:xfrm>
        </p:spPr>
        <p:txBody>
          <a:bodyPr>
            <a:normAutofit/>
          </a:bodyPr>
          <a:lstStyle/>
          <a:p>
            <a:pPr algn="l"/>
            <a:r>
              <a:rPr lang="cs-CZ" sz="4800" b="1" dirty="0">
                <a:solidFill>
                  <a:schemeClr val="bg1">
                    <a:lumMod val="65000"/>
                  </a:schemeClr>
                </a:solidFill>
              </a:rPr>
              <a:t>Národní galerie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0" y="1428736"/>
            <a:ext cx="1214414" cy="285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" y="210609"/>
            <a:ext cx="1218127" cy="1218127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357290" y="1428736"/>
            <a:ext cx="7786710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19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Prohlídkové trasy</a:t>
            </a:r>
            <a:endParaRPr lang="cs-CZ" dirty="0"/>
          </a:p>
        </p:txBody>
      </p:sp>
      <p:pic>
        <p:nvPicPr>
          <p:cNvPr id="2051" name="Picture 3" descr="C:\Documents and Settings\Martina Veselá\Plocha\Grant KÚ foto\TELČ\Telč - Petr\P8073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4224469" cy="3168352"/>
          </a:xfrm>
          <a:prstGeom prst="rect">
            <a:avLst/>
          </a:prstGeom>
          <a:noFill/>
        </p:spPr>
      </p:pic>
      <p:pic>
        <p:nvPicPr>
          <p:cNvPr id="4" name="Picture 2" descr="C:\Documents and Settings\Martina Veselá\Plocha\Grant KÚ foto\TELČ\Telč - Petr\P8073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2856"/>
            <a:ext cx="4200128" cy="3150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357290" y="548680"/>
            <a:ext cx="7329510" cy="880056"/>
          </a:xfrm>
        </p:spPr>
        <p:txBody>
          <a:bodyPr>
            <a:normAutofit/>
          </a:bodyPr>
          <a:lstStyle/>
          <a:p>
            <a:pPr algn="l"/>
            <a:r>
              <a:rPr lang="cs-CZ" sz="4800" b="1" dirty="0" smtClean="0">
                <a:solidFill>
                  <a:schemeClr val="bg1">
                    <a:lumMod val="65000"/>
                  </a:schemeClr>
                </a:solidFill>
              </a:rPr>
              <a:t>ZOO Praha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0" y="1428736"/>
            <a:ext cx="1214414" cy="285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" y="210609"/>
            <a:ext cx="1218127" cy="1218127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357290" y="1428736"/>
            <a:ext cx="7786710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488"/>
            <a:ext cx="9144000" cy="42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7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357290" y="1844824"/>
            <a:ext cx="695912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1" anchor="ctr"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rgbClr val="FF0000"/>
                </a:solidFill>
                <a:latin typeface="+mj-lt"/>
              </a:rPr>
              <a:t>Pražská </a:t>
            </a:r>
            <a:r>
              <a:rPr lang="cs-CZ" sz="2400" dirty="0">
                <a:solidFill>
                  <a:srgbClr val="FF0000"/>
                </a:solidFill>
                <a:latin typeface="+mj-lt"/>
              </a:rPr>
              <a:t>zoologická zahrada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nabízí školám čtveřici výukových programů: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zoologická pozorování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zvířecí setkání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procházky za zvířaty</a:t>
            </a: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kontaktní 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povídání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délka programu: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45-60 minut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cena: vstup do ZOO </a:t>
            </a:r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+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Kč za frekventanta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ročně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realizováno cca 430 programů (tj. 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8.400 dětí = </a:t>
            </a:r>
            <a:r>
              <a:rPr lang="cs-CZ" sz="2400" dirty="0" smtClean="0">
                <a:solidFill>
                  <a:srgbClr val="FF0000"/>
                </a:solidFill>
                <a:latin typeface="+mj-lt"/>
              </a:rPr>
              <a:t>168.000 Kč </a:t>
            </a:r>
            <a:r>
              <a:rPr lang="en-GB" sz="2400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cs-CZ" sz="2400" dirty="0" smtClean="0">
                <a:solidFill>
                  <a:srgbClr val="FF0000"/>
                </a:solidFill>
                <a:latin typeface="+mj-lt"/>
              </a:rPr>
              <a:t> vstupné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</a:t>
            </a:r>
            <a:endParaRPr lang="cs-CZ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81000" indent="-3810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357290" y="548680"/>
            <a:ext cx="7329510" cy="880056"/>
          </a:xfrm>
        </p:spPr>
        <p:txBody>
          <a:bodyPr>
            <a:normAutofit/>
          </a:bodyPr>
          <a:lstStyle/>
          <a:p>
            <a:pPr algn="l"/>
            <a:r>
              <a:rPr lang="cs-CZ" sz="4800" b="1" dirty="0" smtClean="0">
                <a:solidFill>
                  <a:schemeClr val="bg1">
                    <a:lumMod val="65000"/>
                  </a:schemeClr>
                </a:solidFill>
              </a:rPr>
              <a:t>ZOO Praha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0" y="1428736"/>
            <a:ext cx="1214414" cy="285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3" y="210609"/>
            <a:ext cx="1218127" cy="1218127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357290" y="1428736"/>
            <a:ext cx="7786710" cy="2857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83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1000" y="4852988"/>
            <a:ext cx="8458200" cy="1222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8313" y="476250"/>
            <a:ext cx="8458200" cy="56435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/>
              <a:t>			</a:t>
            </a:r>
            <a:endParaRPr lang="cs-CZ" dirty="0" smtClean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34820" name="Picture 4" descr="C:\Documents and Settings\Martina Veselá\Plocha\FOTOARCHIV\Dovolená 2008 Náchod\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620713"/>
            <a:ext cx="538956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ovéPole 4"/>
          <p:cNvSpPr txBox="1">
            <a:spLocks noChangeArrowheads="1"/>
          </p:cNvSpPr>
          <p:nvPr/>
        </p:nvSpPr>
        <p:spPr bwMode="auto">
          <a:xfrm>
            <a:off x="1908174" y="4797425"/>
            <a:ext cx="5400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sz="2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Spokojený návštěvník – náš cíl </a:t>
            </a:r>
            <a:r>
              <a:rPr lang="cs-CZ" sz="2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</a:t>
            </a:r>
            <a:endParaRPr lang="cs-CZ" sz="240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 „Oživlé památky“</a:t>
            </a:r>
            <a:endParaRPr lang="cs-CZ" dirty="0"/>
          </a:p>
        </p:txBody>
      </p:sp>
      <p:pic>
        <p:nvPicPr>
          <p:cNvPr id="20482" name="Picture 2" descr="C:\Documents and Settings\Martina Veselá\Plocha\FOTOARCHIV\Nocni_prohlidka_20_8_2010\IMG_79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882775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Noční prohlídky</a:t>
            </a:r>
            <a:endParaRPr lang="cs-CZ" dirty="0"/>
          </a:p>
        </p:txBody>
      </p:sp>
      <p:pic>
        <p:nvPicPr>
          <p:cNvPr id="22530" name="Picture 2" descr="C:\Documents and Settings\Martina Veselá\Plocha\FOTOARCHIV\Telč noční prohlídky 2009\karta 11 2009 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Svatební obřady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/>
          </a:p>
        </p:txBody>
      </p:sp>
      <p:pic>
        <p:nvPicPr>
          <p:cNvPr id="4098" name="Picture 2" descr="C:\Documents and Settings\Martina Veselá\Plocha\29cs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89101"/>
            <a:ext cx="3392066" cy="5068899"/>
          </a:xfrm>
          <a:prstGeom prst="rect">
            <a:avLst/>
          </a:prstGeom>
          <a:noFill/>
        </p:spPr>
      </p:pic>
      <p:pic>
        <p:nvPicPr>
          <p:cNvPr id="4099" name="Picture 3" descr="C:\Documents and Settings\Martina Veselá\Plocha\DSC_0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72816"/>
            <a:ext cx="3378822" cy="5085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20661" t="12353" r="21653" b="18529"/>
          <a:stretch>
            <a:fillRect/>
          </a:stretch>
        </p:blipFill>
        <p:spPr bwMode="auto">
          <a:xfrm>
            <a:off x="1547664" y="692696"/>
            <a:ext cx="4499992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/>
          <p:nvPr/>
        </p:nvPicPr>
        <p:blipFill>
          <a:blip r:embed="rId3" cstate="print"/>
          <a:srcRect l="20331" t="12647" r="21653" b="18235"/>
          <a:stretch>
            <a:fillRect/>
          </a:stretch>
        </p:blipFill>
        <p:spPr bwMode="auto">
          <a:xfrm>
            <a:off x="4644008" y="3789040"/>
            <a:ext cx="432048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Martina Veselá\Plocha\DSC_07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365104"/>
            <a:ext cx="2952328" cy="19605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Ostatní občanské obřady</a:t>
            </a:r>
            <a:endParaRPr lang="cs-CZ" dirty="0"/>
          </a:p>
        </p:txBody>
      </p:sp>
      <p:pic>
        <p:nvPicPr>
          <p:cNvPr id="6" name="Picture 3" descr="C:\Documents and Settings\Martina Veselá\Plocha\PA2298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132856"/>
            <a:ext cx="3744415" cy="2808312"/>
          </a:xfrm>
          <a:prstGeom prst="rect">
            <a:avLst/>
          </a:prstGeom>
          <a:noFill/>
        </p:spPr>
      </p:pic>
      <p:pic>
        <p:nvPicPr>
          <p:cNvPr id="7" name="Picture 4" descr="C:\Documents and Settings\Martina Veselá\Plocha\PA2298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140968"/>
            <a:ext cx="3934202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lent">
  <a:themeElements>
    <a:clrScheme name="Talen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alent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Talent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alent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</TotalTime>
  <Words>628</Words>
  <Application>Microsoft Office PowerPoint</Application>
  <PresentationFormat>Předvádění na obrazovce (4:3)</PresentationFormat>
  <Paragraphs>149</Paragraphs>
  <Slides>42</Slides>
  <Notes>14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Talent</vt:lpstr>
      <vt:lpstr>Animační programy na památkách ve správě Národního památkového ústavu</vt:lpstr>
      <vt:lpstr>Národní památkový ústav</vt:lpstr>
      <vt:lpstr>Prezentace aplikace PowerPoint</vt:lpstr>
      <vt:lpstr>Prohlídkové trasy</vt:lpstr>
      <vt:lpstr>Projekt „Oživlé památky“</vt:lpstr>
      <vt:lpstr>Noční prohlídky</vt:lpstr>
      <vt:lpstr>Svatební obřady</vt:lpstr>
      <vt:lpstr>Prezentace aplikace PowerPoint</vt:lpstr>
      <vt:lpstr>Ostatní občanské obřady</vt:lpstr>
      <vt:lpstr>Filmové štáby</vt:lpstr>
      <vt:lpstr>Pořádání festivalů a velkých kulturních akcí</vt:lpstr>
      <vt:lpstr>Festivaly ostatní</vt:lpstr>
      <vt:lpstr>Řemeslné trhy</vt:lpstr>
      <vt:lpstr>Sváteční dny </vt:lpstr>
      <vt:lpstr>Pronájmy ostatní</vt:lpstr>
      <vt:lpstr>Další možnosti využití</vt:lpstr>
      <vt:lpstr>Další možnosti využití</vt:lpstr>
      <vt:lpstr>Společenské akce</vt:lpstr>
      <vt:lpstr>Zahradní slavnosti</vt:lpstr>
      <vt:lpstr>Další možnosti využití</vt:lpstr>
      <vt:lpstr>Odborně metodické dny</vt:lpstr>
      <vt:lpstr>Osvěta veřejnosti</vt:lpstr>
      <vt:lpstr>Výstavy</vt:lpstr>
      <vt:lpstr>Ostatní oblasti možné spolupráce</vt:lpstr>
      <vt:lpstr>Kdo si hraje, poslouchá…</vt:lpstr>
      <vt:lpstr>Copak je to UNESCO?</vt:lpstr>
      <vt:lpstr>Ostatní oblasti možné spolupráce</vt:lpstr>
      <vt:lpstr>Ekonomické aspekty edukace  </vt:lpstr>
      <vt:lpstr>Bilance</vt:lpstr>
      <vt:lpstr>Bilance</vt:lpstr>
      <vt:lpstr>Bilance</vt:lpstr>
      <vt:lpstr>Bilance</vt:lpstr>
      <vt:lpstr>Bilance</vt:lpstr>
      <vt:lpstr>Bilance</vt:lpstr>
      <vt:lpstr>Případové studie</vt:lpstr>
      <vt:lpstr>Ekocentrum Toulcův dvůr</vt:lpstr>
      <vt:lpstr>Ekocentrum Toulcův dvůr</vt:lpstr>
      <vt:lpstr>Národní galerie</vt:lpstr>
      <vt:lpstr>Národní galerie</vt:lpstr>
      <vt:lpstr>ZOO Praha</vt:lpstr>
      <vt:lpstr>ZOO Praha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Územní památková ochrana sídel</dc:title>
  <dc:creator>b</dc:creator>
  <cp:lastModifiedBy>Martina Indrová</cp:lastModifiedBy>
  <cp:revision>65</cp:revision>
  <dcterms:created xsi:type="dcterms:W3CDTF">2009-02-11T08:06:15Z</dcterms:created>
  <dcterms:modified xsi:type="dcterms:W3CDTF">2020-04-23T06:52:12Z</dcterms:modified>
</cp:coreProperties>
</file>