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 id="2147483900" r:id="rId21"/>
    <p:sldMasterId id="2147483912" r:id="rId22"/>
    <p:sldMasterId id="2147483924" r:id="rId23"/>
    <p:sldMasterId id="2147483936" r:id="rId24"/>
    <p:sldMasterId id="2147483948" r:id="rId25"/>
    <p:sldMasterId id="2147483960" r:id="rId26"/>
    <p:sldMasterId id="2147483972" r:id="rId27"/>
    <p:sldMasterId id="2147483984" r:id="rId28"/>
    <p:sldMasterId id="2147483996" r:id="rId29"/>
    <p:sldMasterId id="2147484008" r:id="rId30"/>
    <p:sldMasterId id="2147484020" r:id="rId31"/>
    <p:sldMasterId id="2147484032" r:id="rId32"/>
    <p:sldMasterId id="2147484044" r:id="rId33"/>
  </p:sldMasterIdLst>
  <p:notesMasterIdLst>
    <p:notesMasterId r:id="rId94"/>
  </p:notesMasterIdLst>
  <p:sldIdLst>
    <p:sldId id="256" r:id="rId34"/>
    <p:sldId id="308" r:id="rId35"/>
    <p:sldId id="283" r:id="rId36"/>
    <p:sldId id="295" r:id="rId37"/>
    <p:sldId id="292" r:id="rId38"/>
    <p:sldId id="296" r:id="rId39"/>
    <p:sldId id="309" r:id="rId40"/>
    <p:sldId id="298" r:id="rId41"/>
    <p:sldId id="300" r:id="rId42"/>
    <p:sldId id="299" r:id="rId43"/>
    <p:sldId id="301" r:id="rId44"/>
    <p:sldId id="302" r:id="rId45"/>
    <p:sldId id="303" r:id="rId46"/>
    <p:sldId id="304" r:id="rId47"/>
    <p:sldId id="305" r:id="rId48"/>
    <p:sldId id="306" r:id="rId49"/>
    <p:sldId id="327" r:id="rId50"/>
    <p:sldId id="307" r:id="rId51"/>
    <p:sldId id="281" r:id="rId52"/>
    <p:sldId id="284" r:id="rId53"/>
    <p:sldId id="290" r:id="rId54"/>
    <p:sldId id="286" r:id="rId55"/>
    <p:sldId id="260" r:id="rId56"/>
    <p:sldId id="269" r:id="rId57"/>
    <p:sldId id="285" r:id="rId58"/>
    <p:sldId id="288" r:id="rId59"/>
    <p:sldId id="287" r:id="rId60"/>
    <p:sldId id="289" r:id="rId61"/>
    <p:sldId id="291" r:id="rId62"/>
    <p:sldId id="257" r:id="rId63"/>
    <p:sldId id="258" r:id="rId64"/>
    <p:sldId id="259" r:id="rId65"/>
    <p:sldId id="261" r:id="rId66"/>
    <p:sldId id="262" r:id="rId67"/>
    <p:sldId id="263" r:id="rId68"/>
    <p:sldId id="264" r:id="rId69"/>
    <p:sldId id="265" r:id="rId70"/>
    <p:sldId id="266" r:id="rId71"/>
    <p:sldId id="267" r:id="rId72"/>
    <p:sldId id="293" r:id="rId73"/>
    <p:sldId id="310" r:id="rId74"/>
    <p:sldId id="311" r:id="rId75"/>
    <p:sldId id="315" r:id="rId76"/>
    <p:sldId id="312" r:id="rId77"/>
    <p:sldId id="313" r:id="rId78"/>
    <p:sldId id="314" r:id="rId79"/>
    <p:sldId id="316" r:id="rId80"/>
    <p:sldId id="318" r:id="rId81"/>
    <p:sldId id="317" r:id="rId82"/>
    <p:sldId id="319" r:id="rId83"/>
    <p:sldId id="320" r:id="rId84"/>
    <p:sldId id="321" r:id="rId85"/>
    <p:sldId id="322" r:id="rId86"/>
    <p:sldId id="323" r:id="rId87"/>
    <p:sldId id="329" r:id="rId88"/>
    <p:sldId id="324" r:id="rId89"/>
    <p:sldId id="325" r:id="rId90"/>
    <p:sldId id="330" r:id="rId91"/>
    <p:sldId id="331" r:id="rId92"/>
    <p:sldId id="326" r:id="rId93"/>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5020" autoAdjust="0"/>
  </p:normalViewPr>
  <p:slideViewPr>
    <p:cSldViewPr snapToGrid="0">
      <p:cViewPr varScale="1">
        <p:scale>
          <a:sx n="91" d="100"/>
          <a:sy n="91" d="100"/>
        </p:scale>
        <p:origin x="374"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 Target="slides/slide1.xml"/><Relationship Id="rId42" Type="http://schemas.openxmlformats.org/officeDocument/2006/relationships/slide" Target="slides/slide9.xml"/><Relationship Id="rId47" Type="http://schemas.openxmlformats.org/officeDocument/2006/relationships/slide" Target="slides/slide14.xml"/><Relationship Id="rId50" Type="http://schemas.openxmlformats.org/officeDocument/2006/relationships/slide" Target="slides/slide17.xml"/><Relationship Id="rId55" Type="http://schemas.openxmlformats.org/officeDocument/2006/relationships/slide" Target="slides/slide22.xml"/><Relationship Id="rId63" Type="http://schemas.openxmlformats.org/officeDocument/2006/relationships/slide" Target="slides/slide30.xml"/><Relationship Id="rId68" Type="http://schemas.openxmlformats.org/officeDocument/2006/relationships/slide" Target="slides/slide35.xml"/><Relationship Id="rId76" Type="http://schemas.openxmlformats.org/officeDocument/2006/relationships/slide" Target="slides/slide43.xml"/><Relationship Id="rId84" Type="http://schemas.openxmlformats.org/officeDocument/2006/relationships/slide" Target="slides/slide51.xml"/><Relationship Id="rId89" Type="http://schemas.openxmlformats.org/officeDocument/2006/relationships/slide" Target="slides/slide56.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4.xml"/><Relationship Id="rId40" Type="http://schemas.openxmlformats.org/officeDocument/2006/relationships/slide" Target="slides/slide7.xml"/><Relationship Id="rId45" Type="http://schemas.openxmlformats.org/officeDocument/2006/relationships/slide" Target="slides/slide12.xml"/><Relationship Id="rId53" Type="http://schemas.openxmlformats.org/officeDocument/2006/relationships/slide" Target="slides/slide20.xml"/><Relationship Id="rId58" Type="http://schemas.openxmlformats.org/officeDocument/2006/relationships/slide" Target="slides/slide25.xml"/><Relationship Id="rId66" Type="http://schemas.openxmlformats.org/officeDocument/2006/relationships/slide" Target="slides/slide33.xml"/><Relationship Id="rId74" Type="http://schemas.openxmlformats.org/officeDocument/2006/relationships/slide" Target="slides/slide41.xml"/><Relationship Id="rId79" Type="http://schemas.openxmlformats.org/officeDocument/2006/relationships/slide" Target="slides/slide46.xml"/><Relationship Id="rId87" Type="http://schemas.openxmlformats.org/officeDocument/2006/relationships/slide" Target="slides/slide54.xml"/><Relationship Id="rId5" Type="http://schemas.openxmlformats.org/officeDocument/2006/relationships/slideMaster" Target="slideMasters/slideMaster5.xml"/><Relationship Id="rId61" Type="http://schemas.openxmlformats.org/officeDocument/2006/relationships/slide" Target="slides/slide28.xml"/><Relationship Id="rId82" Type="http://schemas.openxmlformats.org/officeDocument/2006/relationships/slide" Target="slides/slide49.xml"/><Relationship Id="rId90" Type="http://schemas.openxmlformats.org/officeDocument/2006/relationships/slide" Target="slides/slide57.xml"/><Relationship Id="rId95"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2.xml"/><Relationship Id="rId43" Type="http://schemas.openxmlformats.org/officeDocument/2006/relationships/slide" Target="slides/slide10.xml"/><Relationship Id="rId48" Type="http://schemas.openxmlformats.org/officeDocument/2006/relationships/slide" Target="slides/slide15.xml"/><Relationship Id="rId56" Type="http://schemas.openxmlformats.org/officeDocument/2006/relationships/slide" Target="slides/slide23.xml"/><Relationship Id="rId64" Type="http://schemas.openxmlformats.org/officeDocument/2006/relationships/slide" Target="slides/slide31.xml"/><Relationship Id="rId69" Type="http://schemas.openxmlformats.org/officeDocument/2006/relationships/slide" Target="slides/slide36.xml"/><Relationship Id="rId77"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80" Type="http://schemas.openxmlformats.org/officeDocument/2006/relationships/slide" Target="slides/slide47.xml"/><Relationship Id="rId85" Type="http://schemas.openxmlformats.org/officeDocument/2006/relationships/slide" Target="slides/slide52.xml"/><Relationship Id="rId93" Type="http://schemas.openxmlformats.org/officeDocument/2006/relationships/slide" Target="slides/slide60.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5.xml"/><Relationship Id="rId46" Type="http://schemas.openxmlformats.org/officeDocument/2006/relationships/slide" Target="slides/slide13.xml"/><Relationship Id="rId59" Type="http://schemas.openxmlformats.org/officeDocument/2006/relationships/slide" Target="slides/slide26.xml"/><Relationship Id="rId67" Type="http://schemas.openxmlformats.org/officeDocument/2006/relationships/slide" Target="slides/slide34.xml"/><Relationship Id="rId20" Type="http://schemas.openxmlformats.org/officeDocument/2006/relationships/slideMaster" Target="slideMasters/slideMaster20.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slide" Target="slides/slide29.xml"/><Relationship Id="rId70" Type="http://schemas.openxmlformats.org/officeDocument/2006/relationships/slide" Target="slides/slide37.xml"/><Relationship Id="rId75" Type="http://schemas.openxmlformats.org/officeDocument/2006/relationships/slide" Target="slides/slide42.xml"/><Relationship Id="rId83" Type="http://schemas.openxmlformats.org/officeDocument/2006/relationships/slide" Target="slides/slide50.xml"/><Relationship Id="rId88" Type="http://schemas.openxmlformats.org/officeDocument/2006/relationships/slide" Target="slides/slide55.xml"/><Relationship Id="rId91" Type="http://schemas.openxmlformats.org/officeDocument/2006/relationships/slide" Target="slides/slide5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slide" Target="slides/slide27.xml"/><Relationship Id="rId65" Type="http://schemas.openxmlformats.org/officeDocument/2006/relationships/slide" Target="slides/slide32.xml"/><Relationship Id="rId73" Type="http://schemas.openxmlformats.org/officeDocument/2006/relationships/slide" Target="slides/slide40.xml"/><Relationship Id="rId78" Type="http://schemas.openxmlformats.org/officeDocument/2006/relationships/slide" Target="slides/slide45.xml"/><Relationship Id="rId81" Type="http://schemas.openxmlformats.org/officeDocument/2006/relationships/slide" Target="slides/slide48.xml"/><Relationship Id="rId86" Type="http://schemas.openxmlformats.org/officeDocument/2006/relationships/slide" Target="slides/slide53.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C2DB5BE-3B6A-46E1-975D-1C6910C00464}" type="datetimeFigureOut">
              <a:rPr lang="cs-CZ" smtClean="0"/>
              <a:t>21.11.2022</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F18C01D-6E37-41E9-9406-DFDCBC70A80F}" type="slidenum">
              <a:rPr lang="cs-CZ" smtClean="0"/>
              <a:t>‹#›</a:t>
            </a:fld>
            <a:endParaRPr lang="cs-CZ"/>
          </a:p>
        </p:txBody>
      </p:sp>
    </p:spTree>
    <p:extLst>
      <p:ext uri="{BB962C8B-B14F-4D97-AF65-F5344CB8AC3E}">
        <p14:creationId xmlns:p14="http://schemas.microsoft.com/office/powerpoint/2010/main" val="3445054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F18C01D-6E37-41E9-9406-DFDCBC70A80F}" type="slidenum">
              <a:rPr lang="cs-CZ" smtClean="0"/>
              <a:t>6</a:t>
            </a:fld>
            <a:endParaRPr lang="cs-CZ"/>
          </a:p>
        </p:txBody>
      </p:sp>
    </p:spTree>
    <p:extLst>
      <p:ext uri="{BB962C8B-B14F-4D97-AF65-F5344CB8AC3E}">
        <p14:creationId xmlns:p14="http://schemas.microsoft.com/office/powerpoint/2010/main" val="186224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26E46-0135-448B-9012-3543F51275F5}"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20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BB728-8E44-45DF-999D-7AAD1A4BA067}"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6546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B369C139-6245-4C7E-A5CC-9DAD1E1DB9E7}" type="datetimeFigureOut">
              <a:rPr lang="cs-CZ" smtClean="0"/>
              <a:t>21.11.2022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03D119-BD60-429D-A593-386EF81008AB}" type="slidenum">
              <a:rPr lang="cs-CZ" smtClean="0"/>
              <a:t>‹#›</a:t>
            </a:fld>
            <a:endParaRPr lang="cs-CZ"/>
          </a:p>
        </p:txBody>
      </p:sp>
    </p:spTree>
    <p:extLst>
      <p:ext uri="{BB962C8B-B14F-4D97-AF65-F5344CB8AC3E}">
        <p14:creationId xmlns:p14="http://schemas.microsoft.com/office/powerpoint/2010/main" val="221095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369C139-6245-4C7E-A5CC-9DAD1E1DB9E7}" type="datetimeFigureOut">
              <a:rPr lang="cs-CZ" smtClean="0"/>
              <a:t>21.11.2022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03D119-BD60-429D-A593-386EF81008AB}" type="slidenum">
              <a:rPr lang="cs-CZ" smtClean="0"/>
              <a:t>‹#›</a:t>
            </a:fld>
            <a:endParaRPr lang="cs-CZ"/>
          </a:p>
        </p:txBody>
      </p:sp>
    </p:spTree>
    <p:extLst>
      <p:ext uri="{BB962C8B-B14F-4D97-AF65-F5344CB8AC3E}">
        <p14:creationId xmlns:p14="http://schemas.microsoft.com/office/powerpoint/2010/main" val="9213833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100451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2209001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728140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945763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2371971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094693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805809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585140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946919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2759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369C139-6245-4C7E-A5CC-9DAD1E1DB9E7}" type="datetimeFigureOut">
              <a:rPr lang="cs-CZ" smtClean="0"/>
              <a:t>21.11.2022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03D119-BD60-429D-A593-386EF81008AB}" type="slidenum">
              <a:rPr lang="cs-CZ" smtClean="0"/>
              <a:t>‹#›</a:t>
            </a:fld>
            <a:endParaRPr lang="cs-CZ"/>
          </a:p>
        </p:txBody>
      </p:sp>
    </p:spTree>
    <p:extLst>
      <p:ext uri="{BB962C8B-B14F-4D97-AF65-F5344CB8AC3E}">
        <p14:creationId xmlns:p14="http://schemas.microsoft.com/office/powerpoint/2010/main" val="39850740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98376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957566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253152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18759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778447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859278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86081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942076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588516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52464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849C5C-4D82-4269-B03F-7B670090774A}"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21.11.2022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3C0BE-FA84-4F28-AAAA-404E6625A8B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87802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356720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189811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211625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376015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737074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085908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079591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013244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886759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91031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849C5C-4D82-4269-B03F-7B670090774A}"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21.11.2022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3C0BE-FA84-4F28-AAAA-404E6625A8B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12011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5684353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236432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536038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502536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942074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773542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481173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027633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265331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33944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849C5C-4D82-4269-B03F-7B670090774A}"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21.11.2022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3C0BE-FA84-4F28-AAAA-404E6625A8B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44017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681630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9984774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2865203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35709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899085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707565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792082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750387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860002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76166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849C5C-4D82-4269-B03F-7B670090774A}"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21.11.2022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3C0BE-FA84-4F28-AAAA-404E6625A8B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54533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2690045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546892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13460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156835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190157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546157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5912141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63310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636619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01041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849C5C-4D82-4269-B03F-7B670090774A}"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21.11.2022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Zástupný symbol pro zápatí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Zástupný symbol pro číslo snímku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3C0BE-FA84-4F28-AAAA-404E6625A8B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28135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819996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832012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731379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431849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10471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05502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866250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165734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300074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34655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849C5C-4D82-4269-B03F-7B670090774A}"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21.11.2022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Zástupný symbol pro zápatí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číslo snímku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3C0BE-FA84-4F28-AAAA-404E6625A8B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3653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706672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191368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08897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751206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336572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5986888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364174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083160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812863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18147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849C5C-4D82-4269-B03F-7B670090774A}"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21.11.2022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ástupný symbol pro zápatí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Zástupný symbol pro číslo snímku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3C0BE-FA84-4F28-AAAA-404E6625A8B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99331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891237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072535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483885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130773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167085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602166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184337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465953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739524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516281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849C5C-4D82-4269-B03F-7B670090774A}"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21.11.2022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3C0BE-FA84-4F28-AAAA-404E6625A8B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04477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903798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370385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455364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27086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823712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035367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809544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870897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246606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55707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369C139-6245-4C7E-A5CC-9DAD1E1DB9E7}" type="datetimeFigureOut">
              <a:rPr lang="cs-CZ" smtClean="0"/>
              <a:t>21.11.2022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03D119-BD60-429D-A593-386EF81008AB}" type="slidenum">
              <a:rPr lang="cs-CZ" smtClean="0"/>
              <a:t>‹#›</a:t>
            </a:fld>
            <a:endParaRPr lang="cs-CZ"/>
          </a:p>
        </p:txBody>
      </p:sp>
    </p:spTree>
    <p:extLst>
      <p:ext uri="{BB962C8B-B14F-4D97-AF65-F5344CB8AC3E}">
        <p14:creationId xmlns:p14="http://schemas.microsoft.com/office/powerpoint/2010/main" val="1236649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849C5C-4D82-4269-B03F-7B670090774A}"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21.11.2022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3C0BE-FA84-4F28-AAAA-404E6625A8B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70562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871891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981422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998955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440960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937501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878047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163020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52897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22358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57345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849C5C-4D82-4269-B03F-7B670090774A}"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21.11.2022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3C0BE-FA84-4F28-AAAA-404E6625A8B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54744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945420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4696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867554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465211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097043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969705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132512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5274029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202707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96234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5849C5C-4D82-4269-B03F-7B670090774A}"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21.11.2022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23C0BE-FA84-4F28-AAAA-404E6625A8B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55977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090677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246668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176267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6944572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522445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896180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9048667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104781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598527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86502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553710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114317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294354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4941886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756381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077288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608811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8811299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099223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050153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997554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294921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520583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788594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681966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9873760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0016995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605204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622438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176231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3971991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0323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3542931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792878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2233092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587294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841169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7747335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9745894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1855131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6521821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1321214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90709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0207947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101422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99346379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653298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4307316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9683272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83972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9726616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785274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0582815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60881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202809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483805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8799462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820846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682719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6133642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498542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17263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392222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0121121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5180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014731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5552794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3485252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1061109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5836641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738635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4578713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124323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6430014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3417538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99820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363576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248327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495857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2533450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187526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5502652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1429173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8476212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3636919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667166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41858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B369C139-6245-4C7E-A5CC-9DAD1E1DB9E7}" type="datetimeFigureOut">
              <a:rPr lang="cs-CZ" smtClean="0"/>
              <a:t>21.11.2022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803D119-BD60-429D-A593-386EF81008AB}" type="slidenum">
              <a:rPr lang="cs-CZ" smtClean="0"/>
              <a:t>‹#›</a:t>
            </a:fld>
            <a:endParaRPr lang="cs-CZ"/>
          </a:p>
        </p:txBody>
      </p:sp>
    </p:spTree>
    <p:extLst>
      <p:ext uri="{BB962C8B-B14F-4D97-AF65-F5344CB8AC3E}">
        <p14:creationId xmlns:p14="http://schemas.microsoft.com/office/powerpoint/2010/main" val="3171829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4633582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7455528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8312379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4130373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1016807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7344449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4200884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1508583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94321812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5893488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961809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8748201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361856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9350622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1513368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6927326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312245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52383492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6288286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7599172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264741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912083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954566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4199416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2109388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8627769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9683492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2796882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9090524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324759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7988456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188508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6290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450583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26783047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55068010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3675285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9409201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6465607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8143887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53744040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4913741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1269605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68588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2006423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2854968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2293809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184690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084180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20805400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9110054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4093785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1957328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2134894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35316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5430965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643777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154634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9853533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96698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904203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691598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3615151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6768400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21765676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00534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961177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8570500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482022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250602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63282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0338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3630097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56582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B369C139-6245-4C7E-A5CC-9DAD1E1DB9E7}" type="datetimeFigureOut">
              <a:rPr lang="cs-CZ" smtClean="0"/>
              <a:t>21.11.2022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803D119-BD60-429D-A593-386EF81008AB}" type="slidenum">
              <a:rPr lang="cs-CZ" smtClean="0"/>
              <a:t>‹#›</a:t>
            </a:fld>
            <a:endParaRPr lang="cs-CZ"/>
          </a:p>
        </p:txBody>
      </p:sp>
    </p:spTree>
    <p:extLst>
      <p:ext uri="{BB962C8B-B14F-4D97-AF65-F5344CB8AC3E}">
        <p14:creationId xmlns:p14="http://schemas.microsoft.com/office/powerpoint/2010/main" val="3148815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12117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17426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05216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82761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38899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26439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5153721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93279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971620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510309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B369C139-6245-4C7E-A5CC-9DAD1E1DB9E7}" type="datetimeFigureOut">
              <a:rPr lang="cs-CZ" smtClean="0"/>
              <a:t>21.11.2022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803D119-BD60-429D-A593-386EF81008AB}" type="slidenum">
              <a:rPr lang="cs-CZ" smtClean="0"/>
              <a:t>‹#›</a:t>
            </a:fld>
            <a:endParaRPr lang="cs-CZ"/>
          </a:p>
        </p:txBody>
      </p:sp>
    </p:spTree>
    <p:extLst>
      <p:ext uri="{BB962C8B-B14F-4D97-AF65-F5344CB8AC3E}">
        <p14:creationId xmlns:p14="http://schemas.microsoft.com/office/powerpoint/2010/main" val="2261545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933327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518851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47078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748819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519148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555815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2337346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357610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32329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94224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B369C139-6245-4C7E-A5CC-9DAD1E1DB9E7}" type="datetimeFigureOut">
              <a:rPr lang="cs-CZ" smtClean="0"/>
              <a:t>21.11.2022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803D119-BD60-429D-A593-386EF81008AB}" type="slidenum">
              <a:rPr lang="cs-CZ" smtClean="0"/>
              <a:t>‹#›</a:t>
            </a:fld>
            <a:endParaRPr lang="cs-CZ"/>
          </a:p>
        </p:txBody>
      </p:sp>
    </p:spTree>
    <p:extLst>
      <p:ext uri="{BB962C8B-B14F-4D97-AF65-F5344CB8AC3E}">
        <p14:creationId xmlns:p14="http://schemas.microsoft.com/office/powerpoint/2010/main" val="5919781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487226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102526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189170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975201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927040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135418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33636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306806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99711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07449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369C139-6245-4C7E-A5CC-9DAD1E1DB9E7}" type="datetimeFigureOut">
              <a:rPr lang="cs-CZ" smtClean="0"/>
              <a:t>21.11.2022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803D119-BD60-429D-A593-386EF81008AB}" type="slidenum">
              <a:rPr lang="cs-CZ" smtClean="0"/>
              <a:t>‹#›</a:t>
            </a:fld>
            <a:endParaRPr lang="cs-CZ"/>
          </a:p>
        </p:txBody>
      </p:sp>
    </p:spTree>
    <p:extLst>
      <p:ext uri="{BB962C8B-B14F-4D97-AF65-F5344CB8AC3E}">
        <p14:creationId xmlns:p14="http://schemas.microsoft.com/office/powerpoint/2010/main" val="22793232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706950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446071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573835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47158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437150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294342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414580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486980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38349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2672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B369C139-6245-4C7E-A5CC-9DAD1E1DB9E7}" type="datetimeFigureOut">
              <a:rPr lang="cs-CZ" smtClean="0"/>
              <a:t>21.11.2022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803D119-BD60-429D-A593-386EF81008AB}" type="slidenum">
              <a:rPr lang="cs-CZ" smtClean="0"/>
              <a:t>‹#›</a:t>
            </a:fld>
            <a:endParaRPr lang="cs-CZ"/>
          </a:p>
        </p:txBody>
      </p:sp>
    </p:spTree>
    <p:extLst>
      <p:ext uri="{BB962C8B-B14F-4D97-AF65-F5344CB8AC3E}">
        <p14:creationId xmlns:p14="http://schemas.microsoft.com/office/powerpoint/2010/main" val="37610985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149437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19005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669098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528922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469846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427609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945319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187917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2567610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002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B369C139-6245-4C7E-A5CC-9DAD1E1DB9E7}" type="datetimeFigureOut">
              <a:rPr lang="cs-CZ" smtClean="0"/>
              <a:t>21.11.2022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803D119-BD60-429D-A593-386EF81008AB}" type="slidenum">
              <a:rPr lang="cs-CZ" smtClean="0"/>
              <a:t>‹#›</a:t>
            </a:fld>
            <a:endParaRPr lang="cs-CZ"/>
          </a:p>
        </p:txBody>
      </p:sp>
    </p:spTree>
    <p:extLst>
      <p:ext uri="{BB962C8B-B14F-4D97-AF65-F5344CB8AC3E}">
        <p14:creationId xmlns:p14="http://schemas.microsoft.com/office/powerpoint/2010/main" val="574113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436409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620824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769779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736014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282683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155899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10804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658655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735184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5024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9C139-6245-4C7E-A5CC-9DAD1E1DB9E7}" type="datetimeFigureOut">
              <a:rPr lang="cs-CZ" smtClean="0"/>
              <a:t>21.11.2022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3D119-BD60-429D-A593-386EF81008AB}" type="slidenum">
              <a:rPr lang="cs-CZ" smtClean="0"/>
              <a:t>‹#›</a:t>
            </a:fld>
            <a:endParaRPr lang="cs-CZ"/>
          </a:p>
        </p:txBody>
      </p:sp>
    </p:spTree>
    <p:extLst>
      <p:ext uri="{BB962C8B-B14F-4D97-AF65-F5344CB8AC3E}">
        <p14:creationId xmlns:p14="http://schemas.microsoft.com/office/powerpoint/2010/main" val="3094559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6224970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50926793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7021827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537551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2430683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769864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5434347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2735146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0645734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2157557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849C5C-4D82-4269-B03F-7B670090774A}"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21.11.2022</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23C0BE-FA84-4F28-AAAA-404E6625A8B5}"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1617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0904373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7271953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2477520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54438350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6146765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1312780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9199932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978676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5033196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9811658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212812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668294302"/>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5460329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42650484"/>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49C5C-4D82-4269-B03F-7B670090774A}"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50908846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273832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895803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745211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924879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923873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69A5D-4D62-4B54-84D4-EA2010BC1A4D}" type="datetimeFigureOut">
              <a:rPr lang="cs-CZ" smtClean="0">
                <a:solidFill>
                  <a:prstClr val="black">
                    <a:tint val="75000"/>
                  </a:prstClr>
                </a:solidFill>
              </a:rPr>
              <a:pPr/>
              <a:t>21.11.2022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E1232-DDB2-4831-8741-4F7415CFDCB0}"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5177892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prirucka.ujc.cas.cz/" TargetMode="Externa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cestina20.cz/slovnik/slunickar/" TargetMode="External"/><Relationship Id="rId2" Type="http://schemas.openxmlformats.org/officeDocument/2006/relationships/hyperlink" Target="https://cestina20.cz/slovnik/chvilkarit/" TargetMode="Externa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2.xml.rels><?xml version="1.0" encoding="UTF-8" standalone="yes"?>
<Relationships xmlns="http://schemas.openxmlformats.org/package/2006/relationships"><Relationship Id="rId3" Type="http://schemas.openxmlformats.org/officeDocument/2006/relationships/hyperlink" Target="http://media.rozhlas.cz/_obrazek/2882963--o-techto-zviratech-psal-uz-julius-caesar--1-950x0p0.jpeg" TargetMode="External"/><Relationship Id="rId2" Type="http://schemas.openxmlformats.org/officeDocument/2006/relationships/hyperlink" Target="http://www.rozhlas.cz/_osoba/189" TargetMode="External"/><Relationship Id="rId1" Type="http://schemas.openxmlformats.org/officeDocument/2006/relationships/slideLayout" Target="../slideLayouts/slideLayout167.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4.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5.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66.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77.xml"/><Relationship Id="rId5" Type="http://schemas.openxmlformats.org/officeDocument/2006/relationships/image" Target="../media/image59.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8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99.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43.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310.xml"/><Relationship Id="rId5" Type="http://schemas.openxmlformats.org/officeDocument/2006/relationships/image" Target="../media/image69.png"/><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21.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54.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945502" y="762000"/>
            <a:ext cx="10300996" cy="1284935"/>
          </a:xfrm>
          <a:pattFill prst="pct80">
            <a:fgClr>
              <a:schemeClr val="accent1">
                <a:lumMod val="60000"/>
                <a:lumOff val="40000"/>
              </a:schemeClr>
            </a:fgClr>
            <a:bgClr>
              <a:schemeClr val="bg1"/>
            </a:bgClr>
          </a:pattFill>
        </p:spPr>
        <p:txBody>
          <a:bodyPr>
            <a:normAutofit/>
          </a:bodyPr>
          <a:lstStyle/>
          <a:p>
            <a:r>
              <a:rPr lang="cs-CZ" sz="3600" dirty="0"/>
              <a:t>Úvod do studia jazyka – 15. </a:t>
            </a:r>
            <a:r>
              <a:rPr lang="cs-CZ" sz="3600" dirty="0" smtClean="0"/>
              <a:t>+ 22. 11</a:t>
            </a:r>
            <a:r>
              <a:rPr lang="cs-CZ" sz="3600" dirty="0"/>
              <a:t>. 2022</a:t>
            </a:r>
          </a:p>
        </p:txBody>
      </p:sp>
      <p:sp>
        <p:nvSpPr>
          <p:cNvPr id="3" name="Podnadpis 2"/>
          <p:cNvSpPr>
            <a:spLocks noGrp="1"/>
          </p:cNvSpPr>
          <p:nvPr>
            <p:ph type="subTitle" idx="1"/>
          </p:nvPr>
        </p:nvSpPr>
        <p:spPr>
          <a:xfrm>
            <a:off x="1523999" y="2793535"/>
            <a:ext cx="9457189" cy="3238150"/>
          </a:xfrm>
          <a:pattFill prst="pct80">
            <a:fgClr>
              <a:schemeClr val="accent1">
                <a:lumMod val="40000"/>
                <a:lumOff val="60000"/>
              </a:schemeClr>
            </a:fgClr>
            <a:bgClr>
              <a:schemeClr val="bg1"/>
            </a:bgClr>
          </a:pattFill>
        </p:spPr>
        <p:txBody>
          <a:bodyPr>
            <a:normAutofit/>
          </a:bodyPr>
          <a:lstStyle/>
          <a:p>
            <a:r>
              <a:rPr lang="cs-CZ" sz="3600" b="1" dirty="0">
                <a:latin typeface="Times New Roman" panose="02020603050405020304" pitchFamily="18" charset="0"/>
                <a:cs typeface="Times New Roman" panose="02020603050405020304" pitchFamily="18" charset="0"/>
              </a:rPr>
              <a:t>8) LEXIKOLOGIE. LEXÉM. </a:t>
            </a:r>
          </a:p>
          <a:p>
            <a:r>
              <a:rPr lang="cs-CZ" sz="3600" b="1" dirty="0">
                <a:latin typeface="Times New Roman" panose="02020603050405020304" pitchFamily="18" charset="0"/>
                <a:cs typeface="Times New Roman" panose="02020603050405020304" pitchFamily="18" charset="0"/>
              </a:rPr>
              <a:t>SLOVNÍ ZÁSOBA. SLOVNÍKY. </a:t>
            </a:r>
          </a:p>
          <a:p>
            <a:r>
              <a:rPr lang="cs-CZ" sz="3600" b="1" dirty="0">
                <a:latin typeface="Times New Roman" panose="02020603050405020304" pitchFamily="18" charset="0"/>
                <a:cs typeface="Times New Roman" panose="02020603050405020304" pitchFamily="18" charset="0"/>
              </a:rPr>
              <a:t> LEXIKÁLNÍ </a:t>
            </a:r>
            <a:r>
              <a:rPr lang="cs-CZ" sz="3600" b="1" dirty="0" smtClean="0">
                <a:latin typeface="Times New Roman" panose="02020603050405020304" pitchFamily="18" charset="0"/>
                <a:cs typeface="Times New Roman" panose="02020603050405020304" pitchFamily="18" charset="0"/>
              </a:rPr>
              <a:t>SYSTÉM.</a:t>
            </a:r>
          </a:p>
          <a:p>
            <a:endParaRPr lang="cs-CZ" sz="3600" b="1" dirty="0" smtClean="0">
              <a:latin typeface="Times New Roman" panose="02020603050405020304" pitchFamily="18" charset="0"/>
              <a:cs typeface="Times New Roman" panose="02020603050405020304" pitchFamily="18" charset="0"/>
            </a:endParaRPr>
          </a:p>
          <a:p>
            <a:r>
              <a:rPr lang="cs-CZ" sz="3600" b="1" dirty="0">
                <a:latin typeface="Times New Roman" panose="02020603050405020304" pitchFamily="18" charset="0"/>
                <a:cs typeface="Times New Roman" panose="02020603050405020304" pitchFamily="18" charset="0"/>
              </a:rPr>
              <a:t>S</a:t>
            </a:r>
            <a:r>
              <a:rPr lang="cs-CZ" sz="3600" b="1" dirty="0" smtClean="0">
                <a:latin typeface="Times New Roman" panose="02020603050405020304" pitchFamily="18" charset="0"/>
                <a:cs typeface="Times New Roman" panose="02020603050405020304" pitchFamily="18" charset="0"/>
              </a:rPr>
              <a:t>LOVA MOTIVOVANÁ A NEMOTIVOVANÁ    </a:t>
            </a:r>
            <a:endParaRPr lang="cs-CZ"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6048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199" y="274638"/>
            <a:ext cx="8765689" cy="1066130"/>
          </a:xfrm>
        </p:spPr>
        <p:txBody>
          <a:bodyPr>
            <a:normAutofit fontScale="90000"/>
          </a:bodyPr>
          <a:lstStyle/>
          <a:p>
            <a:r>
              <a:rPr lang="cs-CZ" sz="3600" b="1" dirty="0"/>
              <a:t>Definice slova (a lexému) v </a:t>
            </a:r>
            <a:r>
              <a:rPr lang="cs-CZ" sz="3600" b="1" i="1" dirty="0"/>
              <a:t>České lexikologii </a:t>
            </a:r>
            <a:r>
              <a:rPr lang="cs-CZ" sz="3600" b="1" dirty="0"/>
              <a:t>(1985)</a:t>
            </a:r>
          </a:p>
        </p:txBody>
      </p:sp>
      <p:sp>
        <p:nvSpPr>
          <p:cNvPr id="3" name="Zástupný symbol pro obsah 2"/>
          <p:cNvSpPr>
            <a:spLocks noGrp="1"/>
          </p:cNvSpPr>
          <p:nvPr>
            <p:ph idx="1"/>
          </p:nvPr>
        </p:nvSpPr>
        <p:spPr>
          <a:xfrm>
            <a:off x="258184" y="1420010"/>
            <a:ext cx="11790381" cy="5088366"/>
          </a:xfrm>
        </p:spPr>
        <p:txBody>
          <a:bodyPr>
            <a:normAutofit fontScale="70000" lnSpcReduction="20000"/>
          </a:bodyPr>
          <a:lstStyle/>
          <a:p>
            <a:pPr marL="0" indent="0">
              <a:buNone/>
            </a:pPr>
            <a:r>
              <a:rPr lang="cs-CZ" sz="3400" b="1" dirty="0"/>
              <a:t>Slovo</a:t>
            </a:r>
            <a:r>
              <a:rPr lang="cs-CZ" sz="3400" dirty="0"/>
              <a:t> je základní a primární jednotka lexikální roviny jazyka, buď jednočlenný </a:t>
            </a:r>
            <a:r>
              <a:rPr lang="cs-CZ" sz="3400" b="1" dirty="0"/>
              <a:t>lexém</a:t>
            </a:r>
            <a:r>
              <a:rPr lang="cs-CZ" sz="3400" dirty="0"/>
              <a:t> </a:t>
            </a:r>
            <a:r>
              <a:rPr lang="cs-CZ" sz="3400" dirty="0" err="1"/>
              <a:t>monosémický</a:t>
            </a:r>
            <a:r>
              <a:rPr lang="cs-CZ" sz="3400" dirty="0"/>
              <a:t> (…), nebo polysémický (…). </a:t>
            </a:r>
          </a:p>
          <a:p>
            <a:pPr marL="0" indent="0">
              <a:buNone/>
            </a:pPr>
            <a:r>
              <a:rPr lang="cs-CZ" sz="3400" dirty="0"/>
              <a:t>(…) Tato jednotka (např. slovo „kniha“) je dána invariantním vztahem specifické zvukové, popř. grafické formy (např. … k-n-i-h-a) a specifického významu (např. </a:t>
            </a:r>
            <a:r>
              <a:rPr lang="cs-CZ" sz="3400" dirty="0" err="1"/>
              <a:t>sémému</a:t>
            </a:r>
            <a:r>
              <a:rPr lang="cs-CZ" sz="3400" dirty="0"/>
              <a:t> </a:t>
            </a:r>
            <a:r>
              <a:rPr lang="cs-CZ" sz="3400" i="1" dirty="0"/>
              <a:t>kniha</a:t>
            </a:r>
            <a:r>
              <a:rPr lang="cs-CZ" sz="3400" dirty="0"/>
              <a:t>), </a:t>
            </a:r>
          </a:p>
          <a:p>
            <a:pPr marL="0" indent="0">
              <a:buNone/>
            </a:pPr>
            <a:r>
              <a:rPr lang="cs-CZ" sz="3400" dirty="0"/>
              <a:t>plní specifické gramatické funkce, </a:t>
            </a:r>
          </a:p>
          <a:p>
            <a:pPr marL="0" indent="0">
              <a:buNone/>
            </a:pPr>
            <a:r>
              <a:rPr lang="cs-CZ" sz="3400" dirty="0"/>
              <a:t>ve spojení s jinými takovými jednotkami vytváří jednotky vyšších rovin </a:t>
            </a:r>
          </a:p>
          <a:p>
            <a:pPr marL="0" indent="0">
              <a:buNone/>
            </a:pPr>
            <a:r>
              <a:rPr lang="cs-CZ" sz="3400" dirty="0"/>
              <a:t>a svými paradigmatickými vztahy, formálními i významovými, se podílí na existenci dílčích systémů v lexikální (slovní) zásobě. </a:t>
            </a:r>
          </a:p>
          <a:p>
            <a:pPr marL="0" indent="0">
              <a:buNone/>
            </a:pPr>
            <a:endParaRPr lang="cs-CZ" sz="3400" b="1" dirty="0"/>
          </a:p>
          <a:p>
            <a:pPr marL="0" indent="0">
              <a:buNone/>
            </a:pPr>
            <a:r>
              <a:rPr lang="cs-CZ" sz="3400" dirty="0"/>
              <a:t>Rozeznáváme </a:t>
            </a:r>
            <a:r>
              <a:rPr lang="cs-CZ" sz="3400" b="1" dirty="0"/>
              <a:t>slovo potenciální v systému (lexém</a:t>
            </a:r>
            <a:r>
              <a:rPr lang="cs-CZ" sz="3400" dirty="0"/>
              <a:t>)  a </a:t>
            </a:r>
            <a:r>
              <a:rPr lang="cs-CZ" sz="3400" b="1" dirty="0"/>
              <a:t>aktuální v řeči a textu (</a:t>
            </a:r>
            <a:r>
              <a:rPr lang="cs-CZ" sz="3400" b="1" dirty="0" err="1"/>
              <a:t>alolex</a:t>
            </a:r>
            <a:r>
              <a:rPr lang="cs-CZ" sz="3400" b="1" dirty="0"/>
              <a:t>). </a:t>
            </a:r>
          </a:p>
          <a:p>
            <a:pPr marL="0" indent="0">
              <a:buNone/>
            </a:pPr>
            <a:endParaRPr lang="cs-CZ" sz="3400" dirty="0"/>
          </a:p>
          <a:p>
            <a:pPr marL="0" indent="0">
              <a:buNone/>
            </a:pPr>
            <a:r>
              <a:rPr lang="cs-CZ" sz="3400" dirty="0"/>
              <a:t>(Filipec, J.  - Čermák, F.:</a:t>
            </a:r>
            <a:r>
              <a:rPr lang="cs-CZ" sz="3400" i="1" dirty="0"/>
              <a:t> Česká lexikologie</a:t>
            </a:r>
            <a:r>
              <a:rPr lang="cs-CZ" sz="3400" dirty="0"/>
              <a:t>, Praha, 1985, s. 33)</a:t>
            </a:r>
          </a:p>
          <a:p>
            <a:pPr marL="0" indent="0">
              <a:buNone/>
            </a:pPr>
            <a:r>
              <a:rPr lang="cs-CZ" sz="3400" dirty="0"/>
              <a:t> </a:t>
            </a:r>
            <a:endParaRPr lang="cs-CZ" sz="3400" b="1" dirty="0"/>
          </a:p>
          <a:p>
            <a:endParaRPr lang="cs-CZ" dirty="0"/>
          </a:p>
        </p:txBody>
      </p:sp>
    </p:spTree>
    <p:extLst>
      <p:ext uri="{BB962C8B-B14F-4D97-AF65-F5344CB8AC3E}">
        <p14:creationId xmlns:p14="http://schemas.microsoft.com/office/powerpoint/2010/main" val="4221464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60727" y="980729"/>
            <a:ext cx="11039911" cy="5554295"/>
          </a:xfrm>
        </p:spPr>
        <p:txBody>
          <a:bodyPr>
            <a:normAutofit fontScale="92500" lnSpcReduction="10000"/>
          </a:bodyPr>
          <a:lstStyle/>
          <a:p>
            <a:pPr marL="0" indent="0">
              <a:buNone/>
            </a:pPr>
            <a:r>
              <a:rPr lang="cs-CZ" dirty="0"/>
              <a:t>Rozeznáváme slovo potenciální v systému (</a:t>
            </a:r>
            <a:r>
              <a:rPr lang="cs-CZ" b="1" dirty="0"/>
              <a:t>lexém</a:t>
            </a:r>
            <a:r>
              <a:rPr lang="cs-CZ" dirty="0"/>
              <a:t>) a aktuální v řeči a textu (</a:t>
            </a:r>
            <a:r>
              <a:rPr lang="cs-CZ" b="1" dirty="0" err="1"/>
              <a:t>alolex</a:t>
            </a:r>
            <a:r>
              <a:rPr lang="cs-CZ" dirty="0"/>
              <a:t>).</a:t>
            </a:r>
          </a:p>
          <a:p>
            <a:pPr marL="0" indent="0">
              <a:buNone/>
            </a:pPr>
            <a:r>
              <a:rPr lang="cs-CZ" sz="2000" dirty="0"/>
              <a:t> (J. Filipec  - F. Čermák, Česká lexikologie, s. 33)</a:t>
            </a:r>
          </a:p>
          <a:p>
            <a:pPr marL="0" indent="0">
              <a:buNone/>
            </a:pPr>
            <a:r>
              <a:rPr lang="cs-CZ" dirty="0"/>
              <a:t> </a:t>
            </a:r>
          </a:p>
          <a:p>
            <a:pPr marL="0" indent="0">
              <a:buNone/>
            </a:pPr>
            <a:r>
              <a:rPr lang="cs-CZ" i="1" dirty="0"/>
              <a:t>Vrána vráně oči nevyklove.</a:t>
            </a:r>
            <a:endParaRPr lang="cs-CZ" b="1" dirty="0"/>
          </a:p>
          <a:p>
            <a:pPr marL="0" indent="0">
              <a:buNone/>
            </a:pPr>
            <a:endParaRPr lang="cs-CZ" dirty="0"/>
          </a:p>
          <a:p>
            <a:pPr marL="0" indent="0">
              <a:buNone/>
            </a:pPr>
            <a:r>
              <a:rPr lang="cs-CZ" dirty="0"/>
              <a:t>- Kolik je to slov </a:t>
            </a:r>
            <a:r>
              <a:rPr lang="cs-CZ" b="1" dirty="0"/>
              <a:t>systémových</a:t>
            </a:r>
            <a:r>
              <a:rPr lang="cs-CZ" dirty="0"/>
              <a:t> (lexémů)? </a:t>
            </a:r>
          </a:p>
          <a:p>
            <a:pPr marL="0" indent="0">
              <a:buNone/>
              <a:tabLst>
                <a:tab pos="8431213" algn="l"/>
              </a:tabLst>
            </a:pPr>
            <a:r>
              <a:rPr lang="cs-CZ" dirty="0"/>
              <a:t>- Kolik je to slov </a:t>
            </a:r>
            <a:r>
              <a:rPr lang="cs-CZ" b="1" dirty="0"/>
              <a:t>textových</a:t>
            </a:r>
            <a:r>
              <a:rPr lang="cs-CZ" dirty="0"/>
              <a:t> – </a:t>
            </a:r>
            <a:r>
              <a:rPr lang="cs-CZ" dirty="0" err="1"/>
              <a:t>alolexů</a:t>
            </a:r>
            <a:r>
              <a:rPr lang="cs-CZ" dirty="0"/>
              <a:t> (konkrétních výskytů,  realizací lexémů)?</a:t>
            </a:r>
          </a:p>
          <a:p>
            <a:pPr marL="0" indent="0">
              <a:buNone/>
            </a:pPr>
            <a:endParaRPr lang="cs-CZ" dirty="0"/>
          </a:p>
          <a:p>
            <a:pPr marL="0" indent="0">
              <a:buNone/>
            </a:pPr>
            <a:r>
              <a:rPr lang="cs-CZ" dirty="0"/>
              <a:t>Co hledáme ve slovníku – lexémy, nebo </a:t>
            </a:r>
            <a:r>
              <a:rPr lang="cs-CZ" dirty="0" err="1"/>
              <a:t>alolexy</a:t>
            </a:r>
            <a:r>
              <a:rPr lang="cs-CZ" dirty="0"/>
              <a:t>?</a:t>
            </a:r>
          </a:p>
          <a:p>
            <a:pPr marL="0" indent="0">
              <a:buNone/>
            </a:pPr>
            <a:endParaRPr lang="cs-CZ" dirty="0"/>
          </a:p>
          <a:p>
            <a:pPr marL="0" indent="0">
              <a:buNone/>
            </a:pPr>
            <a:endParaRPr lang="cs-CZ" dirty="0"/>
          </a:p>
          <a:p>
            <a:endParaRPr lang="cs-CZ" dirty="0"/>
          </a:p>
          <a:p>
            <a:endParaRPr lang="cs-CZ" dirty="0"/>
          </a:p>
        </p:txBody>
      </p:sp>
    </p:spTree>
    <p:extLst>
      <p:ext uri="{BB962C8B-B14F-4D97-AF65-F5344CB8AC3E}">
        <p14:creationId xmlns:p14="http://schemas.microsoft.com/office/powerpoint/2010/main" val="3402650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548680"/>
            <a:ext cx="8229600" cy="868958"/>
          </a:xfrm>
        </p:spPr>
        <p:txBody>
          <a:bodyPr>
            <a:normAutofit fontScale="90000"/>
          </a:bodyPr>
          <a:lstStyle/>
          <a:p>
            <a:r>
              <a:rPr lang="cs-CZ" b="1" dirty="0"/>
              <a:t/>
            </a:r>
            <a:br>
              <a:rPr lang="cs-CZ" b="1" dirty="0"/>
            </a:br>
            <a:r>
              <a:rPr lang="cs-CZ" b="1" dirty="0"/>
              <a:t>Lexém z hlediska formy</a:t>
            </a:r>
            <a:r>
              <a:rPr lang="cs-CZ" dirty="0"/>
              <a:t/>
            </a:r>
            <a:br>
              <a:rPr lang="cs-CZ" dirty="0"/>
            </a:b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dirty="0"/>
              <a:t>a/  </a:t>
            </a:r>
            <a:r>
              <a:rPr lang="cs-CZ" b="1" dirty="0">
                <a:solidFill>
                  <a:srgbClr val="C00000"/>
                </a:solidFill>
              </a:rPr>
              <a:t>jednoduchý</a:t>
            </a:r>
            <a:r>
              <a:rPr lang="cs-CZ" dirty="0"/>
              <a:t>, </a:t>
            </a:r>
            <a:r>
              <a:rPr lang="cs-CZ" dirty="0">
                <a:solidFill>
                  <a:srgbClr val="FF0000"/>
                </a:solidFill>
              </a:rPr>
              <a:t>formálně jednočlenný </a:t>
            </a:r>
            <a:r>
              <a:rPr lang="cs-CZ" dirty="0"/>
              <a:t>(</a:t>
            </a:r>
            <a:r>
              <a:rPr lang="cs-CZ" b="1" dirty="0"/>
              <a:t>slovo</a:t>
            </a:r>
            <a:r>
              <a:rPr lang="cs-CZ" dirty="0"/>
              <a:t>):</a:t>
            </a:r>
            <a:r>
              <a:rPr lang="cs-CZ" i="1" dirty="0"/>
              <a:t> tenis, sůl, utéct, pořád, stále, výjimka, čeština, ale, v</a:t>
            </a:r>
          </a:p>
          <a:p>
            <a:pPr marL="0" indent="0">
              <a:buNone/>
            </a:pPr>
            <a:endParaRPr lang="cs-CZ" dirty="0"/>
          </a:p>
          <a:p>
            <a:pPr marL="0" indent="0">
              <a:buNone/>
            </a:pPr>
            <a:r>
              <a:rPr lang="cs-CZ" dirty="0"/>
              <a:t>b/ </a:t>
            </a:r>
            <a:r>
              <a:rPr lang="cs-CZ" b="1" dirty="0">
                <a:solidFill>
                  <a:srgbClr val="C00000"/>
                </a:solidFill>
              </a:rPr>
              <a:t>složený</a:t>
            </a:r>
            <a:r>
              <a:rPr lang="cs-CZ" dirty="0"/>
              <a:t>, </a:t>
            </a:r>
            <a:r>
              <a:rPr lang="cs-CZ" dirty="0">
                <a:solidFill>
                  <a:srgbClr val="FF0000"/>
                </a:solidFill>
              </a:rPr>
              <a:t>formálně vícečlenný </a:t>
            </a:r>
          </a:p>
          <a:p>
            <a:pPr marL="0" indent="0">
              <a:buNone/>
            </a:pPr>
            <a:r>
              <a:rPr lang="cs-CZ" dirty="0"/>
              <a:t>(</a:t>
            </a:r>
            <a:r>
              <a:rPr lang="cs-CZ" b="1" dirty="0"/>
              <a:t>sdružené pojmenování</a:t>
            </a:r>
            <a:r>
              <a:rPr lang="cs-CZ" dirty="0"/>
              <a:t> nebo </a:t>
            </a:r>
            <a:r>
              <a:rPr lang="cs-CZ" b="1" dirty="0"/>
              <a:t>frazém)</a:t>
            </a:r>
            <a:endParaRPr lang="cs-CZ" dirty="0"/>
          </a:p>
          <a:p>
            <a:pPr marL="0" indent="0">
              <a:buNone/>
            </a:pPr>
            <a:r>
              <a:rPr lang="cs-CZ" i="1" dirty="0"/>
              <a:t>stolní tenis, kočka divoká, chlorid sodný, vzít nohy na ramena, ve dne v noci, bílá vrána, český znakový jazyk, zlatá kaplička, Národní divadlo, poločas rozpadu, babočka paví oko, Rh-faktor, vrh koulí, šicí stroj</a:t>
            </a:r>
            <a:endParaRPr lang="cs-CZ" dirty="0"/>
          </a:p>
          <a:p>
            <a:pPr marL="0" indent="0">
              <a:buNone/>
            </a:pPr>
            <a:endParaRPr lang="cs-CZ" dirty="0"/>
          </a:p>
        </p:txBody>
      </p:sp>
    </p:spTree>
    <p:extLst>
      <p:ext uri="{BB962C8B-B14F-4D97-AF65-F5344CB8AC3E}">
        <p14:creationId xmlns:p14="http://schemas.microsoft.com/office/powerpoint/2010/main" val="782583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Lexém z hlediska významu</a:t>
            </a:r>
          </a:p>
        </p:txBody>
      </p:sp>
      <p:sp>
        <p:nvSpPr>
          <p:cNvPr id="3" name="Zástupný symbol pro obsah 2"/>
          <p:cNvSpPr>
            <a:spLocks noGrp="1"/>
          </p:cNvSpPr>
          <p:nvPr>
            <p:ph idx="1"/>
          </p:nvPr>
        </p:nvSpPr>
        <p:spPr/>
        <p:txBody>
          <a:bodyPr>
            <a:normAutofit lnSpcReduction="10000"/>
          </a:bodyPr>
          <a:lstStyle/>
          <a:p>
            <a:pPr marL="0" indent="0">
              <a:buNone/>
            </a:pPr>
            <a:r>
              <a:rPr lang="cs-CZ" sz="3600" dirty="0">
                <a:latin typeface="Times New Roman" panose="02020603050405020304" pitchFamily="18" charset="0"/>
                <a:cs typeface="Times New Roman" panose="02020603050405020304" pitchFamily="18" charset="0"/>
              </a:rPr>
              <a:t>a/ </a:t>
            </a:r>
            <a:r>
              <a:rPr lang="cs-CZ" sz="3600" b="1" dirty="0" err="1">
                <a:latin typeface="Times New Roman" panose="02020603050405020304" pitchFamily="18" charset="0"/>
                <a:cs typeface="Times New Roman" panose="02020603050405020304" pitchFamily="18" charset="0"/>
              </a:rPr>
              <a:t>monosémický</a:t>
            </a:r>
            <a:r>
              <a:rPr lang="cs-CZ" sz="3600" dirty="0">
                <a:latin typeface="Times New Roman" panose="02020603050405020304" pitchFamily="18" charset="0"/>
                <a:cs typeface="Times New Roman" panose="02020603050405020304" pitchFamily="18" charset="0"/>
              </a:rPr>
              <a:t> (jednovýznamový):</a:t>
            </a:r>
          </a:p>
          <a:p>
            <a:pPr marL="0" indent="0">
              <a:buNone/>
            </a:pPr>
            <a:r>
              <a:rPr lang="cs-CZ" sz="3600" dirty="0">
                <a:latin typeface="Times New Roman" panose="02020603050405020304" pitchFamily="18" charset="0"/>
                <a:cs typeface="Times New Roman" panose="02020603050405020304" pitchFamily="18" charset="0"/>
              </a:rPr>
              <a:t>???</a:t>
            </a:r>
          </a:p>
          <a:p>
            <a:pPr marL="0" indent="0">
              <a:buNone/>
            </a:pPr>
            <a:endParaRPr lang="cs-CZ" sz="3600" dirty="0">
              <a:latin typeface="Times New Roman" panose="02020603050405020304" pitchFamily="18" charset="0"/>
              <a:cs typeface="Times New Roman" panose="02020603050405020304" pitchFamily="18" charset="0"/>
            </a:endParaRPr>
          </a:p>
          <a:p>
            <a:pPr marL="0" indent="0">
              <a:buNone/>
            </a:pPr>
            <a:r>
              <a:rPr lang="cs-CZ" sz="3600" dirty="0">
                <a:latin typeface="Times New Roman" panose="02020603050405020304" pitchFamily="18" charset="0"/>
                <a:cs typeface="Times New Roman" panose="02020603050405020304" pitchFamily="18" charset="0"/>
              </a:rPr>
              <a:t>b/ </a:t>
            </a:r>
            <a:r>
              <a:rPr lang="cs-CZ" sz="3600" b="1" dirty="0">
                <a:latin typeface="Times New Roman" panose="02020603050405020304" pitchFamily="18" charset="0"/>
                <a:cs typeface="Times New Roman" panose="02020603050405020304" pitchFamily="18" charset="0"/>
              </a:rPr>
              <a:t>polysémický</a:t>
            </a:r>
            <a:r>
              <a:rPr lang="cs-CZ" sz="3600" dirty="0">
                <a:latin typeface="Times New Roman" panose="02020603050405020304" pitchFamily="18" charset="0"/>
                <a:cs typeface="Times New Roman" panose="02020603050405020304" pitchFamily="18" charset="0"/>
              </a:rPr>
              <a:t> (mnohovýznamový, víceznačný):</a:t>
            </a:r>
          </a:p>
          <a:p>
            <a:pPr marL="0" indent="0">
              <a:buNone/>
            </a:pPr>
            <a:r>
              <a:rPr lang="cs-CZ" sz="3600" dirty="0">
                <a:latin typeface="Times New Roman" panose="02020603050405020304" pitchFamily="18" charset="0"/>
                <a:cs typeface="Times New Roman" panose="02020603050405020304" pitchFamily="18" charset="0"/>
              </a:rPr>
              <a:t>???</a:t>
            </a:r>
          </a:p>
          <a:p>
            <a:pPr marL="0" indent="0">
              <a:buNone/>
            </a:pPr>
            <a:endParaRPr lang="cs-CZ" sz="3600" dirty="0">
              <a:latin typeface="Times New Roman" panose="02020603050405020304" pitchFamily="18" charset="0"/>
              <a:cs typeface="Times New Roman" panose="02020603050405020304" pitchFamily="18" charset="0"/>
            </a:endParaRPr>
          </a:p>
          <a:p>
            <a:pPr marL="0" indent="0">
              <a:buNone/>
            </a:pPr>
            <a:r>
              <a:rPr lang="cs-CZ" sz="3600" dirty="0">
                <a:latin typeface="Times New Roman" panose="02020603050405020304" pitchFamily="18" charset="0"/>
                <a:cs typeface="Times New Roman" panose="02020603050405020304" pitchFamily="18" charset="0"/>
              </a:rPr>
              <a:t> </a:t>
            </a:r>
          </a:p>
          <a:p>
            <a:endParaRPr lang="cs-CZ" dirty="0"/>
          </a:p>
        </p:txBody>
      </p:sp>
    </p:spTree>
    <p:extLst>
      <p:ext uri="{BB962C8B-B14F-4D97-AF65-F5344CB8AC3E}">
        <p14:creationId xmlns:p14="http://schemas.microsoft.com/office/powerpoint/2010/main" val="3193232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Příklady –</a:t>
            </a:r>
            <a:r>
              <a:rPr lang="cs-CZ" dirty="0"/>
              <a:t> </a:t>
            </a:r>
            <a:r>
              <a:rPr lang="cs-CZ" b="1" dirty="0"/>
              <a:t>čenich</a:t>
            </a:r>
          </a:p>
        </p:txBody>
      </p:sp>
      <p:sp>
        <p:nvSpPr>
          <p:cNvPr id="3" name="Zástupný symbol pro obsah 2"/>
          <p:cNvSpPr>
            <a:spLocks noGrp="1"/>
          </p:cNvSpPr>
          <p:nvPr>
            <p:ph idx="1"/>
          </p:nvPr>
        </p:nvSpPr>
        <p:spPr/>
        <p:txBody>
          <a:bodyPr>
            <a:normAutofit fontScale="32500" lnSpcReduction="20000"/>
          </a:bodyPr>
          <a:lstStyle/>
          <a:p>
            <a:pPr marL="0" indent="0">
              <a:buNone/>
            </a:pPr>
            <a:endParaRPr lang="cs-CZ" dirty="0"/>
          </a:p>
          <a:p>
            <a:pPr marL="0" indent="0">
              <a:buNone/>
            </a:pPr>
            <a:r>
              <a:rPr lang="cs-CZ" dirty="0"/>
              <a:t> </a:t>
            </a:r>
          </a:p>
          <a:p>
            <a:pPr marL="0" indent="0">
              <a:buNone/>
            </a:pPr>
            <a:r>
              <a:rPr lang="cs-CZ" sz="9600" dirty="0"/>
              <a:t>● čenich, u, m.  (6. mn. –ších) </a:t>
            </a:r>
            <a:r>
              <a:rPr lang="cs-CZ" sz="9600" i="1" dirty="0"/>
              <a:t>přední (protáhlá) část hlavy savců</a:t>
            </a:r>
            <a:r>
              <a:rPr lang="cs-CZ" sz="9600" dirty="0"/>
              <a:t>: psí č., č. lišky</a:t>
            </a:r>
          </a:p>
          <a:p>
            <a:pPr marL="0" indent="0">
              <a:buNone/>
            </a:pPr>
            <a:endParaRPr lang="cs-CZ" sz="9600" dirty="0"/>
          </a:p>
          <a:p>
            <a:pPr marL="0" indent="0">
              <a:buNone/>
            </a:pPr>
            <a:endParaRPr lang="cs-CZ" sz="9600" dirty="0"/>
          </a:p>
          <a:p>
            <a:pPr marL="0" indent="0">
              <a:buNone/>
            </a:pPr>
            <a:endParaRPr lang="cs-CZ" sz="9600" dirty="0"/>
          </a:p>
          <a:p>
            <a:pPr marL="0" indent="0">
              <a:buNone/>
            </a:pPr>
            <a:endParaRPr lang="cs-CZ" sz="9600" dirty="0"/>
          </a:p>
          <a:p>
            <a:pPr marL="0" indent="0">
              <a:buNone/>
            </a:pPr>
            <a:endParaRPr lang="cs-CZ" sz="9600" dirty="0"/>
          </a:p>
          <a:p>
            <a:pPr marL="0" indent="0">
              <a:buNone/>
            </a:pPr>
            <a:endParaRPr lang="cs-CZ" sz="9600" dirty="0"/>
          </a:p>
          <a:p>
            <a:pPr marL="0" indent="0">
              <a:buNone/>
            </a:pPr>
            <a:r>
              <a:rPr lang="cs-CZ" sz="9600" dirty="0"/>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776" y="3140968"/>
            <a:ext cx="3624584"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4180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61019" y="548681"/>
            <a:ext cx="8657439" cy="6095400"/>
          </a:xfrm>
        </p:spPr>
        <p:txBody>
          <a:bodyPr>
            <a:normAutofit/>
          </a:bodyPr>
          <a:lstStyle/>
          <a:p>
            <a:pPr marL="0" indent="0">
              <a:buNone/>
            </a:pPr>
            <a:r>
              <a:rPr lang="cs-CZ" b="1" dirty="0"/>
              <a:t>prskat </a:t>
            </a:r>
            <a:r>
              <a:rPr lang="cs-CZ" dirty="0" err="1"/>
              <a:t>ned</a:t>
            </a:r>
            <a:r>
              <a:rPr lang="cs-CZ" dirty="0"/>
              <a:t>. </a:t>
            </a:r>
          </a:p>
          <a:p>
            <a:pPr marL="0" indent="0">
              <a:buNone/>
            </a:pPr>
            <a:r>
              <a:rPr lang="cs-CZ" b="1" dirty="0"/>
              <a:t>1. </a:t>
            </a:r>
            <a:r>
              <a:rPr lang="cs-CZ" i="1" dirty="0"/>
              <a:t>vystřikovat sliny se syčivým zvukem: </a:t>
            </a:r>
            <a:r>
              <a:rPr lang="cs-CZ" b="1" i="1" dirty="0"/>
              <a:t> </a:t>
            </a:r>
            <a:r>
              <a:rPr lang="cs-CZ" dirty="0"/>
              <a:t>kočka p-á</a:t>
            </a:r>
          </a:p>
          <a:p>
            <a:pPr marL="0" indent="0">
              <a:buNone/>
            </a:pPr>
            <a:r>
              <a:rPr lang="cs-CZ" b="1" dirty="0"/>
              <a:t>2. </a:t>
            </a:r>
            <a:r>
              <a:rPr lang="cs-CZ" i="1" dirty="0"/>
              <a:t>se syčením se rozstřikovat n. sršet jiskrami </a:t>
            </a:r>
            <a:r>
              <a:rPr lang="cs-CZ" dirty="0"/>
              <a:t>na pánvi p-omastek, svíčka prská </a:t>
            </a:r>
          </a:p>
          <a:p>
            <a:pPr marL="0" indent="0">
              <a:buNone/>
            </a:pPr>
            <a:r>
              <a:rPr lang="cs-CZ" b="1" dirty="0"/>
              <a:t>3. </a:t>
            </a:r>
            <a:r>
              <a:rPr lang="cs-CZ" dirty="0" err="1"/>
              <a:t>expr</a:t>
            </a:r>
            <a:r>
              <a:rPr lang="cs-CZ" dirty="0"/>
              <a:t>.</a:t>
            </a:r>
            <a:r>
              <a:rPr lang="cs-CZ" b="1" dirty="0"/>
              <a:t> </a:t>
            </a:r>
            <a:r>
              <a:rPr lang="cs-CZ" i="1" dirty="0"/>
              <a:t>zlobit se, hněvat se: ten bude p-t, až se to dozví</a:t>
            </a:r>
            <a:r>
              <a:rPr lang="cs-CZ" dirty="0"/>
              <a:t> (…)</a:t>
            </a:r>
          </a:p>
          <a:p>
            <a:pPr marL="0" indent="0">
              <a:buNone/>
            </a:pPr>
            <a:r>
              <a:rPr lang="cs-CZ" dirty="0"/>
              <a:t> </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825" y="3933057"/>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3961873"/>
            <a:ext cx="1661536"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161" y="3713981"/>
            <a:ext cx="233362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8648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260648"/>
            <a:ext cx="8229600" cy="1143000"/>
          </a:xfrm>
        </p:spPr>
        <p:txBody>
          <a:bodyPr/>
          <a:lstStyle/>
          <a:p>
            <a:r>
              <a:rPr lang="cs-CZ" b="1" dirty="0"/>
              <a:t>Kniha</a:t>
            </a:r>
          </a:p>
        </p:txBody>
      </p:sp>
      <p:sp>
        <p:nvSpPr>
          <p:cNvPr id="3" name="Zástupný symbol pro obsah 2"/>
          <p:cNvSpPr>
            <a:spLocks noGrp="1"/>
          </p:cNvSpPr>
          <p:nvPr>
            <p:ph idx="1"/>
          </p:nvPr>
        </p:nvSpPr>
        <p:spPr>
          <a:xfrm>
            <a:off x="352338" y="1719743"/>
            <a:ext cx="11568417" cy="4471332"/>
          </a:xfrm>
        </p:spPr>
        <p:txBody>
          <a:bodyPr>
            <a:normAutofit/>
          </a:bodyPr>
          <a:lstStyle/>
          <a:p>
            <a:pPr marL="0" indent="0">
              <a:buNone/>
            </a:pPr>
            <a:endParaRPr lang="cs-CZ" b="1" dirty="0"/>
          </a:p>
          <a:p>
            <a:pPr marL="0" indent="0">
              <a:buNone/>
            </a:pPr>
            <a:r>
              <a:rPr lang="cs-CZ" b="1" dirty="0"/>
              <a:t>kniha</a:t>
            </a:r>
            <a:r>
              <a:rPr lang="cs-CZ" dirty="0"/>
              <a:t>,-y ž. </a:t>
            </a:r>
            <a:r>
              <a:rPr lang="cs-CZ" b="1" dirty="0"/>
              <a:t>1.</a:t>
            </a:r>
            <a:r>
              <a:rPr lang="cs-CZ" dirty="0"/>
              <a:t> </a:t>
            </a:r>
            <a:r>
              <a:rPr lang="cs-CZ" i="1" dirty="0"/>
              <a:t>tištěné slovesné n. obrazové dílo v samostatném svazku</a:t>
            </a:r>
            <a:r>
              <a:rPr lang="cs-CZ" dirty="0"/>
              <a:t>: brožovaná, vázaná, obrázková, vědecká k., </a:t>
            </a:r>
          </a:p>
          <a:p>
            <a:pPr marL="0" indent="0">
              <a:buNone/>
            </a:pPr>
            <a:r>
              <a:rPr lang="cs-CZ" b="1" dirty="0"/>
              <a:t>2.</a:t>
            </a:r>
            <a:r>
              <a:rPr lang="cs-CZ" dirty="0"/>
              <a:t> </a:t>
            </a:r>
            <a:r>
              <a:rPr lang="cs-CZ" i="1" dirty="0"/>
              <a:t>část spisu, jeho svazek</a:t>
            </a:r>
            <a:r>
              <a:rPr lang="cs-CZ" dirty="0"/>
              <a:t>: první kniha druhého dílu, </a:t>
            </a:r>
          </a:p>
          <a:p>
            <a:pPr marL="0" indent="0">
              <a:buNone/>
            </a:pPr>
            <a:r>
              <a:rPr lang="cs-CZ" b="1" dirty="0"/>
              <a:t>3.</a:t>
            </a:r>
            <a:r>
              <a:rPr lang="cs-CZ" dirty="0"/>
              <a:t> </a:t>
            </a:r>
            <a:r>
              <a:rPr lang="cs-CZ" i="1" dirty="0"/>
              <a:t>svazek listů, zprav. pro </a:t>
            </a:r>
            <a:r>
              <a:rPr lang="cs-CZ" i="1" dirty="0" err="1"/>
              <a:t>úř</a:t>
            </a:r>
            <a:r>
              <a:rPr lang="cs-CZ" i="1" dirty="0"/>
              <a:t>. zápisy</a:t>
            </a:r>
            <a:r>
              <a:rPr lang="cs-CZ" dirty="0"/>
              <a:t>: pamětní, účetní k.; pozemkové k-y, </a:t>
            </a:r>
          </a:p>
          <a:p>
            <a:pPr marL="0" indent="0">
              <a:buNone/>
            </a:pPr>
            <a:r>
              <a:rPr lang="cs-CZ" b="1" dirty="0"/>
              <a:t>4.</a:t>
            </a:r>
            <a:r>
              <a:rPr lang="cs-CZ" dirty="0"/>
              <a:t> </a:t>
            </a:r>
            <a:r>
              <a:rPr lang="cs-CZ" i="1" dirty="0"/>
              <a:t>třetí část složeného žaludku přežvýkavců </a:t>
            </a:r>
            <a:r>
              <a:rPr lang="cs-CZ" dirty="0"/>
              <a:t>(…)</a:t>
            </a:r>
          </a:p>
          <a:p>
            <a:pPr marL="0" indent="0">
              <a:buNone/>
            </a:pPr>
            <a:endParaRPr lang="cs-C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018" y="448699"/>
            <a:ext cx="233903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244" y="380778"/>
            <a:ext cx="1620000"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Obrázek 3"/>
          <p:cNvPicPr>
            <a:picLocks noChangeAspect="1"/>
          </p:cNvPicPr>
          <p:nvPr/>
        </p:nvPicPr>
        <p:blipFill>
          <a:blip r:embed="rId4"/>
          <a:stretch>
            <a:fillRect/>
          </a:stretch>
        </p:blipFill>
        <p:spPr>
          <a:xfrm>
            <a:off x="8259018" y="4843038"/>
            <a:ext cx="3756674" cy="1566263"/>
          </a:xfrm>
          <a:prstGeom prst="rect">
            <a:avLst/>
          </a:prstGeom>
        </p:spPr>
      </p:pic>
    </p:spTree>
    <p:extLst>
      <p:ext uri="{BB962C8B-B14F-4D97-AF65-F5344CB8AC3E}">
        <p14:creationId xmlns:p14="http://schemas.microsoft.com/office/powerpoint/2010/main" val="934667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592900" y="2382473"/>
            <a:ext cx="10446098" cy="2919674"/>
          </a:xfrm>
          <a:prstGeom prst="rect">
            <a:avLst/>
          </a:prstGeom>
        </p:spPr>
      </p:pic>
    </p:spTree>
    <p:extLst>
      <p:ext uri="{BB962C8B-B14F-4D97-AF65-F5344CB8AC3E}">
        <p14:creationId xmlns:p14="http://schemas.microsoft.com/office/powerpoint/2010/main" val="1761290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47206"/>
            <a:ext cx="10972800" cy="804354"/>
          </a:xfrm>
        </p:spPr>
        <p:txBody>
          <a:bodyPr/>
          <a:lstStyle/>
          <a:p>
            <a:r>
              <a:rPr lang="cs-CZ" b="1" dirty="0"/>
              <a:t>Lemma</a:t>
            </a:r>
            <a:endParaRPr lang="cs-CZ" dirty="0"/>
          </a:p>
        </p:txBody>
      </p:sp>
      <p:sp>
        <p:nvSpPr>
          <p:cNvPr id="3" name="Zástupný symbol pro obsah 2"/>
          <p:cNvSpPr>
            <a:spLocks noGrp="1"/>
          </p:cNvSpPr>
          <p:nvPr>
            <p:ph idx="1"/>
          </p:nvPr>
        </p:nvSpPr>
        <p:spPr>
          <a:xfrm>
            <a:off x="704088" y="1234441"/>
            <a:ext cx="11199890" cy="5267028"/>
          </a:xfrm>
        </p:spPr>
        <p:txBody>
          <a:bodyPr>
            <a:normAutofit/>
          </a:bodyPr>
          <a:lstStyle/>
          <a:p>
            <a:pPr marL="0" indent="0">
              <a:buNone/>
            </a:pPr>
            <a:r>
              <a:rPr lang="cs-CZ" b="1" dirty="0"/>
              <a:t>Lemma </a:t>
            </a:r>
            <a:r>
              <a:rPr lang="cs-CZ" dirty="0"/>
              <a:t>– reprezentativní forma lexému.</a:t>
            </a:r>
          </a:p>
          <a:p>
            <a:pPr marL="0" indent="0">
              <a:buNone/>
            </a:pPr>
            <a:endParaRPr lang="cs-CZ" dirty="0"/>
          </a:p>
          <a:p>
            <a:pPr marL="0" indent="0">
              <a:buNone/>
            </a:pPr>
            <a:r>
              <a:rPr lang="cs-CZ" dirty="0"/>
              <a:t>Ve slovníku či v korpusu podle něho lexém tradičně vyhledáváme. </a:t>
            </a:r>
          </a:p>
          <a:p>
            <a:pPr marL="0" indent="0">
              <a:buNone/>
            </a:pPr>
            <a:endParaRPr lang="cs-CZ" dirty="0"/>
          </a:p>
          <a:p>
            <a:pPr marL="0" indent="0">
              <a:buNone/>
            </a:pPr>
            <a:r>
              <a:rPr lang="cs-CZ" dirty="0"/>
              <a:t>- U substantiv, adjektiv … </a:t>
            </a:r>
            <a:r>
              <a:rPr lang="cs-CZ" b="1" dirty="0"/>
              <a:t>nominativ singuláru </a:t>
            </a:r>
          </a:p>
          <a:p>
            <a:pPr marL="0" indent="0">
              <a:buNone/>
            </a:pPr>
            <a:r>
              <a:rPr lang="cs-CZ" dirty="0"/>
              <a:t>(1. pád jednotného čísla): </a:t>
            </a:r>
            <a:r>
              <a:rPr lang="cs-CZ" i="1" dirty="0"/>
              <a:t>kočka </a:t>
            </a:r>
            <a:r>
              <a:rPr lang="cs-CZ" dirty="0"/>
              <a:t>(ne např. </a:t>
            </a:r>
            <a:r>
              <a:rPr lang="cs-CZ" i="1" dirty="0"/>
              <a:t>kočkám</a:t>
            </a:r>
            <a:r>
              <a:rPr lang="cs-CZ" dirty="0"/>
              <a:t>), </a:t>
            </a:r>
            <a:r>
              <a:rPr lang="cs-CZ" i="1" dirty="0"/>
              <a:t>tvrdý </a:t>
            </a:r>
            <a:r>
              <a:rPr lang="cs-CZ" dirty="0"/>
              <a:t>(ne </a:t>
            </a:r>
            <a:r>
              <a:rPr lang="cs-CZ" i="1" dirty="0"/>
              <a:t>nejtvrdší</a:t>
            </a:r>
            <a:r>
              <a:rPr lang="cs-CZ" dirty="0"/>
              <a:t>), </a:t>
            </a:r>
            <a:r>
              <a:rPr lang="cs-CZ" i="1" dirty="0"/>
              <a:t>kdo</a:t>
            </a:r>
            <a:r>
              <a:rPr lang="cs-CZ" dirty="0"/>
              <a:t> (ne </a:t>
            </a:r>
            <a:r>
              <a:rPr lang="cs-CZ" i="1" dirty="0"/>
              <a:t>koho</a:t>
            </a:r>
            <a:r>
              <a:rPr lang="cs-CZ" dirty="0"/>
              <a:t>), </a:t>
            </a:r>
            <a:r>
              <a:rPr lang="cs-CZ" i="1" dirty="0"/>
              <a:t>sto</a:t>
            </a:r>
            <a:r>
              <a:rPr lang="cs-CZ" dirty="0"/>
              <a:t> </a:t>
            </a:r>
          </a:p>
          <a:p>
            <a:pPr marL="0" indent="0">
              <a:buNone/>
            </a:pPr>
            <a:endParaRPr lang="cs-CZ" dirty="0"/>
          </a:p>
          <a:p>
            <a:pPr marL="0" indent="0">
              <a:buNone/>
            </a:pPr>
            <a:r>
              <a:rPr lang="cs-CZ" dirty="0"/>
              <a:t>- U sloves </a:t>
            </a:r>
            <a:r>
              <a:rPr lang="cs-CZ" b="1" dirty="0"/>
              <a:t>infinitiv</a:t>
            </a:r>
            <a:r>
              <a:rPr lang="cs-CZ" dirty="0"/>
              <a:t>: </a:t>
            </a:r>
            <a:r>
              <a:rPr lang="cs-CZ" i="1" dirty="0"/>
              <a:t>prskat</a:t>
            </a:r>
            <a:r>
              <a:rPr lang="cs-CZ" dirty="0"/>
              <a:t> (ne </a:t>
            </a:r>
            <a:r>
              <a:rPr lang="cs-CZ" i="1" dirty="0"/>
              <a:t>prskám</a:t>
            </a:r>
            <a:r>
              <a:rPr lang="cs-CZ" dirty="0"/>
              <a:t>)</a:t>
            </a:r>
          </a:p>
          <a:p>
            <a:endParaRPr lang="cs-CZ" dirty="0"/>
          </a:p>
        </p:txBody>
      </p:sp>
    </p:spTree>
    <p:extLst>
      <p:ext uri="{BB962C8B-B14F-4D97-AF65-F5344CB8AC3E}">
        <p14:creationId xmlns:p14="http://schemas.microsoft.com/office/powerpoint/2010/main" val="898329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0643AD-DE4C-4480-8749-1794D16CDFFC}"/>
              </a:ext>
            </a:extLst>
          </p:cNvPr>
          <p:cNvSpPr>
            <a:spLocks noGrp="1"/>
          </p:cNvSpPr>
          <p:nvPr>
            <p:ph type="title"/>
          </p:nvPr>
        </p:nvSpPr>
        <p:spPr>
          <a:xfrm>
            <a:off x="838200" y="365126"/>
            <a:ext cx="10515600" cy="863906"/>
          </a:xfrm>
        </p:spPr>
        <p:txBody>
          <a:bodyPr>
            <a:normAutofit/>
          </a:bodyPr>
          <a:lstStyle/>
          <a:p>
            <a:pPr algn="ctr"/>
            <a:r>
              <a:rPr lang="cs-CZ" b="1" dirty="0"/>
              <a:t>Výkladové slovníky češtiny – PSJČ, SSJČ, SSČ</a:t>
            </a:r>
          </a:p>
        </p:txBody>
      </p:sp>
      <p:pic>
        <p:nvPicPr>
          <p:cNvPr id="4" name="Obrázek 3"/>
          <p:cNvPicPr>
            <a:picLocks noChangeAspect="1"/>
          </p:cNvPicPr>
          <p:nvPr/>
        </p:nvPicPr>
        <p:blipFill>
          <a:blip r:embed="rId2"/>
          <a:stretch>
            <a:fillRect/>
          </a:stretch>
        </p:blipFill>
        <p:spPr>
          <a:xfrm>
            <a:off x="2753032" y="3517359"/>
            <a:ext cx="3824749" cy="2867666"/>
          </a:xfrm>
          <a:prstGeom prst="rect">
            <a:avLst/>
          </a:prstGeom>
        </p:spPr>
      </p:pic>
      <p:pic>
        <p:nvPicPr>
          <p:cNvPr id="9" name="Obrázek 8"/>
          <p:cNvPicPr>
            <a:picLocks noChangeAspect="1"/>
          </p:cNvPicPr>
          <p:nvPr/>
        </p:nvPicPr>
        <p:blipFill>
          <a:blip r:embed="rId3"/>
          <a:stretch>
            <a:fillRect/>
          </a:stretch>
        </p:blipFill>
        <p:spPr>
          <a:xfrm>
            <a:off x="7630755" y="1403246"/>
            <a:ext cx="3773098" cy="4840237"/>
          </a:xfrm>
          <a:prstGeom prst="rect">
            <a:avLst/>
          </a:prstGeom>
        </p:spPr>
      </p:pic>
      <p:pic>
        <p:nvPicPr>
          <p:cNvPr id="10" name="Obrázek 9"/>
          <p:cNvPicPr>
            <a:picLocks noChangeAspect="1"/>
          </p:cNvPicPr>
          <p:nvPr/>
        </p:nvPicPr>
        <p:blipFill>
          <a:blip r:embed="rId4"/>
          <a:stretch>
            <a:fillRect/>
          </a:stretch>
        </p:blipFill>
        <p:spPr>
          <a:xfrm>
            <a:off x="500818" y="1344455"/>
            <a:ext cx="5389331" cy="2438611"/>
          </a:xfrm>
          <a:prstGeom prst="rect">
            <a:avLst/>
          </a:prstGeom>
        </p:spPr>
      </p:pic>
    </p:spTree>
    <p:extLst>
      <p:ext uri="{BB962C8B-B14F-4D97-AF65-F5344CB8AC3E}">
        <p14:creationId xmlns:p14="http://schemas.microsoft.com/office/powerpoint/2010/main" val="931945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243281" y="1031845"/>
            <a:ext cx="11339119" cy="2701256"/>
          </a:xfrm>
        </p:spPr>
        <p:txBody>
          <a:bodyPr>
            <a:normAutofit fontScale="90000"/>
          </a:bodyPr>
          <a:lstStyle/>
          <a:p>
            <a:r>
              <a:rPr lang="cs-CZ" dirty="0"/>
              <a:t>Čím se zabývá lexikologie?</a:t>
            </a:r>
            <a:br>
              <a:rPr lang="cs-CZ" dirty="0"/>
            </a:br>
            <a:r>
              <a:rPr lang="cs-CZ" dirty="0"/>
              <a:t>Jaká je její základní jednotka?</a:t>
            </a:r>
            <a:br>
              <a:rPr lang="cs-CZ" dirty="0"/>
            </a:br>
            <a:r>
              <a:rPr lang="cs-CZ" dirty="0"/>
              <a:t/>
            </a:r>
            <a:br>
              <a:rPr lang="cs-CZ" dirty="0"/>
            </a:br>
            <a:r>
              <a:rPr lang="cs-CZ" dirty="0"/>
              <a:t>+ další otázky</a:t>
            </a:r>
            <a:br>
              <a:rPr lang="cs-CZ" dirty="0"/>
            </a:br>
            <a:r>
              <a:rPr lang="cs-CZ" dirty="0"/>
              <a:t/>
            </a:r>
            <a:br>
              <a:rPr lang="cs-CZ" dirty="0"/>
            </a:br>
            <a:endParaRPr lang="cs-CZ" dirty="0"/>
          </a:p>
        </p:txBody>
      </p:sp>
    </p:spTree>
    <p:extLst>
      <p:ext uri="{BB962C8B-B14F-4D97-AF65-F5344CB8AC3E}">
        <p14:creationId xmlns:p14="http://schemas.microsoft.com/office/powerpoint/2010/main" val="1944975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95738" y="279919"/>
            <a:ext cx="10692881" cy="606490"/>
          </a:xfrm>
        </p:spPr>
        <p:txBody>
          <a:bodyPr>
            <a:normAutofit fontScale="90000"/>
          </a:bodyPr>
          <a:lstStyle/>
          <a:p>
            <a:pPr algn="ctr"/>
            <a:r>
              <a:rPr lang="cs-CZ" sz="3600" b="1" dirty="0"/>
              <a:t/>
            </a:r>
            <a:br>
              <a:rPr lang="cs-CZ" sz="3600" b="1" dirty="0"/>
            </a:br>
            <a:r>
              <a:rPr lang="cs-CZ" sz="4000" b="1" dirty="0"/>
              <a:t>Akademické výkladové slovníky češtiny</a:t>
            </a:r>
            <a:br>
              <a:rPr lang="cs-CZ" sz="4000" b="1" dirty="0"/>
            </a:br>
            <a:endParaRPr lang="cs-CZ" sz="4000" b="1" dirty="0"/>
          </a:p>
        </p:txBody>
      </p:sp>
      <p:sp>
        <p:nvSpPr>
          <p:cNvPr id="3" name="Zástupný symbol pro obsah 2"/>
          <p:cNvSpPr>
            <a:spLocks noGrp="1"/>
          </p:cNvSpPr>
          <p:nvPr>
            <p:ph sz="half" idx="1"/>
          </p:nvPr>
        </p:nvSpPr>
        <p:spPr>
          <a:xfrm>
            <a:off x="219456" y="1092043"/>
            <a:ext cx="5768389" cy="5564397"/>
          </a:xfrm>
        </p:spPr>
        <p:txBody>
          <a:bodyPr>
            <a:normAutofit fontScale="62500" lnSpcReduction="20000"/>
          </a:bodyPr>
          <a:lstStyle/>
          <a:p>
            <a:pPr marL="0" indent="0">
              <a:buNone/>
            </a:pPr>
            <a:endParaRPr lang="cs-CZ" dirty="0"/>
          </a:p>
          <a:p>
            <a:pPr marL="0" indent="0">
              <a:buNone/>
            </a:pPr>
            <a:r>
              <a:rPr lang="cs-CZ" dirty="0"/>
              <a:t>1) </a:t>
            </a:r>
            <a:r>
              <a:rPr lang="cs-CZ" b="1" dirty="0"/>
              <a:t>Příruční slovník jazyka českého. I – IX. </a:t>
            </a:r>
            <a:r>
              <a:rPr lang="cs-CZ" dirty="0"/>
              <a:t>Praha 1935 – 1957. (PSJČ) </a:t>
            </a:r>
          </a:p>
          <a:p>
            <a:pPr marL="0" indent="0">
              <a:buNone/>
            </a:pPr>
            <a:r>
              <a:rPr lang="cs-CZ" dirty="0"/>
              <a:t>● </a:t>
            </a:r>
            <a:r>
              <a:rPr lang="cs-CZ" dirty="0">
                <a:solidFill>
                  <a:srgbClr val="FF0000"/>
                </a:solidFill>
              </a:rPr>
              <a:t>https://bara.ujc.cas.cz/psjc/</a:t>
            </a:r>
          </a:p>
          <a:p>
            <a:pPr marL="0" indent="0">
              <a:buNone/>
            </a:pPr>
            <a:r>
              <a:rPr lang="cs-CZ" dirty="0"/>
              <a:t> </a:t>
            </a:r>
          </a:p>
          <a:p>
            <a:pPr marL="0" indent="0">
              <a:buNone/>
            </a:pPr>
            <a:r>
              <a:rPr lang="cs-CZ" dirty="0"/>
              <a:t>2) </a:t>
            </a:r>
            <a:r>
              <a:rPr lang="cs-CZ" b="1" dirty="0"/>
              <a:t>Slovník spisovného jazyka českého I - IV.  </a:t>
            </a:r>
            <a:r>
              <a:rPr lang="cs-CZ" dirty="0"/>
              <a:t>Praha 1958 – 1971. (SSJČ).</a:t>
            </a:r>
          </a:p>
          <a:p>
            <a:pPr marL="0" indent="0">
              <a:buNone/>
            </a:pPr>
            <a:r>
              <a:rPr lang="cs-CZ" dirty="0"/>
              <a:t>● </a:t>
            </a:r>
            <a:r>
              <a:rPr lang="cs-CZ" dirty="0">
                <a:solidFill>
                  <a:srgbClr val="FF0000"/>
                </a:solidFill>
              </a:rPr>
              <a:t>https://ssjc.ujc.cas.cz/</a:t>
            </a:r>
          </a:p>
          <a:p>
            <a:pPr marL="0" indent="0">
              <a:buNone/>
            </a:pPr>
            <a:endParaRPr lang="cs-CZ" dirty="0"/>
          </a:p>
          <a:p>
            <a:pPr marL="0" indent="0">
              <a:buNone/>
            </a:pPr>
            <a:r>
              <a:rPr lang="cs-CZ" dirty="0"/>
              <a:t>3) </a:t>
            </a:r>
            <a:r>
              <a:rPr lang="cs-CZ" b="1" dirty="0"/>
              <a:t>Slovník spisovné češtiny pro školu a veřejnost.  </a:t>
            </a:r>
            <a:r>
              <a:rPr lang="cs-CZ" dirty="0"/>
              <a:t>Vydání první. Praha, 1978. </a:t>
            </a:r>
          </a:p>
          <a:p>
            <a:pPr marL="0" indent="0">
              <a:buNone/>
            </a:pPr>
            <a:r>
              <a:rPr lang="cs-CZ" dirty="0"/>
              <a:t>Vydání druhé, revidované (a další). Praha 1994. (SSČ)</a:t>
            </a:r>
          </a:p>
          <a:p>
            <a:pPr marL="0" indent="0">
              <a:buNone/>
            </a:pPr>
            <a:r>
              <a:rPr lang="cs-CZ" dirty="0"/>
              <a:t>Odkaz přes </a:t>
            </a:r>
            <a:r>
              <a:rPr lang="cs-CZ" u="sng" dirty="0">
                <a:hlinkClick r:id="rId2"/>
              </a:rPr>
              <a:t>http://prirucka.ujc.cas.cz/</a:t>
            </a:r>
            <a:r>
              <a:rPr lang="cs-CZ" dirty="0"/>
              <a:t> (při zadání lexému)</a:t>
            </a:r>
          </a:p>
          <a:p>
            <a:pPr marL="0" indent="0">
              <a:buNone/>
            </a:pPr>
            <a:endParaRPr lang="cs-CZ" dirty="0"/>
          </a:p>
          <a:p>
            <a:pPr marL="0" indent="0">
              <a:buNone/>
            </a:pPr>
            <a:r>
              <a:rPr lang="cs-CZ" dirty="0"/>
              <a:t>4) </a:t>
            </a:r>
            <a:r>
              <a:rPr lang="cs-CZ" b="1" dirty="0"/>
              <a:t>Akademický slovník současné češtiny</a:t>
            </a:r>
            <a:r>
              <a:rPr lang="cs-CZ" dirty="0"/>
              <a:t>. A, B, C, Č, D, E, F (ASSČ) – jen elektronický</a:t>
            </a:r>
          </a:p>
          <a:p>
            <a:pPr marL="0" indent="0">
              <a:buNone/>
            </a:pPr>
            <a:r>
              <a:rPr lang="cs-CZ" dirty="0">
                <a:solidFill>
                  <a:srgbClr val="FF0000"/>
                </a:solidFill>
              </a:rPr>
              <a:t>http://www.ujc.cas.cz/elektronicke-slovniky-a-zdroje/Akademicky_slovnik_soucasne_cestiny.html</a:t>
            </a:r>
          </a:p>
          <a:p>
            <a:pPr marL="0" indent="0">
              <a:buNone/>
            </a:pPr>
            <a:endParaRPr lang="cs-CZ" dirty="0"/>
          </a:p>
          <a:p>
            <a:pPr marL="0" indent="0">
              <a:buNone/>
            </a:pPr>
            <a:endParaRPr lang="cs-CZ" dirty="0"/>
          </a:p>
        </p:txBody>
      </p:sp>
      <p:sp>
        <p:nvSpPr>
          <p:cNvPr id="5" name="Zástupný symbol pro obsah 4"/>
          <p:cNvSpPr>
            <a:spLocks noGrp="1"/>
          </p:cNvSpPr>
          <p:nvPr>
            <p:ph sz="half" idx="2"/>
          </p:nvPr>
        </p:nvSpPr>
        <p:spPr>
          <a:xfrm>
            <a:off x="6253316" y="1204651"/>
            <a:ext cx="5090652" cy="5235477"/>
          </a:xfrm>
        </p:spPr>
        <p:txBody>
          <a:bodyPr>
            <a:normAutofit fontScale="62500" lnSpcReduction="20000"/>
          </a:bodyPr>
          <a:lstStyle/>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r>
              <a:rPr lang="cs-CZ" dirty="0"/>
              <a:t>Elektronické slovníky ÚJČ AV</a:t>
            </a:r>
          </a:p>
          <a:p>
            <a:pPr marL="0" indent="0">
              <a:buNone/>
            </a:pPr>
            <a:r>
              <a:rPr lang="cs-CZ" dirty="0">
                <a:solidFill>
                  <a:srgbClr val="FF0000"/>
                </a:solidFill>
              </a:rPr>
              <a:t>http://www.ujc.cas.cz/elektronicke-slovniky-a-zdroje/</a:t>
            </a:r>
          </a:p>
          <a:p>
            <a:pPr marL="0" indent="0">
              <a:buNone/>
            </a:pPr>
            <a:r>
              <a:rPr lang="cs-CZ" dirty="0">
                <a:solidFill>
                  <a:srgbClr val="FF0000"/>
                </a:solidFill>
              </a:rPr>
              <a:t> </a:t>
            </a:r>
          </a:p>
          <a:p>
            <a:pPr marL="0" indent="0">
              <a:buNone/>
            </a:pPr>
            <a:r>
              <a:rPr lang="cs-CZ" b="1" dirty="0"/>
              <a:t>Internetová jazyková příručka </a:t>
            </a:r>
            <a:endParaRPr lang="cs-CZ" dirty="0"/>
          </a:p>
          <a:p>
            <a:pPr marL="0" indent="0">
              <a:buNone/>
            </a:pPr>
            <a:r>
              <a:rPr lang="cs-CZ" u="sng" dirty="0">
                <a:hlinkClick r:id="rId2"/>
              </a:rPr>
              <a:t>http://prirucka.ujc.cas.cz/</a:t>
            </a:r>
            <a:endParaRPr lang="cs-CZ" dirty="0"/>
          </a:p>
          <a:p>
            <a:pPr marL="0" indent="0">
              <a:buNone/>
            </a:pPr>
            <a:r>
              <a:rPr lang="cs-CZ" dirty="0"/>
              <a:t> </a:t>
            </a:r>
          </a:p>
          <a:p>
            <a:pPr marL="0" indent="0">
              <a:buNone/>
            </a:pPr>
            <a:r>
              <a:rPr lang="cs-CZ" b="1" dirty="0"/>
              <a:t>Jazyková poradna </a:t>
            </a:r>
            <a:endParaRPr lang="cs-CZ" dirty="0"/>
          </a:p>
          <a:p>
            <a:pPr marL="0" indent="0">
              <a:buNone/>
            </a:pPr>
            <a:r>
              <a:rPr lang="cs-CZ" dirty="0"/>
              <a:t>http://www.ujc.cas.cz/jazykova-poradna/jak-jazykova-poradna-funguje.html</a:t>
            </a:r>
          </a:p>
          <a:p>
            <a:pPr marL="0" indent="0">
              <a:buNone/>
            </a:pPr>
            <a:endParaRPr lang="cs-CZ" dirty="0"/>
          </a:p>
        </p:txBody>
      </p:sp>
      <p:pic>
        <p:nvPicPr>
          <p:cNvPr id="6" name="Obrázek 5"/>
          <p:cNvPicPr>
            <a:picLocks noChangeAspect="1"/>
          </p:cNvPicPr>
          <p:nvPr/>
        </p:nvPicPr>
        <p:blipFill>
          <a:blip r:embed="rId3"/>
          <a:stretch>
            <a:fillRect/>
          </a:stretch>
        </p:blipFill>
        <p:spPr>
          <a:xfrm>
            <a:off x="8661386" y="835115"/>
            <a:ext cx="2779154" cy="2085545"/>
          </a:xfrm>
          <a:prstGeom prst="rect">
            <a:avLst/>
          </a:prstGeom>
        </p:spPr>
      </p:pic>
      <p:pic>
        <p:nvPicPr>
          <p:cNvPr id="2" name="Obrázek 1"/>
          <p:cNvPicPr>
            <a:picLocks noChangeAspect="1"/>
          </p:cNvPicPr>
          <p:nvPr/>
        </p:nvPicPr>
        <p:blipFill>
          <a:blip r:embed="rId4"/>
          <a:stretch>
            <a:fillRect/>
          </a:stretch>
        </p:blipFill>
        <p:spPr>
          <a:xfrm>
            <a:off x="6175493" y="954020"/>
            <a:ext cx="1858297" cy="1858297"/>
          </a:xfrm>
          <a:prstGeom prst="rect">
            <a:avLst/>
          </a:prstGeom>
        </p:spPr>
      </p:pic>
    </p:spTree>
    <p:extLst>
      <p:ext uri="{BB962C8B-B14F-4D97-AF65-F5344CB8AC3E}">
        <p14:creationId xmlns:p14="http://schemas.microsoft.com/office/powerpoint/2010/main" val="3616135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CB87EE-CF35-4C25-8D09-05CC49F5AB00}"/>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951050F4-2CF2-4B07-998F-398326B06D7C}"/>
              </a:ext>
            </a:extLst>
          </p:cNvPr>
          <p:cNvSpPr>
            <a:spLocks noGrp="1"/>
          </p:cNvSpPr>
          <p:nvPr>
            <p:ph sz="half" idx="1"/>
          </p:nvPr>
        </p:nvSpPr>
        <p:spPr/>
        <p:txBody>
          <a:bodyPr/>
          <a:lstStyle/>
          <a:p>
            <a:endParaRPr lang="cs-CZ"/>
          </a:p>
        </p:txBody>
      </p:sp>
      <p:sp>
        <p:nvSpPr>
          <p:cNvPr id="4" name="Zástupný obsah 3">
            <a:extLst>
              <a:ext uri="{FF2B5EF4-FFF2-40B4-BE49-F238E27FC236}">
                <a16:creationId xmlns:a16="http://schemas.microsoft.com/office/drawing/2014/main" id="{DAC4420B-7EF8-41E3-A6F0-2CE0861E3D57}"/>
              </a:ext>
            </a:extLst>
          </p:cNvPr>
          <p:cNvSpPr>
            <a:spLocks noGrp="1"/>
          </p:cNvSpPr>
          <p:nvPr>
            <p:ph sz="half" idx="2"/>
          </p:nvPr>
        </p:nvSpPr>
        <p:spPr/>
        <p:txBody>
          <a:bodyPr/>
          <a:lstStyle/>
          <a:p>
            <a:endParaRPr lang="cs-CZ"/>
          </a:p>
        </p:txBody>
      </p:sp>
      <p:pic>
        <p:nvPicPr>
          <p:cNvPr id="6" name="Obrázek 5">
            <a:extLst>
              <a:ext uri="{FF2B5EF4-FFF2-40B4-BE49-F238E27FC236}">
                <a16:creationId xmlns:a16="http://schemas.microsoft.com/office/drawing/2014/main" id="{A4779591-8BB0-46C6-974F-17B83DC1C597}"/>
              </a:ext>
            </a:extLst>
          </p:cNvPr>
          <p:cNvPicPr>
            <a:picLocks noChangeAspect="1"/>
          </p:cNvPicPr>
          <p:nvPr/>
        </p:nvPicPr>
        <p:blipFill>
          <a:blip r:embed="rId2"/>
          <a:stretch>
            <a:fillRect/>
          </a:stretch>
        </p:blipFill>
        <p:spPr>
          <a:xfrm>
            <a:off x="0" y="365125"/>
            <a:ext cx="12192000" cy="6858000"/>
          </a:xfrm>
          <a:prstGeom prst="rect">
            <a:avLst/>
          </a:prstGeom>
        </p:spPr>
      </p:pic>
    </p:spTree>
    <p:extLst>
      <p:ext uri="{BB962C8B-B14F-4D97-AF65-F5344CB8AC3E}">
        <p14:creationId xmlns:p14="http://schemas.microsoft.com/office/powerpoint/2010/main" val="2715399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6814" y="457200"/>
            <a:ext cx="11716527" cy="6400799"/>
          </a:xfrm>
        </p:spPr>
        <p:txBody>
          <a:bodyPr>
            <a:normAutofit fontScale="62500" lnSpcReduction="20000"/>
          </a:bodyPr>
          <a:lstStyle/>
          <a:p>
            <a:pPr marL="0" indent="0">
              <a:buNone/>
            </a:pPr>
            <a:r>
              <a:rPr lang="cs-CZ" sz="5100" b="1" dirty="0"/>
              <a:t>slepý </a:t>
            </a:r>
            <a:r>
              <a:rPr lang="cs-CZ" dirty="0"/>
              <a:t>příd. </a:t>
            </a:r>
            <a:r>
              <a:rPr lang="cs-CZ" sz="3800" dirty="0"/>
              <a:t>(SSJČ)</a:t>
            </a:r>
          </a:p>
          <a:p>
            <a:pPr marL="0" indent="0">
              <a:buNone/>
            </a:pPr>
            <a:endParaRPr lang="cs-CZ" dirty="0"/>
          </a:p>
          <a:p>
            <a:pPr marL="514350" indent="-514350">
              <a:buAutoNum type="arabicPeriod"/>
            </a:pPr>
            <a:r>
              <a:rPr lang="cs-CZ" dirty="0">
                <a:solidFill>
                  <a:srgbClr val="FF0000"/>
                </a:solidFill>
              </a:rPr>
              <a:t>postrádající zrak, neschopný vidět; nevidomý </a:t>
            </a:r>
            <a:r>
              <a:rPr lang="cs-CZ" dirty="0"/>
              <a:t>1: s. stařec; je od narození s. na obě oči; s. kůň; s-é oko; je s. na zelenou barvu nerozlišuje ji; hrát si na s-ou bábu honěnou, při níž má ten, kdo chytá ostatní, zavázané oči, přen. přetvařovat se; proroctví s-</a:t>
            </a:r>
            <a:r>
              <a:rPr lang="cs-CZ" dirty="0" err="1"/>
              <a:t>ého</a:t>
            </a:r>
            <a:r>
              <a:rPr lang="cs-CZ" dirty="0"/>
              <a:t> mládence, přen. nevěrohodné předpovědi; přen. s-á tma znemožňující vidění; ♦ přišel k tomu jako s-é kuře k zrnu (</a:t>
            </a:r>
            <a:r>
              <a:rPr lang="cs-CZ" dirty="0" err="1"/>
              <a:t>pořek</a:t>
            </a:r>
            <a:r>
              <a:rPr lang="cs-CZ" dirty="0"/>
              <a:t>.) mimoděk, náhodou, bez přičinění; spravedlnost je s-á nedbá ohledů na nic, nestranná; </a:t>
            </a:r>
            <a:r>
              <a:rPr lang="cs-CZ" dirty="0" err="1"/>
              <a:t>zool</a:t>
            </a:r>
            <a:r>
              <a:rPr lang="cs-CZ" dirty="0"/>
              <a:t>. krtek s.; mnohonožka s-á; </a:t>
            </a:r>
            <a:r>
              <a:rPr lang="cs-CZ" dirty="0" err="1"/>
              <a:t>anat</a:t>
            </a:r>
            <a:r>
              <a:rPr lang="cs-CZ" dirty="0"/>
              <a:t>. s-á skvrna (na sítnici) neobsahující světločivé buňky </a:t>
            </a:r>
          </a:p>
          <a:p>
            <a:pPr marL="514350" indent="-514350">
              <a:buAutoNum type="arabicPeriod"/>
            </a:pPr>
            <a:r>
              <a:rPr lang="cs-CZ" dirty="0">
                <a:solidFill>
                  <a:srgbClr val="FF0000"/>
                </a:solidFill>
              </a:rPr>
              <a:t>(čím) přechodně zbavený schopnosti vidět; oslepený</a:t>
            </a:r>
            <a:r>
              <a:rPr lang="cs-CZ" dirty="0"/>
              <a:t>; přen. zaslepený: s. pláčem; s. prachem; – přen. s. vášní, hněvem jednající bez uvážení </a:t>
            </a:r>
          </a:p>
          <a:p>
            <a:pPr marL="514350" indent="-514350">
              <a:buAutoNum type="arabicPeriod"/>
            </a:pPr>
            <a:r>
              <a:rPr lang="cs-CZ" dirty="0">
                <a:solidFill>
                  <a:srgbClr val="FF0000"/>
                </a:solidFill>
              </a:rPr>
              <a:t>(k čemu; pro co) silně netečný, nevšímavý, nepozorný 1</a:t>
            </a:r>
            <a:r>
              <a:rPr lang="cs-CZ" dirty="0"/>
              <a:t>: je s. ke všem nedostatkům; byl s. pro chyby dětí; byl tak s., že neviděl intriky kolem sebe </a:t>
            </a:r>
          </a:p>
          <a:p>
            <a:pPr marL="514350" indent="-514350">
              <a:buAutoNum type="arabicPeriod"/>
            </a:pPr>
            <a:r>
              <a:rPr lang="cs-CZ" dirty="0">
                <a:solidFill>
                  <a:srgbClr val="FF0000"/>
                </a:solidFill>
              </a:rPr>
              <a:t>neřízený, neřídící se rozumem, rozvahou, silně nerozvážný:</a:t>
            </a:r>
            <a:r>
              <a:rPr lang="cs-CZ" dirty="0"/>
              <a:t> s-á politika; vyžadovat s-ou poslušnost; s-á víra; s-á povinnost neuvědomělá; s-á ctitelka klasiků nekritická; s-á pýcha; být hnán s-ou vášní; s. vztek </a:t>
            </a:r>
          </a:p>
          <a:p>
            <a:pPr marL="514350" indent="-514350">
              <a:buAutoNum type="arabicPeriod"/>
            </a:pPr>
            <a:r>
              <a:rPr lang="cs-CZ" dirty="0">
                <a:solidFill>
                  <a:srgbClr val="FF0000"/>
                </a:solidFill>
              </a:rPr>
              <a:t>nemající obvyklé, náležité určení, vybavení, nesplňující obvyklé podmínky dané označením: </a:t>
            </a:r>
            <a:r>
              <a:rPr lang="cs-CZ" dirty="0"/>
              <a:t>s-á ulice bez vyústění na jednom konci; octl se v s-é uličce, zprav. přen. v bezvýchodné situaci; s-á kolej omezená, přerušená na jednom konci; s-é rameno řeky; střílet s-mi náboji cvičnými; s. pasažér </a:t>
            </a:r>
            <a:r>
              <a:rPr lang="cs-CZ" dirty="0" err="1"/>
              <a:t>kt</a:t>
            </a:r>
            <a:r>
              <a:rPr lang="cs-CZ" dirty="0"/>
              <a:t>. nezaplatil jízdné, černý; ♦ jednání se octlo na s-é koleji, v s-é uličce nemůže dosáhnout výsledku, dojít k cíli; </a:t>
            </a:r>
            <a:r>
              <a:rPr lang="cs-CZ" dirty="0" err="1"/>
              <a:t>zeměp</a:t>
            </a:r>
            <a:r>
              <a:rPr lang="cs-CZ" dirty="0"/>
              <a:t>. s-á mapa němá 4; stav. s-á podlaha hrubá podlaha tvořící podklad pro cennější druhy podlah; s-é okno, dveře, s-á arkáda reliéfně vyznačené na zdi; </a:t>
            </a:r>
            <a:r>
              <a:rPr lang="cs-CZ" dirty="0" err="1"/>
              <a:t>tech</a:t>
            </a:r>
            <a:r>
              <a:rPr lang="cs-CZ" dirty="0"/>
              <a:t>. s-á příruba uzavřená (např. u trubky); </a:t>
            </a:r>
            <a:r>
              <a:rPr lang="cs-CZ" dirty="0" err="1"/>
              <a:t>horn</a:t>
            </a:r>
            <a:r>
              <a:rPr lang="cs-CZ" dirty="0"/>
              <a:t>. s-á šachta neústící na povrch, šibík; </a:t>
            </a:r>
            <a:r>
              <a:rPr lang="cs-CZ" dirty="0" err="1"/>
              <a:t>hud</a:t>
            </a:r>
            <a:r>
              <a:rPr lang="cs-CZ" dirty="0"/>
              <a:t>. s-á píšťala němá, sloužící pouze k dekoraci u varhan; </a:t>
            </a:r>
            <a:r>
              <a:rPr lang="cs-CZ" dirty="0" err="1"/>
              <a:t>anat</a:t>
            </a:r>
            <a:r>
              <a:rPr lang="cs-CZ" dirty="0"/>
              <a:t>. s-é střevo část tlustého střeva přečnívající nad ústím tenkého střeva do tlustého; </a:t>
            </a:r>
            <a:r>
              <a:rPr lang="cs-CZ" dirty="0" err="1"/>
              <a:t>chem</a:t>
            </a:r>
            <a:r>
              <a:rPr lang="cs-CZ" dirty="0"/>
              <a:t>. s. pokus provedený bez hlavního činitele, aby byl znám souhrnný účinek činitelů vedlejších </a:t>
            </a:r>
          </a:p>
          <a:p>
            <a:pPr marL="0" indent="0">
              <a:buNone/>
            </a:pPr>
            <a:r>
              <a:rPr lang="cs-CZ" dirty="0">
                <a:solidFill>
                  <a:srgbClr val="FF0000"/>
                </a:solidFill>
              </a:rPr>
              <a:t>6. neprůhledný, matný </a:t>
            </a:r>
            <a:r>
              <a:rPr lang="cs-CZ" dirty="0"/>
              <a:t>1: s-é sklo, zrcadlo; přen. tón fotografie je s. (J. Čap.) nevýrazný, mdlý; — </a:t>
            </a:r>
            <a:r>
              <a:rPr lang="cs-CZ" dirty="0" err="1"/>
              <a:t>zpodst</a:t>
            </a:r>
            <a:r>
              <a:rPr lang="cs-CZ" dirty="0"/>
              <a:t>. slepý, -</a:t>
            </a:r>
            <a:r>
              <a:rPr lang="cs-CZ" dirty="0" err="1"/>
              <a:t>ého</a:t>
            </a:r>
            <a:r>
              <a:rPr lang="cs-CZ" dirty="0"/>
              <a:t> m.: ústav         pro slepé; ♦ přišel k tomu jako s. k houslím mimoděk, náhodou, bez přičinění; mluví o tom jako s. o barvách nezkušeně; rozumí tomu jako s. barvám vůbec nerozumí; → přísl. slepě (*slepo </a:t>
            </a:r>
            <a:r>
              <a:rPr lang="cs-CZ" dirty="0" err="1"/>
              <a:t>Ner</a:t>
            </a:r>
            <a:r>
              <a:rPr lang="cs-CZ" dirty="0"/>
              <a:t>.): s. tápat; s. kráčet; s. se vrhat do záhuby; – s. poslouchat; – s. ukončené údolí; → </a:t>
            </a:r>
            <a:r>
              <a:rPr lang="cs-CZ" dirty="0" err="1"/>
              <a:t>podst</a:t>
            </a:r>
            <a:r>
              <a:rPr lang="cs-CZ" dirty="0"/>
              <a:t>. slepost, -i ž. </a:t>
            </a:r>
            <a:r>
              <a:rPr lang="cs-CZ" dirty="0" err="1"/>
              <a:t>řidč</a:t>
            </a:r>
            <a:r>
              <a:rPr lang="cs-CZ" dirty="0"/>
              <a:t>. slepota 1</a:t>
            </a:r>
          </a:p>
          <a:p>
            <a:pPr marL="0" indent="0">
              <a:buNone/>
            </a:pPr>
            <a:endParaRPr lang="cs-CZ" dirty="0"/>
          </a:p>
        </p:txBody>
      </p:sp>
    </p:spTree>
    <p:extLst>
      <p:ext uri="{BB962C8B-B14F-4D97-AF65-F5344CB8AC3E}">
        <p14:creationId xmlns:p14="http://schemas.microsoft.com/office/powerpoint/2010/main" val="3602709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3464" y="155448"/>
            <a:ext cx="10810336" cy="422522"/>
          </a:xfrm>
        </p:spPr>
        <p:txBody>
          <a:bodyPr>
            <a:normAutofit fontScale="90000"/>
          </a:bodyPr>
          <a:lstStyle/>
          <a:p>
            <a:pPr algn="ctr"/>
            <a:r>
              <a:rPr lang="cs-CZ" b="1" dirty="0"/>
              <a:t>Polysémie a homonymie</a:t>
            </a:r>
          </a:p>
        </p:txBody>
      </p:sp>
      <p:sp>
        <p:nvSpPr>
          <p:cNvPr id="3" name="Zástupný symbol pro obsah 2"/>
          <p:cNvSpPr>
            <a:spLocks noGrp="1"/>
          </p:cNvSpPr>
          <p:nvPr>
            <p:ph idx="1"/>
          </p:nvPr>
        </p:nvSpPr>
        <p:spPr>
          <a:xfrm>
            <a:off x="356616" y="685800"/>
            <a:ext cx="11629616" cy="5939114"/>
          </a:xfrm>
        </p:spPr>
        <p:txBody>
          <a:bodyPr>
            <a:normAutofit fontScale="25000" lnSpcReduction="20000"/>
          </a:bodyPr>
          <a:lstStyle/>
          <a:p>
            <a:pPr marL="0" indent="0">
              <a:buNone/>
            </a:pPr>
            <a:r>
              <a:rPr lang="cs-CZ" sz="11200" b="1" dirty="0"/>
              <a:t>Polysémie: </a:t>
            </a:r>
            <a:r>
              <a:rPr lang="cs-CZ" sz="7400" dirty="0"/>
              <a:t>víceznačnost jazykové, především slovní formy; významy spolu geneticky a sémanticky souvisí, např.</a:t>
            </a:r>
          </a:p>
          <a:p>
            <a:pPr marL="0" indent="0">
              <a:buNone/>
            </a:pPr>
            <a:r>
              <a:rPr lang="cs-CZ" sz="7400" dirty="0"/>
              <a:t> </a:t>
            </a:r>
            <a:r>
              <a:rPr lang="cs-CZ" sz="9600" i="1" dirty="0">
                <a:solidFill>
                  <a:srgbClr val="FF0000"/>
                </a:solidFill>
              </a:rPr>
              <a:t>jazyk</a:t>
            </a:r>
            <a:r>
              <a:rPr lang="cs-CZ" sz="11200" dirty="0"/>
              <a:t> </a:t>
            </a:r>
          </a:p>
          <a:p>
            <a:pPr marL="0" indent="0">
              <a:buNone/>
            </a:pPr>
            <a:r>
              <a:rPr lang="cs-CZ" sz="7400" dirty="0"/>
              <a:t>          1. ‘svalnatý orgán v dutině ústní’</a:t>
            </a:r>
          </a:p>
          <a:p>
            <a:pPr marL="0" indent="0">
              <a:buNone/>
            </a:pPr>
            <a:r>
              <a:rPr lang="cs-CZ" sz="7400" dirty="0"/>
              <a:t>          2. ‘co se podobá jazyku živočichů, např. součást boty’ </a:t>
            </a:r>
          </a:p>
          <a:p>
            <a:pPr marL="0" indent="0">
              <a:buNone/>
            </a:pPr>
            <a:r>
              <a:rPr lang="cs-CZ" sz="7400" dirty="0"/>
              <a:t>          3. ‘soustava vyjadřovacích prostředků’ </a:t>
            </a:r>
          </a:p>
          <a:p>
            <a:pPr marL="0" indent="0">
              <a:buNone/>
            </a:pPr>
            <a:endParaRPr lang="cs-CZ" sz="7400" dirty="0"/>
          </a:p>
          <a:p>
            <a:pPr marL="0" indent="0">
              <a:buNone/>
            </a:pPr>
            <a:r>
              <a:rPr lang="cs-CZ" sz="11200" b="1" dirty="0"/>
              <a:t>Homonymie</a:t>
            </a:r>
            <a:r>
              <a:rPr lang="cs-CZ" sz="7400" b="1" dirty="0"/>
              <a:t>: </a:t>
            </a:r>
            <a:r>
              <a:rPr lang="cs-CZ" sz="7400" dirty="0"/>
              <a:t> významy spolu nesouvisí:</a:t>
            </a:r>
            <a:endParaRPr lang="cs-CZ" sz="7200" dirty="0"/>
          </a:p>
          <a:p>
            <a:pPr marL="0" indent="0">
              <a:buNone/>
            </a:pPr>
            <a:r>
              <a:rPr lang="cs-CZ" sz="9600" i="1" dirty="0">
                <a:solidFill>
                  <a:srgbClr val="FF0000"/>
                </a:solidFill>
              </a:rPr>
              <a:t>kolej</a:t>
            </a:r>
            <a:r>
              <a:rPr lang="cs-CZ" sz="9600" dirty="0">
                <a:solidFill>
                  <a:srgbClr val="FF0000"/>
                </a:solidFill>
              </a:rPr>
              <a:t> I, </a:t>
            </a:r>
            <a:r>
              <a:rPr lang="cs-CZ" sz="7200" dirty="0"/>
              <a:t>-e ž. 1. stopa vyhloubená kolem vozu; 2. (též pomn. koleje) dvojice kolejnic jako vodicí dráha pro dopravní prostředky; jízdní dráha s kolejnicemi</a:t>
            </a:r>
          </a:p>
          <a:p>
            <a:pPr marL="0" indent="0">
              <a:buNone/>
            </a:pPr>
            <a:r>
              <a:rPr lang="cs-CZ" sz="9600" i="1" dirty="0">
                <a:solidFill>
                  <a:srgbClr val="FF0000"/>
                </a:solidFill>
              </a:rPr>
              <a:t>kolej</a:t>
            </a:r>
            <a:r>
              <a:rPr lang="cs-CZ" sz="9600" dirty="0">
                <a:solidFill>
                  <a:srgbClr val="FF0000"/>
                </a:solidFill>
              </a:rPr>
              <a:t>  II, </a:t>
            </a:r>
            <a:r>
              <a:rPr lang="cs-CZ" sz="7200" dirty="0"/>
              <a:t>-e ž. (z lat. zákl.) 1. středověký typ společného ubytování profesorů a žáků, universitní budova; universita: k. Karlova Karolinum; jezuitská k. 2. (v Anglii a ve Spojených státech amerických) vyšší škola s internátem: cambridžská, oxfordská k. 3. (</a:t>
            </a:r>
            <a:r>
              <a:rPr lang="cs-CZ" sz="7200" dirty="0" err="1"/>
              <a:t>řidč</a:t>
            </a:r>
            <a:r>
              <a:rPr lang="cs-CZ" sz="7200" dirty="0"/>
              <a:t>. též pomn. koleje) zařízení pro hromadné ubytování a někdy též stravování vysokoškolských studentů</a:t>
            </a:r>
          </a:p>
          <a:p>
            <a:pPr marL="0" indent="0">
              <a:buNone/>
            </a:pPr>
            <a:endParaRPr lang="cs-CZ" dirty="0"/>
          </a:p>
          <a:p>
            <a:pPr marL="0" indent="0">
              <a:buNone/>
            </a:pPr>
            <a:r>
              <a:rPr lang="cs-CZ" sz="7400" dirty="0"/>
              <a:t>(všimněme si zápisu ve slovníku – 1 slovníkové heslo </a:t>
            </a:r>
            <a:r>
              <a:rPr lang="cs-CZ" sz="7400" i="1" dirty="0"/>
              <a:t>jazyk</a:t>
            </a:r>
            <a:r>
              <a:rPr lang="cs-CZ" sz="7400" dirty="0"/>
              <a:t> X dvě hesla </a:t>
            </a:r>
            <a:r>
              <a:rPr lang="cs-CZ" sz="7400" i="1" dirty="0"/>
              <a:t>kolej I</a:t>
            </a:r>
            <a:r>
              <a:rPr lang="cs-CZ" sz="7400" dirty="0"/>
              <a:t> a </a:t>
            </a:r>
            <a:r>
              <a:rPr lang="cs-CZ" sz="7400" i="1" dirty="0"/>
              <a:t>kolej II</a:t>
            </a:r>
            <a:r>
              <a:rPr lang="cs-CZ" sz="7400" dirty="0"/>
              <a:t>)</a:t>
            </a:r>
          </a:p>
          <a:p>
            <a:pPr marL="0" indent="0">
              <a:buNone/>
            </a:pPr>
            <a:endParaRPr lang="cs-CZ" sz="7400" dirty="0"/>
          </a:p>
          <a:p>
            <a:pPr marL="0" indent="0">
              <a:buNone/>
            </a:pPr>
            <a:r>
              <a:rPr lang="cs-CZ" sz="7400" dirty="0"/>
              <a:t>V lexikálním systému jsou vztahy založeny </a:t>
            </a:r>
            <a:r>
              <a:rPr lang="cs-CZ" sz="7400" b="1" dirty="0"/>
              <a:t>na významu</a:t>
            </a:r>
            <a:r>
              <a:rPr lang="cs-CZ" sz="7400" dirty="0"/>
              <a:t>, ne na formě: proto polysémní jednotka do nich vstupuje  </a:t>
            </a:r>
            <a:r>
              <a:rPr lang="cs-CZ" sz="7400" b="1" dirty="0"/>
              <a:t>každým svým významem zvlášť</a:t>
            </a:r>
            <a:r>
              <a:rPr lang="cs-CZ" sz="7400" dirty="0"/>
              <a:t>. </a:t>
            </a:r>
          </a:p>
          <a:p>
            <a:pPr marL="0" indent="0">
              <a:buNone/>
            </a:pPr>
            <a:r>
              <a:rPr lang="cs-CZ" sz="7400" dirty="0"/>
              <a:t>	</a:t>
            </a:r>
            <a:r>
              <a:rPr lang="cs-CZ" sz="7400" i="1" dirty="0"/>
              <a:t>slepý</a:t>
            </a:r>
            <a:r>
              <a:rPr lang="cs-CZ" sz="7400" dirty="0"/>
              <a:t> – syn. </a:t>
            </a:r>
            <a:r>
              <a:rPr lang="cs-CZ" sz="7400" i="1" dirty="0"/>
              <a:t>nevidomý</a:t>
            </a:r>
            <a:r>
              <a:rPr lang="cs-CZ" sz="7400" dirty="0"/>
              <a:t> (o člověku) X op. </a:t>
            </a:r>
            <a:r>
              <a:rPr lang="cs-CZ" sz="7400" i="1" dirty="0"/>
              <a:t>vidoucí</a:t>
            </a:r>
          </a:p>
          <a:p>
            <a:pPr marL="0" indent="0">
              <a:buNone/>
            </a:pPr>
            <a:r>
              <a:rPr lang="cs-CZ" sz="7400" i="1" dirty="0"/>
              <a:t>	slepý</a:t>
            </a:r>
            <a:r>
              <a:rPr lang="cs-CZ" sz="7400" dirty="0"/>
              <a:t> – syn. </a:t>
            </a:r>
            <a:r>
              <a:rPr lang="cs-CZ" sz="7400" i="1" dirty="0"/>
              <a:t>cvičný</a:t>
            </a:r>
            <a:r>
              <a:rPr lang="cs-CZ" sz="7400" dirty="0"/>
              <a:t> (náboj) X op. </a:t>
            </a:r>
            <a:r>
              <a:rPr lang="cs-CZ" sz="7400" i="1" dirty="0"/>
              <a:t>ostrý</a:t>
            </a:r>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r>
              <a:rPr lang="cs-CZ" dirty="0"/>
              <a:t> </a:t>
            </a:r>
          </a:p>
          <a:p>
            <a:pPr marL="0" indent="0">
              <a:buNone/>
            </a:pPr>
            <a:endParaRPr lang="cs-CZ" dirty="0"/>
          </a:p>
        </p:txBody>
      </p:sp>
    </p:spTree>
    <p:extLst>
      <p:ext uri="{BB962C8B-B14F-4D97-AF65-F5344CB8AC3E}">
        <p14:creationId xmlns:p14="http://schemas.microsoft.com/office/powerpoint/2010/main" val="2077387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5394D8-9EA5-43BA-8276-775A57DB9FDA}"/>
              </a:ext>
            </a:extLst>
          </p:cNvPr>
          <p:cNvSpPr>
            <a:spLocks noGrp="1"/>
          </p:cNvSpPr>
          <p:nvPr>
            <p:ph type="title"/>
          </p:nvPr>
        </p:nvSpPr>
        <p:spPr>
          <a:xfrm>
            <a:off x="838200" y="112997"/>
            <a:ext cx="10515600" cy="764082"/>
          </a:xfrm>
        </p:spPr>
        <p:txBody>
          <a:bodyPr>
            <a:normAutofit/>
          </a:bodyPr>
          <a:lstStyle/>
          <a:p>
            <a:pPr algn="ctr"/>
            <a:r>
              <a:rPr lang="cs-CZ" b="1" dirty="0"/>
              <a:t>Slovníky věcné a synonymické</a:t>
            </a:r>
          </a:p>
        </p:txBody>
      </p:sp>
      <p:pic>
        <p:nvPicPr>
          <p:cNvPr id="1026" name="Picture 2" descr="Výsledek obrázku pro tezaurus jazyka českého pdf">
            <a:extLst>
              <a:ext uri="{FF2B5EF4-FFF2-40B4-BE49-F238E27FC236}">
                <a16:creationId xmlns:a16="http://schemas.microsoft.com/office/drawing/2014/main" id="{132487A1-4886-47BE-810A-C7E45A5155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65178" y="923733"/>
            <a:ext cx="3535541" cy="504000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631A4C89-9D0B-4A06-B92B-C90147006B50}"/>
              </a:ext>
            </a:extLst>
          </p:cNvPr>
          <p:cNvPicPr>
            <a:picLocks noChangeAspect="1"/>
          </p:cNvPicPr>
          <p:nvPr/>
        </p:nvPicPr>
        <p:blipFill>
          <a:blip r:embed="rId3"/>
          <a:stretch>
            <a:fillRect/>
          </a:stretch>
        </p:blipFill>
        <p:spPr>
          <a:xfrm>
            <a:off x="203096" y="1048960"/>
            <a:ext cx="3456000" cy="3456000"/>
          </a:xfrm>
          <a:prstGeom prst="rect">
            <a:avLst/>
          </a:prstGeom>
        </p:spPr>
      </p:pic>
      <p:pic>
        <p:nvPicPr>
          <p:cNvPr id="5" name="Obrázek 4">
            <a:extLst>
              <a:ext uri="{FF2B5EF4-FFF2-40B4-BE49-F238E27FC236}">
                <a16:creationId xmlns:a16="http://schemas.microsoft.com/office/drawing/2014/main" id="{CA8BE5C1-11F3-4D4D-9DF3-1640979B7074}"/>
              </a:ext>
            </a:extLst>
          </p:cNvPr>
          <p:cNvPicPr>
            <a:picLocks noChangeAspect="1"/>
          </p:cNvPicPr>
          <p:nvPr/>
        </p:nvPicPr>
        <p:blipFill>
          <a:blip r:embed="rId4"/>
          <a:stretch>
            <a:fillRect/>
          </a:stretch>
        </p:blipFill>
        <p:spPr>
          <a:xfrm>
            <a:off x="3526972" y="1070304"/>
            <a:ext cx="2491273" cy="3629790"/>
          </a:xfrm>
          <a:prstGeom prst="rect">
            <a:avLst/>
          </a:prstGeom>
        </p:spPr>
      </p:pic>
      <p:pic>
        <p:nvPicPr>
          <p:cNvPr id="6" name="Obrázek 5">
            <a:extLst>
              <a:ext uri="{FF2B5EF4-FFF2-40B4-BE49-F238E27FC236}">
                <a16:creationId xmlns:a16="http://schemas.microsoft.com/office/drawing/2014/main" id="{B3E75051-5A38-4148-9B03-B6D894D2D840}"/>
              </a:ext>
            </a:extLst>
          </p:cNvPr>
          <p:cNvPicPr>
            <a:picLocks noChangeAspect="1"/>
          </p:cNvPicPr>
          <p:nvPr/>
        </p:nvPicPr>
        <p:blipFill>
          <a:blip r:embed="rId5"/>
          <a:stretch>
            <a:fillRect/>
          </a:stretch>
        </p:blipFill>
        <p:spPr>
          <a:xfrm>
            <a:off x="9809278" y="909000"/>
            <a:ext cx="2124923" cy="3096000"/>
          </a:xfrm>
          <a:prstGeom prst="rect">
            <a:avLst/>
          </a:prstGeom>
        </p:spPr>
      </p:pic>
      <p:pic>
        <p:nvPicPr>
          <p:cNvPr id="7" name="Obrázek 6">
            <a:extLst>
              <a:ext uri="{FF2B5EF4-FFF2-40B4-BE49-F238E27FC236}">
                <a16:creationId xmlns:a16="http://schemas.microsoft.com/office/drawing/2014/main" id="{8327CFD1-EB1D-4602-9ABC-83270AE9C601}"/>
              </a:ext>
            </a:extLst>
          </p:cNvPr>
          <p:cNvPicPr>
            <a:picLocks noChangeAspect="1"/>
          </p:cNvPicPr>
          <p:nvPr/>
        </p:nvPicPr>
        <p:blipFill>
          <a:blip r:embed="rId6"/>
          <a:stretch>
            <a:fillRect/>
          </a:stretch>
        </p:blipFill>
        <p:spPr>
          <a:xfrm>
            <a:off x="9870016" y="3507278"/>
            <a:ext cx="1993845" cy="2880000"/>
          </a:xfrm>
          <a:prstGeom prst="rect">
            <a:avLst/>
          </a:prstGeom>
        </p:spPr>
      </p:pic>
      <p:sp>
        <p:nvSpPr>
          <p:cNvPr id="3" name="Obdélník 2"/>
          <p:cNvSpPr/>
          <p:nvPr/>
        </p:nvSpPr>
        <p:spPr>
          <a:xfrm>
            <a:off x="167952" y="5159830"/>
            <a:ext cx="5607698" cy="1477328"/>
          </a:xfrm>
          <a:prstGeom prst="rect">
            <a:avLst/>
          </a:prstGeom>
        </p:spPr>
        <p:txBody>
          <a:bodyPr wrap="square">
            <a:spAutoFit/>
          </a:bodyPr>
          <a:lstStyle/>
          <a:p>
            <a:r>
              <a:rPr lang="cs-CZ" sz="2400" dirty="0"/>
              <a:t>Jiří </a:t>
            </a:r>
            <a:r>
              <a:rPr lang="cs-CZ" sz="2400" dirty="0" err="1"/>
              <a:t>Haller</a:t>
            </a:r>
            <a:r>
              <a:rPr lang="cs-CZ" sz="2400" dirty="0"/>
              <a:t> a kol.: </a:t>
            </a:r>
            <a:r>
              <a:rPr lang="cs-CZ" sz="2400" i="1" dirty="0"/>
              <a:t>Český slovník věcný a synonymický.</a:t>
            </a:r>
            <a:r>
              <a:rPr lang="cs-CZ" sz="2400" dirty="0"/>
              <a:t> 1 – 3 a rejstřík, Praha 1969, 1974, 1977, 1984.</a:t>
            </a:r>
          </a:p>
          <a:p>
            <a:endParaRPr lang="cs-CZ" dirty="0"/>
          </a:p>
        </p:txBody>
      </p:sp>
    </p:spTree>
    <p:extLst>
      <p:ext uri="{BB962C8B-B14F-4D97-AF65-F5344CB8AC3E}">
        <p14:creationId xmlns:p14="http://schemas.microsoft.com/office/powerpoint/2010/main" val="3885391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5523" y="477092"/>
            <a:ext cx="10515600" cy="847855"/>
          </a:xfrm>
        </p:spPr>
        <p:txBody>
          <a:bodyPr/>
          <a:lstStyle/>
          <a:p>
            <a:r>
              <a:rPr lang="cs-CZ" dirty="0"/>
              <a:t>Slovníky frazeologické. Slovníky etymologické</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240" y="1472929"/>
            <a:ext cx="3908069" cy="4657284"/>
          </a:xfrm>
        </p:spPr>
      </p:pic>
      <p:pic>
        <p:nvPicPr>
          <p:cNvPr id="5" name="Obrázek 4"/>
          <p:cNvPicPr>
            <a:picLocks noChangeAspect="1"/>
          </p:cNvPicPr>
          <p:nvPr/>
        </p:nvPicPr>
        <p:blipFill>
          <a:blip r:embed="rId3"/>
          <a:stretch>
            <a:fillRect/>
          </a:stretch>
        </p:blipFill>
        <p:spPr>
          <a:xfrm>
            <a:off x="8584953" y="1472929"/>
            <a:ext cx="3362221" cy="4645174"/>
          </a:xfrm>
          <a:prstGeom prst="rect">
            <a:avLst/>
          </a:prstGeom>
        </p:spPr>
      </p:pic>
      <p:sp>
        <p:nvSpPr>
          <p:cNvPr id="7" name="Obdélník 6"/>
          <p:cNvSpPr/>
          <p:nvPr/>
        </p:nvSpPr>
        <p:spPr>
          <a:xfrm>
            <a:off x="4326194" y="1278193"/>
            <a:ext cx="4198374" cy="5262979"/>
          </a:xfrm>
          <a:prstGeom prst="rect">
            <a:avLst/>
          </a:prstGeom>
        </p:spPr>
        <p:txBody>
          <a:bodyPr wrap="square">
            <a:spAutoFit/>
          </a:bodyPr>
          <a:lstStyle/>
          <a:p>
            <a:r>
              <a:rPr lang="cs-CZ" sz="2400" dirty="0"/>
              <a:t>● František Čermák a kol.: </a:t>
            </a:r>
            <a:r>
              <a:rPr lang="cs-CZ" sz="2400" i="1" dirty="0"/>
              <a:t>Slovník české frazeologie a idiomatiky, 1 – 4</a:t>
            </a:r>
            <a:r>
              <a:rPr lang="cs-CZ" sz="2400" dirty="0"/>
              <a:t>. Praha 2010. </a:t>
            </a:r>
          </a:p>
          <a:p>
            <a:r>
              <a:rPr lang="cs-CZ" sz="2400" dirty="0"/>
              <a:t>(Druhé vydání.) </a:t>
            </a:r>
          </a:p>
          <a:p>
            <a:endParaRPr lang="cs-CZ" sz="2400" dirty="0"/>
          </a:p>
          <a:p>
            <a:pPr marL="457200" indent="-457200">
              <a:buAutoNum type="arabicPeriod"/>
            </a:pPr>
            <a:r>
              <a:rPr lang="cs-CZ" sz="2400" dirty="0"/>
              <a:t>Přirovnání </a:t>
            </a:r>
          </a:p>
          <a:p>
            <a:r>
              <a:rPr lang="cs-CZ" sz="2400" dirty="0"/>
              <a:t>2.   Výrazy neslovesné</a:t>
            </a:r>
          </a:p>
          <a:p>
            <a:r>
              <a:rPr lang="cs-CZ" sz="2400" dirty="0"/>
              <a:t>3.   Výrazy slovesné</a:t>
            </a:r>
          </a:p>
          <a:p>
            <a:r>
              <a:rPr lang="cs-CZ" sz="2400" dirty="0"/>
              <a:t>4.   Výrazy větné</a:t>
            </a:r>
          </a:p>
          <a:p>
            <a:endParaRPr lang="cs-CZ" sz="2400" dirty="0"/>
          </a:p>
          <a:p>
            <a:endParaRPr lang="cs-CZ" sz="2400" dirty="0"/>
          </a:p>
          <a:p>
            <a:endParaRPr lang="cs-CZ" sz="2400" dirty="0"/>
          </a:p>
          <a:p>
            <a:r>
              <a:rPr lang="cs-CZ" sz="2400" dirty="0"/>
              <a:t>● Jiří Rejzek: </a:t>
            </a:r>
            <a:r>
              <a:rPr lang="cs-CZ" sz="2400" i="1" dirty="0"/>
              <a:t>Český etymologický slovník</a:t>
            </a:r>
            <a:r>
              <a:rPr lang="cs-CZ" sz="2400" dirty="0"/>
              <a:t>. Praha 2001, 2015.</a:t>
            </a:r>
          </a:p>
        </p:txBody>
      </p:sp>
    </p:spTree>
    <p:extLst>
      <p:ext uri="{BB962C8B-B14F-4D97-AF65-F5344CB8AC3E}">
        <p14:creationId xmlns:p14="http://schemas.microsoft.com/office/powerpoint/2010/main" val="1991563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5D81AD-C1FA-4D25-8029-F9F34DE91ED5}"/>
              </a:ext>
            </a:extLst>
          </p:cNvPr>
          <p:cNvSpPr>
            <a:spLocks noGrp="1"/>
          </p:cNvSpPr>
          <p:nvPr>
            <p:ph type="title"/>
          </p:nvPr>
        </p:nvSpPr>
        <p:spPr>
          <a:xfrm>
            <a:off x="838200" y="365125"/>
            <a:ext cx="10515600" cy="956231"/>
          </a:xfrm>
        </p:spPr>
        <p:txBody>
          <a:bodyPr/>
          <a:lstStyle/>
          <a:p>
            <a:pPr algn="ctr"/>
            <a:r>
              <a:rPr lang="cs-CZ" b="1" dirty="0"/>
              <a:t>Neologie. Nová slova v češtině</a:t>
            </a:r>
          </a:p>
        </p:txBody>
      </p:sp>
      <p:sp>
        <p:nvSpPr>
          <p:cNvPr id="8" name="Zástupný obsah 7">
            <a:extLst>
              <a:ext uri="{FF2B5EF4-FFF2-40B4-BE49-F238E27FC236}">
                <a16:creationId xmlns:a16="http://schemas.microsoft.com/office/drawing/2014/main" id="{70B3F992-22F3-49CC-824E-E7FA173023B1}"/>
              </a:ext>
            </a:extLst>
          </p:cNvPr>
          <p:cNvSpPr>
            <a:spLocks noGrp="1"/>
          </p:cNvSpPr>
          <p:nvPr>
            <p:ph sz="half" idx="2"/>
          </p:nvPr>
        </p:nvSpPr>
        <p:spPr>
          <a:xfrm>
            <a:off x="6350321" y="1828799"/>
            <a:ext cx="5003479" cy="4348164"/>
          </a:xfrm>
        </p:spPr>
        <p:txBody>
          <a:bodyPr/>
          <a:lstStyle/>
          <a:p>
            <a:pPr marL="0" indent="0">
              <a:buNone/>
            </a:pPr>
            <a:r>
              <a:rPr lang="cs-CZ" b="1" dirty="0"/>
              <a:t>Databáze excerpčního materiálu </a:t>
            </a:r>
            <a:r>
              <a:rPr lang="cs-CZ" b="1" dirty="0" err="1"/>
              <a:t>Neomat</a:t>
            </a:r>
            <a:r>
              <a:rPr lang="cs-CZ" dirty="0"/>
              <a:t>, verze 3.0</a:t>
            </a:r>
          </a:p>
          <a:p>
            <a:pPr marL="0" indent="0">
              <a:buNone/>
            </a:pPr>
            <a:r>
              <a:rPr lang="cs-CZ" dirty="0"/>
              <a:t>Oddělení současné lexikologie a lexikografie ÚJČ AV</a:t>
            </a:r>
          </a:p>
          <a:p>
            <a:pPr marL="0" indent="0">
              <a:buNone/>
            </a:pPr>
            <a:r>
              <a:rPr lang="cs-CZ" dirty="0">
                <a:solidFill>
                  <a:srgbClr val="FF0000"/>
                </a:solidFill>
              </a:rPr>
              <a:t>http://www.neologismy.cz/</a:t>
            </a:r>
          </a:p>
          <a:p>
            <a:endParaRPr lang="cs-CZ" dirty="0"/>
          </a:p>
        </p:txBody>
      </p:sp>
      <p:sp>
        <p:nvSpPr>
          <p:cNvPr id="7" name="Obdélník 6">
            <a:extLst>
              <a:ext uri="{FF2B5EF4-FFF2-40B4-BE49-F238E27FC236}">
                <a16:creationId xmlns:a16="http://schemas.microsoft.com/office/drawing/2014/main" id="{36D838BB-D35A-4194-BBDE-A17E437CD092}"/>
              </a:ext>
            </a:extLst>
          </p:cNvPr>
          <p:cNvSpPr/>
          <p:nvPr/>
        </p:nvSpPr>
        <p:spPr>
          <a:xfrm>
            <a:off x="2523744" y="1321356"/>
            <a:ext cx="9235440" cy="369332"/>
          </a:xfrm>
          <a:prstGeom prst="rect">
            <a:avLst/>
          </a:prstGeom>
        </p:spPr>
        <p:txBody>
          <a:bodyPr wrap="square">
            <a:spAutoFit/>
          </a:bodyPr>
          <a:lstStyle/>
          <a:p>
            <a:r>
              <a:rPr lang="cs-CZ" dirty="0"/>
              <a:t>K teorii neologismu: https://www.czechency.org/slovnik/NEOLOGISMUS</a:t>
            </a:r>
          </a:p>
        </p:txBody>
      </p:sp>
      <p:pic>
        <p:nvPicPr>
          <p:cNvPr id="12" name="Obrázek 11">
            <a:extLst>
              <a:ext uri="{FF2B5EF4-FFF2-40B4-BE49-F238E27FC236}">
                <a16:creationId xmlns:a16="http://schemas.microsoft.com/office/drawing/2014/main" id="{EA07C13F-F191-4C63-B8C3-B5B1AD1669C5}"/>
              </a:ext>
            </a:extLst>
          </p:cNvPr>
          <p:cNvPicPr>
            <a:picLocks noChangeAspect="1"/>
          </p:cNvPicPr>
          <p:nvPr/>
        </p:nvPicPr>
        <p:blipFill>
          <a:blip r:embed="rId2"/>
          <a:stretch>
            <a:fillRect/>
          </a:stretch>
        </p:blipFill>
        <p:spPr>
          <a:xfrm>
            <a:off x="357686" y="3429000"/>
            <a:ext cx="3209233" cy="2406925"/>
          </a:xfrm>
          <a:prstGeom prst="rect">
            <a:avLst/>
          </a:prstGeom>
        </p:spPr>
      </p:pic>
      <p:sp>
        <p:nvSpPr>
          <p:cNvPr id="13" name="Zástupný obsah 12">
            <a:extLst>
              <a:ext uri="{FF2B5EF4-FFF2-40B4-BE49-F238E27FC236}">
                <a16:creationId xmlns:a16="http://schemas.microsoft.com/office/drawing/2014/main" id="{84CA4F86-79DA-4E6A-ACC4-13A6156C4649}"/>
              </a:ext>
            </a:extLst>
          </p:cNvPr>
          <p:cNvSpPr>
            <a:spLocks noGrp="1"/>
          </p:cNvSpPr>
          <p:nvPr>
            <p:ph sz="half" idx="1"/>
          </p:nvPr>
        </p:nvSpPr>
        <p:spPr>
          <a:xfrm>
            <a:off x="473200" y="1828799"/>
            <a:ext cx="5169220" cy="4754881"/>
          </a:xfrm>
        </p:spPr>
        <p:txBody>
          <a:bodyPr/>
          <a:lstStyle/>
          <a:p>
            <a:pPr marL="0" indent="0">
              <a:buNone/>
            </a:pPr>
            <a:r>
              <a:rPr lang="cs-CZ" dirty="0"/>
              <a:t>Olga Martincová a kol.:</a:t>
            </a:r>
          </a:p>
          <a:p>
            <a:pPr marL="0" indent="0">
              <a:buNone/>
            </a:pPr>
            <a:r>
              <a:rPr lang="cs-CZ" dirty="0"/>
              <a:t>Nová slova v češtině. Slovník neologizmů I, II (1998, 2004)</a:t>
            </a:r>
          </a:p>
        </p:txBody>
      </p:sp>
      <p:pic>
        <p:nvPicPr>
          <p:cNvPr id="14" name="Obrázek 13">
            <a:extLst>
              <a:ext uri="{FF2B5EF4-FFF2-40B4-BE49-F238E27FC236}">
                <a16:creationId xmlns:a16="http://schemas.microsoft.com/office/drawing/2014/main" id="{AAF063A0-8E79-48E8-8550-65C89E309621}"/>
              </a:ext>
            </a:extLst>
          </p:cNvPr>
          <p:cNvPicPr>
            <a:picLocks noChangeAspect="1"/>
          </p:cNvPicPr>
          <p:nvPr/>
        </p:nvPicPr>
        <p:blipFill>
          <a:blip r:embed="rId3"/>
          <a:stretch>
            <a:fillRect/>
          </a:stretch>
        </p:blipFill>
        <p:spPr>
          <a:xfrm>
            <a:off x="2997778" y="4206239"/>
            <a:ext cx="3213783" cy="2410337"/>
          </a:xfrm>
          <a:prstGeom prst="rect">
            <a:avLst/>
          </a:prstGeom>
        </p:spPr>
      </p:pic>
    </p:spTree>
    <p:extLst>
      <p:ext uri="{BB962C8B-B14F-4D97-AF65-F5344CB8AC3E}">
        <p14:creationId xmlns:p14="http://schemas.microsoft.com/office/powerpoint/2010/main" val="3783913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3D16D4-CC22-466A-85C2-B9DC8A21113D}"/>
              </a:ext>
            </a:extLst>
          </p:cNvPr>
          <p:cNvSpPr>
            <a:spLocks noGrp="1"/>
          </p:cNvSpPr>
          <p:nvPr>
            <p:ph type="title"/>
          </p:nvPr>
        </p:nvSpPr>
        <p:spPr>
          <a:xfrm>
            <a:off x="768096" y="365125"/>
            <a:ext cx="10585704" cy="814451"/>
          </a:xfrm>
        </p:spPr>
        <p:txBody>
          <a:bodyPr/>
          <a:lstStyle/>
          <a:p>
            <a:pPr algn="ctr"/>
            <a:r>
              <a:rPr lang="cs-CZ" dirty="0" err="1"/>
              <a:t>Hacknutá</a:t>
            </a:r>
            <a:r>
              <a:rPr lang="cs-CZ" dirty="0"/>
              <a:t> čeština a Čeština 2.0</a:t>
            </a:r>
          </a:p>
        </p:txBody>
      </p:sp>
      <p:sp>
        <p:nvSpPr>
          <p:cNvPr id="3" name="Zástupný obsah 2">
            <a:extLst>
              <a:ext uri="{FF2B5EF4-FFF2-40B4-BE49-F238E27FC236}">
                <a16:creationId xmlns:a16="http://schemas.microsoft.com/office/drawing/2014/main" id="{A10F1AA1-789D-4155-A898-814BB0D29AB9}"/>
              </a:ext>
            </a:extLst>
          </p:cNvPr>
          <p:cNvSpPr>
            <a:spLocks noGrp="1"/>
          </p:cNvSpPr>
          <p:nvPr>
            <p:ph sz="half" idx="1"/>
          </p:nvPr>
        </p:nvSpPr>
        <p:spPr/>
        <p:txBody>
          <a:bodyPr>
            <a:normAutofit fontScale="85000" lnSpcReduction="20000"/>
          </a:bodyPr>
          <a:lstStyle/>
          <a:p>
            <a:pPr marL="0" indent="0">
              <a:buNone/>
            </a:pPr>
            <a:endParaRPr lang="cs-CZ" sz="2000" b="1" dirty="0"/>
          </a:p>
          <a:p>
            <a:pPr marL="0" indent="0">
              <a:buNone/>
            </a:pPr>
            <a:endParaRPr lang="cs-CZ" sz="2000" b="1" dirty="0"/>
          </a:p>
          <a:p>
            <a:pPr marL="0" indent="0">
              <a:buNone/>
            </a:pPr>
            <a:endParaRPr lang="cs-CZ" sz="2000" b="1" dirty="0"/>
          </a:p>
          <a:p>
            <a:pPr marL="0" indent="0">
              <a:buNone/>
            </a:pPr>
            <a:endParaRPr lang="cs-CZ" sz="2000" b="1" dirty="0"/>
          </a:p>
          <a:p>
            <a:pPr marL="0" indent="0">
              <a:buNone/>
            </a:pPr>
            <a:endParaRPr lang="cs-CZ" sz="2000" b="1" dirty="0"/>
          </a:p>
        </p:txBody>
      </p:sp>
      <p:sp>
        <p:nvSpPr>
          <p:cNvPr id="4" name="Zástupný obsah 3">
            <a:extLst>
              <a:ext uri="{FF2B5EF4-FFF2-40B4-BE49-F238E27FC236}">
                <a16:creationId xmlns:a16="http://schemas.microsoft.com/office/drawing/2014/main" id="{434812B9-65E3-405F-8AF3-C230A2108AA9}"/>
              </a:ext>
            </a:extLst>
          </p:cNvPr>
          <p:cNvSpPr>
            <a:spLocks noGrp="1"/>
          </p:cNvSpPr>
          <p:nvPr>
            <p:ph sz="half" idx="2"/>
          </p:nvPr>
        </p:nvSpPr>
        <p:spPr>
          <a:xfrm>
            <a:off x="5124091" y="1173193"/>
            <a:ext cx="6872837" cy="5684808"/>
          </a:xfrm>
        </p:spPr>
        <p:txBody>
          <a:bodyPr>
            <a:normAutofit fontScale="85000" lnSpcReduction="20000"/>
          </a:bodyPr>
          <a:lstStyle/>
          <a:p>
            <a:pPr marL="0" indent="0">
              <a:buNone/>
            </a:pPr>
            <a:r>
              <a:rPr lang="cs-CZ" sz="2400" b="1" u="sng" dirty="0"/>
              <a:t>Čeština 2.0 </a:t>
            </a:r>
            <a:r>
              <a:rPr lang="cs-CZ" sz="2400" b="1" u="sng" dirty="0">
                <a:hlinkClick r:id="rId2">
                  <a:extLst>
                    <a:ext uri="{A12FA001-AC4F-418D-AE19-62706E023703}">
                      <ahyp:hlinkClr xmlns:ahyp="http://schemas.microsoft.com/office/drawing/2018/hyperlinkcolor" xmlns="" val="tx"/>
                    </a:ext>
                  </a:extLst>
                </a:hlinkClick>
              </a:rPr>
              <a:t>– online slovník</a:t>
            </a:r>
          </a:p>
          <a:p>
            <a:pPr marL="0" indent="0">
              <a:buNone/>
            </a:pPr>
            <a:endParaRPr lang="cs-CZ" sz="2400" b="1" u="sng" dirty="0">
              <a:hlinkClick r:id="rId2">
                <a:extLst>
                  <a:ext uri="{A12FA001-AC4F-418D-AE19-62706E023703}">
                    <ahyp:hlinkClr xmlns:ahyp="http://schemas.microsoft.com/office/drawing/2018/hyperlinkcolor" xmlns="" val="tx"/>
                  </a:ext>
                </a:extLst>
              </a:hlinkClick>
            </a:endParaRPr>
          </a:p>
          <a:p>
            <a:pPr marL="0" indent="0">
              <a:buNone/>
            </a:pPr>
            <a:r>
              <a:rPr lang="cs-CZ" sz="2000" b="1" dirty="0">
                <a:hlinkClick r:id="rId2">
                  <a:extLst>
                    <a:ext uri="{A12FA001-AC4F-418D-AE19-62706E023703}">
                      <ahyp:hlinkClr xmlns:ahyp="http://schemas.microsoft.com/office/drawing/2018/hyperlinkcolor" xmlns="" val="tx"/>
                    </a:ext>
                  </a:extLst>
                </a:hlinkClick>
              </a:rPr>
              <a:t>https://cestina20.cz/o-cestine-2-0/</a:t>
            </a:r>
          </a:p>
          <a:p>
            <a:pPr marL="0" indent="0">
              <a:buNone/>
            </a:pPr>
            <a:r>
              <a:rPr lang="cs-CZ" sz="2100" b="1" dirty="0">
                <a:solidFill>
                  <a:schemeClr val="accent1"/>
                </a:solidFill>
              </a:rPr>
              <a:t>milionář</a:t>
            </a:r>
          </a:p>
          <a:p>
            <a:pPr marL="0" indent="0">
              <a:buNone/>
            </a:pPr>
            <a:r>
              <a:rPr lang="cs-CZ" sz="1900" dirty="0"/>
              <a:t>příznivce Milionu chvilek pro demokracii</a:t>
            </a:r>
          </a:p>
          <a:p>
            <a:pPr marL="0" indent="0">
              <a:buNone/>
            </a:pPr>
            <a:r>
              <a:rPr lang="cs-CZ" sz="1900" i="1" dirty="0"/>
              <a:t>Příklad: „Já se hrdě hlásím k tomu, že jsem milionář </a:t>
            </a:r>
          </a:p>
          <a:p>
            <a:pPr marL="0" indent="0">
              <a:buNone/>
            </a:pPr>
            <a:r>
              <a:rPr lang="cs-CZ" sz="1900" i="1" dirty="0"/>
              <a:t>i </a:t>
            </a:r>
            <a:r>
              <a:rPr lang="cs-CZ" sz="1900" i="1" dirty="0">
                <a:hlinkClick r:id="rId3"/>
              </a:rPr>
              <a:t>sluníčkář</a:t>
            </a:r>
            <a:r>
              <a:rPr lang="cs-CZ" sz="1900" i="1" dirty="0"/>
              <a:t>.”</a:t>
            </a:r>
            <a:endParaRPr lang="cs-CZ" sz="1900" dirty="0"/>
          </a:p>
          <a:p>
            <a:pPr marL="0" indent="0">
              <a:buNone/>
            </a:pPr>
            <a:r>
              <a:rPr lang="cs-CZ" sz="1900" dirty="0"/>
              <a:t>přidal </a:t>
            </a:r>
            <a:r>
              <a:rPr lang="cs-CZ" sz="1900" b="1" dirty="0"/>
              <a:t>MF</a:t>
            </a:r>
            <a:r>
              <a:rPr lang="cs-CZ" sz="1900" dirty="0"/>
              <a:t> dne </a:t>
            </a:r>
            <a:r>
              <a:rPr lang="cs-CZ" sz="1900" b="1" dirty="0"/>
              <a:t>16. 11. 2019</a:t>
            </a:r>
            <a:endParaRPr lang="cs-CZ" sz="1900" dirty="0"/>
          </a:p>
          <a:p>
            <a:pPr marL="0" indent="0">
              <a:buNone/>
            </a:pPr>
            <a:endParaRPr lang="cs-CZ" sz="1900" b="1" dirty="0">
              <a:hlinkClick r:id="rId2"/>
            </a:endParaRPr>
          </a:p>
          <a:p>
            <a:pPr marL="0" indent="0">
              <a:buNone/>
            </a:pPr>
            <a:r>
              <a:rPr lang="cs-CZ" sz="2100" b="1" dirty="0" err="1">
                <a:solidFill>
                  <a:schemeClr val="accent1"/>
                </a:solidFill>
              </a:rPr>
              <a:t>chvilkařit</a:t>
            </a:r>
            <a:endParaRPr lang="cs-CZ" sz="2100" b="1" dirty="0">
              <a:solidFill>
                <a:schemeClr val="accent1"/>
              </a:solidFill>
            </a:endParaRPr>
          </a:p>
          <a:p>
            <a:pPr marL="0" indent="0">
              <a:buNone/>
            </a:pPr>
            <a:r>
              <a:rPr lang="cs-CZ" sz="1900" dirty="0"/>
              <a:t>účastnit se demonstrací iniciativy Milion chvilek pro demokracii</a:t>
            </a:r>
          </a:p>
          <a:p>
            <a:pPr marL="0" indent="0">
              <a:buNone/>
            </a:pPr>
            <a:r>
              <a:rPr lang="cs-CZ" sz="1900" i="1" dirty="0"/>
              <a:t>Příklad: „Na Letenské pláni v Praze </a:t>
            </a:r>
            <a:r>
              <a:rPr lang="cs-CZ" sz="1900" i="1" dirty="0" err="1"/>
              <a:t>chvilkaří</a:t>
            </a:r>
            <a:r>
              <a:rPr lang="cs-CZ" sz="1900" i="1" dirty="0"/>
              <a:t> minimálně 250 tisíc lidí.”</a:t>
            </a:r>
            <a:endParaRPr lang="cs-CZ" sz="1900" dirty="0"/>
          </a:p>
          <a:p>
            <a:pPr marL="0" indent="0">
              <a:buNone/>
            </a:pPr>
            <a:r>
              <a:rPr lang="cs-CZ" sz="1900" dirty="0"/>
              <a:t>přidal </a:t>
            </a:r>
            <a:r>
              <a:rPr lang="cs-CZ" sz="1900" b="1" dirty="0"/>
              <a:t>Rostislav Ulička</a:t>
            </a:r>
            <a:r>
              <a:rPr lang="cs-CZ" sz="1900" dirty="0"/>
              <a:t> dne </a:t>
            </a:r>
            <a:r>
              <a:rPr lang="cs-CZ" sz="1900" b="1" dirty="0"/>
              <a:t>16. 11. 2019</a:t>
            </a:r>
          </a:p>
          <a:p>
            <a:pPr marL="0" indent="0">
              <a:buNone/>
            </a:pPr>
            <a:endParaRPr lang="cs-CZ" sz="1900" b="1" dirty="0"/>
          </a:p>
          <a:p>
            <a:pPr marL="0" indent="0">
              <a:buNone/>
            </a:pPr>
            <a:r>
              <a:rPr lang="cs-CZ" sz="2000" b="1" dirty="0">
                <a:solidFill>
                  <a:schemeClr val="accent1"/>
                </a:solidFill>
              </a:rPr>
              <a:t>pást kočky</a:t>
            </a:r>
          </a:p>
          <a:p>
            <a:pPr marL="0" indent="0">
              <a:buNone/>
            </a:pPr>
            <a:r>
              <a:rPr lang="cs-CZ" sz="1900" u="sng" dirty="0"/>
              <a:t>dělat práci předem odsouzenou k neúspěchu</a:t>
            </a:r>
          </a:p>
          <a:p>
            <a:pPr marL="0" indent="0">
              <a:buNone/>
            </a:pPr>
            <a:r>
              <a:rPr lang="cs-CZ" sz="1900" i="1" dirty="0"/>
              <a:t>Příklad: „Dnes jsem mohl rovnou zůstat v posteli, protože jsme zase </a:t>
            </a:r>
            <a:r>
              <a:rPr lang="cs-CZ" sz="1900" i="1" dirty="0" err="1"/>
              <a:t>celej</a:t>
            </a:r>
            <a:r>
              <a:rPr lang="cs-CZ" sz="1900" i="1" dirty="0"/>
              <a:t> den akorát pásli kočky.”</a:t>
            </a:r>
          </a:p>
          <a:p>
            <a:pPr marL="0" indent="0">
              <a:buNone/>
            </a:pPr>
            <a:r>
              <a:rPr lang="cs-CZ" sz="1800" dirty="0"/>
              <a:t>přidal </a:t>
            </a:r>
            <a:r>
              <a:rPr lang="cs-CZ" sz="1800" b="1" dirty="0" err="1"/>
              <a:t>Fulda</a:t>
            </a:r>
            <a:r>
              <a:rPr lang="cs-CZ" sz="1800" b="1" dirty="0"/>
              <a:t> </a:t>
            </a:r>
            <a:r>
              <a:rPr lang="cs-CZ" sz="1800" b="1" dirty="0" err="1"/>
              <a:t>Assa</a:t>
            </a:r>
            <a:r>
              <a:rPr lang="cs-CZ" sz="1800" b="1" dirty="0"/>
              <a:t> </a:t>
            </a:r>
            <a:r>
              <a:rPr lang="cs-CZ" sz="1800" dirty="0"/>
              <a:t>dne</a:t>
            </a:r>
            <a:r>
              <a:rPr lang="cs-CZ" sz="1800" b="1" dirty="0"/>
              <a:t> </a:t>
            </a:r>
            <a:r>
              <a:rPr lang="cs-CZ" sz="1800" dirty="0"/>
              <a:t>14. 11. 2019 - slovo dne</a:t>
            </a:r>
            <a:endParaRPr lang="cs-CZ" sz="1800" dirty="0">
              <a:hlinkClick r:id="rId2">
                <a:extLst>
                  <a:ext uri="{A12FA001-AC4F-418D-AE19-62706E023703}">
                    <ahyp:hlinkClr xmlns:ahyp="http://schemas.microsoft.com/office/drawing/2018/hyperlinkcolor" xmlns="" val="tx"/>
                  </a:ext>
                </a:extLst>
              </a:hlinkClick>
            </a:endParaRPr>
          </a:p>
          <a:p>
            <a:pPr marL="0" indent="0">
              <a:buNone/>
            </a:pPr>
            <a:endParaRPr lang="cs-CZ" sz="1800" dirty="0">
              <a:hlinkClick r:id="rId2">
                <a:extLst>
                  <a:ext uri="{A12FA001-AC4F-418D-AE19-62706E023703}">
                    <ahyp:hlinkClr xmlns:ahyp="http://schemas.microsoft.com/office/drawing/2018/hyperlinkcolor" xmlns="" val="tx"/>
                  </a:ext>
                </a:extLst>
              </a:hlinkClick>
            </a:endParaRPr>
          </a:p>
          <a:p>
            <a:pPr marL="0" indent="0">
              <a:buNone/>
            </a:pPr>
            <a:endParaRPr lang="cs-CZ" sz="1800" dirty="0">
              <a:hlinkClick r:id="rId2">
                <a:extLst>
                  <a:ext uri="{A12FA001-AC4F-418D-AE19-62706E023703}">
                    <ahyp:hlinkClr xmlns:ahyp="http://schemas.microsoft.com/office/drawing/2018/hyperlinkcolor" xmlns="" val="tx"/>
                  </a:ext>
                </a:extLst>
              </a:hlinkClick>
            </a:endParaRPr>
          </a:p>
          <a:p>
            <a:pPr marL="0" indent="0">
              <a:buNone/>
            </a:pPr>
            <a:endParaRPr lang="cs-CZ" sz="1900" dirty="0"/>
          </a:p>
          <a:p>
            <a:endParaRPr lang="cs-CZ" dirty="0"/>
          </a:p>
        </p:txBody>
      </p:sp>
      <p:pic>
        <p:nvPicPr>
          <p:cNvPr id="5" name="Obrázek 4">
            <a:extLst>
              <a:ext uri="{FF2B5EF4-FFF2-40B4-BE49-F238E27FC236}">
                <a16:creationId xmlns:a16="http://schemas.microsoft.com/office/drawing/2014/main" id="{5E3982C2-1BB4-48F7-A1C3-CBF2492ABBD3}"/>
              </a:ext>
            </a:extLst>
          </p:cNvPr>
          <p:cNvPicPr>
            <a:picLocks noChangeAspect="1"/>
          </p:cNvPicPr>
          <p:nvPr/>
        </p:nvPicPr>
        <p:blipFill>
          <a:blip r:embed="rId4"/>
          <a:stretch>
            <a:fillRect/>
          </a:stretch>
        </p:blipFill>
        <p:spPr>
          <a:xfrm>
            <a:off x="10087062" y="429055"/>
            <a:ext cx="1700981" cy="3461496"/>
          </a:xfrm>
          <a:prstGeom prst="rect">
            <a:avLst/>
          </a:prstGeom>
        </p:spPr>
      </p:pic>
      <p:pic>
        <p:nvPicPr>
          <p:cNvPr id="7" name="Obrázek 6">
            <a:extLst>
              <a:ext uri="{FF2B5EF4-FFF2-40B4-BE49-F238E27FC236}">
                <a16:creationId xmlns:a16="http://schemas.microsoft.com/office/drawing/2014/main" id="{DBD4A899-41D7-4538-B55B-DA76EA8E46E1}"/>
              </a:ext>
            </a:extLst>
          </p:cNvPr>
          <p:cNvPicPr>
            <a:picLocks noChangeAspect="1"/>
          </p:cNvPicPr>
          <p:nvPr/>
        </p:nvPicPr>
        <p:blipFill>
          <a:blip r:embed="rId5"/>
          <a:stretch>
            <a:fillRect/>
          </a:stretch>
        </p:blipFill>
        <p:spPr>
          <a:xfrm>
            <a:off x="327802" y="2784680"/>
            <a:ext cx="4544087" cy="3408065"/>
          </a:xfrm>
          <a:prstGeom prst="rect">
            <a:avLst/>
          </a:prstGeom>
        </p:spPr>
      </p:pic>
      <p:sp>
        <p:nvSpPr>
          <p:cNvPr id="8" name="Obdélník 7">
            <a:extLst>
              <a:ext uri="{FF2B5EF4-FFF2-40B4-BE49-F238E27FC236}">
                <a16:creationId xmlns:a16="http://schemas.microsoft.com/office/drawing/2014/main" id="{C015620F-4577-4C16-B676-B22A1A03AA37}"/>
              </a:ext>
            </a:extLst>
          </p:cNvPr>
          <p:cNvSpPr/>
          <p:nvPr/>
        </p:nvSpPr>
        <p:spPr>
          <a:xfrm>
            <a:off x="318783" y="1258350"/>
            <a:ext cx="4622334" cy="1200329"/>
          </a:xfrm>
          <a:prstGeom prst="rect">
            <a:avLst/>
          </a:prstGeom>
        </p:spPr>
        <p:txBody>
          <a:bodyPr wrap="square">
            <a:spAutoFit/>
          </a:bodyPr>
          <a:lstStyle/>
          <a:p>
            <a:r>
              <a:rPr lang="cs-CZ" dirty="0"/>
              <a:t>Martin Kavka – Michal Škrabal: </a:t>
            </a:r>
          </a:p>
          <a:p>
            <a:r>
              <a:rPr lang="cs-CZ" i="1" dirty="0" err="1"/>
              <a:t>Hacknutá</a:t>
            </a:r>
            <a:r>
              <a:rPr lang="cs-CZ" i="1" dirty="0"/>
              <a:t> čeština. Neortodoxní slovník dnešní mateřštiny</a:t>
            </a:r>
            <a:r>
              <a:rPr lang="cs-CZ" dirty="0"/>
              <a:t>. Praha 2018.</a:t>
            </a:r>
          </a:p>
          <a:p>
            <a:endParaRPr lang="cs-CZ" dirty="0"/>
          </a:p>
        </p:txBody>
      </p:sp>
    </p:spTree>
    <p:extLst>
      <p:ext uri="{BB962C8B-B14F-4D97-AF65-F5344CB8AC3E}">
        <p14:creationId xmlns:p14="http://schemas.microsoft.com/office/powerpoint/2010/main" val="4180456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2E4AC370-5CBA-43A3-982F-A2229EB0A81C}"/>
              </a:ext>
            </a:extLst>
          </p:cNvPr>
          <p:cNvPicPr>
            <a:picLocks noGrp="1" noChangeAspect="1"/>
          </p:cNvPicPr>
          <p:nvPr>
            <p:ph sz="half" idx="1"/>
          </p:nvPr>
        </p:nvPicPr>
        <p:blipFill>
          <a:blip r:embed="rId2"/>
          <a:stretch>
            <a:fillRect/>
          </a:stretch>
        </p:blipFill>
        <p:spPr>
          <a:xfrm>
            <a:off x="92451" y="509699"/>
            <a:ext cx="11850127" cy="5916980"/>
          </a:xfrm>
          <a:prstGeom prst="rect">
            <a:avLst/>
          </a:prstGeom>
        </p:spPr>
      </p:pic>
    </p:spTree>
    <p:extLst>
      <p:ext uri="{BB962C8B-B14F-4D97-AF65-F5344CB8AC3E}">
        <p14:creationId xmlns:p14="http://schemas.microsoft.com/office/powerpoint/2010/main" val="1970269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A827EB-06B1-499D-A798-0E79CEB99F95}"/>
              </a:ext>
            </a:extLst>
          </p:cNvPr>
          <p:cNvSpPr>
            <a:spLocks noGrp="1"/>
          </p:cNvSpPr>
          <p:nvPr>
            <p:ph type="title"/>
          </p:nvPr>
        </p:nvSpPr>
        <p:spPr>
          <a:xfrm>
            <a:off x="897622" y="394283"/>
            <a:ext cx="10456178" cy="1296405"/>
          </a:xfrm>
        </p:spPr>
        <p:txBody>
          <a:bodyPr>
            <a:normAutofit fontScale="90000"/>
          </a:bodyPr>
          <a:lstStyle/>
          <a:p>
            <a:r>
              <a:rPr lang="cs-CZ" dirty="0"/>
              <a:t>Kategorizace slovní zásoby z různých hledisek</a:t>
            </a:r>
            <a:br>
              <a:rPr lang="cs-CZ" dirty="0"/>
            </a:br>
            <a:r>
              <a:rPr lang="cs-CZ" dirty="0"/>
              <a:t/>
            </a:r>
            <a:br>
              <a:rPr lang="cs-CZ" dirty="0"/>
            </a:br>
            <a:endParaRPr lang="cs-CZ" dirty="0"/>
          </a:p>
        </p:txBody>
      </p:sp>
      <p:pic>
        <p:nvPicPr>
          <p:cNvPr id="5" name="Zástupný obsah 4">
            <a:extLst>
              <a:ext uri="{FF2B5EF4-FFF2-40B4-BE49-F238E27FC236}">
                <a16:creationId xmlns:a16="http://schemas.microsoft.com/office/drawing/2014/main" id="{BFDABE02-A9A1-45D9-95BF-03D4AE0E82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7954" y="931178"/>
            <a:ext cx="6135323" cy="3464653"/>
          </a:xfrm>
        </p:spPr>
      </p:pic>
      <p:pic>
        <p:nvPicPr>
          <p:cNvPr id="3" name="Obrázek 2"/>
          <p:cNvPicPr>
            <a:picLocks noChangeAspect="1"/>
          </p:cNvPicPr>
          <p:nvPr/>
        </p:nvPicPr>
        <p:blipFill>
          <a:blip r:embed="rId3"/>
          <a:stretch>
            <a:fillRect/>
          </a:stretch>
        </p:blipFill>
        <p:spPr>
          <a:xfrm>
            <a:off x="207686" y="3301067"/>
            <a:ext cx="8013336" cy="3263317"/>
          </a:xfrm>
          <a:prstGeom prst="rect">
            <a:avLst/>
          </a:prstGeom>
        </p:spPr>
      </p:pic>
    </p:spTree>
    <p:extLst>
      <p:ext uri="{BB962C8B-B14F-4D97-AF65-F5344CB8AC3E}">
        <p14:creationId xmlns:p14="http://schemas.microsoft.com/office/powerpoint/2010/main" val="2556640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603639" y="186613"/>
            <a:ext cx="10978761" cy="671804"/>
          </a:xfrm>
        </p:spPr>
        <p:txBody>
          <a:bodyPr>
            <a:normAutofit/>
          </a:bodyPr>
          <a:lstStyle/>
          <a:p>
            <a:r>
              <a:rPr lang="cs-CZ" sz="3600" b="1" dirty="0">
                <a:solidFill>
                  <a:schemeClr val="tx2">
                    <a:lumMod val="75000"/>
                  </a:schemeClr>
                </a:solidFill>
              </a:rPr>
              <a:t>Když začneme studovat jazyk ….</a:t>
            </a:r>
          </a:p>
        </p:txBody>
      </p:sp>
      <p:sp>
        <p:nvSpPr>
          <p:cNvPr id="5" name="Zástupný symbol pro text 4"/>
          <p:cNvSpPr>
            <a:spLocks noGrp="1"/>
          </p:cNvSpPr>
          <p:nvPr>
            <p:ph type="body" idx="1"/>
          </p:nvPr>
        </p:nvSpPr>
        <p:spPr>
          <a:xfrm>
            <a:off x="373224" y="989045"/>
            <a:ext cx="5197065" cy="877077"/>
          </a:xfrm>
        </p:spPr>
        <p:txBody>
          <a:bodyPr>
            <a:normAutofit/>
          </a:bodyPr>
          <a:lstStyle/>
          <a:p>
            <a:r>
              <a:rPr lang="cs-CZ" dirty="0"/>
              <a:t>Slovník / slovní zásoba / lexikon / lexikum</a:t>
            </a:r>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78644" y="3875315"/>
            <a:ext cx="3229787" cy="111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text 5"/>
          <p:cNvSpPr>
            <a:spLocks noGrp="1"/>
          </p:cNvSpPr>
          <p:nvPr>
            <p:ph type="body" sz="quarter" idx="3"/>
          </p:nvPr>
        </p:nvSpPr>
        <p:spPr>
          <a:xfrm>
            <a:off x="5887616" y="936672"/>
            <a:ext cx="3144417" cy="472250"/>
          </a:xfrm>
        </p:spPr>
        <p:txBody>
          <a:bodyPr>
            <a:normAutofit/>
          </a:bodyPr>
          <a:lstStyle/>
          <a:p>
            <a:r>
              <a:rPr lang="cs-CZ" dirty="0"/>
              <a:t>Gramatika / mluvnice</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864" y="1528856"/>
            <a:ext cx="1791478" cy="2277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9447339" y="2776295"/>
            <a:ext cx="2448764" cy="34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6359" y="964844"/>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1710" y="1631083"/>
            <a:ext cx="1674118" cy="2343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8221" y="3682119"/>
            <a:ext cx="1813477" cy="258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716" y="5152722"/>
            <a:ext cx="2524295" cy="15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6130" y="5231960"/>
            <a:ext cx="2736198" cy="144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Obrázek 1"/>
          <p:cNvPicPr>
            <a:picLocks noChangeAspect="1"/>
          </p:cNvPicPr>
          <p:nvPr/>
        </p:nvPicPr>
        <p:blipFill>
          <a:blip r:embed="rId10"/>
          <a:stretch>
            <a:fillRect/>
          </a:stretch>
        </p:blipFill>
        <p:spPr>
          <a:xfrm>
            <a:off x="3554963" y="1517973"/>
            <a:ext cx="1604865" cy="2317185"/>
          </a:xfrm>
          <a:prstGeom prst="rect">
            <a:avLst/>
          </a:prstGeom>
        </p:spPr>
      </p:pic>
      <p:pic>
        <p:nvPicPr>
          <p:cNvPr id="3" name="Obrázek 2"/>
          <p:cNvPicPr>
            <a:picLocks noChangeAspect="1"/>
          </p:cNvPicPr>
          <p:nvPr/>
        </p:nvPicPr>
        <p:blipFill>
          <a:blip r:embed="rId11"/>
          <a:stretch>
            <a:fillRect/>
          </a:stretch>
        </p:blipFill>
        <p:spPr>
          <a:xfrm>
            <a:off x="4584978" y="2638553"/>
            <a:ext cx="2017158" cy="2521448"/>
          </a:xfrm>
          <a:prstGeom prst="rect">
            <a:avLst/>
          </a:prstGeom>
        </p:spPr>
      </p:pic>
    </p:spTree>
    <p:extLst>
      <p:ext uri="{BB962C8B-B14F-4D97-AF65-F5344CB8AC3E}">
        <p14:creationId xmlns:p14="http://schemas.microsoft.com/office/powerpoint/2010/main" val="1346953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45058" y="206477"/>
            <a:ext cx="11443820" cy="992595"/>
          </a:xfrm>
        </p:spPr>
        <p:txBody>
          <a:bodyPr>
            <a:normAutofit fontScale="90000"/>
          </a:bodyPr>
          <a:lstStyle/>
          <a:p>
            <a:pPr algn="ctr"/>
            <a:r>
              <a:rPr lang="cs-CZ" b="1" dirty="0">
                <a:latin typeface="Times New Roman" panose="02020603050405020304" pitchFamily="18" charset="0"/>
                <a:cs typeface="Times New Roman" panose="02020603050405020304" pitchFamily="18" charset="0"/>
              </a:rPr>
              <a:t/>
            </a:r>
            <a:br>
              <a:rPr lang="cs-CZ" b="1" dirty="0">
                <a:latin typeface="Times New Roman" panose="02020603050405020304" pitchFamily="18" charset="0"/>
                <a:cs typeface="Times New Roman" panose="02020603050405020304" pitchFamily="18" charset="0"/>
              </a:rPr>
            </a:br>
            <a:r>
              <a:rPr lang="cs-CZ" b="1" dirty="0">
                <a:latin typeface="Times New Roman" panose="02020603050405020304" pitchFamily="18" charset="0"/>
                <a:cs typeface="Times New Roman" panose="02020603050405020304" pitchFamily="18" charset="0"/>
              </a:rPr>
              <a:t>Systémový přístup k slovní zásobě </a:t>
            </a:r>
            <a:br>
              <a:rPr lang="cs-CZ" b="1" dirty="0">
                <a:latin typeface="Times New Roman" panose="02020603050405020304" pitchFamily="18" charset="0"/>
                <a:cs typeface="Times New Roman" panose="02020603050405020304" pitchFamily="18" charset="0"/>
              </a:rPr>
            </a:br>
            <a:r>
              <a:rPr lang="cs-CZ" b="1" dirty="0">
                <a:latin typeface="Times New Roman" panose="02020603050405020304" pitchFamily="18" charset="0"/>
                <a:cs typeface="Times New Roman" panose="02020603050405020304" pitchFamily="18" charset="0"/>
              </a:rPr>
              <a:t>(a ke studiu významu)</a:t>
            </a:r>
            <a:br>
              <a:rPr lang="cs-CZ" b="1" dirty="0">
                <a:latin typeface="Times New Roman" panose="02020603050405020304" pitchFamily="18" charset="0"/>
                <a:cs typeface="Times New Roman" panose="02020603050405020304" pitchFamily="18" charset="0"/>
              </a:rPr>
            </a:br>
            <a:endParaRPr lang="cs-CZ" b="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173736" y="1375794"/>
            <a:ext cx="11931578" cy="5275729"/>
          </a:xfrm>
        </p:spPr>
        <p:txBody>
          <a:bodyPr>
            <a:normAutofit fontScale="92500" lnSpcReduction="20000"/>
          </a:bodyPr>
          <a:lstStyle/>
          <a:p>
            <a:pPr marL="0" indent="0">
              <a:buNone/>
            </a:pPr>
            <a:endParaRPr lang="cs-CZ" dirty="0"/>
          </a:p>
          <a:p>
            <a:pPr marL="0" indent="0">
              <a:buNone/>
            </a:pPr>
            <a:r>
              <a:rPr lang="cs-CZ" dirty="0"/>
              <a:t>Slovní zásoba jako systém: systémové vztahy – tj. paradigmatické a syntagmatické (na základě významu)</a:t>
            </a:r>
          </a:p>
          <a:p>
            <a:pPr marL="0" indent="0">
              <a:buNone/>
            </a:pPr>
            <a:endParaRPr lang="cs-CZ" dirty="0"/>
          </a:p>
          <a:p>
            <a:pPr marL="0" indent="0">
              <a:buNone/>
            </a:pPr>
            <a:r>
              <a:rPr lang="cs-CZ" sz="3800" b="1" dirty="0">
                <a:solidFill>
                  <a:srgbClr val="FF0000"/>
                </a:solidFill>
              </a:rPr>
              <a:t>Lexikální systém</a:t>
            </a:r>
          </a:p>
          <a:p>
            <a:pPr marL="0" indent="0">
              <a:buNone/>
            </a:pPr>
            <a:r>
              <a:rPr lang="cs-CZ" dirty="0"/>
              <a:t>vymezování významu na základě </a:t>
            </a:r>
            <a:r>
              <a:rPr lang="cs-CZ" b="1" dirty="0"/>
              <a:t>vztahů</a:t>
            </a:r>
            <a:r>
              <a:rPr lang="cs-CZ" dirty="0"/>
              <a:t> </a:t>
            </a:r>
            <a:r>
              <a:rPr lang="cs-CZ" b="1" dirty="0"/>
              <a:t>v rámci lexikálního systému</a:t>
            </a:r>
            <a:r>
              <a:rPr lang="cs-CZ" dirty="0"/>
              <a:t>: </a:t>
            </a:r>
          </a:p>
          <a:p>
            <a:pPr marL="0" indent="0">
              <a:buNone/>
            </a:pPr>
            <a:r>
              <a:rPr lang="cs-CZ" dirty="0"/>
              <a:t>	</a:t>
            </a:r>
            <a:r>
              <a:rPr lang="cs-CZ" dirty="0">
                <a:latin typeface="Calibri" panose="020F0502020204030204" pitchFamily="34" charset="0"/>
                <a:cs typeface="Calibri" panose="020F0502020204030204" pitchFamily="34" charset="0"/>
              </a:rPr>
              <a:t>• </a:t>
            </a:r>
            <a:r>
              <a:rPr lang="cs-CZ" dirty="0"/>
              <a:t>vztahy paradigmatické: zejm.  synonymie, </a:t>
            </a:r>
            <a:r>
              <a:rPr lang="cs-CZ" dirty="0" err="1"/>
              <a:t>opozitnost</a:t>
            </a:r>
            <a:r>
              <a:rPr lang="cs-CZ" dirty="0"/>
              <a:t>, hyperonymie – hyponymie – </a:t>
            </a:r>
            <a:r>
              <a:rPr lang="cs-CZ" dirty="0" err="1"/>
              <a:t>kohyponymie</a:t>
            </a:r>
            <a:r>
              <a:rPr lang="cs-CZ" dirty="0"/>
              <a:t>…</a:t>
            </a:r>
          </a:p>
          <a:p>
            <a:pPr marL="0" indent="0">
              <a:buNone/>
            </a:pPr>
            <a:r>
              <a:rPr lang="cs-CZ" dirty="0"/>
              <a:t>	</a:t>
            </a:r>
            <a:r>
              <a:rPr lang="cs-CZ" dirty="0">
                <a:latin typeface="Calibri" panose="020F0502020204030204" pitchFamily="34" charset="0"/>
                <a:cs typeface="Calibri" panose="020F0502020204030204" pitchFamily="34" charset="0"/>
              </a:rPr>
              <a:t> • </a:t>
            </a:r>
            <a:r>
              <a:rPr lang="cs-CZ" dirty="0"/>
              <a:t>vztahy syntagmatické – valence, kolokabilita (spojitelnost)</a:t>
            </a:r>
          </a:p>
          <a:p>
            <a:pPr marL="0" indent="0">
              <a:buNone/>
            </a:pPr>
            <a:endParaRPr lang="cs-CZ" dirty="0"/>
          </a:p>
          <a:p>
            <a:pPr>
              <a:buFontTx/>
              <a:buChar char="-"/>
            </a:pPr>
            <a:r>
              <a:rPr lang="cs-CZ" dirty="0"/>
              <a:t>  talíř – miska (</a:t>
            </a:r>
            <a:r>
              <a:rPr lang="cs-CZ" dirty="0" err="1"/>
              <a:t>kohyponymie</a:t>
            </a:r>
            <a:r>
              <a:rPr lang="cs-CZ" dirty="0"/>
              <a:t>), talíř – jídelní souprava (</a:t>
            </a:r>
            <a:r>
              <a:rPr lang="cs-CZ" dirty="0" err="1"/>
              <a:t>hypo</a:t>
            </a:r>
            <a:r>
              <a:rPr lang="cs-CZ" dirty="0"/>
              <a:t>-hyperonymie)</a:t>
            </a:r>
          </a:p>
          <a:p>
            <a:pPr marL="0" indent="0">
              <a:buNone/>
            </a:pPr>
            <a:r>
              <a:rPr lang="cs-CZ" dirty="0"/>
              <a:t>-    rozbít talíř, keramický talíř, hluboký talíř, talíř polévky (kolokabilita)					</a:t>
            </a:r>
          </a:p>
          <a:p>
            <a:pPr marL="0" indent="0">
              <a:buNone/>
            </a:pPr>
            <a:endParaRPr lang="cs-CZ" dirty="0"/>
          </a:p>
          <a:p>
            <a:pPr marL="0" indent="0">
              <a:buNone/>
            </a:pPr>
            <a:endParaRPr lang="cs-CZ" dirty="0"/>
          </a:p>
          <a:p>
            <a:endParaRPr lang="cs-CZ" dirty="0"/>
          </a:p>
        </p:txBody>
      </p:sp>
    </p:spTree>
    <p:extLst>
      <p:ext uri="{BB962C8B-B14F-4D97-AF65-F5344CB8AC3E}">
        <p14:creationId xmlns:p14="http://schemas.microsoft.com/office/powerpoint/2010/main" val="2057833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6477"/>
            <a:ext cx="10515600" cy="1071717"/>
          </a:xfrm>
        </p:spPr>
        <p:txBody>
          <a:bodyPr>
            <a:normAutofit fontScale="90000"/>
          </a:bodyPr>
          <a:lstStyle/>
          <a:p>
            <a:pPr algn="ctr"/>
            <a:r>
              <a:rPr lang="cs-CZ" sz="5400" b="1" dirty="0"/>
              <a:t/>
            </a:r>
            <a:br>
              <a:rPr lang="cs-CZ" sz="5400" b="1" dirty="0"/>
            </a:br>
            <a:r>
              <a:rPr lang="cs-CZ" sz="5400" b="1" dirty="0"/>
              <a:t>LEXIKÁLNÍ SYSTÉM         </a:t>
            </a:r>
            <a:r>
              <a:rPr lang="cs-CZ" dirty="0"/>
              <a:t/>
            </a:r>
            <a:br>
              <a:rPr lang="cs-CZ" dirty="0"/>
            </a:br>
            <a:endParaRPr lang="cs-CZ" dirty="0"/>
          </a:p>
        </p:txBody>
      </p:sp>
      <p:sp>
        <p:nvSpPr>
          <p:cNvPr id="3" name="Zástupný symbol pro obsah 2"/>
          <p:cNvSpPr>
            <a:spLocks noGrp="1"/>
          </p:cNvSpPr>
          <p:nvPr>
            <p:ph idx="1"/>
          </p:nvPr>
        </p:nvSpPr>
        <p:spPr>
          <a:xfrm>
            <a:off x="453006" y="1275127"/>
            <a:ext cx="11483355" cy="5322318"/>
          </a:xfrm>
        </p:spPr>
        <p:txBody>
          <a:bodyPr>
            <a:normAutofit fontScale="77500" lnSpcReduction="20000"/>
          </a:bodyPr>
          <a:lstStyle/>
          <a:p>
            <a:pPr marL="0" indent="0">
              <a:buNone/>
            </a:pPr>
            <a:endParaRPr lang="cs-CZ" dirty="0"/>
          </a:p>
          <a:p>
            <a:pPr marL="0" indent="0">
              <a:buNone/>
            </a:pPr>
            <a:endParaRPr lang="cs-CZ" dirty="0"/>
          </a:p>
          <a:p>
            <a:pPr marL="0" indent="0">
              <a:buNone/>
            </a:pPr>
            <a:endParaRPr lang="cs-CZ" dirty="0"/>
          </a:p>
          <a:p>
            <a:pPr marL="0" indent="0">
              <a:buNone/>
            </a:pPr>
            <a:r>
              <a:rPr lang="cs-CZ" dirty="0"/>
              <a:t>Paradigmatické vztahy </a:t>
            </a:r>
          </a:p>
          <a:p>
            <a:pPr marL="0" indent="0">
              <a:buNone/>
            </a:pPr>
            <a:r>
              <a:rPr lang="cs-CZ" dirty="0"/>
              <a:t>jsou vztahy jednotky k jejím možným proměnám (k jejím alternativám ve stejné pozici), „vertikální“ </a:t>
            </a:r>
          </a:p>
          <a:p>
            <a:pPr marL="0" indent="0">
              <a:buNone/>
            </a:pPr>
            <a:endParaRPr lang="cs-CZ" dirty="0"/>
          </a:p>
          <a:p>
            <a:pPr marL="0" indent="0">
              <a:buNone/>
            </a:pPr>
            <a:r>
              <a:rPr lang="cs-CZ" dirty="0"/>
              <a:t>Syntagmatické vztahy </a:t>
            </a:r>
          </a:p>
          <a:p>
            <a:pPr marL="0" indent="0">
              <a:buNone/>
            </a:pPr>
            <a:r>
              <a:rPr lang="cs-CZ" dirty="0"/>
              <a:t>jsou vztahy jedné jednotky k jiným jednotkám (ty jsou vůči ní vymezeny pozičně), „horizontální“</a:t>
            </a:r>
          </a:p>
          <a:p>
            <a:pPr marL="0" indent="0">
              <a:buNone/>
            </a:pPr>
            <a:endParaRPr lang="cs-CZ" dirty="0"/>
          </a:p>
          <a:p>
            <a:pPr marL="0" indent="0">
              <a:buNone/>
            </a:pPr>
            <a:endParaRPr lang="cs-CZ" dirty="0"/>
          </a:p>
          <a:p>
            <a:pPr marL="0" indent="0">
              <a:buNone/>
            </a:pPr>
            <a:r>
              <a:rPr lang="cs-CZ" b="1" dirty="0"/>
              <a:t>Zdeňka Hladká: Lexikologie. In: </a:t>
            </a:r>
            <a:r>
              <a:rPr lang="cs-CZ" b="1" i="1" dirty="0"/>
              <a:t>Příruční mluvnice češtiny. </a:t>
            </a:r>
            <a:r>
              <a:rPr lang="cs-CZ" b="1" dirty="0"/>
              <a:t>Praha: Nakladatelství Lidové noviny, 1995, s. 65 – 108.</a:t>
            </a:r>
          </a:p>
          <a:p>
            <a:pPr marL="0" indent="0">
              <a:buNone/>
            </a:pPr>
            <a:r>
              <a:rPr lang="cs-CZ" b="1" dirty="0"/>
              <a:t>(Vloženo v </a:t>
            </a:r>
            <a:r>
              <a:rPr lang="cs-CZ" b="1" dirty="0" err="1"/>
              <a:t>Moodlu</a:t>
            </a:r>
            <a:r>
              <a:rPr lang="cs-CZ" b="1" dirty="0"/>
              <a:t>.)</a:t>
            </a:r>
          </a:p>
          <a:p>
            <a:pPr marL="0" indent="0">
              <a:buNone/>
            </a:pPr>
            <a:endParaRPr lang="cs-CZ" dirty="0"/>
          </a:p>
          <a:p>
            <a:endParaRPr lang="cs-C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3664" y="129278"/>
            <a:ext cx="1688802" cy="2407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0431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pro obsah 8"/>
          <p:cNvPicPr>
            <a:picLocks noGrp="1" noChangeAspect="1"/>
          </p:cNvPicPr>
          <p:nvPr>
            <p:ph idx="1"/>
          </p:nvPr>
        </p:nvPicPr>
        <p:blipFill>
          <a:blip r:embed="rId2"/>
          <a:stretch>
            <a:fillRect/>
          </a:stretch>
        </p:blipFill>
        <p:spPr>
          <a:xfrm>
            <a:off x="766354" y="380301"/>
            <a:ext cx="10944677" cy="6226627"/>
          </a:xfrm>
          <a:prstGeom prst="rect">
            <a:avLst/>
          </a:prstGeom>
        </p:spPr>
      </p:pic>
    </p:spTree>
    <p:extLst>
      <p:ext uri="{BB962C8B-B14F-4D97-AF65-F5344CB8AC3E}">
        <p14:creationId xmlns:p14="http://schemas.microsoft.com/office/powerpoint/2010/main" val="3812968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A. Vztahy paradigmatické</a:t>
            </a:r>
            <a:r>
              <a:rPr lang="cs-CZ" dirty="0"/>
              <a:t/>
            </a:r>
            <a:br>
              <a:rPr lang="cs-CZ" dirty="0"/>
            </a:br>
            <a:endParaRPr lang="cs-CZ" dirty="0"/>
          </a:p>
        </p:txBody>
      </p:sp>
      <p:sp>
        <p:nvSpPr>
          <p:cNvPr id="3" name="Zástupný symbol pro obsah 2"/>
          <p:cNvSpPr>
            <a:spLocks noGrp="1"/>
          </p:cNvSpPr>
          <p:nvPr>
            <p:ph idx="1"/>
          </p:nvPr>
        </p:nvSpPr>
        <p:spPr>
          <a:xfrm>
            <a:off x="743574" y="1169760"/>
            <a:ext cx="11157857" cy="5323115"/>
          </a:xfrm>
        </p:spPr>
        <p:txBody>
          <a:bodyPr>
            <a:normAutofit fontScale="92500" lnSpcReduction="20000"/>
          </a:bodyPr>
          <a:lstStyle/>
          <a:p>
            <a:pPr marL="0" indent="0" algn="ctr">
              <a:buNone/>
            </a:pPr>
            <a:r>
              <a:rPr lang="cs-CZ" sz="4400" b="1" u="sng" dirty="0">
                <a:solidFill>
                  <a:srgbClr val="FF0000"/>
                </a:solidFill>
                <a:latin typeface="+mj-lt"/>
                <a:ea typeface="+mj-ea"/>
                <a:cs typeface="+mj-cs"/>
              </a:rPr>
              <a:t>1. SYNONYMIE</a:t>
            </a:r>
          </a:p>
          <a:p>
            <a:pPr marL="0" indent="0">
              <a:buNone/>
            </a:pPr>
            <a:r>
              <a:rPr lang="cs-CZ" dirty="0"/>
              <a:t> </a:t>
            </a:r>
          </a:p>
          <a:p>
            <a:pPr marL="0" indent="0">
              <a:buNone/>
            </a:pPr>
            <a:r>
              <a:rPr lang="cs-CZ" sz="4800" b="1" dirty="0">
                <a:solidFill>
                  <a:schemeClr val="accent6">
                    <a:lumMod val="50000"/>
                  </a:schemeClr>
                </a:solidFill>
                <a:latin typeface="+mj-lt"/>
                <a:ea typeface="+mj-ea"/>
                <a:cs typeface="+mj-cs"/>
              </a:rPr>
              <a:t>1.1      Synonymie úplná (existuje?): </a:t>
            </a:r>
          </a:p>
          <a:p>
            <a:pPr marL="0" indent="0">
              <a:buNone/>
            </a:pPr>
            <a:r>
              <a:rPr lang="cs-CZ" i="1" dirty="0"/>
              <a:t>velký</a:t>
            </a:r>
            <a:r>
              <a:rPr lang="cs-CZ" dirty="0"/>
              <a:t> – </a:t>
            </a:r>
            <a:r>
              <a:rPr lang="cs-CZ" i="1" dirty="0"/>
              <a:t>veliký</a:t>
            </a:r>
            <a:r>
              <a:rPr lang="cs-CZ" dirty="0"/>
              <a:t>?</a:t>
            </a:r>
          </a:p>
          <a:p>
            <a:pPr marL="0" indent="0">
              <a:buNone/>
            </a:pPr>
            <a:r>
              <a:rPr lang="cs-CZ" i="1" dirty="0"/>
              <a:t>hezký</a:t>
            </a:r>
            <a:r>
              <a:rPr lang="cs-CZ" dirty="0"/>
              <a:t> – </a:t>
            </a:r>
            <a:r>
              <a:rPr lang="cs-CZ" i="1" dirty="0"/>
              <a:t>pěkný</a:t>
            </a:r>
            <a:r>
              <a:rPr lang="cs-CZ" dirty="0"/>
              <a:t>? </a:t>
            </a:r>
          </a:p>
          <a:p>
            <a:pPr marL="0" indent="0">
              <a:buNone/>
            </a:pPr>
            <a:r>
              <a:rPr lang="cs-CZ" i="1" dirty="0"/>
              <a:t>slepý – nevidomý</a:t>
            </a:r>
            <a:r>
              <a:rPr lang="cs-CZ" dirty="0"/>
              <a:t>?</a:t>
            </a:r>
          </a:p>
          <a:p>
            <a:pPr marL="0" indent="0">
              <a:buNone/>
            </a:pPr>
            <a:endParaRPr lang="cs-CZ" dirty="0"/>
          </a:p>
          <a:p>
            <a:pPr marL="0" indent="0">
              <a:buNone/>
            </a:pPr>
            <a:r>
              <a:rPr lang="cs-CZ" dirty="0"/>
              <a:t>srov. příp. terminologické lexikální dublety:  </a:t>
            </a:r>
          </a:p>
          <a:p>
            <a:pPr marL="0" indent="0">
              <a:buNone/>
            </a:pPr>
            <a:r>
              <a:rPr lang="cs-CZ" i="1" dirty="0"/>
              <a:t>lingvistika – jazykověda</a:t>
            </a:r>
            <a:endParaRPr lang="cs-CZ" dirty="0"/>
          </a:p>
          <a:p>
            <a:pPr marL="0" indent="0">
              <a:buNone/>
            </a:pPr>
            <a:r>
              <a:rPr lang="cs-CZ" i="1" dirty="0"/>
              <a:t>vokál</a:t>
            </a:r>
            <a:r>
              <a:rPr lang="cs-CZ" dirty="0"/>
              <a:t> – </a:t>
            </a:r>
            <a:r>
              <a:rPr lang="cs-CZ" i="1" dirty="0"/>
              <a:t>samohláska</a:t>
            </a:r>
            <a:endParaRPr lang="cs-CZ" dirty="0"/>
          </a:p>
          <a:p>
            <a:pPr marL="0" indent="0">
              <a:buNone/>
            </a:pPr>
            <a:r>
              <a:rPr lang="cs-CZ" dirty="0"/>
              <a:t>(opravdu úplně synonymní?)</a:t>
            </a:r>
          </a:p>
          <a:p>
            <a:pPr marL="0" indent="0">
              <a:buNone/>
            </a:pPr>
            <a:r>
              <a:rPr lang="cs-CZ" dirty="0"/>
              <a:t> </a:t>
            </a:r>
          </a:p>
          <a:p>
            <a:endParaRPr lang="cs-CZ" dirty="0"/>
          </a:p>
        </p:txBody>
      </p:sp>
    </p:spTree>
    <p:extLst>
      <p:ext uri="{BB962C8B-B14F-4D97-AF65-F5344CB8AC3E}">
        <p14:creationId xmlns:p14="http://schemas.microsoft.com/office/powerpoint/2010/main" val="1716095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5943"/>
            <a:ext cx="10515600" cy="1494745"/>
          </a:xfrm>
        </p:spPr>
        <p:txBody>
          <a:bodyPr/>
          <a:lstStyle/>
          <a:p>
            <a:pPr algn="ctr"/>
            <a:r>
              <a:rPr lang="cs-CZ" b="1" dirty="0">
                <a:solidFill>
                  <a:schemeClr val="accent6">
                    <a:lumMod val="50000"/>
                  </a:schemeClr>
                </a:solidFill>
              </a:rPr>
              <a:t>1.2 Synonymie</a:t>
            </a:r>
            <a:r>
              <a:rPr lang="cs-CZ" dirty="0">
                <a:solidFill>
                  <a:schemeClr val="accent6">
                    <a:lumMod val="50000"/>
                  </a:schemeClr>
                </a:solidFill>
              </a:rPr>
              <a:t> </a:t>
            </a:r>
            <a:r>
              <a:rPr lang="cs-CZ" b="1" dirty="0">
                <a:solidFill>
                  <a:schemeClr val="accent6">
                    <a:lumMod val="50000"/>
                  </a:schemeClr>
                </a:solidFill>
              </a:rPr>
              <a:t>částečná</a:t>
            </a:r>
            <a:r>
              <a:rPr lang="cs-CZ" dirty="0">
                <a:solidFill>
                  <a:schemeClr val="accent6">
                    <a:lumMod val="50000"/>
                  </a:schemeClr>
                </a:solidFill>
              </a:rPr>
              <a:t> </a:t>
            </a:r>
            <a:r>
              <a:rPr lang="cs-CZ" dirty="0"/>
              <a:t/>
            </a:r>
            <a:br>
              <a:rPr lang="cs-CZ" dirty="0"/>
            </a:br>
            <a:endParaRPr lang="cs-CZ" dirty="0"/>
          </a:p>
        </p:txBody>
      </p:sp>
      <p:sp>
        <p:nvSpPr>
          <p:cNvPr id="3" name="Zástupný symbol pro obsah 2"/>
          <p:cNvSpPr>
            <a:spLocks noGrp="1"/>
          </p:cNvSpPr>
          <p:nvPr>
            <p:ph idx="1"/>
          </p:nvPr>
        </p:nvSpPr>
        <p:spPr>
          <a:xfrm>
            <a:off x="321641" y="969239"/>
            <a:ext cx="11778343" cy="5649686"/>
          </a:xfrm>
        </p:spPr>
        <p:txBody>
          <a:bodyPr>
            <a:noAutofit/>
          </a:bodyPr>
          <a:lstStyle/>
          <a:p>
            <a:pPr marL="0" indent="0">
              <a:buNone/>
            </a:pPr>
            <a:r>
              <a:rPr lang="cs-CZ" dirty="0">
                <a:solidFill>
                  <a:srgbClr val="FF0000"/>
                </a:solidFill>
              </a:rPr>
              <a:t>1/ </a:t>
            </a:r>
            <a:r>
              <a:rPr lang="cs-CZ" b="1" dirty="0">
                <a:solidFill>
                  <a:srgbClr val="FF0000"/>
                </a:solidFill>
              </a:rPr>
              <a:t>synonyma</a:t>
            </a:r>
            <a:r>
              <a:rPr lang="cs-CZ" dirty="0">
                <a:solidFill>
                  <a:srgbClr val="FF0000"/>
                </a:solidFill>
              </a:rPr>
              <a:t> </a:t>
            </a:r>
            <a:r>
              <a:rPr lang="cs-CZ" b="1" dirty="0">
                <a:solidFill>
                  <a:srgbClr val="FF0000"/>
                </a:solidFill>
              </a:rPr>
              <a:t>ideografická</a:t>
            </a:r>
            <a:r>
              <a:rPr lang="cs-CZ" dirty="0"/>
              <a:t>: liší se v denotaci, tj. v oblasti nocionálního / věcného významu: </a:t>
            </a:r>
            <a:r>
              <a:rPr lang="cs-CZ" i="1" dirty="0"/>
              <a:t>hrdost – pýcha</a:t>
            </a:r>
            <a:r>
              <a:rPr lang="cs-CZ" dirty="0"/>
              <a:t>; </a:t>
            </a:r>
            <a:r>
              <a:rPr lang="cs-CZ" i="1" dirty="0"/>
              <a:t>moudrý – rozumný – chytrý - inteligentní</a:t>
            </a:r>
            <a:r>
              <a:rPr lang="cs-CZ" dirty="0"/>
              <a:t>; </a:t>
            </a:r>
            <a:r>
              <a:rPr lang="cs-CZ" i="1" dirty="0"/>
              <a:t>zemřít</a:t>
            </a:r>
            <a:r>
              <a:rPr lang="cs-CZ" dirty="0"/>
              <a:t> – </a:t>
            </a:r>
            <a:r>
              <a:rPr lang="cs-CZ" i="1" dirty="0"/>
              <a:t>zahynout</a:t>
            </a:r>
            <a:r>
              <a:rPr lang="cs-CZ" dirty="0"/>
              <a:t>;</a:t>
            </a:r>
          </a:p>
          <a:p>
            <a:r>
              <a:rPr lang="cs-CZ" dirty="0"/>
              <a:t>synonyma </a:t>
            </a:r>
            <a:r>
              <a:rPr lang="cs-CZ" u="sng" dirty="0"/>
              <a:t>specifikační</a:t>
            </a:r>
            <a:r>
              <a:rPr lang="cs-CZ" dirty="0"/>
              <a:t> (významově zpřesňující): </a:t>
            </a:r>
            <a:r>
              <a:rPr lang="cs-CZ" i="1" dirty="0"/>
              <a:t>červený, rudý, karmínový, jahodový </a:t>
            </a:r>
            <a:r>
              <a:rPr lang="cs-CZ" dirty="0"/>
              <a:t>(barva); synonyma </a:t>
            </a:r>
            <a:r>
              <a:rPr lang="cs-CZ" u="sng" dirty="0"/>
              <a:t>intenzifikační</a:t>
            </a:r>
            <a:r>
              <a:rPr lang="cs-CZ" dirty="0"/>
              <a:t>: </a:t>
            </a:r>
            <a:r>
              <a:rPr lang="cs-CZ" i="1" dirty="0"/>
              <a:t>strach</a:t>
            </a:r>
            <a:r>
              <a:rPr lang="cs-CZ" dirty="0"/>
              <a:t> – </a:t>
            </a:r>
            <a:r>
              <a:rPr lang="cs-CZ" i="1" dirty="0"/>
              <a:t>děs</a:t>
            </a:r>
            <a:r>
              <a:rPr lang="cs-CZ" dirty="0"/>
              <a:t>, </a:t>
            </a:r>
            <a:r>
              <a:rPr lang="cs-CZ" i="1" dirty="0"/>
              <a:t>teplý</a:t>
            </a:r>
            <a:r>
              <a:rPr lang="cs-CZ" dirty="0"/>
              <a:t> – </a:t>
            </a:r>
            <a:r>
              <a:rPr lang="cs-CZ" i="1" dirty="0"/>
              <a:t>horký</a:t>
            </a:r>
            <a:r>
              <a:rPr lang="cs-CZ" dirty="0"/>
              <a:t>;</a:t>
            </a:r>
          </a:p>
          <a:p>
            <a:pPr marL="0" indent="0">
              <a:buNone/>
            </a:pPr>
            <a:r>
              <a:rPr lang="cs-CZ" dirty="0">
                <a:solidFill>
                  <a:srgbClr val="FF0000"/>
                </a:solidFill>
              </a:rPr>
              <a:t>2/ </a:t>
            </a:r>
            <a:r>
              <a:rPr lang="cs-CZ" b="1" dirty="0">
                <a:solidFill>
                  <a:srgbClr val="FF0000"/>
                </a:solidFill>
              </a:rPr>
              <a:t>synonyma</a:t>
            </a:r>
            <a:r>
              <a:rPr lang="cs-CZ" dirty="0">
                <a:solidFill>
                  <a:srgbClr val="FF0000"/>
                </a:solidFill>
              </a:rPr>
              <a:t> </a:t>
            </a:r>
            <a:r>
              <a:rPr lang="cs-CZ" b="1" dirty="0">
                <a:solidFill>
                  <a:srgbClr val="FF0000"/>
                </a:solidFill>
              </a:rPr>
              <a:t>pragmatická</a:t>
            </a:r>
            <a:r>
              <a:rPr lang="cs-CZ" dirty="0"/>
              <a:t>: liší se pragmatickými rysy – v oblasti expresivity nebo stylových příznaků, v konotacích: synonyma </a:t>
            </a:r>
            <a:r>
              <a:rPr lang="cs-CZ" u="sng" dirty="0"/>
              <a:t>emocionální</a:t>
            </a:r>
            <a:r>
              <a:rPr lang="cs-CZ" dirty="0"/>
              <a:t> a </a:t>
            </a:r>
            <a:r>
              <a:rPr lang="cs-CZ" u="sng" dirty="0"/>
              <a:t>stylistická</a:t>
            </a:r>
          </a:p>
          <a:p>
            <a:r>
              <a:rPr lang="cs-CZ" i="1" dirty="0"/>
              <a:t>otec</a:t>
            </a:r>
            <a:r>
              <a:rPr lang="cs-CZ" dirty="0"/>
              <a:t>, </a:t>
            </a:r>
            <a:r>
              <a:rPr lang="cs-CZ" i="1" dirty="0"/>
              <a:t>táta</a:t>
            </a:r>
            <a:r>
              <a:rPr lang="cs-CZ" dirty="0"/>
              <a:t>, </a:t>
            </a:r>
            <a:r>
              <a:rPr lang="cs-CZ" i="1" dirty="0" err="1"/>
              <a:t>tatíneček</a:t>
            </a:r>
            <a:r>
              <a:rPr lang="cs-CZ" i="1" dirty="0"/>
              <a:t>, </a:t>
            </a:r>
            <a:r>
              <a:rPr lang="cs-CZ" i="1" dirty="0" err="1"/>
              <a:t>tatóšek</a:t>
            </a:r>
            <a:r>
              <a:rPr lang="cs-CZ" i="1" dirty="0"/>
              <a:t>, papá, fotr</a:t>
            </a:r>
            <a:r>
              <a:rPr lang="cs-CZ" dirty="0"/>
              <a:t> </a:t>
            </a:r>
          </a:p>
          <a:p>
            <a:r>
              <a:rPr lang="cs-CZ" i="1" dirty="0"/>
              <a:t>pořád, stále, neustále, ustavičně, furt, </a:t>
            </a:r>
            <a:r>
              <a:rPr lang="cs-CZ" i="1" dirty="0" err="1"/>
              <a:t>imrvére</a:t>
            </a:r>
            <a:r>
              <a:rPr lang="cs-CZ" i="1" dirty="0"/>
              <a:t>, v jednom kuse</a:t>
            </a:r>
            <a:endParaRPr lang="cs-CZ" dirty="0"/>
          </a:p>
          <a:p>
            <a:r>
              <a:rPr lang="cs-CZ" i="1" dirty="0"/>
              <a:t>zazpívat, zapěti, zakokrhat</a:t>
            </a:r>
            <a:endParaRPr lang="cs-CZ" dirty="0"/>
          </a:p>
          <a:p>
            <a:r>
              <a:rPr lang="cs-CZ" i="1" dirty="0"/>
              <a:t>spát, spinkat, hajat, chrápat, chrnět, oddechovat</a:t>
            </a:r>
            <a:endParaRPr lang="cs-CZ" dirty="0"/>
          </a:p>
          <a:p>
            <a:r>
              <a:rPr lang="cs-CZ" i="1" dirty="0"/>
              <a:t>nehoda</a:t>
            </a:r>
            <a:r>
              <a:rPr lang="cs-CZ" dirty="0"/>
              <a:t>, </a:t>
            </a:r>
            <a:r>
              <a:rPr lang="cs-CZ" i="1" dirty="0"/>
              <a:t>malér, problém</a:t>
            </a:r>
            <a:r>
              <a:rPr lang="cs-CZ" dirty="0"/>
              <a:t>, </a:t>
            </a:r>
            <a:r>
              <a:rPr lang="cs-CZ" i="1" dirty="0"/>
              <a:t>průšvih, … </a:t>
            </a:r>
            <a:r>
              <a:rPr lang="cs-CZ" i="1" dirty="0" err="1"/>
              <a:t>prů</a:t>
            </a:r>
            <a:r>
              <a:rPr lang="cs-CZ" i="1" dirty="0"/>
              <a:t>..r</a:t>
            </a:r>
            <a:endParaRPr lang="cs-CZ" dirty="0"/>
          </a:p>
        </p:txBody>
      </p:sp>
    </p:spTree>
    <p:extLst>
      <p:ext uri="{BB962C8B-B14F-4D97-AF65-F5344CB8AC3E}">
        <p14:creationId xmlns:p14="http://schemas.microsoft.com/office/powerpoint/2010/main" val="2552102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83029" y="511629"/>
            <a:ext cx="11571513" cy="6008914"/>
          </a:xfrm>
        </p:spPr>
        <p:txBody>
          <a:bodyPr>
            <a:normAutofit/>
          </a:bodyPr>
          <a:lstStyle/>
          <a:p>
            <a:pPr marL="0" indent="0">
              <a:buNone/>
            </a:pPr>
            <a:r>
              <a:rPr lang="cs-CZ" dirty="0"/>
              <a:t> - jinojazyčné a nářeční ekvivalenty (</a:t>
            </a:r>
            <a:r>
              <a:rPr lang="cs-CZ" b="1" dirty="0"/>
              <a:t>tautonyma</a:t>
            </a:r>
            <a:r>
              <a:rPr lang="cs-CZ" dirty="0"/>
              <a:t>): </a:t>
            </a:r>
          </a:p>
          <a:p>
            <a:pPr marL="0" indent="0">
              <a:buNone/>
            </a:pPr>
            <a:r>
              <a:rPr lang="cs-CZ" i="1" dirty="0"/>
              <a:t>počítač</a:t>
            </a:r>
            <a:r>
              <a:rPr lang="cs-CZ" dirty="0"/>
              <a:t> – </a:t>
            </a:r>
            <a:r>
              <a:rPr lang="cs-CZ" i="1" dirty="0" err="1"/>
              <a:t>computer</a:t>
            </a:r>
            <a:endParaRPr lang="cs-CZ" i="1" dirty="0"/>
          </a:p>
          <a:p>
            <a:pPr marL="0" indent="0">
              <a:buNone/>
            </a:pPr>
            <a:r>
              <a:rPr lang="cs-CZ" i="1" dirty="0"/>
              <a:t>brambory – zemáky</a:t>
            </a:r>
            <a:r>
              <a:rPr lang="cs-CZ" dirty="0"/>
              <a:t>…</a:t>
            </a:r>
          </a:p>
          <a:p>
            <a:pPr marL="0" indent="0">
              <a:buNone/>
            </a:pPr>
            <a:r>
              <a:rPr lang="cs-CZ" i="1" dirty="0"/>
              <a:t>služba</a:t>
            </a:r>
            <a:r>
              <a:rPr lang="cs-CZ" dirty="0"/>
              <a:t> – </a:t>
            </a:r>
            <a:r>
              <a:rPr lang="cs-CZ" i="1" dirty="0"/>
              <a:t>servis</a:t>
            </a:r>
          </a:p>
          <a:p>
            <a:pPr marL="0" indent="0">
              <a:buNone/>
            </a:pPr>
            <a:r>
              <a:rPr lang="cs-CZ" dirty="0"/>
              <a:t>■ </a:t>
            </a:r>
            <a:r>
              <a:rPr lang="cs-CZ" b="1" dirty="0"/>
              <a:t>synonymické řady </a:t>
            </a:r>
            <a:r>
              <a:rPr lang="cs-CZ" dirty="0"/>
              <a:t>(</a:t>
            </a:r>
            <a:r>
              <a:rPr lang="cs-CZ" i="1" dirty="0"/>
              <a:t>zemřít</a:t>
            </a:r>
            <a:r>
              <a:rPr lang="cs-CZ" dirty="0"/>
              <a:t> – </a:t>
            </a:r>
            <a:r>
              <a:rPr lang="cs-CZ" i="1" dirty="0"/>
              <a:t>umřít</a:t>
            </a:r>
            <a:r>
              <a:rPr lang="cs-CZ" dirty="0"/>
              <a:t> – </a:t>
            </a:r>
            <a:r>
              <a:rPr lang="cs-CZ" i="1" dirty="0"/>
              <a:t>zahynout</a:t>
            </a:r>
            <a:r>
              <a:rPr lang="cs-CZ" dirty="0"/>
              <a:t> – </a:t>
            </a:r>
            <a:r>
              <a:rPr lang="cs-CZ" i="1" dirty="0"/>
              <a:t>uhynout</a:t>
            </a:r>
            <a:r>
              <a:rPr lang="cs-CZ" dirty="0"/>
              <a:t> – </a:t>
            </a:r>
            <a:r>
              <a:rPr lang="cs-CZ" i="1" dirty="0"/>
              <a:t>pojít</a:t>
            </a:r>
            <a:r>
              <a:rPr lang="cs-CZ" dirty="0"/>
              <a:t> – </a:t>
            </a:r>
            <a:r>
              <a:rPr lang="cs-CZ" i="1" dirty="0"/>
              <a:t>odejít</a:t>
            </a:r>
            <a:r>
              <a:rPr lang="cs-CZ" dirty="0"/>
              <a:t> – </a:t>
            </a:r>
            <a:r>
              <a:rPr lang="cs-CZ" i="1" dirty="0"/>
              <a:t>chcípnout</a:t>
            </a:r>
            <a:r>
              <a:rPr lang="cs-CZ" dirty="0"/>
              <a:t> – </a:t>
            </a:r>
            <a:r>
              <a:rPr lang="cs-CZ" i="1" dirty="0" err="1"/>
              <a:t>exnout</a:t>
            </a:r>
            <a:r>
              <a:rPr lang="cs-CZ" dirty="0"/>
              <a:t> – </a:t>
            </a:r>
            <a:r>
              <a:rPr lang="cs-CZ" i="1" dirty="0"/>
              <a:t>zaklepat </a:t>
            </a:r>
            <a:r>
              <a:rPr lang="cs-CZ" i="1" dirty="0" err="1"/>
              <a:t>bačkorama</a:t>
            </a:r>
            <a:r>
              <a:rPr lang="cs-CZ" i="1" dirty="0"/>
              <a:t> – odejít k Bohu / do nebe </a:t>
            </a:r>
            <a:r>
              <a:rPr lang="cs-CZ" dirty="0"/>
              <a:t>…)</a:t>
            </a:r>
          </a:p>
          <a:p>
            <a:pPr marL="0" indent="0">
              <a:buNone/>
            </a:pPr>
            <a:r>
              <a:rPr lang="cs-CZ" dirty="0"/>
              <a:t>(najít v ČSVS J. </a:t>
            </a:r>
            <a:r>
              <a:rPr lang="cs-CZ" dirty="0" err="1"/>
              <a:t>Hallera</a:t>
            </a:r>
            <a:r>
              <a:rPr lang="cs-CZ" dirty="0"/>
              <a:t>, sv. 2 – Člověk – bytost tělesná: čím se významově liší; znaky pro „zemřít“ v ČZJ?)</a:t>
            </a:r>
          </a:p>
          <a:p>
            <a:pPr marL="0" indent="0">
              <a:buNone/>
            </a:pPr>
            <a:r>
              <a:rPr lang="cs-CZ" dirty="0"/>
              <a:t>■ </a:t>
            </a:r>
            <a:r>
              <a:rPr lang="cs-CZ" b="1" dirty="0"/>
              <a:t>varianty hláskoslovné </a:t>
            </a:r>
            <a:r>
              <a:rPr lang="cs-CZ" dirty="0"/>
              <a:t>(</a:t>
            </a:r>
            <a:r>
              <a:rPr lang="cs-CZ" i="1" dirty="0"/>
              <a:t>polévka</a:t>
            </a:r>
            <a:r>
              <a:rPr lang="cs-CZ" dirty="0"/>
              <a:t> – </a:t>
            </a:r>
            <a:r>
              <a:rPr lang="cs-CZ" i="1" dirty="0"/>
              <a:t>polívka</a:t>
            </a:r>
            <a:r>
              <a:rPr lang="cs-CZ" dirty="0"/>
              <a:t>), morfologické (</a:t>
            </a:r>
            <a:r>
              <a:rPr lang="cs-CZ" i="1" dirty="0"/>
              <a:t>řádek – řádka</a:t>
            </a:r>
            <a:r>
              <a:rPr lang="cs-CZ" dirty="0"/>
              <a:t>), slovotvorné (</a:t>
            </a:r>
            <a:r>
              <a:rPr lang="cs-CZ" i="1" dirty="0"/>
              <a:t>držadlo – držátko</a:t>
            </a:r>
            <a:r>
              <a:rPr lang="cs-CZ" dirty="0"/>
              <a:t>), výslovnostní (</a:t>
            </a:r>
            <a:r>
              <a:rPr lang="cs-CZ" i="1" dirty="0"/>
              <a:t>bufet </a:t>
            </a:r>
            <a:r>
              <a:rPr lang="cs-CZ" dirty="0"/>
              <a:t>– č. a fr. výslovnost)</a:t>
            </a:r>
          </a:p>
          <a:p>
            <a:pPr marL="0" indent="0">
              <a:buNone/>
            </a:pPr>
            <a:r>
              <a:rPr lang="cs-CZ" dirty="0"/>
              <a:t>■ synonymie </a:t>
            </a:r>
            <a:r>
              <a:rPr lang="cs-CZ" b="1" dirty="0"/>
              <a:t>mezi jednoslovnými a víceslovnými jednotkami </a:t>
            </a:r>
            <a:r>
              <a:rPr lang="cs-CZ" dirty="0"/>
              <a:t>(terminologie: </a:t>
            </a:r>
            <a:r>
              <a:rPr lang="cs-CZ" i="1" dirty="0"/>
              <a:t>voda – </a:t>
            </a:r>
            <a:r>
              <a:rPr lang="cs-CZ" i="1" dirty="0" err="1"/>
              <a:t>dihydrogen</a:t>
            </a:r>
            <a:r>
              <a:rPr lang="cs-CZ" i="1" dirty="0"/>
              <a:t> </a:t>
            </a:r>
            <a:r>
              <a:rPr lang="cs-CZ" i="1" dirty="0" err="1"/>
              <a:t>monoxid</a:t>
            </a:r>
            <a:r>
              <a:rPr lang="cs-CZ" dirty="0"/>
              <a:t>,  </a:t>
            </a:r>
            <a:r>
              <a:rPr lang="cs-CZ" i="1" dirty="0"/>
              <a:t>beruška – slunéčko sedmitečné</a:t>
            </a:r>
            <a:r>
              <a:rPr lang="cs-CZ" dirty="0"/>
              <a:t>; frazeologie: </a:t>
            </a:r>
            <a:r>
              <a:rPr lang="cs-CZ" i="1" dirty="0"/>
              <a:t>vzít nohy na ramena – utéct</a:t>
            </a:r>
            <a:r>
              <a:rPr lang="cs-CZ" dirty="0"/>
              <a:t>,  </a:t>
            </a:r>
            <a:r>
              <a:rPr lang="cs-CZ" i="1" dirty="0"/>
              <a:t>všemi mastmi mazaný – chytrý</a:t>
            </a:r>
            <a:r>
              <a:rPr lang="cs-CZ" dirty="0"/>
              <a:t>)</a:t>
            </a:r>
          </a:p>
          <a:p>
            <a:pPr marL="0" indent="0">
              <a:buNone/>
            </a:pPr>
            <a:endParaRPr lang="cs-CZ" dirty="0"/>
          </a:p>
        </p:txBody>
      </p:sp>
    </p:spTree>
    <p:extLst>
      <p:ext uri="{BB962C8B-B14F-4D97-AF65-F5344CB8AC3E}">
        <p14:creationId xmlns:p14="http://schemas.microsoft.com/office/powerpoint/2010/main" val="4245991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12722" y="196644"/>
            <a:ext cx="10392695" cy="747253"/>
          </a:xfrm>
        </p:spPr>
        <p:txBody>
          <a:bodyPr>
            <a:normAutofit fontScale="90000"/>
          </a:bodyPr>
          <a:lstStyle/>
          <a:p>
            <a:pPr algn="ctr"/>
            <a:r>
              <a:rPr lang="cs-CZ" b="1" u="sng" dirty="0">
                <a:solidFill>
                  <a:srgbClr val="FF0000"/>
                </a:solidFill>
              </a:rPr>
              <a:t/>
            </a:r>
            <a:br>
              <a:rPr lang="cs-CZ" b="1" u="sng" dirty="0">
                <a:solidFill>
                  <a:srgbClr val="FF0000"/>
                </a:solidFill>
              </a:rPr>
            </a:br>
            <a:r>
              <a:rPr lang="cs-CZ" b="1" u="sng" dirty="0">
                <a:solidFill>
                  <a:srgbClr val="FF0000"/>
                </a:solidFill>
              </a:rPr>
              <a:t/>
            </a:r>
            <a:br>
              <a:rPr lang="cs-CZ" b="1" u="sng" dirty="0">
                <a:solidFill>
                  <a:srgbClr val="FF0000"/>
                </a:solidFill>
              </a:rPr>
            </a:br>
            <a:r>
              <a:rPr lang="cs-CZ" b="1" u="sng" dirty="0">
                <a:solidFill>
                  <a:schemeClr val="accent6">
                    <a:lumMod val="75000"/>
                  </a:schemeClr>
                </a:solidFill>
              </a:rPr>
              <a:t>2. OPOZITNOST</a:t>
            </a:r>
            <a:br>
              <a:rPr lang="cs-CZ" b="1" u="sng" dirty="0">
                <a:solidFill>
                  <a:schemeClr val="accent6">
                    <a:lumMod val="75000"/>
                  </a:schemeClr>
                </a:solidFill>
              </a:rPr>
            </a:br>
            <a:r>
              <a:rPr lang="cs-CZ" b="1" dirty="0">
                <a:solidFill>
                  <a:srgbClr val="FF0000"/>
                </a:solidFill>
              </a:rPr>
              <a:t> </a:t>
            </a:r>
            <a:r>
              <a:rPr lang="cs-CZ" b="1" dirty="0"/>
              <a:t/>
            </a:r>
            <a:br>
              <a:rPr lang="cs-CZ" b="1" dirty="0"/>
            </a:br>
            <a:endParaRPr lang="cs-CZ" b="1" dirty="0"/>
          </a:p>
        </p:txBody>
      </p:sp>
      <p:sp>
        <p:nvSpPr>
          <p:cNvPr id="3" name="Zástupný symbol pro obsah 2"/>
          <p:cNvSpPr>
            <a:spLocks noGrp="1"/>
          </p:cNvSpPr>
          <p:nvPr>
            <p:ph idx="1"/>
          </p:nvPr>
        </p:nvSpPr>
        <p:spPr>
          <a:xfrm>
            <a:off x="442451" y="1052052"/>
            <a:ext cx="11562735" cy="5624051"/>
          </a:xfrm>
        </p:spPr>
        <p:txBody>
          <a:bodyPr>
            <a:normAutofit fontScale="85000" lnSpcReduction="20000"/>
          </a:bodyPr>
          <a:lstStyle/>
          <a:p>
            <a:pPr marL="0" indent="0">
              <a:buNone/>
            </a:pPr>
            <a:r>
              <a:rPr lang="cs-CZ" dirty="0"/>
              <a:t> „souřadné jednotky téhož významového základu lišící se pouze protichůdnou hodnotou jednoho svého významového rysu“ (PMČ, s. 84)</a:t>
            </a:r>
          </a:p>
          <a:p>
            <a:pPr marL="0" indent="0">
              <a:buNone/>
            </a:pPr>
            <a:r>
              <a:rPr lang="cs-CZ" dirty="0"/>
              <a:t> </a:t>
            </a:r>
          </a:p>
          <a:p>
            <a:pPr marL="0" indent="0">
              <a:buNone/>
            </a:pPr>
            <a:r>
              <a:rPr lang="cs-CZ" dirty="0"/>
              <a:t>2.1   </a:t>
            </a:r>
            <a:r>
              <a:rPr lang="cs-CZ" b="1" dirty="0"/>
              <a:t>antonymie</a:t>
            </a:r>
            <a:r>
              <a:rPr lang="cs-CZ" dirty="0"/>
              <a:t> (polární, graduální, kontrární opozita): </a:t>
            </a:r>
            <a:r>
              <a:rPr lang="cs-CZ" dirty="0">
                <a:solidFill>
                  <a:srgbClr val="FF0000"/>
                </a:solidFill>
              </a:rPr>
              <a:t>dva póly stupnice</a:t>
            </a:r>
            <a:r>
              <a:rPr lang="cs-CZ" dirty="0"/>
              <a:t>, </a:t>
            </a:r>
            <a:r>
              <a:rPr lang="cs-CZ" dirty="0">
                <a:solidFill>
                  <a:srgbClr val="FF0000"/>
                </a:solidFill>
              </a:rPr>
              <a:t>mezi nimiž existují přechodové jevy</a:t>
            </a:r>
            <a:r>
              <a:rPr lang="cs-CZ" dirty="0"/>
              <a:t>: </a:t>
            </a:r>
            <a:r>
              <a:rPr lang="cs-CZ" i="1" dirty="0"/>
              <a:t>malý – velký, starý – mladý</a:t>
            </a:r>
            <a:r>
              <a:rPr lang="cs-CZ" dirty="0"/>
              <a:t>; </a:t>
            </a:r>
            <a:r>
              <a:rPr lang="cs-CZ" i="1" dirty="0"/>
              <a:t>horký </a:t>
            </a:r>
            <a:r>
              <a:rPr lang="cs-CZ" dirty="0"/>
              <a:t>(</a:t>
            </a:r>
            <a:r>
              <a:rPr lang="cs-CZ" i="1" dirty="0"/>
              <a:t>teplý, vlažný, chladný, studený</a:t>
            </a:r>
            <a:r>
              <a:rPr lang="cs-CZ" dirty="0"/>
              <a:t>)</a:t>
            </a:r>
            <a:r>
              <a:rPr lang="cs-CZ" i="1" dirty="0"/>
              <a:t> ledový</a:t>
            </a:r>
            <a:endParaRPr lang="cs-CZ" dirty="0"/>
          </a:p>
          <a:p>
            <a:pPr marL="0" indent="0">
              <a:buNone/>
            </a:pPr>
            <a:r>
              <a:rPr lang="cs-CZ" dirty="0"/>
              <a:t>Srov. též </a:t>
            </a:r>
            <a:r>
              <a:rPr lang="cs-CZ" i="1" dirty="0"/>
              <a:t>Jak je to dítě staré? Jak je ten strom vysoký? Jak je ta řeka hluboká? </a:t>
            </a:r>
            <a:r>
              <a:rPr lang="cs-CZ" dirty="0"/>
              <a:t>(jedno z antonym je užíváno bezpříznakově)</a:t>
            </a:r>
          </a:p>
          <a:p>
            <a:pPr marL="0" indent="0">
              <a:buNone/>
            </a:pPr>
            <a:r>
              <a:rPr lang="cs-CZ" dirty="0"/>
              <a:t> </a:t>
            </a:r>
          </a:p>
          <a:p>
            <a:pPr marL="0" indent="0">
              <a:buNone/>
            </a:pPr>
            <a:r>
              <a:rPr lang="cs-CZ" dirty="0"/>
              <a:t>2.2   </a:t>
            </a:r>
            <a:r>
              <a:rPr lang="cs-CZ" b="1" dirty="0"/>
              <a:t>komplementarita</a:t>
            </a:r>
            <a:r>
              <a:rPr lang="cs-CZ" dirty="0"/>
              <a:t> (kontradiktorická opozita); rozsah nadřazeného pojmu je rozdělen na dvě poloviny, </a:t>
            </a:r>
            <a:r>
              <a:rPr lang="cs-CZ" dirty="0">
                <a:solidFill>
                  <a:srgbClr val="FF0000"/>
                </a:solidFill>
              </a:rPr>
              <a:t>bez přechodových jevů </a:t>
            </a:r>
            <a:r>
              <a:rPr lang="cs-CZ" dirty="0"/>
              <a:t>(</a:t>
            </a:r>
            <a:r>
              <a:rPr lang="cs-CZ" i="1" dirty="0"/>
              <a:t>živý – mrtvý, žena – muž</a:t>
            </a:r>
            <a:r>
              <a:rPr lang="cs-CZ" dirty="0"/>
              <a:t>): BUĎ - ANEBO</a:t>
            </a:r>
          </a:p>
          <a:p>
            <a:pPr marL="0" indent="0">
              <a:buNone/>
            </a:pPr>
            <a:r>
              <a:rPr lang="cs-CZ" dirty="0"/>
              <a:t> </a:t>
            </a:r>
          </a:p>
          <a:p>
            <a:pPr marL="0" indent="0">
              <a:buNone/>
            </a:pPr>
            <a:r>
              <a:rPr lang="cs-CZ" dirty="0"/>
              <a:t>2.3   </a:t>
            </a:r>
            <a:r>
              <a:rPr lang="cs-CZ" b="1" dirty="0"/>
              <a:t>konverzívnost</a:t>
            </a:r>
            <a:r>
              <a:rPr lang="cs-CZ" dirty="0"/>
              <a:t> – protichůdnosti pohledu, z něhož je viděna skutečnost </a:t>
            </a:r>
            <a:r>
              <a:rPr lang="cs-CZ" i="1" dirty="0"/>
              <a:t>(koupit - prodat, oženit se - vdát se, otec - syn, učitel – žák</a:t>
            </a:r>
            <a:r>
              <a:rPr lang="cs-CZ" dirty="0"/>
              <a:t>)</a:t>
            </a:r>
          </a:p>
          <a:p>
            <a:pPr marL="0" indent="0">
              <a:buNone/>
            </a:pPr>
            <a:r>
              <a:rPr lang="cs-CZ" dirty="0"/>
              <a:t>Typ konverzívnosti – vektorová opozita: vyjadřují </a:t>
            </a:r>
            <a:r>
              <a:rPr lang="cs-CZ" b="1" dirty="0"/>
              <a:t>protichůdný směr</a:t>
            </a:r>
            <a:r>
              <a:rPr lang="cs-CZ" dirty="0"/>
              <a:t> – srov.: </a:t>
            </a:r>
            <a:r>
              <a:rPr lang="cs-CZ" i="1" dirty="0"/>
              <a:t>přijít – odejít</a:t>
            </a:r>
            <a:r>
              <a:rPr lang="cs-CZ" dirty="0"/>
              <a:t>, </a:t>
            </a:r>
            <a:r>
              <a:rPr lang="cs-CZ" i="1" dirty="0"/>
              <a:t>napustit – vypustit</a:t>
            </a:r>
            <a:r>
              <a:rPr lang="cs-CZ" dirty="0"/>
              <a:t> (nejčastěji rozlišují význam předpony)</a:t>
            </a:r>
          </a:p>
          <a:p>
            <a:pPr marL="0" indent="0">
              <a:buNone/>
            </a:pPr>
            <a:r>
              <a:rPr lang="cs-CZ" dirty="0"/>
              <a:t> </a:t>
            </a:r>
          </a:p>
          <a:p>
            <a:pPr marL="0" indent="0">
              <a:buNone/>
            </a:pPr>
            <a:endParaRPr lang="cs-CZ" dirty="0"/>
          </a:p>
        </p:txBody>
      </p:sp>
    </p:spTree>
    <p:extLst>
      <p:ext uri="{BB962C8B-B14F-4D97-AF65-F5344CB8AC3E}">
        <p14:creationId xmlns:p14="http://schemas.microsoft.com/office/powerpoint/2010/main" val="3730239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4283" y="544286"/>
            <a:ext cx="11373173" cy="6074227"/>
          </a:xfrm>
        </p:spPr>
        <p:txBody>
          <a:bodyPr>
            <a:normAutofit/>
          </a:bodyPr>
          <a:lstStyle/>
          <a:p>
            <a:pPr marL="0" indent="0">
              <a:buNone/>
            </a:pPr>
            <a:r>
              <a:rPr lang="cs-CZ" b="1" dirty="0"/>
              <a:t>Kontextová opozita:</a:t>
            </a:r>
            <a:endParaRPr lang="cs-CZ" dirty="0"/>
          </a:p>
          <a:p>
            <a:pPr marL="0" indent="0">
              <a:buNone/>
            </a:pPr>
            <a:r>
              <a:rPr lang="cs-CZ" i="1" dirty="0"/>
              <a:t>červené</a:t>
            </a:r>
            <a:r>
              <a:rPr lang="cs-CZ" dirty="0"/>
              <a:t> – </a:t>
            </a:r>
            <a:r>
              <a:rPr lang="cs-CZ" i="1" dirty="0"/>
              <a:t>bílé</a:t>
            </a:r>
            <a:r>
              <a:rPr lang="cs-CZ" dirty="0"/>
              <a:t> (víno), </a:t>
            </a:r>
            <a:r>
              <a:rPr lang="cs-CZ" i="1" dirty="0"/>
              <a:t>černé</a:t>
            </a:r>
            <a:r>
              <a:rPr lang="cs-CZ" dirty="0"/>
              <a:t> – </a:t>
            </a:r>
            <a:r>
              <a:rPr lang="cs-CZ" i="1" dirty="0"/>
              <a:t>hnědé</a:t>
            </a:r>
            <a:r>
              <a:rPr lang="cs-CZ" dirty="0"/>
              <a:t> (uhlí), </a:t>
            </a:r>
            <a:r>
              <a:rPr lang="cs-CZ" i="1" dirty="0"/>
              <a:t>římské</a:t>
            </a:r>
            <a:r>
              <a:rPr lang="cs-CZ" dirty="0"/>
              <a:t> – </a:t>
            </a:r>
            <a:r>
              <a:rPr lang="cs-CZ" i="1" dirty="0"/>
              <a:t>arabské</a:t>
            </a:r>
            <a:r>
              <a:rPr lang="cs-CZ" dirty="0"/>
              <a:t> (číslice)</a:t>
            </a:r>
          </a:p>
          <a:p>
            <a:pPr marL="0" indent="0">
              <a:buNone/>
            </a:pPr>
            <a:r>
              <a:rPr lang="cs-CZ" dirty="0"/>
              <a:t> </a:t>
            </a:r>
          </a:p>
          <a:p>
            <a:pPr marL="0" indent="0">
              <a:buNone/>
            </a:pPr>
            <a:endParaRPr lang="cs-CZ" b="1" dirty="0"/>
          </a:p>
          <a:p>
            <a:pPr marL="0" indent="0">
              <a:buNone/>
            </a:pPr>
            <a:endParaRPr lang="cs-CZ" b="1" dirty="0"/>
          </a:p>
          <a:p>
            <a:pPr marL="0" indent="0">
              <a:buNone/>
            </a:pPr>
            <a:endParaRPr lang="cs-CZ" b="1" dirty="0"/>
          </a:p>
          <a:p>
            <a:pPr marL="0" indent="0">
              <a:buNone/>
            </a:pPr>
            <a:r>
              <a:rPr lang="cs-CZ" b="1" dirty="0"/>
              <a:t>Lexikální opozita</a:t>
            </a:r>
            <a:r>
              <a:rPr lang="cs-CZ" dirty="0"/>
              <a:t>: </a:t>
            </a:r>
            <a:r>
              <a:rPr lang="cs-CZ" i="1" dirty="0"/>
              <a:t>láska</a:t>
            </a:r>
            <a:r>
              <a:rPr lang="cs-CZ" dirty="0"/>
              <a:t> – </a:t>
            </a:r>
            <a:r>
              <a:rPr lang="cs-CZ" i="1" dirty="0"/>
              <a:t>nenávist</a:t>
            </a:r>
            <a:r>
              <a:rPr lang="cs-CZ" dirty="0"/>
              <a:t>; </a:t>
            </a:r>
            <a:r>
              <a:rPr lang="cs-CZ" i="1" dirty="0"/>
              <a:t>život</a:t>
            </a:r>
            <a:r>
              <a:rPr lang="cs-CZ" dirty="0"/>
              <a:t> – </a:t>
            </a:r>
            <a:r>
              <a:rPr lang="cs-CZ" i="1" dirty="0"/>
              <a:t>smrt</a:t>
            </a:r>
            <a:endParaRPr lang="cs-CZ" dirty="0"/>
          </a:p>
          <a:p>
            <a:pPr marL="0" indent="0">
              <a:buNone/>
            </a:pPr>
            <a:r>
              <a:rPr lang="cs-CZ" b="1" dirty="0"/>
              <a:t>Slovotvorná opozita</a:t>
            </a:r>
            <a:r>
              <a:rPr lang="cs-CZ" dirty="0"/>
              <a:t>:</a:t>
            </a:r>
            <a:r>
              <a:rPr lang="cs-CZ" i="1" dirty="0"/>
              <a:t> morální – amorální</a:t>
            </a:r>
            <a:r>
              <a:rPr lang="cs-CZ" dirty="0"/>
              <a:t>; </a:t>
            </a:r>
            <a:r>
              <a:rPr lang="cs-CZ" i="1" dirty="0"/>
              <a:t>minisukně – maxisukně</a:t>
            </a:r>
            <a:r>
              <a:rPr lang="cs-CZ" dirty="0"/>
              <a:t>; </a:t>
            </a:r>
            <a:r>
              <a:rPr lang="cs-CZ" i="1" dirty="0"/>
              <a:t>maloměsto – velkoměsto; nadřízený – podřízený</a:t>
            </a:r>
            <a:endParaRPr lang="cs-CZ" dirty="0"/>
          </a:p>
          <a:p>
            <a:pPr marL="0" indent="0">
              <a:buNone/>
            </a:pPr>
            <a:r>
              <a:rPr lang="cs-CZ" b="1" dirty="0"/>
              <a:t>Opozita záporová</a:t>
            </a:r>
            <a:r>
              <a:rPr lang="cs-CZ" dirty="0"/>
              <a:t>:</a:t>
            </a:r>
            <a:r>
              <a:rPr lang="cs-CZ" i="1" dirty="0"/>
              <a:t> tančit – netančit, plavec – neplavec </a:t>
            </a:r>
            <a:endParaRPr lang="cs-CZ" dirty="0"/>
          </a:p>
          <a:p>
            <a:pPr marL="0" indent="0">
              <a:buNone/>
            </a:pPr>
            <a:r>
              <a:rPr lang="cs-CZ" b="1" dirty="0"/>
              <a:t>Opozita neplná</a:t>
            </a:r>
            <a:r>
              <a:rPr lang="cs-CZ" dirty="0"/>
              <a:t>: </a:t>
            </a:r>
            <a:r>
              <a:rPr lang="cs-CZ" i="1" dirty="0"/>
              <a:t>lehký – nelehký; láska – neláska</a:t>
            </a:r>
            <a:r>
              <a:rPr lang="cs-CZ" dirty="0"/>
              <a:t>; </a:t>
            </a:r>
            <a:r>
              <a:rPr lang="cs-CZ" i="1" dirty="0"/>
              <a:t>mladý</a:t>
            </a:r>
            <a:r>
              <a:rPr lang="cs-CZ" dirty="0"/>
              <a:t> – </a:t>
            </a:r>
            <a:r>
              <a:rPr lang="cs-CZ" i="1" dirty="0"/>
              <a:t>nemladý</a:t>
            </a:r>
            <a:endParaRPr lang="cs-CZ" dirty="0"/>
          </a:p>
          <a:p>
            <a:pPr marL="0" indent="0">
              <a:buNone/>
            </a:pPr>
            <a:r>
              <a:rPr lang="cs-CZ" dirty="0"/>
              <a:t> </a:t>
            </a:r>
          </a:p>
          <a:p>
            <a:pPr marL="0" indent="0">
              <a:buNone/>
            </a:pPr>
            <a:endParaRPr lang="cs-CZ"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360" y="1669819"/>
            <a:ext cx="2847975"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7060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1278" y="118872"/>
            <a:ext cx="11217660" cy="758952"/>
          </a:xfrm>
        </p:spPr>
        <p:txBody>
          <a:bodyPr>
            <a:noAutofit/>
          </a:bodyPr>
          <a:lstStyle/>
          <a:p>
            <a:pPr algn="ctr"/>
            <a:r>
              <a:rPr lang="cs-CZ" sz="3600" b="1" u="sng" dirty="0">
                <a:solidFill>
                  <a:srgbClr val="FF0000"/>
                </a:solidFill>
              </a:rPr>
              <a:t/>
            </a:r>
            <a:br>
              <a:rPr lang="cs-CZ" sz="3600" b="1" u="sng" dirty="0">
                <a:solidFill>
                  <a:srgbClr val="FF0000"/>
                </a:solidFill>
              </a:rPr>
            </a:br>
            <a:r>
              <a:rPr lang="cs-CZ" sz="2400" b="1" u="sng" dirty="0">
                <a:solidFill>
                  <a:srgbClr val="FF0000"/>
                </a:solidFill>
              </a:rPr>
              <a:t>3. VZTAHY HIERARCHICKÉ: </a:t>
            </a:r>
            <a:br>
              <a:rPr lang="cs-CZ" sz="2400" b="1" u="sng" dirty="0">
                <a:solidFill>
                  <a:srgbClr val="FF0000"/>
                </a:solidFill>
              </a:rPr>
            </a:br>
            <a:r>
              <a:rPr lang="cs-CZ" sz="2400" b="1" dirty="0">
                <a:solidFill>
                  <a:srgbClr val="FF0000"/>
                </a:solidFill>
              </a:rPr>
              <a:t>HYPERONYMIE – HYPONYMIE – KOHYPONYMIE </a:t>
            </a:r>
            <a:r>
              <a:rPr lang="cs-CZ" sz="2400" dirty="0"/>
              <a:t/>
            </a:r>
            <a:br>
              <a:rPr lang="cs-CZ" sz="2400" dirty="0"/>
            </a:br>
            <a:endParaRPr lang="cs-CZ" sz="2400" dirty="0"/>
          </a:p>
        </p:txBody>
      </p:sp>
      <p:sp>
        <p:nvSpPr>
          <p:cNvPr id="3" name="Zástupný symbol pro obsah 2"/>
          <p:cNvSpPr>
            <a:spLocks noGrp="1"/>
          </p:cNvSpPr>
          <p:nvPr>
            <p:ph idx="1"/>
          </p:nvPr>
        </p:nvSpPr>
        <p:spPr>
          <a:xfrm>
            <a:off x="320040" y="978408"/>
            <a:ext cx="11594592" cy="5760721"/>
          </a:xfrm>
        </p:spPr>
        <p:txBody>
          <a:bodyPr>
            <a:normAutofit fontScale="62500" lnSpcReduction="20000"/>
          </a:bodyPr>
          <a:lstStyle/>
          <a:p>
            <a:pPr marL="0" indent="0">
              <a:buNone/>
            </a:pPr>
            <a:r>
              <a:rPr lang="cs-CZ" dirty="0"/>
              <a:t>(významová NADŘAZENOST – SOUŘADNOST – PODŘAZENOST)</a:t>
            </a:r>
          </a:p>
          <a:p>
            <a:pPr marL="0" indent="0">
              <a:buNone/>
            </a:pPr>
            <a:r>
              <a:rPr lang="cs-CZ" i="1" dirty="0"/>
              <a:t>potraviny – moučník – dort – sachr dort, harlekýn</a:t>
            </a:r>
            <a:endParaRPr lang="cs-CZ" dirty="0"/>
          </a:p>
          <a:p>
            <a:pPr marL="0" indent="0">
              <a:buNone/>
            </a:pPr>
            <a:r>
              <a:rPr lang="cs-CZ" i="1" dirty="0"/>
              <a:t>                                        zákusek – laskonka, indiánek, větrník</a:t>
            </a:r>
            <a:endParaRPr lang="cs-CZ" dirty="0"/>
          </a:p>
          <a:p>
            <a:pPr marL="0" indent="0">
              <a:buNone/>
            </a:pPr>
            <a:r>
              <a:rPr lang="cs-CZ" i="1" dirty="0"/>
              <a:t>                                        dezert</a:t>
            </a:r>
          </a:p>
          <a:p>
            <a:pPr marL="0" indent="0">
              <a:buNone/>
            </a:pPr>
            <a:r>
              <a:rPr lang="cs-CZ" dirty="0"/>
              <a:t> rostliny – ovoce – </a:t>
            </a:r>
            <a:r>
              <a:rPr lang="cs-CZ" dirty="0">
                <a:solidFill>
                  <a:srgbClr val="FF0000"/>
                </a:solidFill>
              </a:rPr>
              <a:t>jablko</a:t>
            </a:r>
            <a:r>
              <a:rPr lang="cs-CZ" dirty="0"/>
              <a:t> (hruška, švestka …) – jonatán</a:t>
            </a:r>
          </a:p>
          <a:p>
            <a:pPr marL="0" indent="0">
              <a:buNone/>
            </a:pPr>
            <a:endParaRPr lang="cs-CZ" dirty="0"/>
          </a:p>
          <a:p>
            <a:pPr marL="0" indent="0">
              <a:buNone/>
            </a:pPr>
            <a:r>
              <a:rPr lang="cs-CZ" dirty="0"/>
              <a:t>HIERARCHICKÉ STRUKTURY – srov. přírodovědné názvosloví</a:t>
            </a:r>
          </a:p>
          <a:p>
            <a:pPr marL="0" indent="0">
              <a:buNone/>
            </a:pPr>
            <a:r>
              <a:rPr lang="cs-CZ" i="1" dirty="0"/>
              <a:t>živočich – zvíře – šelma – šelma kočkovitá – kočka – norská lesní kočka</a:t>
            </a:r>
          </a:p>
          <a:p>
            <a:pPr marL="0" indent="0">
              <a:buNone/>
            </a:pPr>
            <a:r>
              <a:rPr lang="cs-CZ" i="1" dirty="0"/>
              <a:t>lexikologie – lingvistika – filologie – humanitní věda – věda  </a:t>
            </a:r>
          </a:p>
          <a:p>
            <a:pPr marL="0" indent="0">
              <a:buNone/>
            </a:pPr>
            <a:endParaRPr lang="cs-CZ" dirty="0"/>
          </a:p>
          <a:p>
            <a:pPr marL="0" indent="0" algn="ctr">
              <a:buNone/>
            </a:pPr>
            <a:r>
              <a:rPr lang="cs-CZ" sz="4000" b="1" u="sng" dirty="0">
                <a:solidFill>
                  <a:srgbClr val="FF0000"/>
                </a:solidFill>
                <a:latin typeface="+mj-lt"/>
                <a:ea typeface="+mj-ea"/>
                <a:cs typeface="+mj-cs"/>
              </a:rPr>
              <a:t>4. VZTAHY ČÁST – CELEK</a:t>
            </a:r>
          </a:p>
          <a:p>
            <a:pPr marL="0" indent="0">
              <a:buNone/>
            </a:pPr>
            <a:r>
              <a:rPr lang="cs-CZ" i="1" dirty="0"/>
              <a:t>tělo – končetina – noha – koleno, chodidlo, pata</a:t>
            </a:r>
            <a:endParaRPr lang="cs-CZ" dirty="0"/>
          </a:p>
          <a:p>
            <a:pPr marL="0" indent="0">
              <a:buNone/>
            </a:pPr>
            <a:r>
              <a:rPr lang="cs-CZ" i="1" dirty="0"/>
              <a:t>dům – střecha, komín, dveře, klika</a:t>
            </a:r>
          </a:p>
          <a:p>
            <a:pPr marL="0" indent="0">
              <a:buNone/>
            </a:pPr>
            <a:r>
              <a:rPr lang="cs-CZ" i="1" dirty="0"/>
              <a:t>strom – kořen, kmen, koruna, větev</a:t>
            </a:r>
            <a:endParaRPr lang="cs-CZ" dirty="0"/>
          </a:p>
          <a:p>
            <a:pPr marL="0" indent="0">
              <a:buNone/>
            </a:pPr>
            <a:r>
              <a:rPr lang="cs-CZ" dirty="0"/>
              <a:t> 			</a:t>
            </a:r>
            <a:r>
              <a:rPr lang="cs-CZ" dirty="0">
                <a:solidFill>
                  <a:srgbClr val="FF0000"/>
                </a:solidFill>
              </a:rPr>
              <a:t>                       VZTAH  JEDNOTLIVOST – SKUPINOVOST</a:t>
            </a:r>
          </a:p>
          <a:p>
            <a:pPr marL="0" indent="0">
              <a:buNone/>
            </a:pPr>
            <a:r>
              <a:rPr lang="cs-CZ" i="1" dirty="0"/>
              <a:t>hráč</a:t>
            </a:r>
            <a:r>
              <a:rPr lang="cs-CZ" dirty="0"/>
              <a:t> – </a:t>
            </a:r>
            <a:r>
              <a:rPr lang="cs-CZ" i="1" dirty="0"/>
              <a:t>mužstvo</a:t>
            </a:r>
            <a:endParaRPr lang="cs-CZ" dirty="0"/>
          </a:p>
          <a:p>
            <a:pPr marL="0" indent="0">
              <a:buNone/>
            </a:pPr>
            <a:r>
              <a:rPr lang="cs-CZ" i="1" dirty="0"/>
              <a:t>strom – les</a:t>
            </a:r>
            <a:endParaRPr lang="cs-CZ" dirty="0"/>
          </a:p>
          <a:p>
            <a:pPr marL="0" indent="0">
              <a:buNone/>
            </a:pPr>
            <a:endParaRPr lang="cs-CZ" dirty="0"/>
          </a:p>
        </p:txBody>
      </p:sp>
    </p:spTree>
    <p:extLst>
      <p:ext uri="{BB962C8B-B14F-4D97-AF65-F5344CB8AC3E}">
        <p14:creationId xmlns:p14="http://schemas.microsoft.com/office/powerpoint/2010/main" val="1314067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8215" y="140677"/>
            <a:ext cx="10685585" cy="429593"/>
          </a:xfrm>
        </p:spPr>
        <p:txBody>
          <a:bodyPr>
            <a:normAutofit fontScale="90000"/>
          </a:bodyPr>
          <a:lstStyle/>
          <a:p>
            <a:pPr algn="ctr"/>
            <a:r>
              <a:rPr lang="cs-CZ" b="1" dirty="0">
                <a:latin typeface="Times New Roman" panose="02020603050405020304" pitchFamily="18" charset="0"/>
                <a:cs typeface="Times New Roman" panose="02020603050405020304" pitchFamily="18" charset="0"/>
              </a:rPr>
              <a:t/>
            </a:r>
            <a:br>
              <a:rPr lang="cs-CZ" b="1" dirty="0">
                <a:latin typeface="Times New Roman" panose="02020603050405020304" pitchFamily="18" charset="0"/>
                <a:cs typeface="Times New Roman" panose="02020603050405020304" pitchFamily="18" charset="0"/>
              </a:rPr>
            </a:br>
            <a:r>
              <a:rPr lang="cs-CZ" b="1" dirty="0">
                <a:latin typeface="Times New Roman" panose="02020603050405020304" pitchFamily="18" charset="0"/>
                <a:cs typeface="Times New Roman" panose="02020603050405020304" pitchFamily="18" charset="0"/>
              </a:rPr>
              <a:t/>
            </a:r>
            <a:br>
              <a:rPr lang="cs-CZ" b="1" dirty="0">
                <a:latin typeface="Times New Roman" panose="02020603050405020304" pitchFamily="18" charset="0"/>
                <a:cs typeface="Times New Roman" panose="02020603050405020304" pitchFamily="18" charset="0"/>
              </a:rPr>
            </a:br>
            <a:r>
              <a:rPr lang="cs-CZ" sz="4900" b="1" dirty="0"/>
              <a:t>B/ Vztahy syntagmatické</a:t>
            </a:r>
            <a:br>
              <a:rPr lang="cs-CZ" sz="4900" b="1" dirty="0"/>
            </a:br>
            <a:endParaRPr lang="cs-CZ" sz="4900" b="1" dirty="0"/>
          </a:p>
        </p:txBody>
      </p:sp>
      <p:sp>
        <p:nvSpPr>
          <p:cNvPr id="3" name="Zástupný symbol pro obsah 2"/>
          <p:cNvSpPr>
            <a:spLocks noGrp="1"/>
          </p:cNvSpPr>
          <p:nvPr>
            <p:ph idx="1"/>
          </p:nvPr>
        </p:nvSpPr>
        <p:spPr>
          <a:xfrm>
            <a:off x="215660" y="888521"/>
            <a:ext cx="11766431" cy="5787582"/>
          </a:xfrm>
        </p:spPr>
        <p:txBody>
          <a:bodyPr>
            <a:normAutofit fontScale="85000" lnSpcReduction="20000"/>
          </a:bodyPr>
          <a:lstStyle/>
          <a:p>
            <a:pPr marL="0" indent="0">
              <a:lnSpc>
                <a:spcPct val="100000"/>
              </a:lnSpc>
              <a:buNone/>
            </a:pPr>
            <a:r>
              <a:rPr lang="cs-CZ" sz="2000" dirty="0"/>
              <a:t>=  vztahy mezi jednotkami, které se mohou spojovat v lineárním řečovém řetězci (PMČ)</a:t>
            </a:r>
          </a:p>
          <a:p>
            <a:pPr marL="0" indent="0">
              <a:lnSpc>
                <a:spcPct val="100000"/>
              </a:lnSpc>
              <a:buNone/>
            </a:pPr>
            <a:r>
              <a:rPr lang="cs-CZ" sz="3000" b="1" dirty="0">
                <a:solidFill>
                  <a:srgbClr val="FF0000"/>
                </a:solidFill>
              </a:rPr>
              <a:t>kolokabilita</a:t>
            </a:r>
            <a:endParaRPr lang="cs-CZ" sz="3000" dirty="0">
              <a:solidFill>
                <a:srgbClr val="FF0000"/>
              </a:solidFill>
            </a:endParaRPr>
          </a:p>
          <a:p>
            <a:pPr marL="0" indent="0">
              <a:lnSpc>
                <a:spcPct val="100000"/>
              </a:lnSpc>
              <a:buNone/>
            </a:pPr>
            <a:r>
              <a:rPr lang="cs-CZ" sz="2000" dirty="0"/>
              <a:t>míra kolokability je u různých slov různě široká:</a:t>
            </a:r>
          </a:p>
          <a:p>
            <a:pPr marL="0" indent="0">
              <a:lnSpc>
                <a:spcPct val="100000"/>
              </a:lnSpc>
              <a:buNone/>
            </a:pPr>
            <a:r>
              <a:rPr lang="cs-CZ" sz="2000" dirty="0"/>
              <a:t>		-  </a:t>
            </a:r>
            <a:r>
              <a:rPr lang="cs-CZ" sz="2000" b="1" dirty="0"/>
              <a:t>malá míra kolokability </a:t>
            </a:r>
            <a:r>
              <a:rPr lang="cs-CZ" sz="2000" dirty="0"/>
              <a:t>(slovo se spojuje s malým množstvím jiných slov):</a:t>
            </a:r>
          </a:p>
          <a:p>
            <a:pPr marL="0" indent="0" algn="ctr">
              <a:lnSpc>
                <a:spcPct val="100000"/>
              </a:lnSpc>
              <a:buNone/>
            </a:pPr>
            <a:r>
              <a:rPr lang="cs-CZ" sz="2000" i="1" dirty="0"/>
              <a:t>stroužek – česnek</a:t>
            </a:r>
            <a:endParaRPr lang="cs-CZ" sz="2000" dirty="0"/>
          </a:p>
          <a:p>
            <a:pPr marL="0" indent="0" algn="ctr">
              <a:lnSpc>
                <a:spcPct val="100000"/>
              </a:lnSpc>
              <a:buNone/>
            </a:pPr>
            <a:r>
              <a:rPr lang="cs-CZ" sz="2000" i="1" dirty="0"/>
              <a:t>mňoukat – kočka</a:t>
            </a:r>
            <a:endParaRPr lang="cs-CZ" sz="2000" dirty="0"/>
          </a:p>
          <a:p>
            <a:pPr marL="0" indent="0" algn="ctr">
              <a:lnSpc>
                <a:spcPct val="100000"/>
              </a:lnSpc>
              <a:buNone/>
            </a:pPr>
            <a:r>
              <a:rPr lang="cs-CZ" sz="2000" i="1" dirty="0"/>
              <a:t>kácet –  strom</a:t>
            </a:r>
            <a:endParaRPr lang="cs-CZ" sz="2000" dirty="0"/>
          </a:p>
          <a:p>
            <a:pPr marL="0" indent="0" algn="ctr">
              <a:lnSpc>
                <a:spcPct val="100000"/>
              </a:lnSpc>
              <a:buNone/>
            </a:pPr>
            <a:r>
              <a:rPr lang="cs-CZ" sz="2000" i="1" dirty="0"/>
              <a:t>vyprchat – vůně</a:t>
            </a:r>
          </a:p>
          <a:p>
            <a:pPr marL="0" indent="0">
              <a:lnSpc>
                <a:spcPct val="100000"/>
              </a:lnSpc>
              <a:buNone/>
            </a:pPr>
            <a:r>
              <a:rPr lang="cs-CZ" sz="2000" b="1" dirty="0"/>
              <a:t>výrazy </a:t>
            </a:r>
            <a:r>
              <a:rPr lang="cs-CZ" sz="2000" b="1" dirty="0" err="1"/>
              <a:t>monokolokabilní</a:t>
            </a:r>
            <a:r>
              <a:rPr lang="cs-CZ" sz="2000" dirty="0"/>
              <a:t> – (mono- </a:t>
            </a:r>
            <a:r>
              <a:rPr lang="cs-CZ" sz="2000" dirty="0">
                <a:latin typeface="Calibri" panose="020F0502020204030204" pitchFamily="34" charset="0"/>
                <a:cs typeface="Calibri" panose="020F0502020204030204" pitchFamily="34" charset="0"/>
              </a:rPr>
              <a:t>= </a:t>
            </a:r>
            <a:r>
              <a:rPr lang="cs-CZ" sz="2000" dirty="0"/>
              <a:t>jedno-): spojují se jen s jedním slovem, figurují jen v jednom kontextu: - často ve frazémech: </a:t>
            </a:r>
          </a:p>
          <a:p>
            <a:pPr marL="0" indent="0">
              <a:lnSpc>
                <a:spcPct val="100000"/>
              </a:lnSpc>
              <a:buNone/>
            </a:pPr>
            <a:r>
              <a:rPr lang="cs-CZ" sz="2000" dirty="0"/>
              <a:t>(</a:t>
            </a:r>
            <a:r>
              <a:rPr lang="cs-CZ" sz="2000" i="1" dirty="0"/>
              <a:t>dávat) bacha, (jít k) duhu, (jít na) kutě</a:t>
            </a:r>
            <a:endParaRPr lang="cs-CZ" sz="2000" dirty="0"/>
          </a:p>
          <a:p>
            <a:pPr marL="0" indent="0">
              <a:lnSpc>
                <a:spcPct val="100000"/>
              </a:lnSpc>
              <a:buNone/>
            </a:pPr>
            <a:endParaRPr lang="cs-CZ" sz="2000" dirty="0"/>
          </a:p>
          <a:p>
            <a:pPr marL="0" indent="0">
              <a:lnSpc>
                <a:spcPct val="100000"/>
              </a:lnSpc>
              <a:buNone/>
            </a:pPr>
            <a:r>
              <a:rPr lang="cs-CZ" sz="2000" dirty="0"/>
              <a:t> 		- </a:t>
            </a:r>
            <a:r>
              <a:rPr lang="cs-CZ" sz="2000" b="1" dirty="0"/>
              <a:t>velká míra kolokability:</a:t>
            </a:r>
          </a:p>
          <a:p>
            <a:pPr marL="0" indent="0" algn="ctr">
              <a:lnSpc>
                <a:spcPct val="100000"/>
              </a:lnSpc>
              <a:buNone/>
            </a:pPr>
            <a:r>
              <a:rPr lang="cs-CZ" sz="2000" i="1" dirty="0"/>
              <a:t>   žena, velký, živý; být …</a:t>
            </a:r>
            <a:endParaRPr lang="cs-CZ" sz="2000" b="1" dirty="0"/>
          </a:p>
          <a:p>
            <a:pPr marL="0" indent="0">
              <a:lnSpc>
                <a:spcPct val="100000"/>
              </a:lnSpc>
              <a:buNone/>
            </a:pPr>
            <a:endParaRPr lang="cs-CZ" sz="2000" b="1" dirty="0"/>
          </a:p>
          <a:p>
            <a:pPr marL="0" indent="0">
              <a:lnSpc>
                <a:spcPct val="100000"/>
              </a:lnSpc>
              <a:buNone/>
            </a:pPr>
            <a:r>
              <a:rPr lang="cs-CZ" sz="3000" b="1" dirty="0">
                <a:solidFill>
                  <a:srgbClr val="FF0000"/>
                </a:solidFill>
              </a:rPr>
              <a:t>valence:       </a:t>
            </a:r>
            <a:r>
              <a:rPr lang="cs-CZ" sz="2000" i="1" dirty="0"/>
              <a:t>… číst …, … plakat…, … hřmít…, …potkat…,  </a:t>
            </a:r>
            <a:r>
              <a:rPr lang="cs-CZ" sz="2000" i="1" dirty="0" smtClean="0"/>
              <a:t>darovat  </a:t>
            </a:r>
            <a:r>
              <a:rPr lang="cs-CZ" sz="2000" dirty="0" smtClean="0"/>
              <a:t> </a:t>
            </a:r>
            <a:r>
              <a:rPr lang="cs-CZ" sz="2000" dirty="0"/>
              <a:t>(sloveso na sebe váže další elementy: subjekt, objekt(y)… bude probráno v syntaxi)</a:t>
            </a:r>
          </a:p>
          <a:p>
            <a:pPr marL="0" indent="0">
              <a:lnSpc>
                <a:spcPct val="100000"/>
              </a:lnSpc>
              <a:buNone/>
            </a:pPr>
            <a:r>
              <a:rPr lang="cs-CZ" sz="2000" dirty="0"/>
              <a:t> NĚKDO ČTE NĚCO, NĚKDO PLÁČE ---, --- HŘMÍ </a:t>
            </a:r>
            <a:r>
              <a:rPr lang="cs-CZ" sz="2000" dirty="0" smtClean="0"/>
              <a:t>---, NĚKDO DARUJE NĚCO NĚKOMU</a:t>
            </a:r>
            <a:endParaRPr lang="cs-CZ" sz="2000" dirty="0"/>
          </a:p>
          <a:p>
            <a:pPr marL="0" indent="0">
              <a:buNone/>
            </a:pPr>
            <a:endParaRPr lang="cs-CZ" dirty="0"/>
          </a:p>
        </p:txBody>
      </p:sp>
    </p:spTree>
    <p:extLst>
      <p:ext uri="{BB962C8B-B14F-4D97-AF65-F5344CB8AC3E}">
        <p14:creationId xmlns:p14="http://schemas.microsoft.com/office/powerpoint/2010/main" val="363274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8229600" cy="720080"/>
          </a:xfrm>
        </p:spPr>
        <p:txBody>
          <a:bodyPr>
            <a:normAutofit fontScale="90000"/>
          </a:bodyPr>
          <a:lstStyle/>
          <a:p>
            <a:r>
              <a:rPr lang="cs-CZ" b="1" dirty="0"/>
              <a:t>Slovo</a:t>
            </a:r>
            <a:endParaRPr lang="cs-CZ" dirty="0"/>
          </a:p>
        </p:txBody>
      </p:sp>
      <p:sp>
        <p:nvSpPr>
          <p:cNvPr id="3" name="Zástupný symbol pro obsah 2"/>
          <p:cNvSpPr>
            <a:spLocks noGrp="1"/>
          </p:cNvSpPr>
          <p:nvPr>
            <p:ph idx="1"/>
          </p:nvPr>
        </p:nvSpPr>
        <p:spPr>
          <a:xfrm>
            <a:off x="528506" y="1054249"/>
            <a:ext cx="11400639" cy="5371718"/>
          </a:xfrm>
        </p:spPr>
        <p:txBody>
          <a:bodyPr>
            <a:normAutofit lnSpcReduction="10000"/>
          </a:bodyPr>
          <a:lstStyle/>
          <a:p>
            <a:pPr marL="0" indent="0">
              <a:buNone/>
            </a:pPr>
            <a:r>
              <a:rPr lang="cs-CZ" dirty="0">
                <a:latin typeface="Times New Roman"/>
                <a:cs typeface="Times New Roman"/>
              </a:rPr>
              <a:t>= </a:t>
            </a:r>
            <a:r>
              <a:rPr lang="cs-CZ" dirty="0"/>
              <a:t>základní a primární jednotka lexikální roviny (lexikálního subsystému) jazyka.</a:t>
            </a:r>
          </a:p>
          <a:p>
            <a:pPr marL="0" indent="0">
              <a:buNone/>
            </a:pPr>
            <a:endParaRPr lang="cs-CZ" dirty="0"/>
          </a:p>
          <a:p>
            <a:pPr marL="0" indent="0">
              <a:buNone/>
            </a:pPr>
            <a:r>
              <a:rPr lang="cs-CZ" b="1" dirty="0">
                <a:latin typeface="Times New Roman" panose="02020603050405020304" pitchFamily="18" charset="0"/>
                <a:cs typeface="Times New Roman" panose="02020603050405020304" pitchFamily="18" charset="0"/>
              </a:rPr>
              <a:t>Skupina hlásek (někdy i jediná hláska), která tvoří v jazyce </a:t>
            </a:r>
            <a:r>
              <a:rPr lang="cs-CZ" b="1" dirty="0">
                <a:solidFill>
                  <a:srgbClr val="FF0000"/>
                </a:solidFill>
                <a:latin typeface="Times New Roman" panose="02020603050405020304" pitchFamily="18" charset="0"/>
                <a:cs typeface="Times New Roman" panose="02020603050405020304" pitchFamily="18" charset="0"/>
              </a:rPr>
              <a:t>ustálený</a:t>
            </a:r>
            <a:r>
              <a:rPr lang="cs-CZ" b="1" dirty="0">
                <a:latin typeface="Times New Roman" panose="02020603050405020304" pitchFamily="18" charset="0"/>
                <a:cs typeface="Times New Roman" panose="02020603050405020304" pitchFamily="18" charset="0"/>
              </a:rPr>
              <a:t> a ve větě </a:t>
            </a:r>
            <a:r>
              <a:rPr lang="cs-CZ" b="1" dirty="0">
                <a:solidFill>
                  <a:srgbClr val="FF0000"/>
                </a:solidFill>
                <a:latin typeface="Times New Roman" panose="02020603050405020304" pitchFamily="18" charset="0"/>
                <a:cs typeface="Times New Roman" panose="02020603050405020304" pitchFamily="18" charset="0"/>
              </a:rPr>
              <a:t>přemístitelný</a:t>
            </a:r>
            <a:r>
              <a:rPr lang="cs-CZ" b="1" dirty="0">
                <a:latin typeface="Times New Roman" panose="02020603050405020304" pitchFamily="18" charset="0"/>
                <a:cs typeface="Times New Roman" panose="02020603050405020304" pitchFamily="18" charset="0"/>
              </a:rPr>
              <a:t> </a:t>
            </a:r>
            <a:r>
              <a:rPr lang="cs-CZ" b="1" dirty="0">
                <a:solidFill>
                  <a:srgbClr val="FF0000"/>
                </a:solidFill>
                <a:latin typeface="Times New Roman" panose="02020603050405020304" pitchFamily="18" charset="0"/>
                <a:cs typeface="Times New Roman" panose="02020603050405020304" pitchFamily="18" charset="0"/>
              </a:rPr>
              <a:t>celek</a:t>
            </a:r>
            <a:r>
              <a:rPr lang="cs-CZ" b="1" dirty="0">
                <a:latin typeface="Times New Roman" panose="02020603050405020304" pitchFamily="18" charset="0"/>
                <a:cs typeface="Times New Roman" panose="02020603050405020304" pitchFamily="18" charset="0"/>
              </a:rPr>
              <a:t> mající </a:t>
            </a:r>
            <a:r>
              <a:rPr lang="cs-CZ" b="1" dirty="0">
                <a:solidFill>
                  <a:srgbClr val="FF0000"/>
                </a:solidFill>
                <a:latin typeface="Times New Roman" panose="02020603050405020304" pitchFamily="18" charset="0"/>
                <a:cs typeface="Times New Roman" panose="02020603050405020304" pitchFamily="18" charset="0"/>
              </a:rPr>
              <a:t>význam</a:t>
            </a:r>
            <a:r>
              <a:rPr lang="cs-CZ" b="1" dirty="0">
                <a:latin typeface="Times New Roman" panose="02020603050405020304" pitchFamily="18" charset="0"/>
                <a:cs typeface="Times New Roman" panose="02020603050405020304" pitchFamily="18" charset="0"/>
              </a:rPr>
              <a:t> </a:t>
            </a:r>
            <a:r>
              <a:rPr lang="cs-CZ" b="1" dirty="0">
                <a:solidFill>
                  <a:srgbClr val="FF0000"/>
                </a:solidFill>
                <a:latin typeface="Times New Roman" panose="02020603050405020304" pitchFamily="18" charset="0"/>
                <a:cs typeface="Times New Roman" panose="02020603050405020304" pitchFamily="18" charset="0"/>
              </a:rPr>
              <a:t>věcný</a:t>
            </a:r>
            <a:r>
              <a:rPr lang="cs-CZ" b="1" dirty="0">
                <a:latin typeface="Times New Roman" panose="02020603050405020304" pitchFamily="18" charset="0"/>
                <a:cs typeface="Times New Roman" panose="02020603050405020304" pitchFamily="18" charset="0"/>
              </a:rPr>
              <a:t> i </a:t>
            </a:r>
            <a:r>
              <a:rPr lang="cs-CZ" b="1" dirty="0">
                <a:solidFill>
                  <a:srgbClr val="FF0000"/>
                </a:solidFill>
                <a:latin typeface="Times New Roman" panose="02020603050405020304" pitchFamily="18" charset="0"/>
                <a:cs typeface="Times New Roman" panose="02020603050405020304" pitchFamily="18" charset="0"/>
              </a:rPr>
              <a:t>mluvnický.</a:t>
            </a:r>
            <a:endParaRPr lang="cs-CZ" dirty="0">
              <a:solidFill>
                <a:srgbClr val="FF0000"/>
              </a:solidFill>
            </a:endParaRPr>
          </a:p>
          <a:p>
            <a:pPr marL="0" indent="0">
              <a:buNone/>
            </a:pPr>
            <a:endParaRPr lang="cs-CZ" dirty="0"/>
          </a:p>
          <a:p>
            <a:pPr marL="0" indent="0">
              <a:buNone/>
            </a:pPr>
            <a:r>
              <a:rPr lang="cs-CZ" dirty="0"/>
              <a:t>Čím je slovo vymezeno </a:t>
            </a:r>
            <a:r>
              <a:rPr lang="cs-CZ" b="1" dirty="0"/>
              <a:t>formálně</a:t>
            </a:r>
            <a:r>
              <a:rPr lang="cs-CZ" dirty="0"/>
              <a:t>? (Jakou má formu?)</a:t>
            </a:r>
          </a:p>
          <a:p>
            <a:pPr marL="0" indent="0">
              <a:buNone/>
            </a:pPr>
            <a:r>
              <a:rPr lang="cs-CZ" dirty="0"/>
              <a:t>Čím je slovo vymezeno </a:t>
            </a:r>
            <a:r>
              <a:rPr lang="cs-CZ" b="1" dirty="0"/>
              <a:t>funkčně</a:t>
            </a:r>
            <a:r>
              <a:rPr lang="cs-CZ" dirty="0"/>
              <a:t>? (Jakou má funkci?)</a:t>
            </a:r>
          </a:p>
          <a:p>
            <a:pPr marL="0" indent="0">
              <a:buNone/>
            </a:pPr>
            <a:r>
              <a:rPr lang="cs-CZ" b="1" dirty="0"/>
              <a:t>Význam slova </a:t>
            </a:r>
            <a:r>
              <a:rPr lang="cs-CZ" dirty="0"/>
              <a:t>(lexikální) a </a:t>
            </a:r>
            <a:r>
              <a:rPr lang="cs-CZ" b="1" dirty="0"/>
              <a:t>význam slovního tvaru </a:t>
            </a:r>
            <a:r>
              <a:rPr lang="cs-CZ" dirty="0"/>
              <a:t>(gramatický).</a:t>
            </a:r>
          </a:p>
          <a:p>
            <a:pPr marL="0" indent="0">
              <a:buNone/>
            </a:pPr>
            <a:endParaRPr lang="cs-CZ" dirty="0"/>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383211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uka o slovní zásobě (lexikologie) - ppt stáhnout">
            <a:extLst>
              <a:ext uri="{FF2B5EF4-FFF2-40B4-BE49-F238E27FC236}">
                <a16:creationId xmlns:a16="http://schemas.microsoft.com/office/drawing/2014/main" id="{CD485896-48AA-4C12-A704-CF2A3B54B9C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777688" y="1162131"/>
            <a:ext cx="580926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805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Z webových zpráv Českého rozhlasu:</a:t>
            </a:r>
          </a:p>
        </p:txBody>
      </p:sp>
      <p:sp>
        <p:nvSpPr>
          <p:cNvPr id="3" name="Zástupný symbol pro obsah 2"/>
          <p:cNvSpPr>
            <a:spLocks noGrp="1"/>
          </p:cNvSpPr>
          <p:nvPr>
            <p:ph idx="1"/>
          </p:nvPr>
        </p:nvSpPr>
        <p:spPr/>
        <p:txBody>
          <a:bodyPr>
            <a:normAutofit lnSpcReduction="10000"/>
          </a:bodyPr>
          <a:lstStyle/>
          <a:p>
            <a:pPr marL="0" indent="0">
              <a:buNone/>
            </a:pPr>
            <a:r>
              <a:rPr lang="cs-CZ" sz="3000" dirty="0"/>
              <a:t>Článek s titulem:</a:t>
            </a:r>
          </a:p>
          <a:p>
            <a:pPr marL="0" indent="0">
              <a:buNone/>
            </a:pPr>
            <a:r>
              <a:rPr lang="cs-CZ" sz="4000" b="1" dirty="0"/>
              <a:t>Sýkorky pomohou vědcům spočítat losy. </a:t>
            </a:r>
          </a:p>
          <a:p>
            <a:pPr marL="0" indent="0">
              <a:buNone/>
            </a:pPr>
            <a:endParaRPr lang="cs-CZ" sz="4000" dirty="0"/>
          </a:p>
          <a:p>
            <a:pPr marL="0" indent="0">
              <a:buNone/>
            </a:pPr>
            <a:r>
              <a:rPr lang="cs-CZ" sz="4000" dirty="0"/>
              <a:t>(Smysl sdělení.)</a:t>
            </a:r>
          </a:p>
          <a:p>
            <a:pPr marL="0" indent="0">
              <a:buNone/>
            </a:pPr>
            <a:r>
              <a:rPr lang="cs-CZ" sz="4000" b="1" dirty="0"/>
              <a:t>- </a:t>
            </a:r>
            <a:r>
              <a:rPr lang="cs-CZ" sz="4000" dirty="0"/>
              <a:t>Kdo bude počítat co?</a:t>
            </a:r>
          </a:p>
          <a:p>
            <a:pPr marL="0" indent="0">
              <a:buNone/>
            </a:pPr>
            <a:r>
              <a:rPr lang="cs-CZ" sz="4000" dirty="0"/>
              <a:t>- Co se bude počítat? Atd. Dvojznačnost. Čím způsobena?</a:t>
            </a:r>
          </a:p>
          <a:p>
            <a:pPr>
              <a:buFontTx/>
              <a:buChar char="-"/>
            </a:pPr>
            <a:endParaRPr lang="cs-CZ" sz="4000" dirty="0"/>
          </a:p>
          <a:p>
            <a:pPr marL="0" indent="0">
              <a:buNone/>
            </a:pPr>
            <a:endParaRPr lang="cs-CZ" sz="4000" dirty="0"/>
          </a:p>
        </p:txBody>
      </p:sp>
    </p:spTree>
    <p:extLst>
      <p:ext uri="{BB962C8B-B14F-4D97-AF65-F5344CB8AC3E}">
        <p14:creationId xmlns:p14="http://schemas.microsoft.com/office/powerpoint/2010/main" val="91929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
            </a:r>
            <a:br>
              <a:rPr lang="cs-CZ" b="1" dirty="0"/>
            </a:br>
            <a:r>
              <a:rPr lang="cs-CZ" b="1" i="1" dirty="0"/>
              <a:t>Sýkorky pomohou vědcům spočítat losy. Do hnízd si nosí jejich srst</a:t>
            </a:r>
            <a:r>
              <a:rPr lang="cs-CZ" dirty="0"/>
              <a:t/>
            </a:r>
            <a:br>
              <a:rPr lang="cs-CZ" dirty="0"/>
            </a:b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sz="2000" dirty="0"/>
              <a:t>2. října  2015 v 22:38  </a:t>
            </a:r>
          </a:p>
          <a:p>
            <a:pPr marL="0" indent="0">
              <a:buNone/>
            </a:pPr>
            <a:endParaRPr lang="cs-CZ" sz="2000" dirty="0"/>
          </a:p>
          <a:p>
            <a:pPr marL="0" indent="0">
              <a:buNone/>
            </a:pPr>
            <a:endParaRPr lang="cs-CZ" sz="2000" dirty="0"/>
          </a:p>
          <a:p>
            <a:pPr marL="0" indent="0">
              <a:buNone/>
            </a:pPr>
            <a:endParaRPr lang="cs-CZ" sz="2000" dirty="0"/>
          </a:p>
          <a:p>
            <a:pPr marL="0" indent="0">
              <a:buNone/>
            </a:pPr>
            <a:endParaRPr lang="cs-CZ" sz="2000" dirty="0"/>
          </a:p>
          <a:p>
            <a:pPr marL="0" indent="0">
              <a:buNone/>
            </a:pPr>
            <a:endParaRPr lang="cs-CZ" sz="2000" dirty="0"/>
          </a:p>
          <a:p>
            <a:pPr marL="0" indent="0">
              <a:buNone/>
            </a:pPr>
            <a:endParaRPr lang="cs-CZ" sz="2000" dirty="0"/>
          </a:p>
          <a:p>
            <a:pPr marL="0" indent="0">
              <a:buNone/>
            </a:pPr>
            <a:endParaRPr lang="cs-CZ" sz="2000" dirty="0"/>
          </a:p>
          <a:p>
            <a:pPr marL="0" indent="0">
              <a:buNone/>
            </a:pPr>
            <a:endParaRPr lang="cs-CZ" sz="2000" dirty="0"/>
          </a:p>
          <a:p>
            <a:pPr marL="0" indent="0">
              <a:buNone/>
            </a:pPr>
            <a:endParaRPr lang="cs-CZ" sz="2000" dirty="0"/>
          </a:p>
          <a:p>
            <a:pPr marL="0" indent="0">
              <a:buNone/>
            </a:pPr>
            <a:r>
              <a:rPr lang="cs-CZ" sz="2000" dirty="0"/>
              <a:t>Počet losů v Česku by měly objasnit sýkorky (ilustrační foto). Foto: </a:t>
            </a:r>
            <a:r>
              <a:rPr lang="cs-CZ" sz="2000" u="sng" dirty="0">
                <a:hlinkClick r:id="rId2"/>
              </a:rPr>
              <a:t>Robert Mikoláš</a:t>
            </a:r>
            <a:endParaRPr lang="cs-CZ" sz="2000" u="sng" dirty="0"/>
          </a:p>
          <a:p>
            <a:pPr marL="0" indent="0">
              <a:buNone/>
            </a:pPr>
            <a:r>
              <a:rPr lang="cs-CZ" sz="2000" u="sng" dirty="0"/>
              <a:t>http://www.rozhlas.cz/zpravy/priroda/_zprava/sykorky-pomohou-vedcum-spocitat-losy-do-hnizd-si-nosi-jejich-srst--1539536</a:t>
            </a:r>
          </a:p>
          <a:p>
            <a:endParaRPr lang="cs-CZ" dirty="0"/>
          </a:p>
        </p:txBody>
      </p:sp>
      <p:pic>
        <p:nvPicPr>
          <p:cNvPr id="4" name="Obrázek 3" descr="Počet losů v Česku by měly objasnit sýkorky (ilustrační foto) - Foto: Robert Mikoláš">
            <a:hlinkClick r:id="rId3" tooltip="&quot;Počet losů v Česku by měly objasnit sýkorky (ilustrační foto) - Foto: Robert Mikoláš&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95353" y="1620411"/>
            <a:ext cx="5004000" cy="3096000"/>
          </a:xfrm>
          <a:prstGeom prst="rect">
            <a:avLst/>
          </a:prstGeom>
          <a:noFill/>
          <a:ln>
            <a:noFill/>
          </a:ln>
        </p:spPr>
      </p:pic>
    </p:spTree>
    <p:extLst>
      <p:ext uri="{BB962C8B-B14F-4D97-AF65-F5344CB8AC3E}">
        <p14:creationId xmlns:p14="http://schemas.microsoft.com/office/powerpoint/2010/main" val="1644781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dirty="0"/>
              <a:t/>
            </a:r>
            <a:br>
              <a:rPr lang="cs-CZ" sz="3200" dirty="0"/>
            </a:br>
            <a:r>
              <a:rPr lang="cs-CZ" sz="3200" dirty="0"/>
              <a:t>Českým vědcům pomáhají se sčítáním losů </a:t>
            </a:r>
            <a:br>
              <a:rPr lang="cs-CZ" sz="3200" dirty="0"/>
            </a:br>
            <a:r>
              <a:rPr lang="cs-CZ" sz="3200" dirty="0"/>
              <a:t>v přírodě sýkorky </a:t>
            </a:r>
            <a:br>
              <a:rPr lang="cs-CZ" sz="3200" dirty="0"/>
            </a:br>
            <a:endParaRPr lang="cs-CZ" sz="3200" dirty="0"/>
          </a:p>
        </p:txBody>
      </p:sp>
      <p:sp>
        <p:nvSpPr>
          <p:cNvPr id="3" name="Zástupný symbol pro obsah 2"/>
          <p:cNvSpPr>
            <a:spLocks noGrp="1"/>
          </p:cNvSpPr>
          <p:nvPr>
            <p:ph idx="1"/>
          </p:nvPr>
        </p:nvSpPr>
        <p:spPr>
          <a:xfrm>
            <a:off x="964734" y="1904300"/>
            <a:ext cx="9865453" cy="4249611"/>
          </a:xfrm>
        </p:spPr>
        <p:txBody>
          <a:bodyPr>
            <a:normAutofit fontScale="25000" lnSpcReduction="20000"/>
          </a:bodyPr>
          <a:lstStyle/>
          <a:p>
            <a:pPr marL="0" indent="0">
              <a:buNone/>
            </a:pPr>
            <a:r>
              <a:rPr lang="cs-CZ" sz="8000" dirty="0"/>
              <a:t>O netradiční metodě informovala ochranářská společnost Česká krajina. Na Třeboňsku pro ně vyvěsili padesát ptačích budek. Posbíranou srst, kterou si do nich nosí, pak budou analyzovat. </a:t>
            </a:r>
          </a:p>
          <a:p>
            <a:pPr marL="0" indent="0">
              <a:buNone/>
            </a:pPr>
            <a:r>
              <a:rPr lang="cs-CZ" sz="8000" dirty="0"/>
              <a:t>	„Sýkorky snáší srst zvířat ze širokého okolí a mezi ní, předpokládáme, do svého hnízda shromáždí i srst losů. Kolegové potom dělají genetické testy a na základě toho zjistí nejen zhruba počet losů, který u nás žije, ale i jejich pohlaví,“ vysvětlil ředitel České krajiny Dalibor Dostál.  </a:t>
            </a:r>
          </a:p>
          <a:p>
            <a:pPr marL="0" indent="0">
              <a:buNone/>
            </a:pPr>
            <a:r>
              <a:rPr lang="cs-CZ" sz="8000" dirty="0"/>
              <a:t>	Momentálně se podle něj už čeká na výsledky z nasbíraného materiálu.  Jak ochranáři díky sýkorkám poznají, kolik je v přírodě losů, vysvětlil Vladimíru Krocovi ředitel České krajiny Dalibor Dostál</a:t>
            </a:r>
          </a:p>
          <a:p>
            <a:pPr marL="0" indent="0">
              <a:buNone/>
            </a:pPr>
            <a:r>
              <a:rPr lang="cs-CZ" sz="8000" dirty="0"/>
              <a:t>	V oblasti Lipna v roce 2011 údajně přežívalo posledních 14 losů. Právě nová metoda by vědcům měla pomoci je spočítat přesněji. Dosavadní čísla jsou totiž podle Dalibora Dostála jen hrubé odhady.  „Los je zvíře, které dokáže migrovat na velkou vzdálenost. I pozorování, která jsou zaznamenána, mohou patřit jednomu zvířeti.“  </a:t>
            </a:r>
          </a:p>
          <a:p>
            <a:pPr marL="0" indent="0">
              <a:buNone/>
            </a:pPr>
            <a:r>
              <a:rPr lang="cs-CZ" sz="8000" dirty="0"/>
              <a:t>	Populaci losů v Česku ohrožují kromě pytláků i střety s auty a vlaky. </a:t>
            </a:r>
          </a:p>
          <a:p>
            <a:pPr marL="0" indent="0">
              <a:buNone/>
            </a:pPr>
            <a:endParaRPr lang="cs-CZ" sz="9600" dirty="0"/>
          </a:p>
          <a:p>
            <a:pPr marL="0" indent="0">
              <a:buNone/>
            </a:pPr>
            <a:endParaRPr lang="cs-CZ" sz="2800" dirty="0"/>
          </a:p>
          <a:p>
            <a:pPr marL="0" indent="0">
              <a:buNone/>
            </a:pPr>
            <a:endParaRPr lang="cs-CZ" sz="2800" dirty="0"/>
          </a:p>
          <a:p>
            <a:endParaRPr lang="cs-CZ" sz="2800" dirty="0"/>
          </a:p>
        </p:txBody>
      </p:sp>
    </p:spTree>
    <p:extLst>
      <p:ext uri="{BB962C8B-B14F-4D97-AF65-F5344CB8AC3E}">
        <p14:creationId xmlns:p14="http://schemas.microsoft.com/office/powerpoint/2010/main" val="3620160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i="1" dirty="0"/>
              <a:t>Los</a:t>
            </a:r>
            <a:r>
              <a:rPr lang="cs-CZ" dirty="0"/>
              <a:t> – </a:t>
            </a:r>
            <a:r>
              <a:rPr lang="cs-CZ" i="1" dirty="0"/>
              <a:t>los</a:t>
            </a:r>
          </a:p>
        </p:txBody>
      </p:sp>
      <p:sp>
        <p:nvSpPr>
          <p:cNvPr id="5" name="Zástupný symbol pro text 4"/>
          <p:cNvSpPr>
            <a:spLocks noGrp="1"/>
          </p:cNvSpPr>
          <p:nvPr>
            <p:ph type="body" idx="1"/>
          </p:nvPr>
        </p:nvSpPr>
        <p:spPr/>
        <p:txBody>
          <a:bodyPr>
            <a:normAutofit fontScale="55000" lnSpcReduction="20000"/>
          </a:bodyPr>
          <a:lstStyle/>
          <a:p>
            <a:r>
              <a:rPr lang="cs-CZ" sz="4600" dirty="0"/>
              <a:t>Los – losy</a:t>
            </a:r>
          </a:p>
          <a:p>
            <a:r>
              <a:rPr lang="cs-CZ" dirty="0"/>
              <a:t>los, - u </a:t>
            </a: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55917" y="3002535"/>
            <a:ext cx="4123558" cy="197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ástupný symbol pro text 5"/>
          <p:cNvSpPr>
            <a:spLocks noGrp="1"/>
          </p:cNvSpPr>
          <p:nvPr>
            <p:ph type="body" sz="quarter" idx="3"/>
          </p:nvPr>
        </p:nvSpPr>
        <p:spPr/>
        <p:txBody>
          <a:bodyPr>
            <a:normAutofit fontScale="55000" lnSpcReduction="20000"/>
          </a:bodyPr>
          <a:lstStyle/>
          <a:p>
            <a:r>
              <a:rPr lang="cs-CZ" sz="4600" dirty="0"/>
              <a:t>Los – losi</a:t>
            </a:r>
          </a:p>
          <a:p>
            <a:r>
              <a:rPr lang="cs-CZ" dirty="0"/>
              <a:t>los, -a</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867" y="2927033"/>
            <a:ext cx="3219139" cy="214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73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Slovník spisovného jazyka českého:</a:t>
            </a:r>
          </a:p>
        </p:txBody>
      </p:sp>
      <p:sp>
        <p:nvSpPr>
          <p:cNvPr id="3" name="Zástupný symbol pro obsah 2"/>
          <p:cNvSpPr>
            <a:spLocks noGrp="1"/>
          </p:cNvSpPr>
          <p:nvPr>
            <p:ph idx="1"/>
          </p:nvPr>
        </p:nvSpPr>
        <p:spPr>
          <a:xfrm>
            <a:off x="922789" y="1359017"/>
            <a:ext cx="10788241" cy="5083728"/>
          </a:xfrm>
        </p:spPr>
        <p:txBody>
          <a:bodyPr>
            <a:normAutofit fontScale="92500" lnSpcReduction="20000"/>
          </a:bodyPr>
          <a:lstStyle/>
          <a:p>
            <a:pPr marL="0" indent="0">
              <a:buNone/>
            </a:pPr>
            <a:r>
              <a:rPr lang="cs-CZ" sz="4600" b="1" dirty="0">
                <a:solidFill>
                  <a:srgbClr val="FF0000"/>
                </a:solidFill>
              </a:rPr>
              <a:t>los</a:t>
            </a:r>
            <a:r>
              <a:rPr lang="cs-CZ" sz="4600" dirty="0">
                <a:solidFill>
                  <a:srgbClr val="FF0000"/>
                </a:solidFill>
              </a:rPr>
              <a:t>, -a m. </a:t>
            </a:r>
            <a:r>
              <a:rPr lang="cs-CZ" b="1" dirty="0"/>
              <a:t>veliký savec s lopatovitými parohy příbuzný jelenu, žijící v severních krajích</a:t>
            </a:r>
            <a:r>
              <a:rPr lang="cs-CZ" dirty="0"/>
              <a:t>; </a:t>
            </a:r>
            <a:r>
              <a:rPr lang="cs-CZ" dirty="0" err="1"/>
              <a:t>zool</a:t>
            </a:r>
            <a:r>
              <a:rPr lang="cs-CZ" dirty="0"/>
              <a:t>. rod </a:t>
            </a:r>
            <a:r>
              <a:rPr lang="cs-CZ" dirty="0" err="1"/>
              <a:t>Alces</a:t>
            </a:r>
            <a:r>
              <a:rPr lang="cs-CZ" dirty="0"/>
              <a:t>: l. kanadský; l. evropský</a:t>
            </a:r>
          </a:p>
          <a:p>
            <a:pPr marL="0" indent="0">
              <a:buNone/>
            </a:pPr>
            <a:endParaRPr lang="cs-CZ" dirty="0"/>
          </a:p>
          <a:p>
            <a:pPr marL="0" indent="0">
              <a:buNone/>
            </a:pPr>
            <a:r>
              <a:rPr lang="cs-CZ" sz="4600" b="1" dirty="0">
                <a:solidFill>
                  <a:srgbClr val="FF0000"/>
                </a:solidFill>
              </a:rPr>
              <a:t>los</a:t>
            </a:r>
            <a:r>
              <a:rPr lang="cs-CZ" sz="4600" dirty="0">
                <a:solidFill>
                  <a:srgbClr val="FF0000"/>
                </a:solidFill>
              </a:rPr>
              <a:t> I, -u m. </a:t>
            </a:r>
            <a:r>
              <a:rPr lang="cs-CZ" dirty="0"/>
              <a:t>(6. j. -u, </a:t>
            </a:r>
            <a:r>
              <a:rPr lang="cs-CZ" dirty="0" err="1"/>
              <a:t>řidč</a:t>
            </a:r>
            <a:r>
              <a:rPr lang="cs-CZ" dirty="0"/>
              <a:t>. -e) (z něm.) 1. </a:t>
            </a:r>
            <a:r>
              <a:rPr lang="cs-CZ" b="1" dirty="0"/>
              <a:t>lístek, kostka ap. jako prostředek, jímž se přenechává rozhodnutí n. volba náhodnému výsledku</a:t>
            </a:r>
            <a:r>
              <a:rPr lang="cs-CZ" dirty="0"/>
              <a:t>: rozhoduje l.; určit, vybrat losem; padl na něho l.; metat l. o něco </a:t>
            </a:r>
          </a:p>
          <a:p>
            <a:pPr marL="0" indent="0">
              <a:buNone/>
            </a:pPr>
            <a:r>
              <a:rPr lang="cs-CZ" b="1" dirty="0"/>
              <a:t>2. druh cenných papírů, číslovaná poukázka loterie ap., na niž je možné dosáhnout výhry: </a:t>
            </a:r>
            <a:r>
              <a:rPr lang="cs-CZ" dirty="0"/>
              <a:t>l. státní loterie; l. podniku Sběrné suroviny </a:t>
            </a:r>
          </a:p>
          <a:p>
            <a:pPr marL="0" indent="0">
              <a:buNone/>
            </a:pPr>
            <a:r>
              <a:rPr lang="cs-CZ" dirty="0"/>
              <a:t>3. </a:t>
            </a:r>
            <a:r>
              <a:rPr lang="cs-CZ" dirty="0" err="1"/>
              <a:t>kniž</a:t>
            </a:r>
            <a:r>
              <a:rPr lang="cs-CZ" dirty="0"/>
              <a:t>. </a:t>
            </a:r>
            <a:r>
              <a:rPr lang="cs-CZ" b="1" dirty="0"/>
              <a:t>(životní) úděl, osud, sudba</a:t>
            </a:r>
            <a:r>
              <a:rPr lang="cs-CZ" dirty="0"/>
              <a:t>: zlý, tvrdý l.; jejich společný l.</a:t>
            </a:r>
            <a:endParaRPr lang="cs-CZ" sz="4000" dirty="0"/>
          </a:p>
          <a:p>
            <a:pPr marL="0" indent="0">
              <a:buNone/>
            </a:pPr>
            <a:r>
              <a:rPr lang="cs-CZ" sz="4000" dirty="0"/>
              <a:t>Homonymie – jazykové hry apod.</a:t>
            </a:r>
          </a:p>
        </p:txBody>
      </p:sp>
    </p:spTree>
    <p:extLst>
      <p:ext uri="{BB962C8B-B14F-4D97-AF65-F5344CB8AC3E}">
        <p14:creationId xmlns:p14="http://schemas.microsoft.com/office/powerpoint/2010/main" val="4259199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Petr Nikl:  </a:t>
            </a:r>
            <a:r>
              <a:rPr lang="cs-CZ" dirty="0" err="1"/>
              <a:t>Jeleňovití</a:t>
            </a:r>
            <a:endParaRPr lang="cs-CZ" dirty="0"/>
          </a:p>
        </p:txBody>
      </p:sp>
      <p:sp>
        <p:nvSpPr>
          <p:cNvPr id="4" name="Zástupný symbol pro obsah 3"/>
          <p:cNvSpPr>
            <a:spLocks noGrp="1"/>
          </p:cNvSpPr>
          <p:nvPr>
            <p:ph idx="1"/>
          </p:nvPr>
        </p:nvSpPr>
        <p:spPr/>
        <p:txBody>
          <a:bodyPr/>
          <a:lstStyle/>
          <a:p>
            <a:pPr marL="0" indent="0">
              <a:buNone/>
            </a:pPr>
            <a:r>
              <a:rPr lang="cs-CZ" i="1" dirty="0"/>
              <a:t>Někteří jeleni napíší LOS</a:t>
            </a:r>
          </a:p>
          <a:p>
            <a:pPr marL="0" indent="0">
              <a:buNone/>
            </a:pPr>
            <a:r>
              <a:rPr lang="cs-CZ" i="1" dirty="0"/>
              <a:t>a myslí tím příbuzného.</a:t>
            </a:r>
          </a:p>
          <a:p>
            <a:pPr marL="0" indent="0">
              <a:buNone/>
            </a:pPr>
            <a:r>
              <a:rPr lang="cs-CZ" i="1" dirty="0"/>
              <a:t>Jiní jeleni napíší LOS</a:t>
            </a:r>
          </a:p>
          <a:p>
            <a:pPr marL="0" indent="0">
              <a:buNone/>
            </a:pPr>
            <a:r>
              <a:rPr lang="cs-CZ" i="1" dirty="0"/>
              <a:t>a myslí tím papírek s číslem.</a:t>
            </a:r>
          </a:p>
          <a:p>
            <a:pPr marL="0" indent="0">
              <a:buNone/>
            </a:pPr>
            <a:r>
              <a:rPr lang="cs-CZ" i="1" dirty="0"/>
              <a:t>Někteří můžou losem vyhrát losa, </a:t>
            </a:r>
          </a:p>
          <a:p>
            <a:pPr marL="0" indent="0">
              <a:buNone/>
            </a:pPr>
            <a:r>
              <a:rPr lang="cs-CZ" i="1" dirty="0"/>
              <a:t>jiným může los sežrat los.</a:t>
            </a:r>
          </a:p>
          <a:p>
            <a:pPr marL="0" indent="0">
              <a:buNone/>
            </a:pPr>
            <a:endParaRPr lang="cs-CZ"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864" y="2097193"/>
            <a:ext cx="3523098" cy="4211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3750" y="651347"/>
            <a:ext cx="1922462" cy="2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353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0785" y="402671"/>
            <a:ext cx="10961614" cy="1233181"/>
          </a:xfrm>
        </p:spPr>
        <p:txBody>
          <a:bodyPr>
            <a:normAutofit fontScale="90000"/>
          </a:bodyPr>
          <a:lstStyle/>
          <a:p>
            <a:r>
              <a:rPr lang="cs-CZ" b="1" dirty="0">
                <a:solidFill>
                  <a:srgbClr val="FF0000"/>
                </a:solidFill>
              </a:rPr>
              <a:t>Vilém Mathesius (</a:t>
            </a:r>
            <a:r>
              <a:rPr lang="cs-CZ" b="1" i="1" dirty="0">
                <a:solidFill>
                  <a:srgbClr val="FF0000"/>
                </a:solidFill>
              </a:rPr>
              <a:t>Řeč a sloh</a:t>
            </a:r>
            <a:r>
              <a:rPr lang="cs-CZ" b="1" dirty="0">
                <a:solidFill>
                  <a:srgbClr val="FF0000"/>
                </a:solidFill>
              </a:rPr>
              <a:t>, 1940): </a:t>
            </a:r>
            <a:br>
              <a:rPr lang="cs-CZ" b="1" dirty="0">
                <a:solidFill>
                  <a:srgbClr val="FF0000"/>
                </a:solidFill>
              </a:rPr>
            </a:br>
            <a:r>
              <a:rPr lang="cs-CZ" dirty="0"/>
              <a:t>slova značková a popisná</a:t>
            </a:r>
          </a:p>
        </p:txBody>
      </p:sp>
      <p:sp>
        <p:nvSpPr>
          <p:cNvPr id="3" name="Zástupný symbol pro text 2"/>
          <p:cNvSpPr>
            <a:spLocks noGrp="1"/>
          </p:cNvSpPr>
          <p:nvPr>
            <p:ph type="body" idx="1"/>
          </p:nvPr>
        </p:nvSpPr>
        <p:spPr/>
        <p:txBody>
          <a:bodyPr/>
          <a:lstStyle/>
          <a:p>
            <a:r>
              <a:rPr lang="cs-CZ" dirty="0"/>
              <a:t>značková - nemotivovaná</a:t>
            </a:r>
          </a:p>
        </p:txBody>
      </p:sp>
      <p:sp>
        <p:nvSpPr>
          <p:cNvPr id="4" name="Zástupný symbol pro obsah 3"/>
          <p:cNvSpPr>
            <a:spLocks noGrp="1"/>
          </p:cNvSpPr>
          <p:nvPr>
            <p:ph sz="half" idx="2"/>
          </p:nvPr>
        </p:nvSpPr>
        <p:spPr/>
        <p:txBody>
          <a:bodyPr/>
          <a:lstStyle/>
          <a:p>
            <a:pPr marL="0" indent="0">
              <a:buNone/>
            </a:pPr>
            <a:endParaRPr lang="cs-CZ" dirty="0"/>
          </a:p>
          <a:p>
            <a:pPr marL="0" indent="0">
              <a:buNone/>
            </a:pPr>
            <a:endParaRPr lang="cs-CZ" dirty="0"/>
          </a:p>
          <a:p>
            <a:pPr marL="0" indent="0">
              <a:buNone/>
            </a:pPr>
            <a:r>
              <a:rPr lang="cs-CZ" dirty="0"/>
              <a:t>OKŘÍN – co to znamená?</a:t>
            </a:r>
          </a:p>
        </p:txBody>
      </p:sp>
      <p:sp>
        <p:nvSpPr>
          <p:cNvPr id="5" name="Zástupný symbol pro text 4"/>
          <p:cNvSpPr>
            <a:spLocks noGrp="1"/>
          </p:cNvSpPr>
          <p:nvPr>
            <p:ph type="body" sz="quarter" idx="3"/>
          </p:nvPr>
        </p:nvSpPr>
        <p:spPr>
          <a:xfrm>
            <a:off x="7130642" y="1535113"/>
            <a:ext cx="4451759" cy="639762"/>
          </a:xfrm>
        </p:spPr>
        <p:txBody>
          <a:bodyPr/>
          <a:lstStyle/>
          <a:p>
            <a:r>
              <a:rPr lang="cs-CZ" dirty="0"/>
              <a:t>popisná - motivovaná</a:t>
            </a:r>
          </a:p>
        </p:txBody>
      </p:sp>
      <p:sp>
        <p:nvSpPr>
          <p:cNvPr id="6" name="Zástupný symbol pro obsah 5"/>
          <p:cNvSpPr>
            <a:spLocks noGrp="1"/>
          </p:cNvSpPr>
          <p:nvPr>
            <p:ph sz="quarter" idx="4"/>
          </p:nvPr>
        </p:nvSpPr>
        <p:spPr/>
        <p:txBody>
          <a:bodyPr/>
          <a:lstStyle/>
          <a:p>
            <a:pPr marL="0" indent="0">
              <a:buNone/>
            </a:pPr>
            <a:endParaRPr lang="cs-CZ" dirty="0"/>
          </a:p>
          <a:p>
            <a:pPr marL="0" indent="0">
              <a:buNone/>
            </a:pPr>
            <a:endParaRPr lang="cs-CZ" dirty="0"/>
          </a:p>
          <a:p>
            <a:pPr marL="0" indent="0">
              <a:buNone/>
            </a:pPr>
            <a:r>
              <a:rPr lang="cs-CZ" dirty="0"/>
              <a:t>PALÍRNA – co to znamená?</a:t>
            </a:r>
          </a:p>
        </p:txBody>
      </p:sp>
      <p:sp>
        <p:nvSpPr>
          <p:cNvPr id="7" name="Obdélník 6"/>
          <p:cNvSpPr/>
          <p:nvPr/>
        </p:nvSpPr>
        <p:spPr>
          <a:xfrm>
            <a:off x="1991544" y="3717030"/>
            <a:ext cx="8064896" cy="1754326"/>
          </a:xfrm>
          <a:prstGeom prst="rect">
            <a:avLst/>
          </a:prstGeom>
        </p:spPr>
        <p:txBody>
          <a:bodyPr wrap="square">
            <a:spAutoFit/>
          </a:bodyPr>
          <a:lstStyle/>
          <a:p>
            <a:r>
              <a:rPr lang="cs-CZ" dirty="0" err="1">
                <a:solidFill>
                  <a:prstClr val="black"/>
                </a:solidFill>
                <a:latin typeface="Calibri"/>
              </a:rPr>
              <a:t>okřín</a:t>
            </a:r>
            <a:r>
              <a:rPr lang="cs-CZ" dirty="0">
                <a:solidFill>
                  <a:prstClr val="black"/>
                </a:solidFill>
                <a:latin typeface="Calibri"/>
              </a:rPr>
              <a:t>, -u m. (6. j. -u) (</a:t>
            </a:r>
            <a:r>
              <a:rPr lang="cs-CZ" dirty="0" err="1">
                <a:solidFill>
                  <a:prstClr val="black"/>
                </a:solidFill>
                <a:latin typeface="Calibri"/>
              </a:rPr>
              <a:t>dř</a:t>
            </a:r>
            <a:r>
              <a:rPr lang="cs-CZ" dirty="0">
                <a:solidFill>
                  <a:prstClr val="black"/>
                </a:solidFill>
                <a:latin typeface="Calibri"/>
              </a:rPr>
              <a:t>. užívaná) širší, </a:t>
            </a:r>
            <a:r>
              <a:rPr lang="cs-CZ" dirty="0" err="1">
                <a:solidFill>
                  <a:prstClr val="black"/>
                </a:solidFill>
                <a:latin typeface="Calibri"/>
              </a:rPr>
              <a:t>obyč</a:t>
            </a:r>
            <a:r>
              <a:rPr lang="cs-CZ" dirty="0">
                <a:solidFill>
                  <a:prstClr val="black"/>
                </a:solidFill>
                <a:latin typeface="Calibri"/>
              </a:rPr>
              <a:t>. mělká nádoba podobná mělké míse, </a:t>
            </a:r>
            <a:r>
              <a:rPr lang="cs-CZ" dirty="0" err="1">
                <a:solidFill>
                  <a:prstClr val="black"/>
                </a:solidFill>
                <a:latin typeface="Calibri"/>
              </a:rPr>
              <a:t>nejč</a:t>
            </a:r>
            <a:r>
              <a:rPr lang="cs-CZ" dirty="0">
                <a:solidFill>
                  <a:prstClr val="black"/>
                </a:solidFill>
                <a:latin typeface="Calibri"/>
              </a:rPr>
              <a:t>. dřevěná: těsto se zadělávalo v o-u; plný o. jablek, mouky; dřevěný, hliněný, cínový o.; o. s vínem (</a:t>
            </a:r>
            <a:r>
              <a:rPr lang="cs-CZ" dirty="0" err="1">
                <a:solidFill>
                  <a:prstClr val="black"/>
                </a:solidFill>
                <a:latin typeface="Calibri"/>
              </a:rPr>
              <a:t>Ner</a:t>
            </a:r>
            <a:r>
              <a:rPr lang="cs-CZ" dirty="0">
                <a:solidFill>
                  <a:prstClr val="black"/>
                </a:solidFill>
                <a:latin typeface="Calibri"/>
              </a:rPr>
              <a:t>.): → zdrob. okřínek, -</a:t>
            </a:r>
            <a:r>
              <a:rPr lang="cs-CZ" dirty="0" err="1">
                <a:solidFill>
                  <a:prstClr val="black"/>
                </a:solidFill>
                <a:latin typeface="Calibri"/>
              </a:rPr>
              <a:t>nku</a:t>
            </a:r>
            <a:r>
              <a:rPr lang="cs-CZ" dirty="0">
                <a:solidFill>
                  <a:prstClr val="black"/>
                </a:solidFill>
                <a:latin typeface="Calibri"/>
              </a:rPr>
              <a:t> m. (6. mn. -</a:t>
            </a:r>
            <a:r>
              <a:rPr lang="cs-CZ" dirty="0" err="1">
                <a:solidFill>
                  <a:prstClr val="black"/>
                </a:solidFill>
                <a:latin typeface="Calibri"/>
              </a:rPr>
              <a:t>ncích</a:t>
            </a:r>
            <a:r>
              <a:rPr lang="cs-CZ" dirty="0">
                <a:solidFill>
                  <a:prstClr val="black"/>
                </a:solidFill>
                <a:latin typeface="Calibri"/>
              </a:rPr>
              <a:t>)</a:t>
            </a:r>
          </a:p>
          <a:p>
            <a:endParaRPr lang="cs-CZ" dirty="0">
              <a:solidFill>
                <a:prstClr val="black"/>
              </a:solidFill>
              <a:latin typeface="Calibri"/>
            </a:endParaRPr>
          </a:p>
          <a:p>
            <a:r>
              <a:rPr lang="cs-CZ" dirty="0">
                <a:solidFill>
                  <a:prstClr val="black"/>
                </a:solidFill>
                <a:latin typeface="Calibri"/>
              </a:rPr>
              <a:t>palírna, -y (2. mn. -</a:t>
            </a:r>
            <a:r>
              <a:rPr lang="cs-CZ" dirty="0" err="1">
                <a:solidFill>
                  <a:prstClr val="black"/>
                </a:solidFill>
                <a:latin typeface="Calibri"/>
              </a:rPr>
              <a:t>ren</a:t>
            </a:r>
            <a:r>
              <a:rPr lang="cs-CZ" dirty="0">
                <a:solidFill>
                  <a:prstClr val="black"/>
                </a:solidFill>
                <a:latin typeface="Calibri"/>
              </a:rPr>
              <a:t>) ž. 1. výrobna pálenky: p. kořalky; p. slivovice; panské p-y 2. </a:t>
            </a:r>
            <a:r>
              <a:rPr lang="cs-CZ" dirty="0" err="1">
                <a:solidFill>
                  <a:prstClr val="black"/>
                </a:solidFill>
                <a:latin typeface="Calibri"/>
              </a:rPr>
              <a:t>zast</a:t>
            </a:r>
            <a:r>
              <a:rPr lang="cs-CZ" dirty="0">
                <a:solidFill>
                  <a:prstClr val="black"/>
                </a:solidFill>
                <a:latin typeface="Calibri"/>
              </a:rPr>
              <a:t>. a </a:t>
            </a:r>
            <a:r>
              <a:rPr lang="cs-CZ" dirty="0" err="1">
                <a:solidFill>
                  <a:prstClr val="black"/>
                </a:solidFill>
                <a:latin typeface="Calibri"/>
              </a:rPr>
              <a:t>nář</a:t>
            </a:r>
            <a:r>
              <a:rPr lang="cs-CZ" dirty="0">
                <a:solidFill>
                  <a:prstClr val="black"/>
                </a:solidFill>
                <a:latin typeface="Calibri"/>
              </a:rPr>
              <a:t>. kořalna (</a:t>
            </a:r>
            <a:r>
              <a:rPr lang="cs-CZ" dirty="0" err="1">
                <a:solidFill>
                  <a:prstClr val="black"/>
                </a:solidFill>
                <a:latin typeface="Calibri"/>
              </a:rPr>
              <a:t>Kosm</a:t>
            </a:r>
            <a:r>
              <a:rPr lang="cs-CZ" dirty="0">
                <a:solidFill>
                  <a:prstClr val="black"/>
                </a:solidFill>
                <a:latin typeface="Calibri"/>
              </a:rPr>
              <a:t>.) 3. </a:t>
            </a:r>
            <a:r>
              <a:rPr lang="cs-CZ" dirty="0" err="1">
                <a:solidFill>
                  <a:prstClr val="black"/>
                </a:solidFill>
                <a:latin typeface="Calibri"/>
              </a:rPr>
              <a:t>tech</a:t>
            </a:r>
            <a:r>
              <a:rPr lang="cs-CZ" dirty="0">
                <a:solidFill>
                  <a:prstClr val="black"/>
                </a:solidFill>
                <a:latin typeface="Calibri"/>
              </a:rPr>
              <a:t>. dílna, kde se pálí kovy</a:t>
            </a:r>
          </a:p>
        </p:txBody>
      </p:sp>
    </p:spTree>
    <p:extLst>
      <p:ext uri="{BB962C8B-B14F-4D97-AF65-F5344CB8AC3E}">
        <p14:creationId xmlns:p14="http://schemas.microsoft.com/office/powerpoint/2010/main" val="199769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1498178"/>
          </a:xfrm>
        </p:spPr>
        <p:txBody>
          <a:bodyPr>
            <a:normAutofit fontScale="90000"/>
          </a:bodyPr>
          <a:lstStyle/>
          <a:p>
            <a:r>
              <a:rPr lang="cs-CZ" dirty="0"/>
              <a:t/>
            </a:r>
            <a:br>
              <a:rPr lang="cs-CZ" dirty="0"/>
            </a:br>
            <a:r>
              <a:rPr lang="cs-CZ" i="1" dirty="0">
                <a:latin typeface="Times New Roman" pitchFamily="18" charset="0"/>
                <a:cs typeface="Times New Roman" pitchFamily="18" charset="0"/>
              </a:rPr>
              <a:t>Okřín</a:t>
            </a:r>
            <a:r>
              <a:rPr lang="cs-CZ" dirty="0">
                <a:latin typeface="Times New Roman" pitchFamily="18" charset="0"/>
                <a:cs typeface="Times New Roman" pitchFamily="18" charset="0"/>
              </a:rPr>
              <a:t>: „mělká dřevěná mísa“</a:t>
            </a:r>
            <a:br>
              <a:rPr lang="cs-CZ" dirty="0">
                <a:latin typeface="Times New Roman" pitchFamily="18" charset="0"/>
                <a:cs typeface="Times New Roman" pitchFamily="18" charset="0"/>
              </a:rPr>
            </a:br>
            <a:r>
              <a:rPr lang="cs-CZ" sz="3100" i="1" dirty="0">
                <a:latin typeface="Times New Roman" pitchFamily="18" charset="0"/>
                <a:cs typeface="Times New Roman" pitchFamily="18" charset="0"/>
              </a:rPr>
              <a:t>těsto se zadělávalo v </a:t>
            </a:r>
            <a:r>
              <a:rPr lang="cs-CZ" sz="3100" i="1" dirty="0" err="1">
                <a:latin typeface="Times New Roman" pitchFamily="18" charset="0"/>
                <a:cs typeface="Times New Roman" pitchFamily="18" charset="0"/>
              </a:rPr>
              <a:t>okřínu</a:t>
            </a:r>
            <a:r>
              <a:rPr lang="cs-CZ" sz="3100" i="1" dirty="0">
                <a:latin typeface="Times New Roman" pitchFamily="18" charset="0"/>
                <a:cs typeface="Times New Roman" pitchFamily="18" charset="0"/>
              </a:rPr>
              <a:t>; plný </a:t>
            </a:r>
            <a:r>
              <a:rPr lang="cs-CZ" sz="3100" i="1" dirty="0" err="1">
                <a:latin typeface="Times New Roman" pitchFamily="18" charset="0"/>
                <a:cs typeface="Times New Roman" pitchFamily="18" charset="0"/>
              </a:rPr>
              <a:t>okřín</a:t>
            </a:r>
            <a:r>
              <a:rPr lang="cs-CZ" sz="3100" i="1" dirty="0">
                <a:latin typeface="Times New Roman" pitchFamily="18" charset="0"/>
                <a:cs typeface="Times New Roman" pitchFamily="18" charset="0"/>
              </a:rPr>
              <a:t> jablek, mouky</a:t>
            </a:r>
            <a:br>
              <a:rPr lang="cs-CZ" sz="3100" i="1" dirty="0">
                <a:latin typeface="Times New Roman" pitchFamily="18" charset="0"/>
                <a:cs typeface="Times New Roman" pitchFamily="18" charset="0"/>
              </a:rPr>
            </a:br>
            <a:r>
              <a:rPr lang="cs-CZ" sz="3100" i="1" dirty="0">
                <a:latin typeface="Times New Roman" pitchFamily="18" charset="0"/>
                <a:cs typeface="Times New Roman" pitchFamily="18" charset="0"/>
              </a:rPr>
              <a:t/>
            </a:r>
            <a:br>
              <a:rPr lang="cs-CZ" sz="3100" i="1" dirty="0">
                <a:latin typeface="Times New Roman" pitchFamily="18" charset="0"/>
                <a:cs typeface="Times New Roman" pitchFamily="18" charset="0"/>
              </a:rPr>
            </a:br>
            <a:endParaRPr lang="cs-CZ" sz="3100" i="1" dirty="0">
              <a:latin typeface="Times New Roman" pitchFamily="18" charset="0"/>
              <a:cs typeface="Times New Roman" pitchFamily="18" charset="0"/>
            </a:endParaRP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15681" y="1916833"/>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0770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a:latin typeface="Times New Roman" pitchFamily="18" charset="0"/>
                <a:cs typeface="Times New Roman" pitchFamily="18" charset="0"/>
              </a:rPr>
              <a:t>Palírna</a:t>
            </a:r>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423592" y="1412776"/>
            <a:ext cx="28575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6"/>
          <p:cNvSpPr>
            <a:spLocks noGrp="1"/>
          </p:cNvSpPr>
          <p:nvPr>
            <p:ph sz="half" idx="2"/>
          </p:nvPr>
        </p:nvSpPr>
        <p:spPr>
          <a:xfrm>
            <a:off x="6164932" y="1585165"/>
            <a:ext cx="4038600" cy="4525963"/>
          </a:xfrm>
        </p:spPr>
        <p:txBody>
          <a:bodyPr>
            <a:noAutofit/>
          </a:bodyPr>
          <a:lstStyle/>
          <a:p>
            <a:pPr marL="0" indent="0">
              <a:buNone/>
            </a:pPr>
            <a:r>
              <a:rPr lang="cs-CZ" dirty="0">
                <a:latin typeface="Times New Roman" pitchFamily="18" charset="0"/>
                <a:cs typeface="Times New Roman" pitchFamily="18" charset="0"/>
              </a:rPr>
              <a:t>pálit </a:t>
            </a:r>
          </a:p>
          <a:p>
            <a:pPr marL="0" indent="0">
              <a:buNone/>
            </a:pPr>
            <a:r>
              <a:rPr lang="cs-CZ" dirty="0">
                <a:latin typeface="Times New Roman" pitchFamily="18" charset="0"/>
                <a:cs typeface="Times New Roman" pitchFamily="18" charset="0"/>
              </a:rPr>
              <a:t>+</a:t>
            </a:r>
          </a:p>
          <a:p>
            <a:pPr marL="0" indent="0">
              <a:buNone/>
            </a:pPr>
            <a:r>
              <a:rPr lang="cs-CZ" dirty="0">
                <a:latin typeface="Times New Roman" pitchFamily="18" charset="0"/>
                <a:cs typeface="Times New Roman" pitchFamily="18" charset="0"/>
              </a:rPr>
              <a:t>-(í)</a:t>
            </a:r>
            <a:r>
              <a:rPr lang="cs-CZ" dirty="0" err="1">
                <a:latin typeface="Times New Roman" pitchFamily="18" charset="0"/>
                <a:cs typeface="Times New Roman" pitchFamily="18" charset="0"/>
              </a:rPr>
              <a:t>rna</a:t>
            </a:r>
            <a:r>
              <a:rPr lang="cs-CZ" dirty="0">
                <a:latin typeface="Times New Roman" pitchFamily="18" charset="0"/>
                <a:cs typeface="Times New Roman" pitchFamily="18" charset="0"/>
              </a:rPr>
              <a:t> →</a:t>
            </a:r>
          </a:p>
          <a:p>
            <a:pPr marL="0" indent="0">
              <a:buNone/>
            </a:pPr>
            <a:r>
              <a:rPr lang="cs-CZ" dirty="0">
                <a:latin typeface="Times New Roman" pitchFamily="18" charset="0"/>
                <a:cs typeface="Times New Roman" pitchFamily="18" charset="0"/>
              </a:rPr>
              <a:t>místo, kde se něco dělá</a:t>
            </a:r>
          </a:p>
          <a:p>
            <a:pPr marL="0" indent="0">
              <a:buNone/>
            </a:pPr>
            <a:endParaRPr lang="cs-CZ" dirty="0">
              <a:latin typeface="Times New Roman" pitchFamily="18" charset="0"/>
              <a:cs typeface="Times New Roman" pitchFamily="18" charset="0"/>
            </a:endParaRPr>
          </a:p>
          <a:p>
            <a:pPr marL="0" indent="0">
              <a:buNone/>
            </a:pPr>
            <a:r>
              <a:rPr lang="cs-CZ" dirty="0">
                <a:latin typeface="Times New Roman" pitchFamily="18" charset="0"/>
                <a:cs typeface="Times New Roman" pitchFamily="18" charset="0"/>
              </a:rPr>
              <a:t>= „místo, kde se pálí…“</a:t>
            </a:r>
          </a:p>
          <a:p>
            <a:pPr marL="0" indent="0">
              <a:buNone/>
            </a:pPr>
            <a:r>
              <a:rPr lang="cs-CZ" dirty="0">
                <a:latin typeface="Times New Roman" pitchFamily="18" charset="0"/>
                <a:cs typeface="Times New Roman" pitchFamily="18" charset="0"/>
              </a:rPr>
              <a:t>(… alkohol)</a:t>
            </a:r>
          </a:p>
          <a:p>
            <a:pPr marL="0" indent="0">
              <a:buNone/>
            </a:pPr>
            <a:r>
              <a:rPr lang="cs-CZ" dirty="0">
                <a:latin typeface="Times New Roman" pitchFamily="18" charset="0"/>
                <a:cs typeface="Times New Roman" pitchFamily="18" charset="0"/>
              </a:rPr>
              <a:t>„výrobna pálenky“ (SSJČ)</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01" y="4293096"/>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1831" y="1323990"/>
            <a:ext cx="140400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3318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7006D81B-BEC9-4C6E-98C3-E812C77363F1}"/>
              </a:ext>
            </a:extLst>
          </p:cNvPr>
          <p:cNvSpPr>
            <a:spLocks noGrp="1"/>
          </p:cNvSpPr>
          <p:nvPr>
            <p:ph type="title"/>
          </p:nvPr>
        </p:nvSpPr>
        <p:spPr/>
        <p:txBody>
          <a:bodyPr/>
          <a:lstStyle/>
          <a:p>
            <a:r>
              <a:rPr lang="cs-CZ" dirty="0"/>
              <a:t>Slovo – vlastnosti </a:t>
            </a:r>
          </a:p>
        </p:txBody>
      </p:sp>
      <p:sp>
        <p:nvSpPr>
          <p:cNvPr id="8" name="Zástupný obsah 7">
            <a:extLst>
              <a:ext uri="{FF2B5EF4-FFF2-40B4-BE49-F238E27FC236}">
                <a16:creationId xmlns:a16="http://schemas.microsoft.com/office/drawing/2014/main" id="{25A545E4-F1F2-4711-B63A-F784460DD3A3}"/>
              </a:ext>
            </a:extLst>
          </p:cNvPr>
          <p:cNvSpPr>
            <a:spLocks noGrp="1"/>
          </p:cNvSpPr>
          <p:nvPr>
            <p:ph sz="half" idx="1"/>
          </p:nvPr>
        </p:nvSpPr>
        <p:spPr>
          <a:xfrm>
            <a:off x="609599" y="1600201"/>
            <a:ext cx="10866539" cy="4525963"/>
          </a:xfrm>
        </p:spPr>
        <p:txBody>
          <a:bodyPr/>
          <a:lstStyle/>
          <a:p>
            <a:r>
              <a:rPr lang="cs-CZ" dirty="0"/>
              <a:t>Samostatnost </a:t>
            </a:r>
          </a:p>
          <a:p>
            <a:r>
              <a:rPr lang="cs-CZ" dirty="0"/>
              <a:t>Oddělenost</a:t>
            </a:r>
          </a:p>
          <a:p>
            <a:r>
              <a:rPr lang="cs-CZ" dirty="0"/>
              <a:t>Přemístitelnost</a:t>
            </a:r>
          </a:p>
          <a:p>
            <a:r>
              <a:rPr lang="cs-CZ" dirty="0" err="1"/>
              <a:t>Nepřerušitelnost</a:t>
            </a:r>
            <a:endParaRPr lang="cs-CZ" dirty="0"/>
          </a:p>
          <a:p>
            <a:r>
              <a:rPr lang="cs-CZ" dirty="0"/>
              <a:t>Nahraditelnost </a:t>
            </a:r>
          </a:p>
          <a:p>
            <a:r>
              <a:rPr lang="cs-CZ" dirty="0"/>
              <a:t>Ustálenost spojení významu a formy</a:t>
            </a:r>
          </a:p>
          <a:p>
            <a:r>
              <a:rPr lang="cs-CZ" dirty="0"/>
              <a:t>Reprodukovatelnost</a:t>
            </a:r>
          </a:p>
          <a:p>
            <a:r>
              <a:rPr lang="cs-CZ" dirty="0"/>
              <a:t>Spojitelnost do větších celků</a:t>
            </a:r>
          </a:p>
        </p:txBody>
      </p:sp>
    </p:spTree>
    <p:extLst>
      <p:ext uri="{BB962C8B-B14F-4D97-AF65-F5344CB8AC3E}">
        <p14:creationId xmlns:p14="http://schemas.microsoft.com/office/powerpoint/2010/main" val="2786027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Slova motivovaná a nemotivovaná. Motivace</a:t>
            </a:r>
          </a:p>
        </p:txBody>
      </p:sp>
      <p:sp>
        <p:nvSpPr>
          <p:cNvPr id="3" name="Zástupný symbol pro obsah 2"/>
          <p:cNvSpPr>
            <a:spLocks noGrp="1"/>
          </p:cNvSpPr>
          <p:nvPr>
            <p:ph idx="1"/>
          </p:nvPr>
        </p:nvSpPr>
        <p:spPr>
          <a:xfrm>
            <a:off x="511728" y="1493240"/>
            <a:ext cx="11241248" cy="5050173"/>
          </a:xfrm>
        </p:spPr>
        <p:txBody>
          <a:bodyPr>
            <a:normAutofit/>
          </a:bodyPr>
          <a:lstStyle/>
          <a:p>
            <a:pPr marL="0" indent="0">
              <a:buNone/>
            </a:pPr>
            <a:r>
              <a:rPr lang="cs-CZ" dirty="0"/>
              <a:t>Je u některých z níže uvedených slov patrné, že jsou svým významem a formou odvozena od jiného slova / jiných slov?</a:t>
            </a:r>
          </a:p>
          <a:p>
            <a:pPr marL="0" indent="0">
              <a:buNone/>
            </a:pPr>
            <a:r>
              <a:rPr lang="cs-CZ" dirty="0"/>
              <a:t>Která jsou pociťovaná jako motivovaná, která ne? (Vysvětlete.)</a:t>
            </a:r>
          </a:p>
          <a:p>
            <a:pPr marL="0" indent="0">
              <a:buNone/>
            </a:pPr>
            <a:endParaRPr lang="cs-CZ" dirty="0"/>
          </a:p>
          <a:p>
            <a:pPr marL="0" indent="0">
              <a:buNone/>
            </a:pPr>
            <a:r>
              <a:rPr lang="cs-CZ" i="1" dirty="0"/>
              <a:t>papouškovat, dcera, socha, sochař, hlemýžď, jazykověda, zelenat se, hádě, hasič, požárník, hluchý, neslyšící, kostka, myčka, kočka, žloutek, vejce, sluchadlo, držadlo, nábytek, pracovitý, bílý, růžový </a:t>
            </a:r>
          </a:p>
          <a:p>
            <a:pPr marL="0" indent="0">
              <a:buNone/>
            </a:pPr>
            <a:r>
              <a:rPr lang="cs-CZ" dirty="0"/>
              <a:t>(Ověřte ve slovnících.)</a:t>
            </a:r>
            <a:r>
              <a:rPr lang="cs-CZ" i="1" dirty="0"/>
              <a:t> </a:t>
            </a:r>
          </a:p>
          <a:p>
            <a:pPr marL="0" indent="0">
              <a:buNone/>
            </a:pPr>
            <a:endParaRPr lang="cs-CZ" i="1" dirty="0"/>
          </a:p>
        </p:txBody>
      </p:sp>
    </p:spTree>
    <p:extLst>
      <p:ext uri="{BB962C8B-B14F-4D97-AF65-F5344CB8AC3E}">
        <p14:creationId xmlns:p14="http://schemas.microsoft.com/office/powerpoint/2010/main" val="292246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64735" y="274638"/>
            <a:ext cx="9982898" cy="1426170"/>
          </a:xfrm>
        </p:spPr>
        <p:txBody>
          <a:bodyPr>
            <a:normAutofit fontScale="90000"/>
          </a:bodyPr>
          <a:lstStyle/>
          <a:p>
            <a:r>
              <a:rPr lang="cs-CZ" b="1" i="1" dirty="0">
                <a:latin typeface="Times New Roman" pitchFamily="18" charset="0"/>
                <a:cs typeface="Times New Roman" pitchFamily="18" charset="0"/>
              </a:rPr>
              <a:t/>
            </a:r>
            <a:br>
              <a:rPr lang="cs-CZ" b="1" i="1" dirty="0">
                <a:latin typeface="Times New Roman" pitchFamily="18" charset="0"/>
                <a:cs typeface="Times New Roman" pitchFamily="18" charset="0"/>
              </a:rPr>
            </a:br>
            <a:r>
              <a:rPr lang="cs-CZ" b="1" i="1" dirty="0">
                <a:latin typeface="Times New Roman" pitchFamily="18" charset="0"/>
                <a:cs typeface="Times New Roman" pitchFamily="18" charset="0"/>
              </a:rPr>
              <a:t>Kapesník</a:t>
            </a:r>
            <a:br>
              <a:rPr lang="cs-CZ" b="1" i="1" dirty="0">
                <a:latin typeface="Times New Roman" pitchFamily="18" charset="0"/>
                <a:cs typeface="Times New Roman" pitchFamily="18" charset="0"/>
              </a:rPr>
            </a:br>
            <a:r>
              <a:rPr lang="cs-CZ" i="1" dirty="0">
                <a:latin typeface="Times New Roman" pitchFamily="18" charset="0"/>
                <a:cs typeface="Times New Roman" pitchFamily="18" charset="0"/>
              </a:rPr>
              <a:t>„</a:t>
            </a:r>
            <a:r>
              <a:rPr lang="cs-CZ" sz="3600" dirty="0">
                <a:latin typeface="Times New Roman" pitchFamily="18" charset="0"/>
                <a:cs typeface="Times New Roman" pitchFamily="18" charset="0"/>
              </a:rPr>
              <a:t>šátek na čištění nosu“</a:t>
            </a:r>
            <a:br>
              <a:rPr lang="cs-CZ" sz="3600" dirty="0">
                <a:latin typeface="Times New Roman" pitchFamily="18" charset="0"/>
                <a:cs typeface="Times New Roman" pitchFamily="18" charset="0"/>
              </a:rPr>
            </a:br>
            <a:r>
              <a:rPr lang="cs-CZ" sz="3600" dirty="0">
                <a:latin typeface="Times New Roman" pitchFamily="18" charset="0"/>
                <a:cs typeface="Times New Roman" pitchFamily="18" charset="0"/>
              </a:rPr>
              <a:t>(něco, co souvisí s kapsou, resp. co se nosí v kapse)</a:t>
            </a:r>
            <a:endParaRPr lang="cs-CZ" sz="3600" b="1" dirty="0">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2098" y="3161925"/>
            <a:ext cx="4052770" cy="30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827" y="3041673"/>
            <a:ext cx="2180023" cy="32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3923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i="1" dirty="0">
                <a:latin typeface="Times New Roman" pitchFamily="18" charset="0"/>
                <a:cs typeface="Times New Roman" pitchFamily="18" charset="0"/>
              </a:rPr>
              <a:t/>
            </a:r>
            <a:br>
              <a:rPr lang="cs-CZ" b="1" i="1" dirty="0">
                <a:latin typeface="Times New Roman" pitchFamily="18" charset="0"/>
                <a:cs typeface="Times New Roman" pitchFamily="18" charset="0"/>
              </a:rPr>
            </a:br>
            <a:r>
              <a:rPr lang="cs-CZ" b="1" i="1" dirty="0">
                <a:latin typeface="Times New Roman" pitchFamily="18" charset="0"/>
                <a:cs typeface="Times New Roman" pitchFamily="18" charset="0"/>
              </a:rPr>
              <a:t/>
            </a:r>
            <a:br>
              <a:rPr lang="cs-CZ" b="1" i="1" dirty="0">
                <a:latin typeface="Times New Roman" pitchFamily="18" charset="0"/>
                <a:cs typeface="Times New Roman" pitchFamily="18" charset="0"/>
              </a:rPr>
            </a:br>
            <a:r>
              <a:rPr lang="cs-CZ" b="1" i="1" dirty="0">
                <a:latin typeface="Times New Roman" pitchFamily="18" charset="0"/>
                <a:cs typeface="Times New Roman" pitchFamily="18" charset="0"/>
              </a:rPr>
              <a:t/>
            </a:r>
            <a:br>
              <a:rPr lang="cs-CZ" b="1" i="1" dirty="0">
                <a:latin typeface="Times New Roman" pitchFamily="18" charset="0"/>
                <a:cs typeface="Times New Roman" pitchFamily="18" charset="0"/>
              </a:rPr>
            </a:br>
            <a:r>
              <a:rPr lang="cs-CZ" b="1" i="1" dirty="0">
                <a:latin typeface="Times New Roman" pitchFamily="18" charset="0"/>
                <a:cs typeface="Times New Roman" pitchFamily="18" charset="0"/>
              </a:rPr>
              <a:t>Zelenina</a:t>
            </a:r>
            <a:br>
              <a:rPr lang="cs-CZ" b="1" i="1" dirty="0">
                <a:latin typeface="Times New Roman" pitchFamily="18" charset="0"/>
                <a:cs typeface="Times New Roman" pitchFamily="18" charset="0"/>
              </a:rPr>
            </a:br>
            <a:r>
              <a:rPr lang="cs-CZ" i="1" dirty="0">
                <a:latin typeface="Times New Roman" pitchFamily="18" charset="0"/>
                <a:cs typeface="Times New Roman" pitchFamily="18" charset="0"/>
              </a:rPr>
              <a:t>„</a:t>
            </a:r>
            <a:r>
              <a:rPr lang="cs-CZ" sz="3100" dirty="0">
                <a:latin typeface="Times New Roman" pitchFamily="18" charset="0"/>
                <a:cs typeface="Times New Roman" pitchFamily="18" charset="0"/>
              </a:rPr>
              <a:t>listy, stonky n. kořeny </a:t>
            </a:r>
            <a:r>
              <a:rPr lang="cs-CZ" sz="3100" dirty="0" err="1">
                <a:latin typeface="Times New Roman" pitchFamily="18" charset="0"/>
                <a:cs typeface="Times New Roman" pitchFamily="18" charset="0"/>
              </a:rPr>
              <a:t>někt</a:t>
            </a:r>
            <a:r>
              <a:rPr lang="cs-CZ" sz="3100" dirty="0">
                <a:latin typeface="Times New Roman" pitchFamily="18" charset="0"/>
                <a:cs typeface="Times New Roman" pitchFamily="18" charset="0"/>
              </a:rPr>
              <a:t>. </a:t>
            </a:r>
            <a:r>
              <a:rPr lang="cs-CZ" sz="3100" b="1" dirty="0">
                <a:latin typeface="Times New Roman" pitchFamily="18" charset="0"/>
                <a:cs typeface="Times New Roman" pitchFamily="18" charset="0"/>
              </a:rPr>
              <a:t>rostlin</a:t>
            </a:r>
            <a:r>
              <a:rPr lang="cs-CZ" sz="3100" dirty="0">
                <a:latin typeface="Times New Roman" pitchFamily="18" charset="0"/>
                <a:cs typeface="Times New Roman" pitchFamily="18" charset="0"/>
              </a:rPr>
              <a:t> požívané za </a:t>
            </a:r>
            <a:r>
              <a:rPr lang="cs-CZ" sz="3100" dirty="0" err="1">
                <a:latin typeface="Times New Roman" pitchFamily="18" charset="0"/>
                <a:cs typeface="Times New Roman" pitchFamily="18" charset="0"/>
              </a:rPr>
              <a:t>syrova</a:t>
            </a:r>
            <a:r>
              <a:rPr lang="cs-CZ" sz="3100" dirty="0">
                <a:latin typeface="Times New Roman" pitchFamily="18" charset="0"/>
                <a:cs typeface="Times New Roman" pitchFamily="18" charset="0"/>
              </a:rPr>
              <a:t> n. </a:t>
            </a:r>
            <a:r>
              <a:rPr lang="cs-CZ" sz="3100" b="1" dirty="0">
                <a:latin typeface="Times New Roman" pitchFamily="18" charset="0"/>
                <a:cs typeface="Times New Roman" pitchFamily="18" charset="0"/>
              </a:rPr>
              <a:t>vařené</a:t>
            </a:r>
            <a:r>
              <a:rPr lang="cs-CZ" sz="3100" dirty="0">
                <a:latin typeface="Times New Roman" pitchFamily="18" charset="0"/>
                <a:cs typeface="Times New Roman" pitchFamily="18" charset="0"/>
              </a:rPr>
              <a:t>, dušené ap. (např. hlávkový salát, mrkev, petržel, kedluben)“ (SSČ)</a:t>
            </a:r>
            <a:br>
              <a:rPr lang="cs-CZ" sz="3100" dirty="0">
                <a:latin typeface="Times New Roman" pitchFamily="18" charset="0"/>
                <a:cs typeface="Times New Roman" pitchFamily="18" charset="0"/>
              </a:rPr>
            </a:br>
            <a:r>
              <a:rPr lang="cs-CZ" sz="3100" dirty="0">
                <a:latin typeface="Times New Roman" pitchFamily="18" charset="0"/>
                <a:cs typeface="Times New Roman" pitchFamily="18" charset="0"/>
              </a:rPr>
              <a:t>(něco, co je zelené)</a:t>
            </a:r>
            <a:endParaRPr lang="cs-CZ" sz="3100" b="1" dirty="0">
              <a:latin typeface="Times New Roman" pitchFamily="18" charset="0"/>
              <a:cs typeface="Times New Roman" pitchFamily="18"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87839" y="3158096"/>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734" y="4019066"/>
            <a:ext cx="2361386"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7009" y="2633419"/>
            <a:ext cx="21431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ek 2"/>
          <p:cNvPicPr>
            <a:picLocks noChangeAspect="1"/>
          </p:cNvPicPr>
          <p:nvPr/>
        </p:nvPicPr>
        <p:blipFill>
          <a:blip r:embed="rId5"/>
          <a:stretch>
            <a:fillRect/>
          </a:stretch>
        </p:blipFill>
        <p:spPr>
          <a:xfrm>
            <a:off x="7353133" y="3959745"/>
            <a:ext cx="2871465" cy="1908213"/>
          </a:xfrm>
          <a:prstGeom prst="rect">
            <a:avLst/>
          </a:prstGeom>
        </p:spPr>
      </p:pic>
    </p:spTree>
    <p:extLst>
      <p:ext uri="{BB962C8B-B14F-4D97-AF65-F5344CB8AC3E}">
        <p14:creationId xmlns:p14="http://schemas.microsoft.com/office/powerpoint/2010/main" val="4262337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i="1" dirty="0"/>
              <a:t>Podkova </a:t>
            </a:r>
            <a:r>
              <a:rPr lang="cs-CZ" dirty="0"/>
              <a:t>– motivace názvů daného předmětu v různých </a:t>
            </a:r>
            <a:r>
              <a:rPr lang="cs-CZ" dirty="0" smtClean="0"/>
              <a:t>jazycích: jak motivováno v češtině?</a:t>
            </a:r>
            <a:endParaRPr lang="cs-CZ"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0890" y="1764428"/>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448" y="1709196"/>
            <a:ext cx="2340000"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2612" y="1714437"/>
            <a:ext cx="2183077" cy="23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111" y="4305562"/>
            <a:ext cx="22479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1701" y="4436736"/>
            <a:ext cx="217170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6855" y="4497512"/>
            <a:ext cx="2286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169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HORSESHOE „kůň-bota“ (angl.)</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9906" y="1540015"/>
            <a:ext cx="4316342" cy="324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3883" y="1531625"/>
            <a:ext cx="3230381"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5457" y="4149806"/>
            <a:ext cx="2385382" cy="237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4795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das</a:t>
            </a:r>
            <a:r>
              <a:rPr lang="cs-CZ" dirty="0"/>
              <a:t> HUFEISEN „kopyto-železo“ (něm.)</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4027" y="1784699"/>
            <a:ext cx="2347913"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5914" y="4378614"/>
            <a:ext cx="262731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74080" y="2323599"/>
            <a:ext cx="3792041" cy="284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4970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latin typeface="Times New Roman" panose="02020603050405020304" pitchFamily="18" charset="0"/>
                <a:cs typeface="Times New Roman" panose="02020603050405020304" pitchFamily="18" charset="0"/>
              </a:rPr>
              <a:t>FER À CHEVAL „železo pro koně“ (fr.)</a:t>
            </a: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98009" y="1619074"/>
            <a:ext cx="5178805" cy="388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483" y="3932510"/>
            <a:ext cx="262731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8488" y="1662357"/>
            <a:ext cx="2347913"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0533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PODKOVA „pod“ + „kovat“  (čes.)</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419" y="1543507"/>
            <a:ext cx="4092638" cy="27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71558" y="1493173"/>
            <a:ext cx="2106000" cy="28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984" y="4413019"/>
            <a:ext cx="3245898"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6482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i="1" dirty="0"/>
              <a:t/>
            </a:r>
            <a:br>
              <a:rPr lang="cs-CZ" i="1" dirty="0"/>
            </a:br>
            <a:r>
              <a:rPr lang="cs-CZ" dirty="0"/>
              <a:t>PODKOVA – stylizace dětské reflexe</a:t>
            </a:r>
            <a:br>
              <a:rPr lang="cs-CZ" dirty="0"/>
            </a:br>
            <a:endParaRPr lang="cs-CZ" dirty="0"/>
          </a:p>
        </p:txBody>
      </p:sp>
      <p:sp>
        <p:nvSpPr>
          <p:cNvPr id="3" name="Zástupný symbol pro obsah 2"/>
          <p:cNvSpPr>
            <a:spLocks noGrp="1"/>
          </p:cNvSpPr>
          <p:nvPr>
            <p:ph idx="1"/>
          </p:nvPr>
        </p:nvSpPr>
        <p:spPr>
          <a:xfrm>
            <a:off x="1981200" y="1844824"/>
            <a:ext cx="8229600" cy="4738538"/>
          </a:xfrm>
        </p:spPr>
        <p:txBody>
          <a:bodyPr>
            <a:normAutofit fontScale="77500" lnSpcReduction="20000"/>
          </a:bodyPr>
          <a:lstStyle/>
          <a:p>
            <a:pPr marL="0" indent="0">
              <a:buNone/>
            </a:pPr>
            <a:r>
              <a:rPr lang="cs-CZ" sz="2200" i="1" dirty="0"/>
              <a:t>„Podkova nese štěstí a kůň nese podkovu na svém kopytě. Když ji ztratí, najdu ji v záhybu polní cesty. Je obroušená jako sešlapaný podpatek. A pálí. Pověsím ji na provázek a zvoním si na ni. Kůň neví, co ztratil. Teprve až zakulhá, odvedou ho ke kováři. Kovář má plnou skříň podkov. Zvedne koni nohu, vypálí kopyto žhavou tyčí a přibije mu podkovu</a:t>
            </a:r>
            <a:r>
              <a:rPr lang="cs-CZ" sz="2200" dirty="0"/>
              <a:t>.“</a:t>
            </a:r>
          </a:p>
          <a:p>
            <a:pPr marL="0" indent="0">
              <a:buNone/>
            </a:pPr>
            <a:endParaRPr lang="cs-CZ" sz="2200" dirty="0"/>
          </a:p>
          <a:p>
            <a:pPr marL="0" indent="0">
              <a:buNone/>
            </a:pPr>
            <a:endParaRPr lang="cs-CZ" sz="2200" dirty="0"/>
          </a:p>
          <a:p>
            <a:pPr marL="0" indent="0">
              <a:buNone/>
            </a:pPr>
            <a:endParaRPr lang="cs-CZ" sz="2200" dirty="0"/>
          </a:p>
          <a:p>
            <a:pPr marL="0" indent="0">
              <a:buNone/>
            </a:pPr>
            <a:endParaRPr lang="cs-CZ" sz="2200" dirty="0"/>
          </a:p>
          <a:p>
            <a:pPr marL="0" indent="0">
              <a:buNone/>
            </a:pPr>
            <a:endParaRPr lang="cs-CZ" sz="2200" dirty="0"/>
          </a:p>
          <a:p>
            <a:pPr marL="0" indent="0">
              <a:buNone/>
            </a:pPr>
            <a:endParaRPr lang="cs-CZ" sz="2200" dirty="0"/>
          </a:p>
          <a:p>
            <a:pPr marL="0" indent="0">
              <a:buNone/>
            </a:pPr>
            <a:endParaRPr lang="cs-CZ" sz="2200" dirty="0"/>
          </a:p>
          <a:p>
            <a:pPr marL="0" indent="0">
              <a:buNone/>
            </a:pPr>
            <a:endParaRPr lang="cs-CZ" sz="2200" dirty="0"/>
          </a:p>
          <a:p>
            <a:pPr marL="0" indent="0">
              <a:buNone/>
            </a:pPr>
            <a:r>
              <a:rPr lang="cs-CZ" sz="2200" dirty="0"/>
              <a:t>(V. Nezval: Věci, květiny, zvířátka a lidé pro děti)</a:t>
            </a:r>
          </a:p>
          <a:p>
            <a:pPr marL="0" indent="0">
              <a:buNone/>
            </a:pPr>
            <a:endParaRPr lang="cs-CZ" sz="2200" dirty="0"/>
          </a:p>
          <a:p>
            <a:pPr marL="0" indent="0">
              <a:buNone/>
            </a:pPr>
            <a:endParaRPr lang="cs-CZ" sz="2200" dirty="0"/>
          </a:p>
          <a:p>
            <a:pPr marL="0" indent="0">
              <a:buNone/>
            </a:pPr>
            <a:r>
              <a:rPr lang="cs-CZ" sz="4100" b="1" dirty="0"/>
              <a:t>KONOTACE: smyslové poukazy, prožitek; PŘÍBĚH – kognitivní a kulturní aspekty významu</a:t>
            </a:r>
          </a:p>
          <a:p>
            <a:endParaRPr lang="cs-CZ" dirty="0"/>
          </a:p>
        </p:txBody>
      </p:sp>
      <p:pic>
        <p:nvPicPr>
          <p:cNvPr id="5" name="Obrázek 4"/>
          <p:cNvPicPr>
            <a:picLocks noChangeAspect="1"/>
          </p:cNvPicPr>
          <p:nvPr/>
        </p:nvPicPr>
        <p:blipFill>
          <a:blip r:embed="rId2"/>
          <a:stretch>
            <a:fillRect/>
          </a:stretch>
        </p:blipFill>
        <p:spPr>
          <a:xfrm>
            <a:off x="3995907" y="2936043"/>
            <a:ext cx="2970948" cy="1728000"/>
          </a:xfrm>
          <a:prstGeom prst="rect">
            <a:avLst/>
          </a:prstGeom>
        </p:spPr>
      </p:pic>
      <p:pic>
        <p:nvPicPr>
          <p:cNvPr id="6" name="Obrázek 5"/>
          <p:cNvPicPr>
            <a:picLocks noChangeAspect="1"/>
          </p:cNvPicPr>
          <p:nvPr/>
        </p:nvPicPr>
        <p:blipFill>
          <a:blip r:embed="rId3"/>
          <a:stretch>
            <a:fillRect/>
          </a:stretch>
        </p:blipFill>
        <p:spPr>
          <a:xfrm>
            <a:off x="7248129" y="2936043"/>
            <a:ext cx="2596721" cy="1728000"/>
          </a:xfrm>
          <a:prstGeom prst="rect">
            <a:avLst/>
          </a:prstGeom>
        </p:spPr>
      </p:pic>
      <p:pic>
        <p:nvPicPr>
          <p:cNvPr id="7" name="Obrázek 6"/>
          <p:cNvPicPr>
            <a:picLocks noChangeAspect="1"/>
          </p:cNvPicPr>
          <p:nvPr/>
        </p:nvPicPr>
        <p:blipFill>
          <a:blip r:embed="rId4"/>
          <a:stretch>
            <a:fillRect/>
          </a:stretch>
        </p:blipFill>
        <p:spPr>
          <a:xfrm>
            <a:off x="2105096" y="2924944"/>
            <a:ext cx="1766917" cy="1728000"/>
          </a:xfrm>
          <a:prstGeom prst="rect">
            <a:avLst/>
          </a:prstGeom>
        </p:spPr>
      </p:pic>
      <p:sp>
        <p:nvSpPr>
          <p:cNvPr id="8" name="AutoShape 2" descr="Výsledek obrázku pro v&amp;ecaron;ci kv&amp;ecaron;tiny nezva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solidFill>
                <a:prstClr val="black"/>
              </a:solidFill>
              <a:latin typeface="Calibri"/>
            </a:endParaRPr>
          </a:p>
        </p:txBody>
      </p:sp>
    </p:spTree>
    <p:extLst>
      <p:ext uri="{BB962C8B-B14F-4D97-AF65-F5344CB8AC3E}">
        <p14:creationId xmlns:p14="http://schemas.microsoft.com/office/powerpoint/2010/main" val="1463180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Rectangle 1"/>
          <p:cNvSpPr>
            <a:spLocks noGrp="1" noChangeArrowheads="1"/>
          </p:cNvSpPr>
          <p:nvPr>
            <p:ph idx="1"/>
          </p:nvPr>
        </p:nvSpPr>
        <p:spPr bwMode="auto">
          <a:xfrm>
            <a:off x="1402080" y="1816292"/>
            <a:ext cx="16378652" cy="337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870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dirty="0" smtClean="0">
                <a:ln>
                  <a:noFill/>
                </a:ln>
                <a:solidFill>
                  <a:schemeClr val="tx1"/>
                </a:solidFill>
                <a:effectLst/>
                <a:latin typeface="Arial" panose="020B0604020202020204" pitchFamily="34" charset="0"/>
              </a:rPr>
              <a:t>SSJČ</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dirty="0" smtClean="0">
                <a:ln>
                  <a:noFill/>
                </a:ln>
                <a:solidFill>
                  <a:schemeClr val="tx1"/>
                </a:solidFill>
                <a:effectLst/>
                <a:latin typeface="Arial" panose="020B0604020202020204" pitchFamily="34" charset="0"/>
              </a:rPr>
              <a:t>podkova, </a:t>
            </a:r>
            <a:r>
              <a:rPr kumimoji="0" lang="cs-CZ" altLang="cs-CZ" sz="1800" b="0" i="0" u="none" strike="noStrike" cap="none" normalizeH="0" baseline="0" dirty="0" smtClean="0">
                <a:ln>
                  <a:noFill/>
                </a:ln>
                <a:solidFill>
                  <a:schemeClr val="tx1"/>
                </a:solidFill>
                <a:effectLst/>
                <a:latin typeface="Arial" panose="020B0604020202020204" pitchFamily="34" charset="0"/>
              </a:rPr>
              <a:t>-y </a:t>
            </a:r>
            <a:r>
              <a:rPr kumimoji="0" lang="cs-CZ" altLang="cs-CZ" sz="1700" b="0" i="0" u="none" strike="noStrike" cap="none" normalizeH="0" baseline="0" dirty="0" smtClean="0">
                <a:ln>
                  <a:noFill/>
                </a:ln>
                <a:solidFill>
                  <a:schemeClr val="tx1"/>
                </a:solidFill>
                <a:effectLst/>
                <a:latin typeface="Arial" panose="020B0604020202020204" pitchFamily="34" charset="0"/>
              </a:rPr>
              <a:t>ž. </a:t>
            </a:r>
            <a:r>
              <a:rPr kumimoji="0" lang="cs-CZ" altLang="cs-CZ" sz="800" b="0" i="0" u="none" strike="noStrike" cap="none" normalizeH="0" baseline="0" dirty="0" smtClean="0">
                <a:ln>
                  <a:noFill/>
                </a:ln>
                <a:solidFill>
                  <a:schemeClr val="tx1"/>
                </a:solidFill>
                <a:effectLst/>
                <a:latin typeface="Arial" panose="020B0604020202020204" pitchFamily="34" charset="0"/>
              </a:rPr>
              <a:t/>
            </a:r>
            <a:br>
              <a:rPr kumimoji="0" lang="cs-CZ" altLang="cs-CZ" sz="800" b="0" i="0" u="none" strike="noStrike" cap="none" normalizeH="0" baseline="0" dirty="0" smtClean="0">
                <a:ln>
                  <a:noFill/>
                </a:ln>
                <a:solidFill>
                  <a:schemeClr val="tx1"/>
                </a:solidFill>
                <a:effectLst/>
                <a:latin typeface="Arial" panose="020B0604020202020204" pitchFamily="34" charset="0"/>
              </a:rPr>
            </a:br>
            <a:r>
              <a:rPr kumimoji="0" lang="cs-CZ" altLang="cs-CZ" sz="1800" b="1" i="0" u="none" strike="noStrike" cap="none" normalizeH="0" baseline="0" dirty="0" smtClean="0">
                <a:ln>
                  <a:noFill/>
                </a:ln>
                <a:solidFill>
                  <a:schemeClr val="tx1"/>
                </a:solidFill>
                <a:effectLst/>
                <a:latin typeface="Arial" panose="020B0604020202020204" pitchFamily="34" charset="0"/>
              </a:rPr>
              <a:t>1. </a:t>
            </a:r>
            <a:r>
              <a:rPr kumimoji="0" lang="cs-CZ" altLang="cs-CZ" sz="1800" b="0" i="1" u="none" strike="noStrike" cap="none" normalizeH="0" baseline="0" dirty="0" smtClean="0">
                <a:ln>
                  <a:noFill/>
                </a:ln>
                <a:solidFill>
                  <a:schemeClr val="tx1"/>
                </a:solidFill>
                <a:effectLst/>
                <a:latin typeface="Arial" panose="020B0604020202020204" pitchFamily="34" charset="0"/>
              </a:rPr>
              <a:t>ocelová ochranná podložka pod kopyty koní a jiných tažných zvířat: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rPr>
              <a:t>přibít koni p-u; cvakot podkov po dlažbě; jiskry sršely pod p-mi koní; hlediště ve tvaru p-y</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rPr>
              <a:t> </a:t>
            </a:r>
            <a:br>
              <a:rPr kumimoji="0" lang="cs-CZ" altLang="cs-CZ" sz="1800" b="0" i="0" u="none" strike="noStrike" cap="none" normalizeH="0" baseline="0" dirty="0" smtClean="0">
                <a:ln>
                  <a:noFill/>
                </a:ln>
                <a:solidFill>
                  <a:schemeClr val="tx1"/>
                </a:solidFill>
                <a:effectLst/>
                <a:latin typeface="Arial" panose="020B0604020202020204" pitchFamily="34" charset="0"/>
              </a:rPr>
            </a:br>
            <a:r>
              <a:rPr kumimoji="0" lang="cs-CZ" altLang="cs-CZ" sz="1800" b="1" i="0" u="none" strike="noStrike" cap="none" normalizeH="0" baseline="0" dirty="0" smtClean="0">
                <a:ln>
                  <a:noFill/>
                </a:ln>
                <a:solidFill>
                  <a:schemeClr val="tx1"/>
                </a:solidFill>
                <a:effectLst/>
                <a:latin typeface="Arial" panose="020B0604020202020204" pitchFamily="34" charset="0"/>
              </a:rPr>
              <a:t>2. </a:t>
            </a:r>
            <a:r>
              <a:rPr kumimoji="0" lang="cs-CZ" altLang="cs-CZ" sz="1800" b="0" i="1" u="none" strike="noStrike" cap="none" normalizeH="0" baseline="0" dirty="0" smtClean="0">
                <a:ln>
                  <a:noFill/>
                </a:ln>
                <a:solidFill>
                  <a:schemeClr val="tx1"/>
                </a:solidFill>
                <a:effectLst/>
                <a:latin typeface="Arial" panose="020B0604020202020204" pitchFamily="34" charset="0"/>
              </a:rPr>
              <a:t>kování ve tvaru podkov na podpatcích bot; podkůvka: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rPr>
              <a:t>venkovské boty s p-mi na podpatcích </a:t>
            </a:r>
            <a:r>
              <a:rPr kumimoji="0" lang="cs-CZ" altLang="cs-CZ" sz="1700" b="0" i="0" u="none" strike="noStrike" cap="none" normalizeH="0" baseline="0" dirty="0" smtClean="0">
                <a:ln>
                  <a:noFill/>
                </a:ln>
                <a:solidFill>
                  <a:schemeClr val="tx1"/>
                </a:solidFill>
                <a:effectLst/>
                <a:latin typeface="Arial" panose="020B0604020202020204" pitchFamily="34" charset="0"/>
              </a:rPr>
              <a:t>(</a:t>
            </a:r>
            <a:r>
              <a:rPr kumimoji="0" lang="cs-CZ" altLang="cs-CZ" sz="1700" b="0" i="0" u="none" strike="noStrike" cap="none" normalizeH="0" baseline="0" dirty="0" err="1" smtClean="0">
                <a:ln>
                  <a:noFill/>
                </a:ln>
                <a:solidFill>
                  <a:schemeClr val="tx1"/>
                </a:solidFill>
                <a:effectLst/>
                <a:latin typeface="Arial" panose="020B0604020202020204" pitchFamily="34" charset="0"/>
              </a:rPr>
              <a:t>Herrm</a:t>
            </a:r>
            <a:r>
              <a:rPr kumimoji="0" lang="cs-CZ" altLang="cs-CZ" sz="17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800" b="0" i="0" u="none" strike="noStrike" cap="none" normalizeH="0" baseline="0" dirty="0" smtClean="0">
                <a:ln>
                  <a:noFill/>
                </a:ln>
                <a:solidFill>
                  <a:schemeClr val="tx1"/>
                </a:solidFill>
                <a:effectLst/>
                <a:latin typeface="Arial" panose="020B0604020202020204" pitchFamily="34" charset="0"/>
              </a:rPr>
              <a:t/>
            </a:r>
            <a:br>
              <a:rPr kumimoji="0" lang="cs-CZ" altLang="cs-CZ" sz="800" b="0" i="0" u="none" strike="noStrike" cap="none" normalizeH="0" baseline="0" dirty="0" smtClean="0">
                <a:ln>
                  <a:noFill/>
                </a:ln>
                <a:solidFill>
                  <a:schemeClr val="tx1"/>
                </a:solidFill>
                <a:effectLst/>
                <a:latin typeface="Arial" panose="020B0604020202020204" pitchFamily="34" charset="0"/>
              </a:rPr>
            </a:br>
            <a:r>
              <a:rPr kumimoji="0" lang="cs-CZ" altLang="cs-CZ" sz="1800" b="1" i="0" u="none" strike="noStrike" cap="none" normalizeH="0" baseline="0" dirty="0" smtClean="0">
                <a:ln>
                  <a:noFill/>
                </a:ln>
                <a:solidFill>
                  <a:schemeClr val="tx1"/>
                </a:solidFill>
                <a:effectLst/>
                <a:latin typeface="Arial" panose="020B0604020202020204" pitchFamily="34" charset="0"/>
              </a:rPr>
              <a:t>3. </a:t>
            </a:r>
            <a:r>
              <a:rPr kumimoji="0" lang="cs-CZ" altLang="cs-CZ" sz="1800" b="0" i="1" u="none" strike="noStrike" cap="none" normalizeH="0" baseline="0" dirty="0" smtClean="0">
                <a:ln>
                  <a:noFill/>
                </a:ln>
                <a:solidFill>
                  <a:schemeClr val="tx1"/>
                </a:solidFill>
                <a:effectLst/>
                <a:latin typeface="Arial" panose="020B0604020202020204" pitchFamily="34" charset="0"/>
              </a:rPr>
              <a:t>věc tvarem podobná podkově: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rPr>
              <a:t>magnetová p.; p. zálivu; stoly sražené v p-u; </a:t>
            </a:r>
            <a:r>
              <a:rPr lang="cs-CZ" altLang="cs-CZ" sz="1800" i="1" dirty="0" err="1"/>
              <a:t>poněk</a:t>
            </a:r>
            <a:r>
              <a:rPr lang="cs-CZ" altLang="cs-CZ" sz="1800" i="1" dirty="0"/>
              <a:t>. </a:t>
            </a:r>
            <a:r>
              <a:rPr lang="cs-CZ" altLang="cs-CZ" sz="1800" i="1" dirty="0" err="1"/>
              <a:t>zast</a:t>
            </a:r>
            <a:r>
              <a:rPr lang="cs-CZ" altLang="cs-CZ" sz="1800" i="1" dirty="0"/>
              <a:t>. </a:t>
            </a:r>
            <a:r>
              <a:rPr lang="cs-CZ" altLang="cs-CZ" sz="1800" i="1" dirty="0"/>
              <a:t>péci p-y rohlíky ve tvaru podkovy; </a:t>
            </a:r>
            <a:endParaRPr lang="cs-CZ" altLang="cs-CZ" sz="1800" i="1" dirty="0" smtClean="0"/>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1800" i="1" dirty="0" smtClean="0"/>
              <a:t>martinské </a:t>
            </a:r>
            <a:r>
              <a:rPr lang="cs-CZ" altLang="cs-CZ" sz="1800" i="1" dirty="0"/>
              <a:t>p-y druh nadívaného pečiva; </a:t>
            </a:r>
          </a:p>
        </p:txBody>
      </p:sp>
    </p:spTree>
    <p:extLst>
      <p:ext uri="{BB962C8B-B14F-4D97-AF65-F5344CB8AC3E}">
        <p14:creationId xmlns:p14="http://schemas.microsoft.com/office/powerpoint/2010/main" val="495815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
            </a:r>
            <a:br>
              <a:rPr lang="cs-CZ" dirty="0"/>
            </a:br>
            <a:r>
              <a:rPr lang="cs-CZ" b="1" dirty="0"/>
              <a:t>Formálně-významová jednota slova</a:t>
            </a:r>
            <a:r>
              <a:rPr lang="cs-CZ" dirty="0"/>
              <a:t/>
            </a:r>
            <a:br>
              <a:rPr lang="cs-CZ" dirty="0"/>
            </a:br>
            <a:endParaRPr lang="cs-CZ" dirty="0"/>
          </a:p>
        </p:txBody>
      </p:sp>
      <p:sp>
        <p:nvSpPr>
          <p:cNvPr id="3" name="Zástupný symbol pro obsah 2"/>
          <p:cNvSpPr>
            <a:spLocks noGrp="1"/>
          </p:cNvSpPr>
          <p:nvPr>
            <p:ph idx="1"/>
          </p:nvPr>
        </p:nvSpPr>
        <p:spPr>
          <a:xfrm>
            <a:off x="402671" y="1344169"/>
            <a:ext cx="11386657" cy="4993546"/>
          </a:xfrm>
        </p:spPr>
        <p:txBody>
          <a:bodyPr>
            <a:normAutofit fontScale="92500" lnSpcReduction="20000"/>
          </a:bodyPr>
          <a:lstStyle/>
          <a:p>
            <a:pPr marL="0" indent="0">
              <a:buNone/>
            </a:pPr>
            <a:r>
              <a:rPr lang="cs-CZ" dirty="0"/>
              <a:t>	</a:t>
            </a:r>
          </a:p>
          <a:p>
            <a:pPr marL="0" indent="0">
              <a:buNone/>
            </a:pPr>
            <a:r>
              <a:rPr lang="cs-CZ" dirty="0"/>
              <a:t>    k-o-č-k-a</a:t>
            </a:r>
          </a:p>
          <a:p>
            <a:pPr marL="0" indent="0">
              <a:buNone/>
            </a:pPr>
            <a:r>
              <a:rPr lang="cs-CZ" dirty="0"/>
              <a:t>    </a:t>
            </a:r>
          </a:p>
          <a:p>
            <a:pPr marL="0" indent="0">
              <a:buNone/>
            </a:pPr>
            <a:r>
              <a:rPr lang="cs-CZ" dirty="0"/>
              <a:t>        (forma)       </a:t>
            </a:r>
            <a:r>
              <a:rPr lang="cs-CZ" dirty="0">
                <a:latin typeface="Times New Roman"/>
                <a:cs typeface="Times New Roman"/>
              </a:rPr>
              <a:t>↔ </a:t>
            </a:r>
            <a:r>
              <a:rPr lang="cs-CZ" dirty="0"/>
              <a:t>   (význam)</a:t>
            </a:r>
          </a:p>
          <a:p>
            <a:r>
              <a:rPr lang="cs-CZ" dirty="0"/>
              <a:t>typické slovo co do </a:t>
            </a:r>
            <a:r>
              <a:rPr lang="cs-CZ" b="1" dirty="0"/>
              <a:t>výslovnosti</a:t>
            </a:r>
            <a:r>
              <a:rPr lang="cs-CZ" dirty="0"/>
              <a:t> (</a:t>
            </a:r>
            <a:r>
              <a:rPr lang="cs-CZ" dirty="0">
                <a:solidFill>
                  <a:srgbClr val="FF0000"/>
                </a:solidFill>
              </a:rPr>
              <a:t>přízvukový takt</a:t>
            </a:r>
            <a:r>
              <a:rPr lang="cs-CZ" dirty="0"/>
              <a:t>, přízvuk na první slabice): </a:t>
            </a:r>
            <a:r>
              <a:rPr lang="cs-CZ" u="sng" dirty="0"/>
              <a:t>kočka</a:t>
            </a:r>
            <a:r>
              <a:rPr lang="cs-CZ" dirty="0"/>
              <a:t>, kočičí, divadlo, do divadla, oslovit X byl bych osloven, ptát se X ptal jsem se, dal mu ho… ?</a:t>
            </a:r>
          </a:p>
          <a:p>
            <a:r>
              <a:rPr lang="cs-CZ" dirty="0"/>
              <a:t>typické slovo co do </a:t>
            </a:r>
            <a:r>
              <a:rPr lang="cs-CZ" b="1" dirty="0"/>
              <a:t>grafické podoby </a:t>
            </a:r>
            <a:r>
              <a:rPr lang="cs-CZ" dirty="0"/>
              <a:t>(„útvar od mezery k mezeře“ – </a:t>
            </a:r>
            <a:r>
              <a:rPr lang="cs-CZ" dirty="0" err="1"/>
              <a:t>jednočlennost</a:t>
            </a:r>
            <a:r>
              <a:rPr lang="cs-CZ" dirty="0"/>
              <a:t>?) , </a:t>
            </a:r>
            <a:r>
              <a:rPr lang="cs-CZ" u="sng" dirty="0"/>
              <a:t>čtyřicet</a:t>
            </a:r>
            <a:r>
              <a:rPr lang="cs-CZ" dirty="0"/>
              <a:t> X čtyřicet dva / dvaačtyřicet, kopretina X vlčí mák…, kočka domácí</a:t>
            </a:r>
          </a:p>
          <a:p>
            <a:r>
              <a:rPr lang="cs-CZ" dirty="0"/>
              <a:t>z jakých </a:t>
            </a:r>
            <a:r>
              <a:rPr lang="cs-CZ" b="1" dirty="0"/>
              <a:t>jednotek</a:t>
            </a:r>
            <a:r>
              <a:rPr lang="cs-CZ" dirty="0"/>
              <a:t> se slovo skládá?</a:t>
            </a:r>
          </a:p>
          <a:p>
            <a:pPr marL="0" indent="0">
              <a:buNone/>
            </a:pPr>
            <a:endParaRPr lang="cs-CZ" dirty="0"/>
          </a:p>
          <a:p>
            <a:endParaRPr lang="cs-CZ" dirty="0"/>
          </a:p>
          <a:p>
            <a:endParaRPr lang="cs-CZ"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3420" y="1344169"/>
            <a:ext cx="1484866" cy="1616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87090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Český znakový jazyk?</a:t>
            </a:r>
          </a:p>
        </p:txBody>
      </p:sp>
      <p:sp>
        <p:nvSpPr>
          <p:cNvPr id="3" name="Zástupný symbol pro obsah 2"/>
          <p:cNvSpPr>
            <a:spLocks noGrp="1"/>
          </p:cNvSpPr>
          <p:nvPr>
            <p:ph idx="1"/>
          </p:nvPr>
        </p:nvSpPr>
        <p:spPr>
          <a:xfrm>
            <a:off x="1325461" y="1300294"/>
            <a:ext cx="8992998" cy="5176007"/>
          </a:xfrm>
        </p:spPr>
        <p:txBody>
          <a:bodyPr>
            <a:normAutofit/>
          </a:bodyPr>
          <a:lstStyle/>
          <a:p>
            <a:pPr marL="0" indent="0">
              <a:buNone/>
            </a:pPr>
            <a:endParaRPr lang="cs-CZ" dirty="0"/>
          </a:p>
          <a:p>
            <a:pPr marL="0" indent="0">
              <a:buNone/>
            </a:pPr>
            <a:r>
              <a:rPr lang="cs-CZ" dirty="0"/>
              <a:t>		        znak?  – jeho motivace? </a:t>
            </a:r>
            <a:endParaRPr lang="cs-CZ" dirty="0" smtClean="0"/>
          </a:p>
          <a:p>
            <a:pPr marL="0" indent="0">
              <a:buNone/>
            </a:pPr>
            <a:r>
              <a:rPr lang="cs-CZ" dirty="0"/>
              <a:t>	</a:t>
            </a:r>
            <a:r>
              <a:rPr lang="cs-CZ" dirty="0" smtClean="0"/>
              <a:t>			</a:t>
            </a:r>
            <a:r>
              <a:rPr lang="cs-CZ" dirty="0" smtClean="0"/>
              <a:t>(</a:t>
            </a:r>
            <a:r>
              <a:rPr lang="cs-CZ" dirty="0"/>
              <a:t>tvarem</a:t>
            </a:r>
            <a:r>
              <a:rPr lang="cs-CZ" dirty="0" smtClean="0"/>
              <a:t>)</a:t>
            </a:r>
          </a:p>
          <a:p>
            <a:pPr marL="0" indent="0">
              <a:buNone/>
            </a:pPr>
            <a:endParaRPr lang="cs-CZ" dirty="0" smtClean="0"/>
          </a:p>
          <a:p>
            <a:pPr marL="0" indent="0">
              <a:buNone/>
            </a:pPr>
            <a:endParaRPr lang="cs-CZ" dirty="0"/>
          </a:p>
          <a:p>
            <a:pPr marL="0" indent="0">
              <a:buNone/>
            </a:pPr>
            <a:endParaRPr lang="cs-CZ" dirty="0" smtClean="0"/>
          </a:p>
          <a:p>
            <a:pPr marL="0" indent="0">
              <a:buNone/>
            </a:pPr>
            <a:endParaRPr lang="cs-CZ" dirty="0"/>
          </a:p>
          <a:p>
            <a:pPr marL="0" indent="0">
              <a:buNone/>
            </a:pPr>
            <a:r>
              <a:rPr lang="cs-CZ" dirty="0" smtClean="0"/>
              <a:t>                                   Díky </a:t>
            </a:r>
            <a:r>
              <a:rPr lang="cs-CZ" dirty="0"/>
              <a:t>za pozornost!</a:t>
            </a:r>
            <a:endParaRPr lang="cs-CZ" dirty="0"/>
          </a:p>
        </p:txBody>
      </p:sp>
    </p:spTree>
    <p:extLst>
      <p:ext uri="{BB962C8B-B14F-4D97-AF65-F5344CB8AC3E}">
        <p14:creationId xmlns:p14="http://schemas.microsoft.com/office/powerpoint/2010/main" val="3693089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Slovo. Lexém. </a:t>
            </a:r>
            <a:r>
              <a:rPr lang="cs-CZ" dirty="0" err="1"/>
              <a:t>Alolex</a:t>
            </a:r>
            <a:r>
              <a:rPr lang="cs-CZ" dirty="0"/>
              <a:t>. Pojmenování. Lemma</a:t>
            </a:r>
          </a:p>
        </p:txBody>
      </p:sp>
      <p:pic>
        <p:nvPicPr>
          <p:cNvPr id="4" name="Zástupný symbol pro obsah 3"/>
          <p:cNvPicPr>
            <a:picLocks noGrp="1" noChangeAspect="1"/>
          </p:cNvPicPr>
          <p:nvPr>
            <p:ph idx="1"/>
          </p:nvPr>
        </p:nvPicPr>
        <p:blipFill>
          <a:blip r:embed="rId2"/>
          <a:stretch>
            <a:fillRect/>
          </a:stretch>
        </p:blipFill>
        <p:spPr>
          <a:xfrm>
            <a:off x="4398764" y="1600200"/>
            <a:ext cx="3394472" cy="4525963"/>
          </a:xfrm>
          <a:prstGeom prst="rect">
            <a:avLst/>
          </a:prstGeom>
        </p:spPr>
      </p:pic>
    </p:spTree>
    <p:extLst>
      <p:ext uri="{BB962C8B-B14F-4D97-AF65-F5344CB8AC3E}">
        <p14:creationId xmlns:p14="http://schemas.microsoft.com/office/powerpoint/2010/main" val="128048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Slovo a pojmenování</a:t>
            </a:r>
          </a:p>
        </p:txBody>
      </p:sp>
      <p:sp>
        <p:nvSpPr>
          <p:cNvPr id="3" name="Zástupný symbol pro obsah 2"/>
          <p:cNvSpPr>
            <a:spLocks noGrp="1"/>
          </p:cNvSpPr>
          <p:nvPr>
            <p:ph idx="1"/>
          </p:nvPr>
        </p:nvSpPr>
        <p:spPr/>
        <p:txBody>
          <a:bodyPr>
            <a:normAutofit/>
          </a:bodyPr>
          <a:lstStyle/>
          <a:p>
            <a:pPr marL="0" indent="0">
              <a:buNone/>
            </a:pPr>
            <a:r>
              <a:rPr lang="cs-CZ" i="1" dirty="0"/>
              <a:t>Karel bude letos učit </a:t>
            </a:r>
            <a:r>
              <a:rPr lang="cs-CZ" i="1" dirty="0">
                <a:solidFill>
                  <a:srgbClr val="FF0000"/>
                </a:solidFill>
              </a:rPr>
              <a:t>český jazyk </a:t>
            </a:r>
            <a:r>
              <a:rPr lang="cs-CZ" i="1" dirty="0"/>
              <a:t>na </a:t>
            </a:r>
            <a:r>
              <a:rPr lang="cs-CZ" i="1" dirty="0">
                <a:solidFill>
                  <a:srgbClr val="FF0000"/>
                </a:solidFill>
              </a:rPr>
              <a:t>základní škole</a:t>
            </a:r>
            <a:r>
              <a:rPr lang="cs-CZ" i="1" dirty="0"/>
              <a:t>.</a:t>
            </a:r>
          </a:p>
          <a:p>
            <a:pPr marL="0" indent="0">
              <a:buNone/>
            </a:pPr>
            <a:r>
              <a:rPr lang="cs-CZ" i="1" dirty="0"/>
              <a:t>Karel letos učí češtinu na základce. </a:t>
            </a:r>
          </a:p>
          <a:p>
            <a:pPr marL="0" indent="0">
              <a:buNone/>
            </a:pPr>
            <a:endParaRPr lang="cs-CZ" dirty="0"/>
          </a:p>
          <a:p>
            <a:pPr marL="0" indent="0">
              <a:buNone/>
            </a:pPr>
            <a:r>
              <a:rPr lang="cs-CZ" i="1" dirty="0"/>
              <a:t>První zloděj se otočil k druhému zloději a oba </a:t>
            </a:r>
            <a:r>
              <a:rPr lang="cs-CZ" i="1" dirty="0">
                <a:solidFill>
                  <a:srgbClr val="FF0000"/>
                </a:solidFill>
              </a:rPr>
              <a:t>vzali nohy na ramena</a:t>
            </a:r>
            <a:r>
              <a:rPr lang="cs-CZ" i="1" dirty="0"/>
              <a:t>.</a:t>
            </a:r>
          </a:p>
          <a:p>
            <a:pPr marL="0" indent="0">
              <a:buNone/>
            </a:pPr>
            <a:endParaRPr lang="cs-CZ" dirty="0"/>
          </a:p>
          <a:p>
            <a:pPr marL="0" indent="0">
              <a:buNone/>
            </a:pPr>
            <a:r>
              <a:rPr lang="cs-CZ" i="1" dirty="0"/>
              <a:t>Stejně jako </a:t>
            </a:r>
            <a:r>
              <a:rPr lang="cs-CZ" i="1" dirty="0">
                <a:solidFill>
                  <a:srgbClr val="FF0000"/>
                </a:solidFill>
              </a:rPr>
              <a:t>kočka domácí </a:t>
            </a:r>
            <a:r>
              <a:rPr lang="cs-CZ" i="1" dirty="0"/>
              <a:t>patří i </a:t>
            </a:r>
            <a:r>
              <a:rPr lang="cs-CZ" i="1" dirty="0">
                <a:solidFill>
                  <a:srgbClr val="FF0000"/>
                </a:solidFill>
              </a:rPr>
              <a:t>kočka divoká </a:t>
            </a:r>
            <a:r>
              <a:rPr lang="cs-CZ" i="1" dirty="0"/>
              <a:t>mezi </a:t>
            </a:r>
            <a:r>
              <a:rPr lang="cs-CZ" i="1" dirty="0">
                <a:solidFill>
                  <a:srgbClr val="FF0000"/>
                </a:solidFill>
              </a:rPr>
              <a:t>kočkovité šelmy</a:t>
            </a:r>
            <a:r>
              <a:rPr lang="cs-CZ" i="1" dirty="0"/>
              <a:t>.</a:t>
            </a:r>
          </a:p>
          <a:p>
            <a:pPr marL="0" indent="0">
              <a:buNone/>
            </a:pPr>
            <a:endParaRPr lang="cs-CZ" dirty="0"/>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2427918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Slovo a lexém</a:t>
            </a:r>
          </a:p>
        </p:txBody>
      </p:sp>
      <p:sp>
        <p:nvSpPr>
          <p:cNvPr id="3" name="Zástupný symbol pro obsah 2"/>
          <p:cNvSpPr>
            <a:spLocks noGrp="1"/>
          </p:cNvSpPr>
          <p:nvPr>
            <p:ph idx="1"/>
          </p:nvPr>
        </p:nvSpPr>
        <p:spPr/>
        <p:txBody>
          <a:bodyPr/>
          <a:lstStyle/>
          <a:p>
            <a:pPr marL="0" indent="0">
              <a:buNone/>
            </a:pPr>
            <a:r>
              <a:rPr lang="cs-CZ" dirty="0"/>
              <a:t>Základní jednotkou slovní zásoby jazyka (a lexikologie) je </a:t>
            </a:r>
            <a:r>
              <a:rPr lang="cs-CZ" b="1" dirty="0"/>
              <a:t>lexém</a:t>
            </a:r>
            <a:r>
              <a:rPr lang="cs-CZ" dirty="0"/>
              <a:t>.</a:t>
            </a:r>
          </a:p>
          <a:p>
            <a:pPr marL="0" indent="0">
              <a:buNone/>
            </a:pPr>
            <a:endParaRPr lang="cs-CZ" dirty="0"/>
          </a:p>
          <a:p>
            <a:pPr marL="0" indent="0">
              <a:buNone/>
            </a:pPr>
            <a:r>
              <a:rPr lang="cs-CZ" dirty="0"/>
              <a:t>V čem se liší slovo a lexém?</a:t>
            </a:r>
          </a:p>
          <a:p>
            <a:pPr marL="0" indent="0">
              <a:buNone/>
            </a:pPr>
            <a:r>
              <a:rPr lang="cs-CZ" dirty="0"/>
              <a:t>Který pojem je širší?</a:t>
            </a:r>
          </a:p>
          <a:p>
            <a:pPr marL="0" indent="0">
              <a:buNone/>
            </a:pPr>
            <a:r>
              <a:rPr lang="cs-CZ" dirty="0"/>
              <a:t>Které vyjádření je přesnější? </a:t>
            </a:r>
          </a:p>
          <a:p>
            <a:pPr marL="0" indent="0">
              <a:buNone/>
            </a:pPr>
            <a:r>
              <a:rPr lang="cs-CZ" dirty="0"/>
              <a:t>Které má </a:t>
            </a:r>
            <a:r>
              <a:rPr lang="cs-CZ" dirty="0" err="1"/>
              <a:t>terminologičtější</a:t>
            </a:r>
            <a:r>
              <a:rPr lang="cs-CZ" dirty="0"/>
              <a:t> povahu?</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2901019495"/>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7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0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2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4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5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6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7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8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9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0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1447</TotalTime>
  <Words>2381</Words>
  <Application>Microsoft Office PowerPoint</Application>
  <PresentationFormat>Širokoúhlá obrazovka</PresentationFormat>
  <Paragraphs>457</Paragraphs>
  <Slides>60</Slides>
  <Notes>3</Notes>
  <HiddenSlides>0</HiddenSlides>
  <MMClips>0</MMClips>
  <ScaleCrop>false</ScaleCrop>
  <HeadingPairs>
    <vt:vector size="6" baseType="variant">
      <vt:variant>
        <vt:lpstr>Použitá písma</vt:lpstr>
      </vt:variant>
      <vt:variant>
        <vt:i4>4</vt:i4>
      </vt:variant>
      <vt:variant>
        <vt:lpstr>Motiv</vt:lpstr>
      </vt:variant>
      <vt:variant>
        <vt:i4>33</vt:i4>
      </vt:variant>
      <vt:variant>
        <vt:lpstr>Nadpisy snímků</vt:lpstr>
      </vt:variant>
      <vt:variant>
        <vt:i4>60</vt:i4>
      </vt:variant>
    </vt:vector>
  </HeadingPairs>
  <TitlesOfParts>
    <vt:vector size="97" baseType="lpstr">
      <vt:lpstr>Arial</vt:lpstr>
      <vt:lpstr>Calibri</vt:lpstr>
      <vt:lpstr>Calibri Light</vt:lpstr>
      <vt:lpstr>Times New Roman</vt:lpstr>
      <vt:lpstr>Motiv Office</vt:lpstr>
      <vt:lpstr>1_Motiv systému Office</vt:lpstr>
      <vt:lpstr>Motiv systému Office</vt:lpstr>
      <vt:lpstr>2_Motiv systému Office</vt:lpstr>
      <vt:lpstr>4_Motiv systému Office</vt:lpstr>
      <vt:lpstr>3_Motiv systému Office</vt:lpstr>
      <vt:lpstr>5_Motiv systému Office</vt:lpstr>
      <vt:lpstr>6_Motiv systému Office</vt:lpstr>
      <vt:lpstr>7_Motiv systému Office</vt:lpstr>
      <vt:lpstr>8_Motiv systému Office</vt:lpstr>
      <vt:lpstr>9_Motiv systému Office</vt:lpstr>
      <vt:lpstr>10_Motiv systému Office</vt:lpstr>
      <vt:lpstr>11_Motiv systému Office</vt:lpstr>
      <vt:lpstr>12_Motiv systému Office</vt:lpstr>
      <vt:lpstr>13_Motiv systému Office</vt:lpstr>
      <vt:lpstr>14_Motiv systému Office</vt:lpstr>
      <vt:lpstr>15_Motiv systému Office</vt:lpstr>
      <vt:lpstr>16_Motiv systému Office</vt:lpstr>
      <vt:lpstr>17_Motiv systému Office</vt:lpstr>
      <vt:lpstr>18_Motiv systému Office</vt:lpstr>
      <vt:lpstr>19_Motiv systému Office</vt:lpstr>
      <vt:lpstr>20_Motiv systému Office</vt:lpstr>
      <vt:lpstr>21_Motiv systému Office</vt:lpstr>
      <vt:lpstr>22_Motiv systému Office</vt:lpstr>
      <vt:lpstr>23_Motiv systému Office</vt:lpstr>
      <vt:lpstr>24_Motiv systému Office</vt:lpstr>
      <vt:lpstr>25_Motiv systému Office</vt:lpstr>
      <vt:lpstr>26_Motiv systému Office</vt:lpstr>
      <vt:lpstr>27_Motiv systému Office</vt:lpstr>
      <vt:lpstr>28_Motiv systému Office</vt:lpstr>
      <vt:lpstr>29_Motiv systému Office</vt:lpstr>
      <vt:lpstr>30_Motiv systému Office</vt:lpstr>
      <vt:lpstr>31_Motiv systému Office</vt:lpstr>
      <vt:lpstr>Úvod do studia jazyka – 15. + 22. 11. 2022</vt:lpstr>
      <vt:lpstr>Čím se zabývá lexikologie? Jaká je její základní jednotka?  + další otázky  </vt:lpstr>
      <vt:lpstr>Když začneme studovat jazyk ….</vt:lpstr>
      <vt:lpstr>Slovo</vt:lpstr>
      <vt:lpstr>Slovo – vlastnosti </vt:lpstr>
      <vt:lpstr> Formálně-významová jednota slova </vt:lpstr>
      <vt:lpstr>Slovo. Lexém. Alolex. Pojmenování. Lemma</vt:lpstr>
      <vt:lpstr>Slovo a pojmenování</vt:lpstr>
      <vt:lpstr>Slovo a lexém</vt:lpstr>
      <vt:lpstr>Definice slova (a lexému) v České lexikologii (1985)</vt:lpstr>
      <vt:lpstr>Prezentace aplikace PowerPoint</vt:lpstr>
      <vt:lpstr> Lexém z hlediska formy </vt:lpstr>
      <vt:lpstr>Lexém z hlediska významu</vt:lpstr>
      <vt:lpstr>Příklady – čenich</vt:lpstr>
      <vt:lpstr>Prezentace aplikace PowerPoint</vt:lpstr>
      <vt:lpstr>Kniha</vt:lpstr>
      <vt:lpstr>Prezentace aplikace PowerPoint</vt:lpstr>
      <vt:lpstr>Lemma</vt:lpstr>
      <vt:lpstr>Výkladové slovníky češtiny – PSJČ, SSJČ, SSČ</vt:lpstr>
      <vt:lpstr> Akademické výkladové slovníky češtiny </vt:lpstr>
      <vt:lpstr>Prezentace aplikace PowerPoint</vt:lpstr>
      <vt:lpstr>Prezentace aplikace PowerPoint</vt:lpstr>
      <vt:lpstr>Polysémie a homonymie</vt:lpstr>
      <vt:lpstr>Slovníky věcné a synonymické</vt:lpstr>
      <vt:lpstr>Slovníky frazeologické. Slovníky etymologické</vt:lpstr>
      <vt:lpstr>Neologie. Nová slova v češtině</vt:lpstr>
      <vt:lpstr>Hacknutá čeština a Čeština 2.0</vt:lpstr>
      <vt:lpstr>Prezentace aplikace PowerPoint</vt:lpstr>
      <vt:lpstr>Kategorizace slovní zásoby z různých hledisek  </vt:lpstr>
      <vt:lpstr> Systémový přístup k slovní zásobě  (a ke studiu významu) </vt:lpstr>
      <vt:lpstr> LEXIKÁLNÍ SYSTÉM          </vt:lpstr>
      <vt:lpstr>Prezentace aplikace PowerPoint</vt:lpstr>
      <vt:lpstr>A. Vztahy paradigmatické </vt:lpstr>
      <vt:lpstr>1.2 Synonymie částečná  </vt:lpstr>
      <vt:lpstr>Prezentace aplikace PowerPoint</vt:lpstr>
      <vt:lpstr>  2. OPOZITNOST   </vt:lpstr>
      <vt:lpstr>Prezentace aplikace PowerPoint</vt:lpstr>
      <vt:lpstr> 3. VZTAHY HIERARCHICKÉ:  HYPERONYMIE – HYPONYMIE – KOHYPONYMIE  </vt:lpstr>
      <vt:lpstr>  B/ Vztahy syntagmatické </vt:lpstr>
      <vt:lpstr>Prezentace aplikace PowerPoint</vt:lpstr>
      <vt:lpstr>Z webových zpráv Českého rozhlasu:</vt:lpstr>
      <vt:lpstr> Sýkorky pomohou vědcům spočítat losy. Do hnízd si nosí jejich srst </vt:lpstr>
      <vt:lpstr> Českým vědcům pomáhají se sčítáním losů  v přírodě sýkorky  </vt:lpstr>
      <vt:lpstr>Los – los</vt:lpstr>
      <vt:lpstr>Slovník spisovného jazyka českého:</vt:lpstr>
      <vt:lpstr>Petr Nikl:  Jeleňovití</vt:lpstr>
      <vt:lpstr>Vilém Mathesius (Řeč a sloh, 1940):  slova značková a popisná</vt:lpstr>
      <vt:lpstr> Okřín: „mělká dřevěná mísa“ těsto se zadělávalo v okřínu; plný okřín jablek, mouky  </vt:lpstr>
      <vt:lpstr>Palírna</vt:lpstr>
      <vt:lpstr>Slova motivovaná a nemotivovaná. Motivace</vt:lpstr>
      <vt:lpstr> Kapesník „šátek na čištění nosu“ (něco, co souvisí s kapsou, resp. co se nosí v kapse)</vt:lpstr>
      <vt:lpstr>   Zelenina „listy, stonky n. kořeny někt. rostlin požívané za syrova n. vařené, dušené ap. (např. hlávkový salát, mrkev, petržel, kedluben)“ (SSČ) (něco, co je zelené)</vt:lpstr>
      <vt:lpstr>Podkova – motivace názvů daného předmětu v různých jazycích: jak motivováno v češtině?</vt:lpstr>
      <vt:lpstr>HORSESHOE „kůň-bota“ (angl.)</vt:lpstr>
      <vt:lpstr>das HUFEISEN „kopyto-železo“ (něm.)</vt:lpstr>
      <vt:lpstr>FER À CHEVAL „železo pro koně“ (fr.)</vt:lpstr>
      <vt:lpstr>PODKOVA „pod“ + „kovat“  (čes.)</vt:lpstr>
      <vt:lpstr> PODKOVA – stylizace dětské reflexe </vt:lpstr>
      <vt:lpstr>Prezentace aplikace PowerPoint</vt:lpstr>
      <vt:lpstr>Český znakový jazyk?</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Lexikologie – 24. 11. 2016</dc:title>
  <dc:creator>Irena Vaňková</dc:creator>
  <cp:lastModifiedBy>Irena Vaňková</cp:lastModifiedBy>
  <cp:revision>92</cp:revision>
  <cp:lastPrinted>2020-11-19T14:10:06Z</cp:lastPrinted>
  <dcterms:created xsi:type="dcterms:W3CDTF">2016-11-24T00:11:29Z</dcterms:created>
  <dcterms:modified xsi:type="dcterms:W3CDTF">2022-11-21T21:28:04Z</dcterms:modified>
</cp:coreProperties>
</file>