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75" r:id="rId2"/>
    <p:sldId id="284" r:id="rId3"/>
    <p:sldId id="285" r:id="rId4"/>
    <p:sldId id="288" r:id="rId5"/>
    <p:sldId id="289" r:id="rId6"/>
    <p:sldId id="286" r:id="rId7"/>
    <p:sldId id="287" r:id="rId8"/>
    <p:sldId id="28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DF35-2F5A-4934-896E-2C52D74F4862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BAE2C-D3F3-4259-B1FD-87C579A332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40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Metodika práce asistenta pedagoga I.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Metodické vedení,  asistentské profese </a:t>
            </a:r>
          </a:p>
          <a:p>
            <a:r>
              <a:rPr lang="cs-CZ" sz="2000" cap="none" dirty="0" smtClean="0"/>
              <a:t>PhDr. Zbyněk Němec, Ph.D. </a:t>
            </a:r>
            <a:endParaRPr lang="cs-CZ" sz="2000" cap="none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796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Metodické vedení asistenta pedagoga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80" y="2015732"/>
            <a:ext cx="6288493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Zdroje </a:t>
            </a:r>
            <a:r>
              <a:rPr lang="cs-CZ" b="1" dirty="0"/>
              <a:t>metodického </a:t>
            </a:r>
            <a:r>
              <a:rPr lang="cs-CZ" b="1" dirty="0" smtClean="0"/>
              <a:t>vedení</a:t>
            </a:r>
            <a:endParaRPr lang="cs-CZ" b="1" dirty="0"/>
          </a:p>
          <a:p>
            <a:pPr lvl="0"/>
            <a:r>
              <a:rPr lang="cs-CZ" dirty="0"/>
              <a:t>třídní </a:t>
            </a:r>
            <a:r>
              <a:rPr lang="cs-CZ" dirty="0" smtClean="0"/>
              <a:t>učitel, ostatní </a:t>
            </a:r>
            <a:r>
              <a:rPr lang="cs-CZ" dirty="0"/>
              <a:t>učitelé;</a:t>
            </a:r>
          </a:p>
          <a:p>
            <a:pPr lvl="0"/>
            <a:r>
              <a:rPr lang="cs-CZ" dirty="0"/>
              <a:t>zkušenější AP;</a:t>
            </a:r>
          </a:p>
          <a:p>
            <a:pPr lvl="0"/>
            <a:r>
              <a:rPr lang="cs-CZ" dirty="0"/>
              <a:t>vedení školy;</a:t>
            </a:r>
          </a:p>
          <a:p>
            <a:pPr lvl="0"/>
            <a:r>
              <a:rPr lang="cs-CZ" dirty="0"/>
              <a:t>poradenští pracovníci školy: </a:t>
            </a:r>
            <a:r>
              <a:rPr lang="cs-CZ" dirty="0" smtClean="0"/>
              <a:t>školní speciální pedagog, školní psycholog, výchovný poradce, metodik prevence; </a:t>
            </a:r>
          </a:p>
          <a:p>
            <a:pPr lvl="0"/>
            <a:r>
              <a:rPr lang="cs-CZ" dirty="0" smtClean="0"/>
              <a:t>pracovníci </a:t>
            </a:r>
            <a:r>
              <a:rPr lang="cs-CZ" dirty="0"/>
              <a:t>školských poradenských </a:t>
            </a:r>
            <a:r>
              <a:rPr lang="cs-CZ" dirty="0" smtClean="0"/>
              <a:t>zařízení (PPP, SPC)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153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vzdělávání asistentů pedagoga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Další vzdělávání AP</a:t>
            </a:r>
            <a:r>
              <a:rPr lang="cs-CZ" dirty="0" smtClean="0"/>
              <a:t>: </a:t>
            </a:r>
          </a:p>
          <a:p>
            <a:r>
              <a:rPr lang="cs-CZ" dirty="0" smtClean="0"/>
              <a:t>Doporučuje se účast na </a:t>
            </a:r>
            <a:r>
              <a:rPr lang="cs-CZ" dirty="0"/>
              <a:t>programech DVPP (podle z. č. 563/2004 Sb., §24, odst. 7 může ředitel i asistentovi pedagoga  přidělit až 12 </a:t>
            </a:r>
            <a:r>
              <a:rPr lang="cs-CZ" dirty="0" smtClean="0"/>
              <a:t>dnů studijního </a:t>
            </a:r>
            <a:r>
              <a:rPr lang="cs-CZ" dirty="0"/>
              <a:t>volna ročně). 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smtClean="0"/>
              <a:t>Porady</a:t>
            </a:r>
            <a:r>
              <a:rPr lang="cs-CZ" dirty="0" smtClean="0"/>
              <a:t>: </a:t>
            </a:r>
          </a:p>
          <a:p>
            <a:r>
              <a:rPr lang="cs-CZ" dirty="0" smtClean="0"/>
              <a:t>Účast na pedagogických radách je povinná!</a:t>
            </a:r>
          </a:p>
          <a:p>
            <a:r>
              <a:rPr lang="cs-CZ" dirty="0" smtClean="0"/>
              <a:t>Účast na ostatních poradách učitelů je volitelná.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102" y="3664002"/>
            <a:ext cx="2587662" cy="17129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155709" y="5466344"/>
            <a:ext cx="233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Zdroj: Němec a kol. (2014)</a:t>
            </a:r>
            <a:endParaRPr lang="cs-CZ" sz="9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771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Nejčastější chyby v profesi asistentů pedagoga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AP</a:t>
            </a:r>
            <a:r>
              <a:rPr lang="cs-CZ" dirty="0" smtClean="0"/>
              <a:t>		  1</a:t>
            </a:r>
            <a:r>
              <a:rPr lang="cs-CZ" dirty="0"/>
              <a:t>. …nerespektuje autoritu učitele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	  2</a:t>
            </a:r>
            <a:r>
              <a:rPr lang="cs-CZ" dirty="0"/>
              <a:t>. …postupuje v práci příliš horlivě a </a:t>
            </a:r>
            <a:r>
              <a:rPr lang="cs-CZ" dirty="0" smtClean="0"/>
              <a:t>brání </a:t>
            </a:r>
            <a:r>
              <a:rPr lang="cs-CZ" dirty="0"/>
              <a:t>rozvoji samostatnosti </a:t>
            </a:r>
            <a:r>
              <a:rPr lang="cs-CZ" dirty="0" smtClean="0"/>
              <a:t>žáka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3</a:t>
            </a:r>
            <a:r>
              <a:rPr lang="cs-CZ" dirty="0"/>
              <a:t>. …je příliš </a:t>
            </a:r>
            <a:r>
              <a:rPr lang="cs-CZ" dirty="0" smtClean="0"/>
              <a:t>pasivní</a:t>
            </a:r>
            <a:endParaRPr lang="cs-CZ" dirty="0"/>
          </a:p>
          <a:p>
            <a:pPr marL="0" indent="0">
              <a:buNone/>
            </a:pPr>
            <a:r>
              <a:rPr lang="cs-CZ" b="1" dirty="0" smtClean="0"/>
              <a:t>Učitel</a:t>
            </a:r>
            <a:r>
              <a:rPr lang="cs-CZ" dirty="0" smtClean="0"/>
              <a:t>		  4</a:t>
            </a:r>
            <a:r>
              <a:rPr lang="cs-CZ" dirty="0"/>
              <a:t>. …zadává asistentovi příliš náročnou práci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5</a:t>
            </a:r>
            <a:r>
              <a:rPr lang="cs-CZ" dirty="0"/>
              <a:t>. …vnímá asistenta jako „osobního“ asistenta žáka se </a:t>
            </a:r>
            <a:r>
              <a:rPr lang="cs-CZ" dirty="0" smtClean="0"/>
              <a:t>SVP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6</a:t>
            </a:r>
            <a:r>
              <a:rPr lang="cs-CZ" dirty="0"/>
              <a:t>. …svěří žáka se SVP (téměř) výhradně do péče </a:t>
            </a:r>
            <a:r>
              <a:rPr lang="cs-CZ" dirty="0" smtClean="0"/>
              <a:t>AP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7</a:t>
            </a:r>
            <a:r>
              <a:rPr lang="cs-CZ" dirty="0"/>
              <a:t>. …neposkytuje asistentovi dostatečné metodické </a:t>
            </a:r>
            <a:r>
              <a:rPr lang="cs-CZ" dirty="0" smtClean="0"/>
              <a:t>vedení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782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Nejčastější chyby v profesi asistentů pedagoga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cs-CZ" b="1" dirty="0" smtClean="0"/>
              <a:t>Ředitelé/školy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	8. </a:t>
            </a:r>
            <a:r>
              <a:rPr lang="cs-CZ" dirty="0"/>
              <a:t>…využívají AP na práci, která neodpovídají charakteru podpůrného opatření </a:t>
            </a:r>
            <a:endParaRPr lang="cs-CZ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	9</a:t>
            </a:r>
            <a:r>
              <a:rPr lang="cs-CZ" dirty="0"/>
              <a:t>. …nevymezí v úvazcích dostatek času pro konzultace AP s </a:t>
            </a:r>
            <a:r>
              <a:rPr lang="cs-CZ" dirty="0" smtClean="0"/>
              <a:t>učitelem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	10. </a:t>
            </a:r>
            <a:r>
              <a:rPr lang="cs-CZ" dirty="0"/>
              <a:t>… nepodporují DVPP u asistentů pedagoga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179" y="3741038"/>
            <a:ext cx="2728130" cy="179383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377381" y="5628323"/>
            <a:ext cx="233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Zdroj: Němec a kol. (2014)</a:t>
            </a:r>
            <a:endParaRPr lang="cs-CZ" sz="9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04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Jiné formy asistence ve školách: Školní asistent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0317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2400" b="1" dirty="0" smtClean="0"/>
              <a:t>Školní </a:t>
            </a:r>
            <a:r>
              <a:rPr lang="cs-CZ" sz="2400" b="1" dirty="0"/>
              <a:t>asistent </a:t>
            </a:r>
            <a:r>
              <a:rPr lang="cs-CZ" sz="2400" dirty="0" smtClean="0"/>
              <a:t>(</a:t>
            </a:r>
            <a:r>
              <a:rPr lang="cs-CZ" sz="2400" dirty="0"/>
              <a:t>ve srovnání s AP):</a:t>
            </a:r>
          </a:p>
          <a:p>
            <a:pPr lvl="0"/>
            <a:r>
              <a:rPr lang="cs-CZ" sz="2400" dirty="0"/>
              <a:t>jde o pozici hrazenou ze „šablon“ a dalších </a:t>
            </a:r>
            <a:r>
              <a:rPr lang="cs-CZ" sz="2400" dirty="0" smtClean="0"/>
              <a:t>financovaných </a:t>
            </a:r>
            <a:r>
              <a:rPr lang="cs-CZ" sz="2400" dirty="0"/>
              <a:t>z EU;</a:t>
            </a:r>
          </a:p>
          <a:p>
            <a:pPr lvl="0"/>
            <a:r>
              <a:rPr lang="cs-CZ" sz="2400" dirty="0"/>
              <a:t>profese je zřizována za účelem podpory dětí a žáků ohrožených školním </a:t>
            </a:r>
            <a:r>
              <a:rPr lang="cs-CZ" sz="2400" dirty="0" smtClean="0"/>
              <a:t>neúspěchem;</a:t>
            </a:r>
            <a:endParaRPr lang="cs-CZ" sz="2400" dirty="0"/>
          </a:p>
          <a:p>
            <a:pPr lvl="0"/>
            <a:r>
              <a:rPr lang="cs-CZ" sz="2400" dirty="0"/>
              <a:t>jeho hlavním úkolem je podporovat komunikaci mezi školou a rodinami žáků, mimoškolní přípravu žáků a jejich volnočasové aktivity, event. pomáhat učitelům při administrativních a organizačních činnostech </a:t>
            </a:r>
          </a:p>
          <a:p>
            <a:pPr lvl="0"/>
            <a:r>
              <a:rPr lang="cs-CZ" sz="2400" dirty="0"/>
              <a:t>musí mít alespoň min. pedagogické vzdělání (min. jako AP)   </a:t>
            </a:r>
          </a:p>
          <a:p>
            <a:pPr marL="0" indent="0">
              <a:buNone/>
            </a:pPr>
            <a:r>
              <a:rPr lang="cs-CZ" sz="2400" dirty="0"/>
              <a:t>Více viz:  MŠMT (2016). </a:t>
            </a:r>
            <a:r>
              <a:rPr lang="cs-CZ" sz="2400" i="1" dirty="0"/>
              <a:t>Přehled šablon a jejich věcný výklad OP VVV 2014 – 2020</a:t>
            </a:r>
            <a:r>
              <a:rPr lang="cs-CZ" sz="2400" dirty="0"/>
              <a:t>. </a:t>
            </a:r>
            <a:r>
              <a:rPr lang="cs-CZ" sz="2400" dirty="0" smtClean="0"/>
              <a:t> MŠMT </a:t>
            </a:r>
            <a:r>
              <a:rPr lang="cs-CZ" sz="2400" dirty="0"/>
              <a:t>(2015). </a:t>
            </a:r>
            <a:r>
              <a:rPr lang="cs-CZ" sz="2400" i="1" dirty="0"/>
              <a:t>Školní asistent v projektech OP VVV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593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Jiné formy asistence ve školách: Osobní asistent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 smtClean="0"/>
              <a:t>Osobní asistent</a:t>
            </a:r>
            <a:r>
              <a:rPr lang="cs-CZ" dirty="0"/>
              <a:t> </a:t>
            </a:r>
            <a:r>
              <a:rPr lang="cs-CZ" dirty="0" smtClean="0"/>
              <a:t>(základní </a:t>
            </a:r>
            <a:r>
              <a:rPr lang="cs-CZ" dirty="0"/>
              <a:t>rozdíly mezi osobním asistentem a asistentem pedagoga): </a:t>
            </a:r>
          </a:p>
          <a:p>
            <a:pPr lvl="0"/>
            <a:r>
              <a:rPr lang="cs-CZ" dirty="0"/>
              <a:t>osobní asistence je sociální službou podle zákona č. 108/2006 Sb. o sociálních </a:t>
            </a:r>
            <a:r>
              <a:rPr lang="cs-CZ" dirty="0" smtClean="0"/>
              <a:t>službách; </a:t>
            </a:r>
          </a:p>
          <a:p>
            <a:pPr lvl="0"/>
            <a:r>
              <a:rPr lang="cs-CZ" dirty="0" smtClean="0"/>
              <a:t>OA není pedagogický pracovník, nemusí mít ani minimální pedagogické vzdělání;</a:t>
            </a:r>
          </a:p>
          <a:p>
            <a:pPr lvl="0"/>
            <a:r>
              <a:rPr lang="cs-CZ" dirty="0" smtClean="0"/>
              <a:t>OA </a:t>
            </a:r>
            <a:r>
              <a:rPr lang="cs-CZ" dirty="0"/>
              <a:t>není zaměstnancem školy (zaměstnává jej poskytovatel sociálních služeb</a:t>
            </a:r>
            <a:r>
              <a:rPr lang="cs-CZ" dirty="0" smtClean="0"/>
              <a:t>); ve </a:t>
            </a:r>
            <a:r>
              <a:rPr lang="cs-CZ" dirty="0"/>
              <a:t>škole </a:t>
            </a:r>
            <a:r>
              <a:rPr lang="cs-CZ" dirty="0" smtClean="0"/>
              <a:t>by měl osobní </a:t>
            </a:r>
            <a:r>
              <a:rPr lang="cs-CZ" dirty="0"/>
              <a:t>asistent pracovat výhradně jen s žákem, kterému </a:t>
            </a:r>
            <a:r>
              <a:rPr lang="cs-CZ" dirty="0" smtClean="0"/>
              <a:t>asistuje;</a:t>
            </a:r>
            <a:endParaRPr lang="cs-CZ" dirty="0"/>
          </a:p>
          <a:p>
            <a:pPr lvl="0"/>
            <a:r>
              <a:rPr lang="cs-CZ" dirty="0"/>
              <a:t>zákonní zástupci žáka </a:t>
            </a:r>
            <a:r>
              <a:rPr lang="cs-CZ" dirty="0" smtClean="0"/>
              <a:t>musí </a:t>
            </a:r>
            <a:r>
              <a:rPr lang="cs-CZ" dirty="0"/>
              <a:t>služby </a:t>
            </a:r>
            <a:r>
              <a:rPr lang="cs-CZ" dirty="0" smtClean="0"/>
              <a:t>OA </a:t>
            </a:r>
            <a:r>
              <a:rPr lang="cs-CZ" dirty="0"/>
              <a:t>alespoň částečně finančně hradit.      </a:t>
            </a:r>
          </a:p>
          <a:p>
            <a:pPr marL="0" indent="0">
              <a:buNone/>
            </a:pPr>
            <a:r>
              <a:rPr lang="cs-CZ" dirty="0"/>
              <a:t>Podrobněji viz: ČESKO (2006). </a:t>
            </a:r>
            <a:r>
              <a:rPr lang="cs-CZ" i="1" dirty="0"/>
              <a:t>Zákon č. 108/2006 Sb. o sociálních službách.  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971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/>
          </p:cNvSpPr>
          <p:nvPr/>
        </p:nvSpPr>
        <p:spPr>
          <a:xfrm>
            <a:off x="1460815" y="1043709"/>
            <a:ext cx="9603275" cy="41009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/>
              <a:t>Zdroje</a:t>
            </a:r>
          </a:p>
          <a:p>
            <a:pPr algn="just"/>
            <a:r>
              <a:rPr lang="cs-CZ" sz="1900" dirty="0"/>
              <a:t>HÁJKOVÁ, Vanda a kol.  (2018). </a:t>
            </a:r>
            <a:r>
              <a:rPr lang="cs-CZ" sz="1900" i="1" dirty="0"/>
              <a:t>Asistent pedagoga. Profese utvářená v dialogu</a:t>
            </a:r>
            <a:r>
              <a:rPr lang="cs-CZ" sz="1900" dirty="0"/>
              <a:t>. Praha: Univerzita Karlova, Pedagogická fakulta. ISBN 978-80-7603-009-1.  </a:t>
            </a:r>
          </a:p>
          <a:p>
            <a:pPr algn="just"/>
            <a:r>
              <a:rPr lang="cs-CZ" sz="1900" dirty="0"/>
              <a:t>NĚMEC, Zbyněk a kol. (2014) </a:t>
            </a:r>
            <a:r>
              <a:rPr lang="cs-CZ" sz="1900" i="1" dirty="0"/>
              <a:t>Asistence ve vzdělávání žáků se sociálním znevýhodněním</a:t>
            </a:r>
            <a:r>
              <a:rPr lang="cs-CZ" sz="1900" dirty="0"/>
              <a:t>. Praha: Nová škola o.p.s. ISBN 978-80-903631-9-9</a:t>
            </a:r>
            <a:r>
              <a:rPr lang="cs-CZ" sz="1900" dirty="0" smtClean="0"/>
              <a:t>.</a:t>
            </a:r>
          </a:p>
          <a:p>
            <a:pPr algn="just"/>
            <a:r>
              <a:rPr lang="cs-CZ" sz="1900" dirty="0"/>
              <a:t>NĚMEC, Zbyněk;  MARTINOVSKÁ, Petra. </a:t>
            </a:r>
            <a:r>
              <a:rPr lang="cs-CZ" sz="1900" i="1" dirty="0"/>
              <a:t>Asistent pedagoga v mateřské škole</a:t>
            </a:r>
            <a:r>
              <a:rPr lang="cs-CZ" sz="1900" dirty="0"/>
              <a:t>. Praha: Raabe, 2018. ISBN 978-80-7496-394-0. </a:t>
            </a:r>
          </a:p>
          <a:p>
            <a:pPr algn="just"/>
            <a:r>
              <a:rPr lang="cs-CZ" sz="1900" dirty="0" smtClean="0"/>
              <a:t>NĚMEC</a:t>
            </a:r>
            <a:r>
              <a:rPr lang="cs-CZ" sz="1900" dirty="0"/>
              <a:t>, Zbyněk, ŠIMÁČKOVÁ-LAURENČÍKOVÁ, Klára, HÁJKOVÁ, Vanda (2014).  </a:t>
            </a:r>
            <a:r>
              <a:rPr lang="cs-CZ" sz="1900" i="1" dirty="0"/>
              <a:t>Asistent pedagoga v inkluzivní škole</a:t>
            </a:r>
            <a:r>
              <a:rPr lang="cs-CZ" sz="1900" dirty="0"/>
              <a:t>. Praha: Karolinum. ISBN 978-80-7290-712-0.</a:t>
            </a:r>
          </a:p>
          <a:p>
            <a:pPr marL="0" indent="0">
              <a:buNone/>
            </a:pPr>
            <a:endParaRPr lang="cs-CZ" sz="1900" dirty="0" smtClean="0"/>
          </a:p>
        </p:txBody>
      </p:sp>
    </p:spTree>
    <p:extLst>
      <p:ext uri="{BB962C8B-B14F-4D97-AF65-F5344CB8AC3E}">
        <p14:creationId xmlns:p14="http://schemas.microsoft.com/office/powerpoint/2010/main" val="625982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380</TotalTime>
  <Words>350</Words>
  <Application>Microsoft Office PowerPoint</Application>
  <PresentationFormat>Širokoúhlá obrazovka</PresentationFormat>
  <Paragraphs>51</Paragraphs>
  <Slides>8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Gill Sans MT</vt:lpstr>
      <vt:lpstr>Gallery</vt:lpstr>
      <vt:lpstr>Metodika práce asistenta pedagoga I. </vt:lpstr>
      <vt:lpstr>Metodické vedení asistenta pedagoga </vt:lpstr>
      <vt:lpstr>Další vzdělávání asistentů pedagoga</vt:lpstr>
      <vt:lpstr>Nejčastější chyby v profesi asistentů pedagoga</vt:lpstr>
      <vt:lpstr>Nejčastější chyby v profesi asistentů pedagoga</vt:lpstr>
      <vt:lpstr>Jiné formy asistence ve školách: Školní asistent</vt:lpstr>
      <vt:lpstr>Jiné formy asistence ve školách: Osobní asistent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Metodika práce asistenta pedagoga I.</dc:title>
  <dc:creator>nemeczb@gmail.com</dc:creator>
  <cp:lastModifiedBy>nemeczb@gmail.com</cp:lastModifiedBy>
  <cp:revision>34</cp:revision>
  <dcterms:created xsi:type="dcterms:W3CDTF">2020-03-31T07:42:47Z</dcterms:created>
  <dcterms:modified xsi:type="dcterms:W3CDTF">2020-04-14T14:41:05Z</dcterms:modified>
</cp:coreProperties>
</file>