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Система консонантизма современного русского языка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0695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46683" y="264896"/>
            <a:ext cx="7729728" cy="1188720"/>
          </a:xfrm>
        </p:spPr>
        <p:txBody>
          <a:bodyPr/>
          <a:lstStyle/>
          <a:p>
            <a:r>
              <a:rPr lang="ru-RU" dirty="0"/>
              <a:t>Классификация по всем признакам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448267"/>
              </p:ext>
            </p:extLst>
          </p:nvPr>
        </p:nvGraphicFramePr>
        <p:xfrm>
          <a:off x="513178" y="1595536"/>
          <a:ext cx="11196739" cy="5045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9510">
                  <a:extLst>
                    <a:ext uri="{9D8B030D-6E8A-4147-A177-3AD203B41FA5}">
                      <a16:colId xmlns:a16="http://schemas.microsoft.com/office/drawing/2014/main" val="356555885"/>
                    </a:ext>
                  </a:extLst>
                </a:gridCol>
                <a:gridCol w="1343609">
                  <a:extLst>
                    <a:ext uri="{9D8B030D-6E8A-4147-A177-3AD203B41FA5}">
                      <a16:colId xmlns:a16="http://schemas.microsoft.com/office/drawing/2014/main" val="891567042"/>
                    </a:ext>
                  </a:extLst>
                </a:gridCol>
                <a:gridCol w="1343609">
                  <a:extLst>
                    <a:ext uri="{9D8B030D-6E8A-4147-A177-3AD203B41FA5}">
                      <a16:colId xmlns:a16="http://schemas.microsoft.com/office/drawing/2014/main" val="2176236857"/>
                    </a:ext>
                  </a:extLst>
                </a:gridCol>
                <a:gridCol w="1231641">
                  <a:extLst>
                    <a:ext uri="{9D8B030D-6E8A-4147-A177-3AD203B41FA5}">
                      <a16:colId xmlns:a16="http://schemas.microsoft.com/office/drawing/2014/main" val="1377049505"/>
                    </a:ext>
                  </a:extLst>
                </a:gridCol>
                <a:gridCol w="1231641">
                  <a:extLst>
                    <a:ext uri="{9D8B030D-6E8A-4147-A177-3AD203B41FA5}">
                      <a16:colId xmlns:a16="http://schemas.microsoft.com/office/drawing/2014/main" val="3299850402"/>
                    </a:ext>
                  </a:extLst>
                </a:gridCol>
                <a:gridCol w="1231641">
                  <a:extLst>
                    <a:ext uri="{9D8B030D-6E8A-4147-A177-3AD203B41FA5}">
                      <a16:colId xmlns:a16="http://schemas.microsoft.com/office/drawing/2014/main" val="79098094"/>
                    </a:ext>
                  </a:extLst>
                </a:gridCol>
                <a:gridCol w="1231641">
                  <a:extLst>
                    <a:ext uri="{9D8B030D-6E8A-4147-A177-3AD203B41FA5}">
                      <a16:colId xmlns:a16="http://schemas.microsoft.com/office/drawing/2014/main" val="489629073"/>
                    </a:ext>
                  </a:extLst>
                </a:gridCol>
                <a:gridCol w="951726">
                  <a:extLst>
                    <a:ext uri="{9D8B030D-6E8A-4147-A177-3AD203B41FA5}">
                      <a16:colId xmlns:a16="http://schemas.microsoft.com/office/drawing/2014/main" val="1719954505"/>
                    </a:ext>
                  </a:extLst>
                </a:gridCol>
                <a:gridCol w="951721">
                  <a:extLst>
                    <a:ext uri="{9D8B030D-6E8A-4147-A177-3AD203B41FA5}">
                      <a16:colId xmlns:a16="http://schemas.microsoft.com/office/drawing/2014/main" val="2847158445"/>
                    </a:ext>
                  </a:extLst>
                </a:gridCol>
              </a:tblGrid>
              <a:tr h="4249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</a:rPr>
                        <a:t>Место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образования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</a:rPr>
                        <a:t>губные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язычные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078580"/>
                  </a:ext>
                </a:extLst>
              </a:tr>
              <a:tr h="113942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Способ образования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губно</a:t>
                      </a:r>
                      <a:r>
                        <a:rPr lang="cs-CZ" sz="1600" dirty="0" err="1">
                          <a:effectLst/>
                        </a:rPr>
                        <a:t>-губные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губно</a:t>
                      </a:r>
                      <a:r>
                        <a:rPr lang="cs-CZ" sz="1600" dirty="0" err="1">
                          <a:effectLst/>
                        </a:rPr>
                        <a:t>-зубные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передне-язычные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</a:rPr>
                        <a:t>зубные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передне-язычные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передне-нёбные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средне-язычн</a:t>
                      </a:r>
                      <a:r>
                        <a:rPr lang="ru-RU" sz="1600" b="1" dirty="0">
                          <a:effectLst/>
                        </a:rPr>
                        <a:t>ые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средне-нёбные</a:t>
                      </a:r>
                      <a:endParaRPr lang="cs-CZ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задне-язычн</a:t>
                      </a:r>
                      <a:r>
                        <a:rPr lang="ru-RU" sz="1600" b="1" dirty="0">
                          <a:effectLst/>
                        </a:rPr>
                        <a:t>ые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</a:rPr>
                        <a:t>задне-нёбные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1171374196"/>
                  </a:ext>
                </a:extLst>
              </a:tr>
              <a:tr h="4249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Смычные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глухие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п п'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т т'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к к'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270291182"/>
                  </a:ext>
                </a:extLst>
              </a:tr>
              <a:tr h="424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звонкие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б б'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д д'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г г'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883948247"/>
                  </a:ext>
                </a:extLst>
              </a:tr>
              <a:tr h="424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Аффрикаты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глухие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ц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ч'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3934162151"/>
                  </a:ext>
                </a:extLst>
              </a:tr>
              <a:tr h="4249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Щелевые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глухие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ф ф'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с с'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ш </a:t>
                      </a:r>
                      <a:r>
                        <a:rPr lang="cs-CZ" sz="1600" dirty="0" err="1">
                          <a:effectLst/>
                        </a:rPr>
                        <a:t>ш</a:t>
                      </a:r>
                      <a:r>
                        <a:rPr lang="cs-CZ" sz="1600" dirty="0">
                          <a:effectLst/>
                        </a:rPr>
                        <a:t>':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х х'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545787508"/>
                  </a:ext>
                </a:extLst>
              </a:tr>
              <a:tr h="424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звонкие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в в'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 з'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ж </a:t>
                      </a:r>
                      <a:r>
                        <a:rPr lang="cs-CZ" sz="1600" dirty="0" err="1">
                          <a:effectLst/>
                        </a:rPr>
                        <a:t>ж</a:t>
                      </a:r>
                      <a:r>
                        <a:rPr lang="cs-CZ" sz="1600" dirty="0">
                          <a:effectLst/>
                        </a:rPr>
                        <a:t>':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j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2877644318"/>
                  </a:ext>
                </a:extLst>
              </a:tr>
              <a:tr h="4249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Смычно-проходные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носовые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звонкие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м м'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н н'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1401963211"/>
                  </a:ext>
                </a:extLst>
              </a:tr>
              <a:tr h="424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боковые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звонкие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л л'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723675388"/>
                  </a:ext>
                </a:extLst>
              </a:tr>
              <a:tr h="424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Дрожащие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звонкие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р р'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6" marR="43466" marT="43466" marB="43466" anchor="ctr"/>
                </a:tc>
                <a:extLst>
                  <a:ext uri="{0D108BD9-81ED-4DB2-BD59-A6C34878D82A}">
                    <a16:rowId xmlns:a16="http://schemas.microsoft.com/office/drawing/2014/main" val="3300212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3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Согласные классифицируются по следующим критериям:</a:t>
            </a:r>
          </a:p>
          <a:p>
            <a:pPr marL="228600" lvl="1" indent="0">
              <a:buNone/>
            </a:pPr>
            <a:r>
              <a:rPr lang="ru-RU" altLang="ru-RU" sz="2200" dirty="0"/>
              <a:t>1) по участию шума и тона (голоса)</a:t>
            </a:r>
          </a:p>
          <a:p>
            <a:pPr marL="228600" lvl="1" indent="0">
              <a:buNone/>
            </a:pPr>
            <a:r>
              <a:rPr lang="ru-RU" altLang="ru-RU" sz="2200" dirty="0"/>
              <a:t>2) по месту образования шума</a:t>
            </a:r>
          </a:p>
          <a:p>
            <a:pPr marL="228600" lvl="1" indent="0">
              <a:buNone/>
            </a:pPr>
            <a:r>
              <a:rPr lang="ru-RU" altLang="ru-RU" sz="2200" dirty="0"/>
              <a:t>3) по способу образования шума</a:t>
            </a:r>
          </a:p>
          <a:p>
            <a:pPr marL="228600" lvl="1" indent="0">
              <a:buNone/>
            </a:pPr>
            <a:r>
              <a:rPr lang="ru-RU" altLang="ru-RU" sz="2200" dirty="0"/>
              <a:t>4) по мягкости </a:t>
            </a:r>
            <a:r>
              <a:rPr lang="en-US" altLang="ru-RU" sz="2200" dirty="0"/>
              <a:t>/ </a:t>
            </a:r>
            <a:r>
              <a:rPr lang="ru-RU" altLang="ru-RU" sz="2200" dirty="0"/>
              <a:t>твёрдости</a:t>
            </a:r>
          </a:p>
        </p:txBody>
      </p:sp>
    </p:spTree>
    <p:extLst>
      <p:ext uri="{BB962C8B-B14F-4D97-AF65-F5344CB8AC3E}">
        <p14:creationId xmlns:p14="http://schemas.microsoft.com/office/powerpoint/2010/main" val="146840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участию шума и тона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сонорные</a:t>
            </a:r>
            <a:r>
              <a:rPr lang="ru-RU" altLang="ru-RU" sz="2400" b="1" dirty="0"/>
              <a:t> </a:t>
            </a:r>
            <a:r>
              <a:rPr lang="ru-RU" altLang="ru-RU" sz="2400" dirty="0"/>
              <a:t>– образуются при помощи тона (голоса) с незначительным участия шума: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  [м], [н], [л], [р]</a:t>
            </a:r>
            <a:r>
              <a:rPr lang="en-US" altLang="ru-RU" sz="2400" dirty="0"/>
              <a:t>, </a:t>
            </a:r>
            <a:r>
              <a:rPr lang="ru-RU" altLang="ru-RU" sz="2400" dirty="0"/>
              <a:t>[</a:t>
            </a:r>
            <a:r>
              <a:rPr lang="en-US" altLang="ru-RU" sz="2400" dirty="0"/>
              <a:t>j</a:t>
            </a:r>
            <a:r>
              <a:rPr lang="ru-RU" altLang="ru-RU" sz="2400" dirty="0"/>
              <a:t>]</a:t>
            </a:r>
            <a:endParaRPr lang="ru-RU" altLang="ru-RU" sz="2400" b="1" dirty="0"/>
          </a:p>
          <a:p>
            <a:pPr>
              <a:lnSpc>
                <a:spcPct val="90000"/>
              </a:lnSpc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шумные</a:t>
            </a:r>
            <a:r>
              <a:rPr lang="ru-RU" altLang="ru-RU" sz="2400" dirty="0"/>
              <a:t> - образуются при помощи только шума  или шума с незначительным участием тона (голоса): </a:t>
            </a:r>
            <a:r>
              <a:rPr lang="cs-CZ" altLang="ru-RU" sz="2400" dirty="0"/>
              <a:t>[</a:t>
            </a:r>
            <a:r>
              <a:rPr lang="ru-RU" altLang="ru-RU" sz="2400" dirty="0"/>
              <a:t>б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в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г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д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ж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з</a:t>
            </a:r>
            <a:r>
              <a:rPr lang="cs-CZ" altLang="ru-RU" sz="2400" dirty="0"/>
              <a:t>]</a:t>
            </a:r>
            <a:r>
              <a:rPr lang="ru-RU" altLang="ru-RU" sz="2400" dirty="0"/>
              <a:t>,</a:t>
            </a:r>
            <a:r>
              <a:rPr lang="en-US" altLang="ru-RU" sz="2400" dirty="0"/>
              <a:t> </a:t>
            </a:r>
            <a:r>
              <a:rPr lang="cs-CZ" altLang="ru-RU" sz="2400" dirty="0"/>
              <a:t>[</a:t>
            </a:r>
            <a:r>
              <a:rPr lang="ru-RU" altLang="ru-RU" sz="2400" dirty="0"/>
              <a:t>к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п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с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т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ф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х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ц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ч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ж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ш</a:t>
            </a:r>
            <a:r>
              <a:rPr lang="cs-CZ" altLang="ru-RU" sz="2400" dirty="0"/>
              <a:t>]</a:t>
            </a:r>
            <a:r>
              <a:rPr lang="ru-RU" altLang="ru-RU" sz="2400" dirty="0"/>
              <a:t>,</a:t>
            </a:r>
            <a:r>
              <a:rPr lang="cs-CZ" altLang="ru-RU" sz="2400" dirty="0"/>
              <a:t>[</a:t>
            </a:r>
            <a:r>
              <a:rPr lang="ru-RU" altLang="ru-RU" sz="2400" dirty="0"/>
              <a:t>ш</a:t>
            </a:r>
            <a:r>
              <a:rPr lang="cs-CZ" altLang="ru-RU" sz="2400" dirty="0"/>
              <a:t>'</a:t>
            </a:r>
            <a:r>
              <a:rPr lang="ru-RU" altLang="ru-RU" sz="2400" dirty="0"/>
              <a:t>:</a:t>
            </a:r>
            <a:r>
              <a:rPr lang="cs-CZ" altLang="ru-RU" sz="2400" dirty="0"/>
              <a:t>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256286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участию шума и тона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Шумные </a:t>
            </a:r>
            <a:r>
              <a:rPr lang="cs-CZ" altLang="ru-RU" sz="2400" dirty="0" err="1"/>
              <a:t>согласные</a:t>
            </a:r>
            <a:r>
              <a:rPr lang="cs-CZ" altLang="ru-RU" sz="2400" dirty="0"/>
              <a:t> </a:t>
            </a:r>
            <a:r>
              <a:rPr lang="cs-CZ" altLang="ru-RU" sz="2400" dirty="0" err="1"/>
              <a:t>делятся</a:t>
            </a:r>
            <a:r>
              <a:rPr lang="cs-CZ" altLang="ru-RU" sz="2400" dirty="0"/>
              <a:t> </a:t>
            </a:r>
            <a:r>
              <a:rPr lang="cs-CZ" altLang="ru-RU" sz="2400" dirty="0" err="1"/>
              <a:t>на</a:t>
            </a:r>
            <a:r>
              <a:rPr lang="ru-RU" altLang="ru-RU" sz="2400" dirty="0"/>
              <a:t>:</a:t>
            </a:r>
          </a:p>
          <a:p>
            <a:pPr>
              <a:buNone/>
            </a:pPr>
            <a:r>
              <a:rPr lang="ru-RU" altLang="ru-RU" sz="2400" b="1" dirty="0"/>
              <a:t>	</a:t>
            </a:r>
            <a:r>
              <a:rPr lang="ru-RU" altLang="ru-RU" sz="2400" b="1" dirty="0">
                <a:solidFill>
                  <a:srgbClr val="CC0000"/>
                </a:solidFill>
              </a:rPr>
              <a:t>звонкие</a:t>
            </a:r>
            <a:r>
              <a:rPr lang="ru-RU" altLang="ru-RU" sz="2400" b="1" dirty="0"/>
              <a:t> </a:t>
            </a:r>
            <a:r>
              <a:rPr lang="ru-RU" altLang="ru-RU" sz="2400" dirty="0"/>
              <a:t>–</a:t>
            </a:r>
            <a:r>
              <a:rPr lang="en-US" altLang="ru-RU" sz="2400" dirty="0"/>
              <a:t> </a:t>
            </a:r>
            <a:r>
              <a:rPr lang="ru-RU" altLang="ru-RU" sz="2400" dirty="0"/>
              <a:t>в образовании участвуют и шум, и тон: </a:t>
            </a:r>
            <a:r>
              <a:rPr lang="cs-CZ" altLang="ru-RU" sz="2400" dirty="0"/>
              <a:t>[</a:t>
            </a:r>
            <a:r>
              <a:rPr lang="ru-RU" altLang="ru-RU" sz="2400" dirty="0"/>
              <a:t>б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в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г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д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з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ж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 </a:t>
            </a:r>
            <a:r>
              <a:rPr lang="en-US" altLang="ru-RU" sz="2400" dirty="0"/>
              <a:t>j</a:t>
            </a:r>
            <a:r>
              <a:rPr lang="cs-CZ" altLang="ru-RU" sz="2400" dirty="0"/>
              <a:t>]</a:t>
            </a:r>
            <a:endParaRPr lang="ru-RU" altLang="ru-RU" sz="2400" dirty="0"/>
          </a:p>
          <a:p>
            <a:pPr>
              <a:buNone/>
            </a:pPr>
            <a:r>
              <a:rPr lang="ru-RU" altLang="ru-RU" sz="2400" b="1" dirty="0"/>
              <a:t>	</a:t>
            </a:r>
            <a:r>
              <a:rPr lang="ru-RU" altLang="ru-RU" sz="2400" b="1" dirty="0">
                <a:solidFill>
                  <a:srgbClr val="CC0000"/>
                </a:solidFill>
              </a:rPr>
              <a:t>глухие</a:t>
            </a:r>
            <a:r>
              <a:rPr lang="ru-RU" altLang="ru-RU" sz="2400" b="1" dirty="0"/>
              <a:t> </a:t>
            </a:r>
            <a:r>
              <a:rPr lang="ru-RU" altLang="ru-RU" sz="2400" dirty="0"/>
              <a:t>- в образовании участвует только шум: </a:t>
            </a:r>
            <a:r>
              <a:rPr lang="cs-CZ" altLang="ru-RU" sz="2400" dirty="0"/>
              <a:t>[</a:t>
            </a:r>
            <a:r>
              <a:rPr lang="ru-RU" altLang="ru-RU" sz="2400" dirty="0"/>
              <a:t>п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ф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к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т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с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ш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ш</a:t>
            </a:r>
            <a:r>
              <a:rPr lang="en-US" altLang="ru-RU" sz="2400" dirty="0"/>
              <a:t>’</a:t>
            </a:r>
            <a:r>
              <a:rPr lang="ru-RU" altLang="ru-RU" sz="2400" dirty="0"/>
              <a:t>: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х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ч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ц</a:t>
            </a:r>
            <a:r>
              <a:rPr lang="cs-CZ" altLang="ru-RU" sz="2400" dirty="0"/>
              <a:t>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250252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месту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Губные</a:t>
            </a:r>
            <a:r>
              <a:rPr lang="ru-RU" altLang="ru-RU" sz="2400" b="1" dirty="0"/>
              <a:t> </a:t>
            </a:r>
            <a:r>
              <a:rPr lang="ru-RU" altLang="ru-RU" sz="2400" dirty="0"/>
              <a:t>(губы – активный орган) </a:t>
            </a:r>
          </a:p>
          <a:p>
            <a:pPr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а)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ru-RU" altLang="ru-RU" sz="2400" b="1" i="1" dirty="0">
                <a:solidFill>
                  <a:schemeClr val="tx1"/>
                </a:solidFill>
              </a:rPr>
              <a:t>г</a:t>
            </a:r>
            <a:r>
              <a:rPr lang="cs-CZ" altLang="ru-RU" sz="2400" b="1" i="1" dirty="0" err="1">
                <a:solidFill>
                  <a:schemeClr val="tx1"/>
                </a:solidFill>
              </a:rPr>
              <a:t>убно-губные</a:t>
            </a:r>
            <a:r>
              <a:rPr lang="ru-RU" altLang="ru-RU" sz="2400" dirty="0">
                <a:solidFill>
                  <a:schemeClr val="tx1"/>
                </a:solidFill>
              </a:rPr>
              <a:t>: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cs-CZ" altLang="ru-RU" sz="2400" dirty="0"/>
              <a:t>[п ], [б], [м]</a:t>
            </a:r>
            <a:r>
              <a:rPr lang="ru-RU" altLang="ru-RU" sz="2400" dirty="0"/>
              <a:t>. </a:t>
            </a:r>
            <a:r>
              <a:rPr lang="cs-CZ" altLang="ru-RU" sz="2400" dirty="0"/>
              <a:t> </a:t>
            </a:r>
            <a:endParaRPr lang="cs-CZ" altLang="ru-RU" sz="2400" b="1" dirty="0"/>
          </a:p>
          <a:p>
            <a:pPr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б)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ru-RU" altLang="ru-RU" sz="2400" b="1" i="1" dirty="0">
                <a:solidFill>
                  <a:schemeClr val="tx1"/>
                </a:solidFill>
              </a:rPr>
              <a:t>г</a:t>
            </a:r>
            <a:r>
              <a:rPr lang="cs-CZ" altLang="ru-RU" sz="2400" b="1" i="1" dirty="0" err="1">
                <a:solidFill>
                  <a:schemeClr val="tx1"/>
                </a:solidFill>
              </a:rPr>
              <a:t>убно-зубные</a:t>
            </a:r>
            <a:r>
              <a:rPr lang="ru-RU" altLang="ru-RU" sz="2400" dirty="0">
                <a:solidFill>
                  <a:schemeClr val="tx1"/>
                </a:solidFill>
              </a:rPr>
              <a:t>:</a:t>
            </a:r>
            <a:r>
              <a:rPr lang="cs-CZ" altLang="ru-RU" sz="2400" dirty="0"/>
              <a:t> [ф], [в]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194112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месту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800" b="1" dirty="0">
                <a:solidFill>
                  <a:srgbClr val="CC0000"/>
                </a:solidFill>
              </a:rPr>
              <a:t>Язычные</a:t>
            </a:r>
            <a:r>
              <a:rPr lang="ru-RU" altLang="ru-RU" sz="2400" b="1" dirty="0">
                <a:solidFill>
                  <a:srgbClr val="CC0000"/>
                </a:solidFill>
              </a:rPr>
              <a:t> </a:t>
            </a:r>
            <a:r>
              <a:rPr lang="ru-RU" altLang="ru-RU" sz="2400" dirty="0"/>
              <a:t> (язык – активный орган) </a:t>
            </a:r>
          </a:p>
          <a:p>
            <a:pPr>
              <a:buNone/>
            </a:pPr>
            <a:r>
              <a:rPr lang="ru-RU" altLang="ru-RU" sz="2400" b="1" dirty="0">
                <a:solidFill>
                  <a:schemeClr val="tx1"/>
                </a:solidFill>
              </a:rPr>
              <a:t>Переднеязычные: </a:t>
            </a:r>
            <a:endParaRPr lang="ru-RU" altLang="ru-RU" sz="2400" b="1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altLang="ru-RU" sz="2400" b="1" i="1" dirty="0">
                <a:solidFill>
                  <a:schemeClr val="tx1"/>
                </a:solidFill>
              </a:rPr>
              <a:t> </a:t>
            </a:r>
            <a:r>
              <a:rPr lang="ru-RU" altLang="ru-RU" sz="2400" dirty="0">
                <a:solidFill>
                  <a:schemeClr val="tx1"/>
                </a:solidFill>
              </a:rPr>
              <a:t>а)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ru-RU" altLang="ru-RU" sz="2400" b="1" i="1" dirty="0">
                <a:solidFill>
                  <a:schemeClr val="tx1"/>
                </a:solidFill>
              </a:rPr>
              <a:t>з</a:t>
            </a:r>
            <a:r>
              <a:rPr lang="cs-CZ" altLang="ru-RU" sz="2400" b="1" i="1" dirty="0" err="1">
                <a:solidFill>
                  <a:schemeClr val="tx1"/>
                </a:solidFill>
              </a:rPr>
              <a:t>убные</a:t>
            </a:r>
            <a:r>
              <a:rPr lang="ru-RU" altLang="ru-RU" sz="2400" b="1" i="1" dirty="0">
                <a:solidFill>
                  <a:srgbClr val="CC0066"/>
                </a:solidFill>
              </a:rPr>
              <a:t> </a:t>
            </a:r>
            <a:r>
              <a:rPr lang="ru-RU" altLang="ru-RU" sz="2400" dirty="0"/>
              <a:t>(язык направлен к зубам): </a:t>
            </a:r>
            <a:r>
              <a:rPr lang="cs-CZ" altLang="ru-RU" sz="2400" dirty="0"/>
              <a:t> </a:t>
            </a:r>
            <a:endParaRPr lang="ru-RU" altLang="ru-RU" sz="2400" dirty="0"/>
          </a:p>
          <a:p>
            <a:pPr>
              <a:buNone/>
            </a:pPr>
            <a:r>
              <a:rPr lang="ru-RU" altLang="ru-RU" sz="2400" dirty="0"/>
              <a:t>	</a:t>
            </a:r>
            <a:r>
              <a:rPr lang="cs-CZ" altLang="ru-RU" sz="2400" dirty="0"/>
              <a:t>[</a:t>
            </a:r>
            <a:r>
              <a:rPr lang="ru-RU" altLang="ru-RU" sz="2400" dirty="0"/>
              <a:t> </a:t>
            </a:r>
            <a:r>
              <a:rPr lang="cs-CZ" altLang="ru-RU" sz="2400" dirty="0"/>
              <a:t>т ], [ д ], [ с ], [ з 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 </a:t>
            </a:r>
            <a:r>
              <a:rPr lang="cs-CZ" altLang="ru-RU" sz="2400" dirty="0"/>
              <a:t>л ], [ н ], [ ц</a:t>
            </a:r>
            <a:r>
              <a:rPr lang="ru-RU" altLang="ru-RU" sz="2400" dirty="0"/>
              <a:t> </a:t>
            </a:r>
            <a:r>
              <a:rPr lang="cs-CZ" altLang="ru-RU" sz="2400" dirty="0"/>
              <a:t>]</a:t>
            </a:r>
            <a:endParaRPr lang="ru-RU" altLang="ru-RU" sz="2400" dirty="0"/>
          </a:p>
          <a:p>
            <a:pPr>
              <a:buNone/>
            </a:pPr>
            <a:r>
              <a:rPr lang="ru-RU" altLang="ru-RU" sz="2400" i="1" dirty="0"/>
              <a:t> </a:t>
            </a:r>
            <a:r>
              <a:rPr lang="ru-RU" altLang="ru-RU" sz="2400" dirty="0">
                <a:solidFill>
                  <a:schemeClr val="tx1"/>
                </a:solidFill>
              </a:rPr>
              <a:t>б)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ru-RU" altLang="ru-RU" sz="2400" b="1" i="1" dirty="0">
                <a:solidFill>
                  <a:schemeClr val="tx1"/>
                </a:solidFill>
              </a:rPr>
              <a:t>п</a:t>
            </a:r>
            <a:r>
              <a:rPr lang="cs-CZ" altLang="ru-RU" sz="2400" b="1" i="1" dirty="0" err="1">
                <a:solidFill>
                  <a:schemeClr val="tx1"/>
                </a:solidFill>
              </a:rPr>
              <a:t>ередненёбные</a:t>
            </a:r>
            <a:r>
              <a:rPr lang="ru-RU" altLang="ru-RU" sz="2400" b="1" i="1" dirty="0">
                <a:solidFill>
                  <a:srgbClr val="CC0066"/>
                </a:solidFill>
              </a:rPr>
              <a:t> </a:t>
            </a:r>
            <a:r>
              <a:rPr lang="ru-RU" altLang="ru-RU" sz="2400" dirty="0"/>
              <a:t>(язык направлен к передней части нёба):</a:t>
            </a:r>
          </a:p>
          <a:p>
            <a:pPr>
              <a:buNone/>
            </a:pPr>
            <a:r>
              <a:rPr lang="ru-RU" altLang="ru-RU" sz="2400" dirty="0"/>
              <a:t> </a:t>
            </a:r>
            <a:r>
              <a:rPr lang="cs-CZ" altLang="ru-RU" sz="2400" dirty="0"/>
              <a:t>  [ ж ], [ ш ] , [ ш': 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 </a:t>
            </a:r>
            <a:r>
              <a:rPr lang="cs-CZ" altLang="ru-RU" sz="2400" dirty="0"/>
              <a:t>ч ] , [</a:t>
            </a:r>
            <a:r>
              <a:rPr lang="ru-RU" altLang="ru-RU" sz="2400" dirty="0"/>
              <a:t> </a:t>
            </a:r>
            <a:r>
              <a:rPr lang="cs-CZ" altLang="ru-RU" sz="2400" dirty="0"/>
              <a:t>р</a:t>
            </a:r>
            <a:r>
              <a:rPr lang="ru-RU" altLang="ru-RU" sz="2400" dirty="0"/>
              <a:t> </a:t>
            </a:r>
            <a:r>
              <a:rPr lang="cs-CZ" altLang="ru-RU" sz="2400" dirty="0"/>
              <a:t>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39459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месту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ru-RU" sz="2400" b="1" dirty="0" err="1">
                <a:solidFill>
                  <a:schemeClr val="tx1"/>
                </a:solidFill>
              </a:rPr>
              <a:t>Среднеязычные</a:t>
            </a:r>
            <a:r>
              <a:rPr lang="ru-RU" altLang="ru-RU" sz="2400" b="1" dirty="0"/>
              <a:t> </a:t>
            </a:r>
            <a:r>
              <a:rPr lang="ru-RU" altLang="ru-RU" sz="2400" dirty="0"/>
              <a:t>(язык направлен к средней части нёба):</a:t>
            </a:r>
          </a:p>
          <a:p>
            <a:pPr>
              <a:buNone/>
            </a:pPr>
            <a:r>
              <a:rPr lang="ru-RU" altLang="ru-RU" sz="2400" dirty="0"/>
              <a:t>	    </a:t>
            </a:r>
            <a:r>
              <a:rPr lang="cs-CZ" altLang="ru-RU" sz="2400" dirty="0"/>
              <a:t>[</a:t>
            </a:r>
            <a:r>
              <a:rPr lang="ru-RU" altLang="ru-RU" sz="2400" dirty="0"/>
              <a:t> </a:t>
            </a:r>
            <a:r>
              <a:rPr lang="cs-CZ" altLang="ru-RU" sz="2400" dirty="0"/>
              <a:t>j</a:t>
            </a:r>
            <a:r>
              <a:rPr lang="ru-RU" altLang="ru-RU" sz="2400" dirty="0"/>
              <a:t> </a:t>
            </a:r>
            <a:r>
              <a:rPr lang="cs-CZ" altLang="ru-RU" sz="2400" dirty="0"/>
              <a:t>] </a:t>
            </a:r>
            <a:endParaRPr lang="ru-RU" altLang="ru-RU" sz="2400" b="1" dirty="0">
              <a:solidFill>
                <a:srgbClr val="CC0000"/>
              </a:solidFill>
            </a:endParaRPr>
          </a:p>
          <a:p>
            <a:pPr>
              <a:buNone/>
            </a:pPr>
            <a:r>
              <a:rPr lang="cs-CZ" altLang="ru-RU" sz="2400" b="1" dirty="0" err="1">
                <a:solidFill>
                  <a:schemeClr val="tx1"/>
                </a:solidFill>
              </a:rPr>
              <a:t>Заднеязычные</a:t>
            </a:r>
            <a:r>
              <a:rPr lang="ru-RU" altLang="ru-RU" sz="2400" b="1" dirty="0"/>
              <a:t> </a:t>
            </a:r>
            <a:r>
              <a:rPr lang="ru-RU" altLang="ru-RU" sz="2400" dirty="0"/>
              <a:t>(язык направлен к задней части нёба):</a:t>
            </a:r>
            <a:r>
              <a:rPr lang="ru-RU" altLang="ru-RU" sz="2400" b="1" dirty="0"/>
              <a:t> </a:t>
            </a:r>
          </a:p>
          <a:p>
            <a:pPr>
              <a:buNone/>
            </a:pPr>
            <a:r>
              <a:rPr lang="ru-RU" altLang="ru-RU" sz="2400" b="1" dirty="0"/>
              <a:t>	</a:t>
            </a:r>
            <a:r>
              <a:rPr lang="cs-CZ" altLang="ru-RU" sz="2400" dirty="0"/>
              <a:t>[</a:t>
            </a:r>
            <a:r>
              <a:rPr lang="ru-RU" altLang="ru-RU" sz="2400" dirty="0"/>
              <a:t> </a:t>
            </a:r>
            <a:r>
              <a:rPr lang="cs-CZ" altLang="ru-RU" sz="2400" dirty="0"/>
              <a:t>к ], [ г ], [ х]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401881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способу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Смычные</a:t>
            </a:r>
            <a:r>
              <a:rPr lang="en-US" altLang="ru-RU" sz="2400" b="1" dirty="0">
                <a:solidFill>
                  <a:srgbClr val="CC0000"/>
                </a:solidFill>
              </a:rPr>
              <a:t> </a:t>
            </a:r>
            <a:r>
              <a:rPr lang="ru-RU" altLang="ru-RU" sz="2400" dirty="0">
                <a:solidFill>
                  <a:srgbClr val="CC0000"/>
                </a:solidFill>
              </a:rPr>
              <a:t>(взрывные)</a:t>
            </a:r>
            <a:r>
              <a:rPr lang="ru-RU" altLang="ru-RU" sz="2400" dirty="0"/>
              <a:t>: [б], [п], [д], [т], [г], [к]</a:t>
            </a:r>
          </a:p>
          <a:p>
            <a:pPr>
              <a:lnSpc>
                <a:spcPct val="110000"/>
              </a:lnSpc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Щелевые</a:t>
            </a:r>
            <a:r>
              <a:rPr lang="ru-RU" altLang="ru-RU" sz="2400" dirty="0"/>
              <a:t>: [в], [ф], [с], [з], [ш], [ш</a:t>
            </a:r>
            <a:r>
              <a:rPr lang="en-US" altLang="ru-RU" sz="2400" dirty="0"/>
              <a:t>’</a:t>
            </a:r>
            <a:r>
              <a:rPr lang="ru-RU" altLang="ru-RU" sz="2400" dirty="0"/>
              <a:t>:], [ж], [j], [х]</a:t>
            </a:r>
          </a:p>
          <a:p>
            <a:pPr>
              <a:lnSpc>
                <a:spcPct val="110000"/>
              </a:lnSpc>
              <a:buNone/>
            </a:pPr>
            <a:r>
              <a:rPr lang="ru-RU" altLang="ru-RU" sz="2400" dirty="0"/>
              <a:t>При комбинации смычки и щели образуются: </a:t>
            </a:r>
          </a:p>
          <a:p>
            <a:pPr>
              <a:lnSpc>
                <a:spcPct val="110000"/>
              </a:lnSpc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Смычно-щелевые</a:t>
            </a:r>
            <a:r>
              <a:rPr lang="ru-RU" altLang="ru-RU" sz="2400" dirty="0">
                <a:solidFill>
                  <a:schemeClr val="tx2"/>
                </a:solidFill>
              </a:rPr>
              <a:t> </a:t>
            </a:r>
            <a:r>
              <a:rPr lang="ru-RU" altLang="ru-RU" sz="2400" dirty="0">
                <a:solidFill>
                  <a:srgbClr val="CC0000"/>
                </a:solidFill>
              </a:rPr>
              <a:t>(аффрикаты)</a:t>
            </a:r>
            <a:r>
              <a:rPr lang="ru-RU" altLang="ru-RU" sz="2400" dirty="0"/>
              <a:t>: [ц], [ч </a:t>
            </a:r>
            <a:r>
              <a:rPr lang="en-US" altLang="ru-RU" sz="2400" dirty="0"/>
              <a:t>’</a:t>
            </a:r>
            <a:r>
              <a:rPr lang="ru-RU" altLang="ru-RU" sz="2400" dirty="0"/>
              <a:t>] </a:t>
            </a:r>
            <a:endParaRPr lang="ru-RU" altLang="ru-RU" sz="2400" dirty="0">
              <a:solidFill>
                <a:srgbClr val="CC0000"/>
              </a:solidFill>
            </a:endParaRPr>
          </a:p>
          <a:p>
            <a:pPr>
              <a:lnSpc>
                <a:spcPct val="110000"/>
              </a:lnSpc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Носовые</a:t>
            </a:r>
            <a:r>
              <a:rPr lang="ru-RU" altLang="ru-RU" sz="2400" dirty="0"/>
              <a:t>: [н], [м] </a:t>
            </a:r>
          </a:p>
          <a:p>
            <a:pPr>
              <a:lnSpc>
                <a:spcPct val="110000"/>
              </a:lnSpc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Боковые</a:t>
            </a:r>
            <a:r>
              <a:rPr lang="ru-RU" altLang="ru-RU" sz="2400" dirty="0"/>
              <a:t>: [л] </a:t>
            </a:r>
          </a:p>
          <a:p>
            <a:pPr>
              <a:lnSpc>
                <a:spcPct val="110000"/>
              </a:lnSpc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Дрожащие (вибранты)</a:t>
            </a:r>
            <a:r>
              <a:rPr lang="ru-RU" altLang="ru-RU" sz="2400" dirty="0"/>
              <a:t>: [р]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182406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br>
              <a:rPr lang="ru-RU" dirty="0"/>
            </a:br>
            <a:r>
              <a:rPr lang="ru-RU" dirty="0"/>
              <a:t>по признаку мягкости/твёрдости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Твёрдые</a:t>
            </a:r>
            <a:r>
              <a:rPr lang="ru-RU" altLang="ru-RU" sz="2400" dirty="0"/>
              <a:t>:</a:t>
            </a:r>
            <a:r>
              <a:rPr lang="ru-RU" altLang="ru-RU" sz="2400" b="1" dirty="0"/>
              <a:t> </a:t>
            </a:r>
            <a:r>
              <a:rPr lang="cs-CZ" altLang="ru-RU" sz="2400" dirty="0"/>
              <a:t>[</a:t>
            </a:r>
            <a:r>
              <a:rPr lang="ru-RU" altLang="ru-RU" sz="2400" dirty="0"/>
              <a:t>б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в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г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д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з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л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[м]</a:t>
            </a:r>
            <a:r>
              <a:rPr lang="ru-RU" altLang="ru-RU" sz="2400" dirty="0"/>
              <a:t>, </a:t>
            </a:r>
            <a:r>
              <a:rPr lang="cs-CZ" altLang="ru-RU" sz="2400" dirty="0"/>
              <a:t>[н]</a:t>
            </a:r>
            <a:r>
              <a:rPr lang="ru-RU" altLang="ru-RU" sz="2400" dirty="0"/>
              <a:t>, </a:t>
            </a:r>
            <a:r>
              <a:rPr lang="cs-CZ" altLang="ru-RU" sz="2400" dirty="0"/>
              <a:t>[р]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п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ф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к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т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с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х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>
                <a:solidFill>
                  <a:srgbClr val="006666"/>
                </a:solidFill>
              </a:rPr>
              <a:t>[</a:t>
            </a:r>
            <a:r>
              <a:rPr lang="ru-RU" altLang="ru-RU" sz="2400" dirty="0">
                <a:solidFill>
                  <a:srgbClr val="006666"/>
                </a:solidFill>
              </a:rPr>
              <a:t>ж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r>
              <a:rPr lang="ru-RU" altLang="ru-RU" sz="2400" dirty="0">
                <a:solidFill>
                  <a:srgbClr val="006666"/>
                </a:solidFill>
              </a:rPr>
              <a:t>, </a:t>
            </a:r>
            <a:r>
              <a:rPr lang="cs-CZ" altLang="ru-RU" sz="2400" dirty="0">
                <a:solidFill>
                  <a:srgbClr val="006666"/>
                </a:solidFill>
              </a:rPr>
              <a:t>[</a:t>
            </a:r>
            <a:r>
              <a:rPr lang="ru-RU" altLang="ru-RU" sz="2400" dirty="0">
                <a:solidFill>
                  <a:srgbClr val="006666"/>
                </a:solidFill>
              </a:rPr>
              <a:t>ш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r>
              <a:rPr lang="en-US" altLang="ru-RU" sz="2400" dirty="0">
                <a:solidFill>
                  <a:srgbClr val="006666"/>
                </a:solidFill>
              </a:rPr>
              <a:t>, </a:t>
            </a:r>
            <a:r>
              <a:rPr lang="cs-CZ" altLang="ru-RU" sz="2400" dirty="0">
                <a:solidFill>
                  <a:srgbClr val="006666"/>
                </a:solidFill>
              </a:rPr>
              <a:t>[</a:t>
            </a:r>
            <a:r>
              <a:rPr lang="ru-RU" altLang="ru-RU" sz="2400" dirty="0">
                <a:solidFill>
                  <a:srgbClr val="006666"/>
                </a:solidFill>
              </a:rPr>
              <a:t>ц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endParaRPr lang="ru-RU" altLang="ru-RU" sz="2400" dirty="0">
              <a:solidFill>
                <a:srgbClr val="006666"/>
              </a:solidFill>
            </a:endParaRPr>
          </a:p>
          <a:p>
            <a:pPr>
              <a:buNone/>
            </a:pPr>
            <a:endParaRPr lang="en-US" altLang="ru-RU" sz="2400" b="1" dirty="0">
              <a:solidFill>
                <a:srgbClr val="CC0000"/>
              </a:solidFill>
            </a:endParaRPr>
          </a:p>
          <a:p>
            <a:pPr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Мягкие</a:t>
            </a:r>
            <a:r>
              <a:rPr lang="ru-RU" altLang="ru-RU" sz="2400" dirty="0"/>
              <a:t>:</a:t>
            </a:r>
            <a:r>
              <a:rPr lang="ru-RU" altLang="ru-RU" sz="2400" b="1" dirty="0"/>
              <a:t> </a:t>
            </a:r>
            <a:r>
              <a:rPr lang="cs-CZ" altLang="ru-RU" sz="2400" dirty="0"/>
              <a:t>[</a:t>
            </a:r>
            <a:r>
              <a:rPr lang="ru-RU" altLang="ru-RU" sz="2400" dirty="0"/>
              <a:t>б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в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г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д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з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л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[м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</a:t>
            </a:r>
            <a:r>
              <a:rPr lang="cs-CZ" altLang="ru-RU" sz="2400" dirty="0"/>
              <a:t> [н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[р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п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ф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к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т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с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/>
              <a:t>[</a:t>
            </a:r>
            <a:r>
              <a:rPr lang="ru-RU" altLang="ru-RU" sz="2400" dirty="0"/>
              <a:t>х</a:t>
            </a:r>
            <a:r>
              <a:rPr lang="en-US" altLang="ru-RU" sz="2400" dirty="0"/>
              <a:t>’</a:t>
            </a:r>
            <a:r>
              <a:rPr lang="cs-CZ" altLang="ru-RU" sz="2400" dirty="0"/>
              <a:t>]</a:t>
            </a:r>
            <a:r>
              <a:rPr lang="ru-RU" altLang="ru-RU" sz="2400" dirty="0"/>
              <a:t>, </a:t>
            </a:r>
            <a:r>
              <a:rPr lang="cs-CZ" altLang="ru-RU" sz="2400" dirty="0">
                <a:solidFill>
                  <a:srgbClr val="006666"/>
                </a:solidFill>
              </a:rPr>
              <a:t>[</a:t>
            </a:r>
            <a:r>
              <a:rPr lang="ru-RU" altLang="ru-RU" sz="2400" dirty="0">
                <a:solidFill>
                  <a:srgbClr val="006666"/>
                </a:solidFill>
              </a:rPr>
              <a:t>ч</a:t>
            </a:r>
            <a:r>
              <a:rPr lang="en-US" altLang="ru-RU" sz="2400" dirty="0">
                <a:solidFill>
                  <a:srgbClr val="006666"/>
                </a:solidFill>
              </a:rPr>
              <a:t>’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r>
              <a:rPr lang="ru-RU" altLang="ru-RU" sz="2400" dirty="0">
                <a:solidFill>
                  <a:srgbClr val="006666"/>
                </a:solidFill>
              </a:rPr>
              <a:t>, </a:t>
            </a:r>
            <a:r>
              <a:rPr lang="cs-CZ" altLang="ru-RU" sz="2400" dirty="0">
                <a:solidFill>
                  <a:srgbClr val="006666"/>
                </a:solidFill>
              </a:rPr>
              <a:t>[</a:t>
            </a:r>
            <a:r>
              <a:rPr lang="ru-RU" altLang="ru-RU" sz="2400" dirty="0">
                <a:solidFill>
                  <a:srgbClr val="006666"/>
                </a:solidFill>
              </a:rPr>
              <a:t>ш</a:t>
            </a:r>
            <a:r>
              <a:rPr lang="cs-CZ" altLang="ru-RU" sz="2400" dirty="0">
                <a:solidFill>
                  <a:srgbClr val="006666"/>
                </a:solidFill>
              </a:rPr>
              <a:t>'</a:t>
            </a:r>
            <a:r>
              <a:rPr lang="ru-RU" altLang="ru-RU" sz="2400" dirty="0">
                <a:solidFill>
                  <a:srgbClr val="006666"/>
                </a:solidFill>
              </a:rPr>
              <a:t>: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r>
              <a:rPr lang="ru-RU" altLang="ru-RU" sz="2400" dirty="0">
                <a:solidFill>
                  <a:srgbClr val="006666"/>
                </a:solidFill>
              </a:rPr>
              <a:t>,</a:t>
            </a:r>
            <a:r>
              <a:rPr lang="en-US" altLang="ru-RU" sz="2400" dirty="0">
                <a:solidFill>
                  <a:srgbClr val="006666"/>
                </a:solidFill>
              </a:rPr>
              <a:t> </a:t>
            </a:r>
            <a:r>
              <a:rPr lang="cs-CZ" altLang="ru-RU" sz="2400" dirty="0">
                <a:solidFill>
                  <a:srgbClr val="006666"/>
                </a:solidFill>
              </a:rPr>
              <a:t>[ </a:t>
            </a:r>
            <a:r>
              <a:rPr lang="en-US" altLang="ru-RU" sz="2400" dirty="0">
                <a:solidFill>
                  <a:srgbClr val="006666"/>
                </a:solidFill>
              </a:rPr>
              <a:t>j</a:t>
            </a:r>
            <a:r>
              <a:rPr lang="cs-CZ" altLang="ru-RU" sz="2400" dirty="0">
                <a:solidFill>
                  <a:srgbClr val="006666"/>
                </a:solidFill>
              </a:rPr>
              <a:t>]</a:t>
            </a:r>
            <a:endParaRPr lang="en-US" altLang="ru-RU" sz="2400" dirty="0">
              <a:solidFill>
                <a:srgbClr val="006666"/>
              </a:solidFill>
            </a:endParaRPr>
          </a:p>
          <a:p>
            <a:pPr>
              <a:lnSpc>
                <a:spcPct val="110000"/>
              </a:lnSpc>
              <a:buNone/>
            </a:pP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128485933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155</TotalTime>
  <Words>579</Words>
  <Application>Microsoft Office PowerPoint</Application>
  <PresentationFormat>Širokoúhlá obrazovka</PresentationFormat>
  <Paragraphs>128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Gill Sans MT</vt:lpstr>
      <vt:lpstr>Balík</vt:lpstr>
      <vt:lpstr>Система консонантизма современного русского языка</vt:lpstr>
      <vt:lpstr>классификация</vt:lpstr>
      <vt:lpstr>Классификация по участию шума и тона</vt:lpstr>
      <vt:lpstr>Классификация по участию шума и тона</vt:lpstr>
      <vt:lpstr>Классификация по месту образования</vt:lpstr>
      <vt:lpstr>Классификация по месту образования</vt:lpstr>
      <vt:lpstr>Классификация по месту образования</vt:lpstr>
      <vt:lpstr>Классификация по способу образования</vt:lpstr>
      <vt:lpstr>Классификация по признаку мягкости/твёрдости</vt:lpstr>
      <vt:lpstr>Классификация по всем признакам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24</cp:revision>
  <dcterms:created xsi:type="dcterms:W3CDTF">2016-10-10T18:00:22Z</dcterms:created>
  <dcterms:modified xsi:type="dcterms:W3CDTF">2019-09-14T20:26:19Z</dcterms:modified>
</cp:coreProperties>
</file>