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1" r:id="rId3"/>
    <p:sldId id="261" r:id="rId4"/>
    <p:sldId id="273" r:id="rId5"/>
    <p:sldId id="272" r:id="rId6"/>
    <p:sldId id="275" r:id="rId7"/>
    <p:sldId id="276" r:id="rId8"/>
    <p:sldId id="265" r:id="rId9"/>
    <p:sldId id="277" r:id="rId10"/>
    <p:sldId id="278" r:id="rId11"/>
    <p:sldId id="285" r:id="rId12"/>
    <p:sldId id="279" r:id="rId13"/>
    <p:sldId id="280" r:id="rId14"/>
    <p:sldId id="286" r:id="rId15"/>
    <p:sldId id="282" r:id="rId16"/>
    <p:sldId id="283" r:id="rId17"/>
    <p:sldId id="287" r:id="rId18"/>
    <p:sldId id="284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1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73" autoAdjust="0"/>
  </p:normalViewPr>
  <p:slideViewPr>
    <p:cSldViewPr>
      <p:cViewPr varScale="1">
        <p:scale>
          <a:sx n="105" d="100"/>
          <a:sy n="105" d="100"/>
        </p:scale>
        <p:origin x="17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1C17A-D082-4447-B40A-72A420DDE7AF}" type="datetimeFigureOut">
              <a:rPr lang="cs-CZ" smtClean="0"/>
              <a:pPr/>
              <a:t>20.3.2019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9D91B-6D80-4DC4-97B9-FBF652F3195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78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9D91B-6D80-4DC4-97B9-FBF652F3195B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195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447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554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425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9214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860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1137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850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84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0327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090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0474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05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20.3.2019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commons.org/intransition/2017/06/01/flicker-and-shutter" TargetMode="External"/><Relationship Id="rId2" Type="http://schemas.openxmlformats.org/officeDocument/2006/relationships/hyperlink" Target="https://vimeo.com/7057092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diacommons.org/intransition/birds-after-hitchcock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OBLESHPwbQ" TargetMode="External"/><Relationship Id="rId2" Type="http://schemas.openxmlformats.org/officeDocument/2006/relationships/hyperlink" Target="http://mediacommons.org/intransition/gone-estra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31582542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iquarterly.org/node/303191" TargetMode="External"/><Relationship Id="rId2" Type="http://schemas.openxmlformats.org/officeDocument/2006/relationships/hyperlink" Target="https://vimeo.com/9949962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ebordements.fr/Flanerie-2-0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ecsus-ejms.org/the-l-song-take-in-before-sunrise/" TargetMode="External"/><Relationship Id="rId2" Type="http://schemas.openxmlformats.org/officeDocument/2006/relationships/hyperlink" Target="http://mediacommons.org/intransition/sight-and-sound-conspir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25284085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 descr="Obsah obrázku interiér, osoba, zelená&#10;&#10;Popis byl vytvořen automaticky">
            <a:extLst>
              <a:ext uri="{FF2B5EF4-FFF2-40B4-BE49-F238E27FC236}">
                <a16:creationId xmlns:a16="http://schemas.microsoft.com/office/drawing/2014/main" id="{4C6DAE05-660C-4339-92F3-D1C0FD877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" r="1609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6A7954A-756E-4AEE-A792-CC690A0BF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Mediál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n</a:t>
            </a:r>
            <a:r>
              <a:rPr lang="cs-CZ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ě-reflexivní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tendence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22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24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2339752" y="56519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Flow</a:t>
            </a:r>
            <a:r>
              <a:rPr lang="cs-CZ" b="1" i="1" dirty="0">
                <a:solidFill>
                  <a:srgbClr val="00B050"/>
                </a:solidFill>
                <a:latin typeface="Cambria" panose="02040503050406030204" pitchFamily="18" charset="0"/>
              </a:rPr>
              <a:t>/Job 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</a:rPr>
              <a:t>(</a:t>
            </a:r>
            <a:r>
              <a:rPr lang="cs-CZ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Darren</a:t>
            </a:r>
            <a:r>
              <a:rPr lang="cs-CZ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mbria" panose="02040503050406030204" pitchFamily="18" charset="0"/>
              </a:rPr>
              <a:t>Elliott</a:t>
            </a:r>
            <a:r>
              <a:rPr lang="cs-CZ" b="1" dirty="0">
                <a:solidFill>
                  <a:srgbClr val="00B050"/>
                </a:solidFill>
                <a:latin typeface="Cambria" panose="02040503050406030204" pitchFamily="18" charset="0"/>
              </a:rPr>
              <a:t>-Smith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cs-CZ" b="1" dirty="0">
                <a:solidFill>
                  <a:srgbClr val="00B050"/>
                </a:solidFill>
                <a:latin typeface="Cambria" panose="02040503050406030204" pitchFamily="18" charset="0"/>
              </a:rPr>
              <a:t>2017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  <a:endParaRPr lang="cs-CZ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Obrázek 2" descr="Obsah obrázku hledání, interiér, muž, fotka&#10;&#10;Popis byl vytvořen automaticky">
            <a:extLst>
              <a:ext uri="{FF2B5EF4-FFF2-40B4-BE49-F238E27FC236}">
                <a16:creationId xmlns:a16="http://schemas.microsoft.com/office/drawing/2014/main" id="{51EC56A6-20EF-4A98-A492-2720A1E00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7452320" cy="41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86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Cambria" panose="02040503050406030204" pitchFamily="18" charset="0"/>
              </a:rPr>
              <a:t>Doporučené AV eseje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9144000" cy="530120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7859216" cy="4065986"/>
          </a:xfrm>
        </p:spPr>
        <p:txBody>
          <a:bodyPr anchor="t">
            <a:norm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Felix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Kramer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en-US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PIXEL -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In Defense of the Poor Image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(201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4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2"/>
              </a:rPr>
              <a:t>https://vimeo.com/70570928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Tracy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Cox-Stanton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Flicker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and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Shutter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(20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17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3"/>
              </a:rPr>
              <a:t>http://mediacommons.org/intransition/2017/06/01/flicker-and-shutter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Miguel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Duarte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The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Birds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After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Hitchcock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2018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4"/>
              </a:rPr>
              <a:t>http://mediacommons.org/intransition/birds-after-hitchcock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634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databáze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-1" y="1556792"/>
            <a:ext cx="4431815" cy="530120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72816"/>
            <a:ext cx="3823334" cy="4065986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Jak  vnést do digitální masy obrazů </a:t>
            </a:r>
            <a:r>
              <a:rPr lang="en-GB" sz="1800" dirty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byť jen krátkodobý</a:t>
            </a:r>
            <a:r>
              <a:rPr lang="en-GB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smysl?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Mozaika stejnorodých či různorodých obrazů: vždy nedostatečná vůči mohutnosti databáze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Kolísavý a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arbitrátní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vztah mezi databází a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narativem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Obrázek 3" descr="Obsah obrázku fotka, různé, zobrazit, zobrazení&#10;&#10;Popis byl vytvořen automaticky">
            <a:extLst>
              <a:ext uri="{FF2B5EF4-FFF2-40B4-BE49-F238E27FC236}">
                <a16:creationId xmlns:a16="http://schemas.microsoft.com/office/drawing/2014/main" id="{80E75F1C-0285-4454-995F-D66963DBBFD7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31815" y="1543396"/>
            <a:ext cx="4712185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69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2051720" y="532618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Landscape</a:t>
            </a:r>
            <a:r>
              <a:rPr lang="cs-CZ" b="1" i="1" dirty="0">
                <a:solidFill>
                  <a:srgbClr val="00B050"/>
                </a:solidFill>
                <a:latin typeface="Cambria" panose="02040503050406030204" pitchFamily="18" charset="0"/>
              </a:rPr>
              <a:t> in </a:t>
            </a:r>
            <a:r>
              <a:rPr lang="cs-CZ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Paradigms</a:t>
            </a:r>
            <a:r>
              <a:rPr lang="cs-CZ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</a:rPr>
              <a:t>(</a:t>
            </a:r>
            <a:r>
              <a:rPr lang="cs-CZ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Booth</a:t>
            </a:r>
            <a:r>
              <a:rPr lang="cs-CZ" b="1" dirty="0">
                <a:solidFill>
                  <a:srgbClr val="00B050"/>
                </a:solidFill>
                <a:latin typeface="Cambria" panose="02040503050406030204" pitchFamily="18" charset="0"/>
              </a:rPr>
              <a:t> Wilson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cs-CZ" b="1" dirty="0">
                <a:solidFill>
                  <a:srgbClr val="00B050"/>
                </a:solidFill>
                <a:latin typeface="Cambria" panose="02040503050406030204" pitchFamily="18" charset="0"/>
              </a:rPr>
              <a:t>2016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  <a:endParaRPr lang="cs-CZ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Obrázek 2" descr="Obsah obrázku obloha, exteriér, země, příroda&#10;&#10;Popis byl vytvořen automaticky">
            <a:extLst>
              <a:ext uri="{FF2B5EF4-FFF2-40B4-BE49-F238E27FC236}">
                <a16:creationId xmlns:a16="http://schemas.microsoft.com/office/drawing/2014/main" id="{B995E74B-2C43-44E1-BD8A-F85156C9A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7380312" cy="415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44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Cambria" panose="02040503050406030204" pitchFamily="18" charset="0"/>
              </a:rPr>
              <a:t>Doporučené AV eseje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9144000" cy="530120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7859216" cy="4065986"/>
          </a:xfrm>
        </p:spPr>
        <p:txBody>
          <a:bodyPr anchor="t">
            <a:norm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Melissa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Dollmann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Gone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Estray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(20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18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2"/>
              </a:rPr>
              <a:t>http://mediacommons.org/intransition/gone-estray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>
                <a:solidFill>
                  <a:schemeClr val="bg1"/>
                </a:solidFill>
                <a:latin typeface="Cambria" panose="02040503050406030204" pitchFamily="18" charset="0"/>
              </a:rPr>
              <a:t>Grace Lee: </a:t>
            </a:r>
            <a:r>
              <a:rPr lang="en-US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Next Stop, Analysis: The Contradictory Trains of Cinema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(201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8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3"/>
              </a:rPr>
              <a:t>https://www.youtube.com/watch?v=oOBLESHPwbQ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Ian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Garwood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Indy Vinyl on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The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Clock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(201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9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4"/>
              </a:rPr>
              <a:t>https://vimeo.com/315825426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91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digitální diváctví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-1" y="1556792"/>
            <a:ext cx="4139953" cy="530120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00808"/>
            <a:ext cx="3823334" cy="4065986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Snaha uchopit paradox mezi tvůrčím a konzumním impulsem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Dekonstrukce dominantních technik vnímání a vytváření obrazů: natáčení na telefon, selfie,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GIFy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apod., ale i audiovizuální eseje samotné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Jak vnést do naprogramovaného diváctví kritické gesto?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Obrázek 9" descr="Obsah obrázku držení, mobilní telefon, telefon, ruka&#10;&#10;Popis byl vytvořen automaticky">
            <a:extLst>
              <a:ext uri="{FF2B5EF4-FFF2-40B4-BE49-F238E27FC236}">
                <a16:creationId xmlns:a16="http://schemas.microsoft.com/office/drawing/2014/main" id="{14C393C4-68A4-46B5-9B85-B481541FDE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r="22439"/>
          <a:stretch/>
        </p:blipFill>
        <p:spPr>
          <a:xfrm>
            <a:off x="4139952" y="1545344"/>
            <a:ext cx="5029338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41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1331640" y="5805264"/>
            <a:ext cx="7488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Martyrs</a:t>
            </a:r>
            <a:r>
              <a:rPr lang="cs-CZ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for</a:t>
            </a:r>
            <a:r>
              <a:rPr lang="cs-CZ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the</a:t>
            </a:r>
            <a:r>
              <a:rPr lang="cs-CZ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Mass</a:t>
            </a:r>
            <a:r>
              <a:rPr lang="cs-CZ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</a:rPr>
              <a:t>(</a:t>
            </a:r>
            <a:r>
              <a:rPr lang="cs-CZ" b="1" dirty="0">
                <a:solidFill>
                  <a:srgbClr val="00B050"/>
                </a:solidFill>
                <a:latin typeface="Cambria" panose="02040503050406030204" pitchFamily="18" charset="0"/>
              </a:rPr>
              <a:t>Kevin B. Lee – </a:t>
            </a:r>
            <a:r>
              <a:rPr lang="cs-CZ" b="1" dirty="0" err="1">
                <a:solidFill>
                  <a:srgbClr val="00B050"/>
                </a:solidFill>
                <a:latin typeface="Cambria" panose="02040503050406030204" pitchFamily="18" charset="0"/>
              </a:rPr>
              <a:t>Kriss</a:t>
            </a:r>
            <a:r>
              <a:rPr lang="cs-CZ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mbria" panose="02040503050406030204" pitchFamily="18" charset="0"/>
              </a:rPr>
              <a:t>Ravetto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cs-CZ" b="1" dirty="0">
                <a:solidFill>
                  <a:srgbClr val="00B050"/>
                </a:solidFill>
                <a:latin typeface="Cambria" panose="02040503050406030204" pitchFamily="18" charset="0"/>
              </a:rPr>
              <a:t>2017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  <a:endParaRPr lang="cs-CZ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Obrázek 2" descr="Obsah obrázku osoba, interiér, televizor, fotka&#10;&#10;Popis byl vytvořen automaticky">
            <a:extLst>
              <a:ext uri="{FF2B5EF4-FFF2-40B4-BE49-F238E27FC236}">
                <a16:creationId xmlns:a16="http://schemas.microsoft.com/office/drawing/2014/main" id="{281042C7-B594-4203-94F5-656E48517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6" y="1260862"/>
            <a:ext cx="7516327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95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Cambria" panose="02040503050406030204" pitchFamily="18" charset="0"/>
              </a:rPr>
              <a:t>Doporučené AV eseje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9144000" cy="530120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7859216" cy="4065986"/>
          </a:xfrm>
        </p:spPr>
        <p:txBody>
          <a:bodyPr anchor="t">
            <a:norm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Miriam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Ross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Vertical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Framing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Video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Essay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2015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2"/>
              </a:rPr>
              <a:t>https://vimeo.com/99499627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James J.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Hodge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Touch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2018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3"/>
              </a:rPr>
              <a:t>http://www.triquarterly.org/node/303191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Chloé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Galibert-Lainé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Flânerie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2.0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(20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18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4"/>
              </a:rPr>
              <a:t>http://www.debordements.fr/Flanerie-2-0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710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shrnutí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-1" y="1556792"/>
            <a:ext cx="9144001" cy="530120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916832"/>
            <a:ext cx="6624736" cy="4065986"/>
          </a:xfrm>
        </p:spPr>
        <p:txBody>
          <a:bodyPr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cs-CZ" sz="2000" cap="all" dirty="0">
                <a:solidFill>
                  <a:schemeClr val="bg1"/>
                </a:solidFill>
                <a:latin typeface="Cambria" panose="02040503050406030204" pitchFamily="18" charset="0"/>
              </a:rPr>
              <a:t>Mediálně-reflexivní tendence</a:t>
            </a:r>
          </a:p>
          <a:p>
            <a:pPr marL="504000"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cap="all" dirty="0">
                <a:solidFill>
                  <a:schemeClr val="bg1"/>
                </a:solidFill>
                <a:latin typeface="Cambria" panose="02040503050406030204" pitchFamily="18" charset="0"/>
              </a:rPr>
              <a:t>interface</a:t>
            </a:r>
          </a:p>
          <a:p>
            <a:pPr marL="504000"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cap="all" dirty="0" err="1">
                <a:solidFill>
                  <a:schemeClr val="bg1"/>
                </a:solidFill>
                <a:latin typeface="Cambria" panose="02040503050406030204" pitchFamily="18" charset="0"/>
              </a:rPr>
              <a:t>materialita</a:t>
            </a:r>
            <a:r>
              <a:rPr lang="cs-CZ" sz="1600" cap="all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marL="504000"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cap="all" dirty="0">
                <a:solidFill>
                  <a:schemeClr val="bg1"/>
                </a:solidFill>
                <a:latin typeface="Cambria" panose="02040503050406030204" pitchFamily="18" charset="0"/>
              </a:rPr>
              <a:t>databáze</a:t>
            </a:r>
          </a:p>
          <a:p>
            <a:pPr marL="504000"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cap="all" dirty="0">
                <a:solidFill>
                  <a:schemeClr val="bg1"/>
                </a:solidFill>
                <a:latin typeface="Cambria" panose="02040503050406030204" pitchFamily="18" charset="0"/>
              </a:rPr>
              <a:t>Digitální diváctví</a:t>
            </a:r>
          </a:p>
          <a:p>
            <a:pPr marL="504000" lvl="1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cs-CZ" sz="1600" cap="all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18250" lvl="1" indent="0">
              <a:spcAft>
                <a:spcPts val="600"/>
              </a:spcAft>
              <a:buNone/>
            </a:pPr>
            <a:endParaRPr lang="cs-CZ" sz="1600" cap="all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504000" lvl="1">
              <a:buFont typeface="Wingdings" panose="05000000000000000000" pitchFamily="2" charset="2"/>
              <a:buChar char="§"/>
            </a:pPr>
            <a:endParaRPr lang="cs-CZ" sz="1600" cap="all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736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Digitální psaní filmem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4716016" cy="530120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844824"/>
            <a:ext cx="3707904" cy="439248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Audiovizuální esej jako součást digitálního prostoru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Vědomí mediace: přiblížení filmu je  zároveň ohraničením</a:t>
            </a:r>
          </a:p>
          <a:p>
            <a:pPr>
              <a:spcAft>
                <a:spcPts val="600"/>
              </a:spcAft>
            </a:pP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Sebereflexivita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důraz na ideologické účinky formátu</a:t>
            </a:r>
          </a:p>
          <a:p>
            <a:pPr>
              <a:spcAft>
                <a:spcPts val="600"/>
              </a:spcAft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Klíčovou figurou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Kevin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B.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Lee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endParaRPr lang="cs-CZ" sz="1800" dirty="0">
              <a:solidFill>
                <a:prstClr val="white"/>
              </a:solidFill>
              <a:latin typeface="Cambria" panose="02040503050406030204" pitchFamily="18" charset="0"/>
            </a:endParaRPr>
          </a:p>
          <a:p>
            <a:pPr marL="103950">
              <a:buFont typeface="Wingdings" panose="05000000000000000000" pitchFamily="2" charset="2"/>
              <a:buChar char="§"/>
            </a:pPr>
            <a:endParaRPr lang="cs-CZ" sz="22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Obrázek 7" descr="lost.png"/>
          <p:cNvPicPr>
            <a:picLocks/>
          </p:cNvPicPr>
          <p:nvPr/>
        </p:nvPicPr>
        <p:blipFill>
          <a:blip r:embed="rId3" cstate="print"/>
          <a:srcRect l="5113" r="5113"/>
          <a:stretch>
            <a:fillRect/>
          </a:stretch>
        </p:blipFill>
        <p:spPr>
          <a:xfrm>
            <a:off x="4716016" y="4194000"/>
            <a:ext cx="4427984" cy="2664000"/>
          </a:xfrm>
          <a:prstGeom prst="rect">
            <a:avLst/>
          </a:prstGeom>
        </p:spPr>
      </p:pic>
      <p:pic>
        <p:nvPicPr>
          <p:cNvPr id="9" name="Obrázek 8" descr="maya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556792"/>
            <a:ext cx="4427984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22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digitalizace a filmová teorie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4280534" cy="530120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844824"/>
            <a:ext cx="3823334" cy="4065986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Jak se film proměnil s nástupem digitálních technologií?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Lev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Manovich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kontinuita mezi sovětskou montáží a jazykem </a:t>
            </a:r>
            <a:r>
              <a:rPr lang="cs-CZ" sz="1800">
                <a:solidFill>
                  <a:schemeClr val="bg1"/>
                </a:solidFill>
                <a:latin typeface="Cambria" panose="02040503050406030204" pitchFamily="18" charset="0"/>
              </a:rPr>
              <a:t>nových médií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>
                <a:solidFill>
                  <a:schemeClr val="bg1"/>
                </a:solidFill>
                <a:latin typeface="Cambria" panose="02040503050406030204" pitchFamily="18" charset="0"/>
              </a:rPr>
              <a:t>Jihoon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Kim a hybridní pohyblivé obrazy: do jaké míry zapadá audiovizuální esej?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Obrázek 6" descr="Obsah obrázku tráva, zelená, exteriér, autobus&#10;&#10;Popis byl vytvořen automaticky">
            <a:extLst>
              <a:ext uri="{FF2B5EF4-FFF2-40B4-BE49-F238E27FC236}">
                <a16:creationId xmlns:a16="http://schemas.microsoft.com/office/drawing/2014/main" id="{375F8DC4-3ECC-4866-801B-03DFCD68F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702" y="1555641"/>
            <a:ext cx="1778810" cy="2541157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A01BD208-B2D2-4356-896C-54EA5C6E076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239195"/>
            <a:ext cx="1800000" cy="2528787"/>
          </a:xfrm>
          <a:prstGeom prst="rect">
            <a:avLst/>
          </a:prstGeom>
        </p:spPr>
      </p:pic>
      <p:pic>
        <p:nvPicPr>
          <p:cNvPr id="14" name="Obrázek 13" descr="Obsah obrázku text, fotka, kniha, interiér&#10;&#10;Popis byl vytvořen automaticky">
            <a:extLst>
              <a:ext uri="{FF2B5EF4-FFF2-40B4-BE49-F238E27FC236}">
                <a16:creationId xmlns:a16="http://schemas.microsoft.com/office/drawing/2014/main" id="{9DD3684A-434C-42D4-AE3C-14B40F18FA7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555641"/>
            <a:ext cx="1800000" cy="2520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79BD-B12D-45DD-B1AD-7402F0B2E91C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60" y="4239195"/>
            <a:ext cx="180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90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 err="1">
                <a:latin typeface="Cambria" panose="02040503050406030204" pitchFamily="18" charset="0"/>
              </a:rPr>
              <a:t>remediace</a:t>
            </a:r>
            <a:endParaRPr lang="cs-CZ" sz="3200" cap="all" dirty="0">
              <a:latin typeface="Cambria" panose="02040503050406030204" pitchFamily="18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-1" y="1556792"/>
            <a:ext cx="4211961" cy="530120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72816"/>
            <a:ext cx="3823334" cy="4752528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Jay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D.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Bolter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a Richard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Grusin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dvě logiky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remediace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Imediace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transparence média</a:t>
            </a:r>
            <a:r>
              <a:rPr lang="en-GB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 a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hypermediace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zvýraznění média</a:t>
            </a:r>
            <a:r>
              <a:rPr lang="en-GB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Imediace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není nutně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imerzivní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hypermediace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zase není vždy reflexivní!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Audiovizuální esej zdůrazňuje oscilaci mezi </a:t>
            </a:r>
            <a:r>
              <a:rPr lang="cs-CZ" sz="1800">
                <a:solidFill>
                  <a:schemeClr val="bg1"/>
                </a:solidFill>
                <a:latin typeface="Cambria" panose="02040503050406030204" pitchFamily="18" charset="0"/>
              </a:rPr>
              <a:t>oběma sférami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Obrázek 12" descr="Obsah obrázku exteriér&#10;&#10;Popis byl vytvořen automaticky">
            <a:extLst>
              <a:ext uri="{FF2B5EF4-FFF2-40B4-BE49-F238E27FC236}">
                <a16:creationId xmlns:a16="http://schemas.microsoft.com/office/drawing/2014/main" id="{ACAD41F6-B380-4407-9ACA-87CA9F75636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48768"/>
            <a:ext cx="4944592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98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1763688" y="5805264"/>
            <a:ext cx="547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Transformers</a:t>
            </a:r>
            <a:r>
              <a:rPr lang="cs-CZ" b="1" i="1" dirty="0">
                <a:solidFill>
                  <a:srgbClr val="00B050"/>
                </a:solidFill>
                <a:latin typeface="Cambria" panose="02040503050406030204" pitchFamily="18" charset="0"/>
              </a:rPr>
              <a:t>: </a:t>
            </a:r>
            <a:r>
              <a:rPr lang="cs-CZ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The</a:t>
            </a:r>
            <a:r>
              <a:rPr lang="cs-CZ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Premake</a:t>
            </a:r>
            <a:r>
              <a:rPr lang="cs-CZ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</a:rPr>
              <a:t>(</a:t>
            </a:r>
            <a:r>
              <a:rPr lang="cs-CZ" b="1" dirty="0">
                <a:solidFill>
                  <a:srgbClr val="00B050"/>
                </a:solidFill>
                <a:latin typeface="Cambria" panose="02040503050406030204" pitchFamily="18" charset="0"/>
              </a:rPr>
              <a:t>Kevin B. Lee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cs-CZ" b="1" dirty="0">
                <a:solidFill>
                  <a:srgbClr val="00B050"/>
                </a:solidFill>
                <a:latin typeface="Cambria" panose="02040503050406030204" pitchFamily="18" charset="0"/>
              </a:rPr>
              <a:t>2014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  <a:endParaRPr lang="cs-CZ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Obrázek 2" descr="Obsah obrázku budova, osoba, exteriér, text&#10;&#10;Popis byl vytvořen automaticky">
            <a:extLst>
              <a:ext uri="{FF2B5EF4-FFF2-40B4-BE49-F238E27FC236}">
                <a16:creationId xmlns:a16="http://schemas.microsoft.com/office/drawing/2014/main" id="{69243A0C-F22E-4B13-AF0C-0B8799ABE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5" y="1052736"/>
            <a:ext cx="8041390" cy="45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4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interface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844824"/>
            <a:ext cx="3275856" cy="501317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72" y="2060848"/>
            <a:ext cx="3096344" cy="4065986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Alexander R.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Galloway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interface jako prostor střetávání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imediace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a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hypermediace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Strategie desktop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cinema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a prostorové montáže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Důležité odkrytí operací, které vztahování obrazů umožňují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Obrázek 3" descr="Obsah obrázku interiér, zeď&#10;&#10;Popis byl vytvořen automaticky">
            <a:extLst>
              <a:ext uri="{FF2B5EF4-FFF2-40B4-BE49-F238E27FC236}">
                <a16:creationId xmlns:a16="http://schemas.microsoft.com/office/drawing/2014/main" id="{99662E4B-F0A5-4278-AD25-16081F7F10C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8361" r="16138"/>
          <a:stretch/>
        </p:blipFill>
        <p:spPr>
          <a:xfrm>
            <a:off x="3275856" y="1837944"/>
            <a:ext cx="5885256" cy="50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72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2267744" y="598063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  <a:latin typeface="Cambria" panose="02040503050406030204" pitchFamily="18" charset="0"/>
              </a:rPr>
              <a:t>Don</a:t>
            </a:r>
            <a:r>
              <a:rPr lang="en-US" b="1" i="1" dirty="0">
                <a:solidFill>
                  <a:srgbClr val="00B050"/>
                </a:solidFill>
                <a:latin typeface="Cambria" panose="02040503050406030204" pitchFamily="18" charset="0"/>
              </a:rPr>
              <a:t>’t</a:t>
            </a:r>
            <a:r>
              <a:rPr lang="cs-CZ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Look</a:t>
            </a:r>
            <a:r>
              <a:rPr lang="cs-CZ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Now</a:t>
            </a:r>
            <a:r>
              <a:rPr lang="cs-CZ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</a:rPr>
              <a:t>(</a:t>
            </a:r>
            <a:r>
              <a:rPr lang="cs-CZ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Shane</a:t>
            </a:r>
            <a:r>
              <a:rPr lang="cs-CZ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Denson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cs-CZ" b="1" dirty="0">
                <a:solidFill>
                  <a:srgbClr val="00B050"/>
                </a:solidFill>
                <a:latin typeface="Cambria" panose="02040503050406030204" pitchFamily="18" charset="0"/>
              </a:rPr>
              <a:t>2016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  <a:endParaRPr lang="cs-CZ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Obrázek 2" descr="Obsah obrázku fotka, zeď, interiér&#10;&#10;Popis byl vytvořen automaticky">
            <a:extLst>
              <a:ext uri="{FF2B5EF4-FFF2-40B4-BE49-F238E27FC236}">
                <a16:creationId xmlns:a16="http://schemas.microsoft.com/office/drawing/2014/main" id="{6134B793-399E-4637-989E-AF4853118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92696"/>
            <a:ext cx="6120680" cy="51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26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Cambria" panose="02040503050406030204" pitchFamily="18" charset="0"/>
              </a:rPr>
              <a:t>Doporučené AV eseje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9144000" cy="530120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7859216" cy="4065986"/>
          </a:xfrm>
        </p:spPr>
        <p:txBody>
          <a:bodyPr anchor="t">
            <a:normAutofit/>
          </a:bodyPr>
          <a:lstStyle/>
          <a:p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Shane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Denson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Sight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and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Sound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Conspire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(20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15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2"/>
              </a:rPr>
              <a:t>http://mediacommons.org/intransition/sight-and-sound-conspire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Ian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Garwood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The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L/Song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Take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in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Before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Sunrise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(201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8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3"/>
              </a:rPr>
              <a:t>https://necsus-ejms.org/the-l-song-take-in-before-sunrise/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Kevin B. Lee a Chloé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Galibert-Lainé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Reading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//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Binging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//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Benning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2018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  <a:hlinkClick r:id="rId4"/>
              </a:rPr>
              <a:t>https://vimeo.com/252840859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39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 err="1">
                <a:latin typeface="Cambria" panose="02040503050406030204" pitchFamily="18" charset="0"/>
              </a:rPr>
              <a:t>materialita</a:t>
            </a:r>
            <a:endParaRPr lang="cs-CZ" sz="3200" cap="all" dirty="0">
              <a:latin typeface="Cambria" panose="02040503050406030204" pitchFamily="18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3923928" cy="530120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72816"/>
            <a:ext cx="3456384" cy="4608512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Zviditelnění materiálních komponent použitých obrazů i zprostředkujícího média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Rozklad emulze, zrnitost videa,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glitch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softwaru apod.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Hybridizace audiovizuální eseje: překlad do digitální podoby neruší stopy předchozích užití a naopak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25C676-E29A-49FC-B40C-CE4F19DDB8F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/>
          <a:stretch/>
        </p:blipFill>
        <p:spPr>
          <a:xfrm>
            <a:off x="3924000" y="1543396"/>
            <a:ext cx="5220000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148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584</Words>
  <Application>Microsoft Office PowerPoint</Application>
  <PresentationFormat>Předvádění na obrazovce (4:3)</PresentationFormat>
  <Paragraphs>109</Paragraphs>
  <Slides>18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</vt:lpstr>
      <vt:lpstr>Wingdings</vt:lpstr>
      <vt:lpstr>Motiv sady Office</vt:lpstr>
      <vt:lpstr>Mediálně-reflexivní tendence</vt:lpstr>
      <vt:lpstr>Digitální psaní filmem</vt:lpstr>
      <vt:lpstr>digitalizace a filmová teorie</vt:lpstr>
      <vt:lpstr>remediace</vt:lpstr>
      <vt:lpstr>Prezentace aplikace PowerPoint</vt:lpstr>
      <vt:lpstr>interface</vt:lpstr>
      <vt:lpstr>Prezentace aplikace PowerPoint</vt:lpstr>
      <vt:lpstr>Doporučené AV eseje</vt:lpstr>
      <vt:lpstr>materialita</vt:lpstr>
      <vt:lpstr>Prezentace aplikace PowerPoint</vt:lpstr>
      <vt:lpstr>Doporučené AV eseje</vt:lpstr>
      <vt:lpstr>databáze</vt:lpstr>
      <vt:lpstr>Prezentace aplikace PowerPoint</vt:lpstr>
      <vt:lpstr>Doporučené AV eseje</vt:lpstr>
      <vt:lpstr>digitální diváctví</vt:lpstr>
      <vt:lpstr>Prezentace aplikace PowerPoint</vt:lpstr>
      <vt:lpstr>Doporučené AV eseje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Haptická tendence</dc:title>
  <dc:creator>Jirka</dc:creator>
  <cp:lastModifiedBy>Jirka</cp:lastModifiedBy>
  <cp:revision>108</cp:revision>
  <dcterms:created xsi:type="dcterms:W3CDTF">2019-03-10T19:39:54Z</dcterms:created>
  <dcterms:modified xsi:type="dcterms:W3CDTF">2019-03-20T12:04:26Z</dcterms:modified>
</cp:coreProperties>
</file>