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824" autoAdjust="0"/>
  </p:normalViewPr>
  <p:slideViewPr>
    <p:cSldViewPr snapToGrid="0">
      <p:cViewPr varScale="1">
        <p:scale>
          <a:sx n="58" d="100"/>
          <a:sy n="58" d="100"/>
        </p:scale>
        <p:origin x="9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A6B43-4F1C-45EF-9A60-19F1075BD353}" type="datetimeFigureOut">
              <a:rPr lang="cs-CZ" smtClean="0"/>
              <a:t>07.12.2023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54A05-66E0-4545-AD5D-B80FD1642DB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257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1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Getalonderwerp = číselný podmět</a:t>
            </a:r>
            <a:endParaRPr lang="cs-CZ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50000"/>
              </a:lnSpc>
              <a:buFont typeface="Wingdings" panose="05000000000000000000" pitchFamily="2" charset="2"/>
              <a:buChar char=""/>
            </a:pPr>
            <a:r>
              <a:rPr lang="cs-CZ" sz="1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singulár: Jan leest een boek (Jan= podmět v sg.)</a:t>
            </a:r>
            <a:endParaRPr lang="cs-CZ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50000"/>
              </a:lnSpc>
              <a:buFont typeface="Wingdings" panose="05000000000000000000" pitchFamily="2" charset="2"/>
              <a:buChar char=""/>
            </a:pPr>
            <a:r>
              <a:rPr lang="cs-CZ" sz="1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plurál: Kinderen spelen buiten (kinderen= podmět pl.)</a:t>
            </a:r>
            <a:endParaRPr lang="cs-CZ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1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Geïmpliceerd oderwerp= impicitní podmět</a:t>
            </a:r>
            <a:endParaRPr lang="cs-CZ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1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Není explicitně vyjádřen </a:t>
            </a:r>
            <a:r>
              <a:rPr lang="cs-CZ" sz="1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cs-CZ" sz="1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musíme ho vyvodit z kontextu</a:t>
            </a:r>
            <a:endParaRPr lang="cs-CZ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54A05-66E0-4545-AD5D-B80FD1642DB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61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ts val="2425"/>
              </a:lnSpc>
              <a:buFont typeface="Symbol" panose="05050102010706020507" pitchFamily="18" charset="2"/>
              <a:buChar char=""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 forem rozlišujeme osoby a číslo stejně jako u osobních zájmen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425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os. </a:t>
            </a:r>
            <a:r>
              <a:rPr lang="cs-CZ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sg</a:t>
            </a: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cs-CZ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</a:t>
            </a: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běžná forma, </a:t>
            </a:r>
            <a:r>
              <a:rPr lang="cs-CZ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mij</a:t>
            </a: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v psaném projevu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54A05-66E0-4545-AD5D-B80FD1642DB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797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Mekaar</a:t>
            </a: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 </a:t>
            </a:r>
            <a:r>
              <a:rPr lang="cs-CZ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mekaars</a:t>
            </a: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neformální jazyk, psaný jazyk (zejm. Belgie)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Elkander</a:t>
            </a: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 </a:t>
            </a:r>
            <a:r>
              <a:rPr lang="cs-CZ" sz="18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elkanders</a:t>
            </a: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formální jazyk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54A05-66E0-4545-AD5D-B80FD1642DB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16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-ans.ivdnt.org/topics/pid/ans0504lingtopic" TargetMode="External"/><Relationship Id="rId2" Type="http://schemas.openxmlformats.org/officeDocument/2006/relationships/hyperlink" Target="https://e-ans.ivdnt.org/topics/pid/ans0503lingtopi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zetaal.nl/taalloket/wederkerend-werkwoor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CDA20-833F-7680-C680-326C3FDC8C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WEDERKERENDE VOORNAAMWOORDEN</a:t>
            </a:r>
            <a:br>
              <a:rPr lang="cs-CZ" sz="4000" dirty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WEDERKERIGE VOORNAAMWOORDEN</a:t>
            </a:r>
            <a:endParaRPr lang="nl-NL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355F16-EA95-1235-562C-CD5CE7D48E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673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58C1C-7F24-ECBB-F86D-A3FFE1E5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ZELF-VORM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96F896-2B15-578A-70D0-374BB9806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586" y="0"/>
            <a:ext cx="7315200" cy="5120640"/>
          </a:xfrm>
        </p:spPr>
        <p:txBody>
          <a:bodyPr/>
          <a:lstStyle/>
          <a:p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Nestálá spojení</a:t>
            </a:r>
          </a:p>
          <a:p>
            <a:pPr lvl="1"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sloves, která se pravidelně vyskytují reflexivně, se vlastní tvary používají pouze při zdůraznění zvratného zájmena:</a:t>
            </a:r>
            <a:endParaRPr lang="nl-NL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00200" lvl="3"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Omdat niemand het voor hem deed, schonk hij </a:t>
            </a: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zichzélf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maar een borrel in</a:t>
            </a:r>
            <a:r>
              <a:rPr lang="cs-CZ" kern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1371600" lvl="3" indent="0">
              <a:lnSpc>
                <a:spcPct val="150000"/>
              </a:lnSpc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kern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(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Protože to za něj nikdo neudělal, nalil si panáka).</a:t>
            </a:r>
          </a:p>
          <a:p>
            <a:pPr lvl="1"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Pokud je zvratné zájmeno na prvním místě věty nebo je členem juxtapozice (dva výrazy bez spojovacího prvku), používají se vždy vlastní tvary:</a:t>
            </a:r>
            <a:endParaRPr lang="cs-CZ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00200" lvl="3"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 waste zichzelf en haar broertje.</a:t>
            </a:r>
            <a:r>
              <a:rPr lang="cs-CZ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Umyla samu sebe a svého bratra.)</a:t>
            </a:r>
            <a:endParaRPr lang="cs-CZ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cs-CZ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55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6EF19-A039-43F0-2853-6046D9077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WEDERKERIGE VOORNAAMWOORDEN (RECIPROOK PRONOMEN)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1C4C3-9028-3401-FAF4-629A9FDFB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4358" y="-369055"/>
            <a:ext cx="7315200" cy="5120640"/>
          </a:xfrm>
        </p:spPr>
        <p:txBody>
          <a:bodyPr/>
          <a:lstStyle/>
          <a:p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Reciproční zájmeno má několik podobností s reflexivním zájmenem: téměř vždy odkazuje na vnitřní text a má tak antecedent (ten je často podmětem věty, ve které se reciproční zájmeno vyskytuje)</a:t>
            </a:r>
            <a:endParaRPr lang="cs-CZ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7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Formy: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7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Zvratná zájmena lze rozlišit na samostatná (</a:t>
            </a:r>
            <a:r>
              <a:rPr lang="cs-CZ" sz="16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zelfstandig</a:t>
            </a:r>
            <a:r>
              <a:rPr lang="cs-CZ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a nesamostatná (</a:t>
            </a:r>
            <a:r>
              <a:rPr lang="cs-CZ" sz="16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niet</a:t>
            </a:r>
            <a:r>
              <a:rPr lang="cs-CZ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cs-CZ" sz="16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zelfstandig</a:t>
            </a:r>
            <a:r>
              <a:rPr lang="cs-CZ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zájmena.</a:t>
            </a:r>
          </a:p>
          <a:p>
            <a:pPr marL="1200150" lvl="2" indent="-285750">
              <a:lnSpc>
                <a:spcPts val="27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Nesamostatné formy se tvoří přidáním (genitivu) s k samostatným.</a:t>
            </a:r>
            <a:endParaRPr lang="cs-CZ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Obsah obrázku text, snímek obrazovky, Písmo, řada/pruh&#10;&#10;Popis byl vytvořen automaticky">
            <a:extLst>
              <a:ext uri="{FF2B5EF4-FFF2-40B4-BE49-F238E27FC236}">
                <a16:creationId xmlns:a16="http://schemas.microsoft.com/office/drawing/2014/main" id="{BCDD76A2-BEF6-E505-2C14-79F7817AB0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01"/>
          <a:stretch/>
        </p:blipFill>
        <p:spPr>
          <a:xfrm>
            <a:off x="3495402" y="3958225"/>
            <a:ext cx="8216434" cy="198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308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DB-FE65-96EC-456B-E671FC82D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ZELFSTANDIG EN NIET-ZELFSTANDING VORMEN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C3E26C-9ABC-0046-4652-5FDD96612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216" y="964316"/>
            <a:ext cx="7315200" cy="5120640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kern="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cs-CZ" sz="1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amostatné tvary:</a:t>
            </a:r>
          </a:p>
          <a:p>
            <a:pPr marL="845820" lvl="1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Fungují jako jádro věty (nikdy však jako podmět) a v předložkových členech.</a:t>
            </a:r>
            <a:endParaRPr lang="cs-CZ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Jako přímý předmět:</a:t>
            </a:r>
            <a:endParaRPr lang="cs-CZ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Johan en Pieter verdedigen elkaar. </a:t>
            </a:r>
            <a:r>
              <a:rPr lang="cs-CZ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ohan a </a:t>
            </a:r>
            <a:r>
              <a:rPr lang="cs-CZ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Pieter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 brání. </a:t>
            </a:r>
            <a:r>
              <a:rPr lang="cs-CZ" kern="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lvl="4"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„</a:t>
            </a:r>
            <a:r>
              <a:rPr lang="cs-CZ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elkaar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 je mnohočlenným antecedentem pro Johana a </a:t>
            </a:r>
            <a:r>
              <a:rPr lang="cs-CZ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Pietera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(patrný vzájemný vztah působení)</a:t>
            </a:r>
          </a:p>
          <a:p>
            <a:pPr lvl="2"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Jako nepřímý předmět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cs-CZ" sz="14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 schreven elkaar een brief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cs-CZ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kern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Navzájem si n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apsali dopis.)</a:t>
            </a:r>
          </a:p>
          <a:p>
            <a:pPr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kern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Nesamostatné tvary:</a:t>
            </a:r>
          </a:p>
          <a:p>
            <a:pPr lvl="1"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Fungují jako předložkový genitiv </a:t>
            </a:r>
            <a:r>
              <a:rPr lang="cs-CZ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(„přivlastňovací reciproká zájmena“)</a:t>
            </a:r>
            <a:endParaRPr lang="cs-CZ" sz="1400" kern="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nl-NL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Walter en Maarten aten elkaars boterhammen op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(Walter a </a:t>
            </a:r>
            <a:r>
              <a:rPr lang="cs-CZ" sz="14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Maarten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si navzájem jedli sendviče.)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286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38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B4606-A217-D167-E23D-B5BE92203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09CE82-AD82-A49B-D423-C5930A68B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951" y="-714171"/>
            <a:ext cx="7315200" cy="512064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800"/>
              </a:spcAft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 vyjádření vzájemného vztahu je nezbytné, aby antecedent "</a:t>
            </a:r>
            <a:r>
              <a:rPr lang="cs-CZ" sz="1600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elkaar</a:t>
            </a:r>
            <a:r>
              <a:rPr lang="cs-CZ" sz="16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označoval více než jednu entitu.</a:t>
            </a:r>
            <a:endParaRPr lang="cs-CZ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5820" lvl="1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nl-NL" sz="1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Jij en ik zullen elkaar nooit verlaten.</a:t>
            </a:r>
          </a:p>
          <a:p>
            <a:pPr marL="845820" lvl="1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nl-NL" sz="1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Mijn dochtertjes vertellen elkaar wilde verhalen</a:t>
            </a:r>
          </a:p>
          <a:p>
            <a:pPr marL="845820" lvl="1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nl-NL" sz="14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 </a:t>
            </a:r>
            <a:r>
              <a:rPr lang="nl-NL" sz="1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hielp elkaar.</a:t>
            </a:r>
            <a:endParaRPr lang="nl-NL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396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D6891-FBD7-46E2-686A-B8922E543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41426" cy="4601183"/>
          </a:xfrm>
        </p:spPr>
        <p:txBody>
          <a:bodyPr>
            <a:normAutofit/>
          </a:bodyPr>
          <a:lstStyle/>
          <a:p>
            <a:r>
              <a:rPr lang="cs-CZ" sz="3000" dirty="0"/>
              <a:t>WEDERKERENDE WERKWOORDEN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5DE61-DEFD-4895-463E-3E2685075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794" y="287911"/>
            <a:ext cx="7315200" cy="5120640"/>
          </a:xfrm>
        </p:spPr>
        <p:txBody>
          <a:bodyPr/>
          <a:lstStyle/>
          <a:p>
            <a:pPr>
              <a:lnSpc>
                <a:spcPts val="2700"/>
              </a:lnSpc>
              <a:spcAft>
                <a:spcPts val="800"/>
              </a:spcAft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slovesa, která na sebe navazují zvratné zájmeno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700"/>
              </a:lnSpc>
              <a:buFont typeface="+mj-lt"/>
              <a:buAutoNum type="alphaLcPeriod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VERPLICHTE WEDERKERENDE WERKWOORDEN (povinně zvratná slovesa)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5820" lvl="1" indent="-342900">
              <a:lnSpc>
                <a:spcPts val="27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Vždy u sebe musí mít zvratné zájmeno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28600">
              <a:lnSpc>
                <a:spcPts val="2700"/>
              </a:lnSpc>
              <a:buFont typeface="Wingdings" panose="05000000000000000000" pitchFamily="2" charset="2"/>
              <a:buChar char="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nl-NL" sz="1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Zich vergissen </a:t>
            </a:r>
            <a:r>
              <a:rPr lang="cs-CZ" sz="1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(mýlit se)</a:t>
            </a:r>
            <a:endParaRPr lang="cs-CZ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28600">
              <a:lnSpc>
                <a:spcPts val="2700"/>
              </a:lnSpc>
              <a:buFont typeface="Wingdings" panose="05000000000000000000" pitchFamily="2" charset="2"/>
              <a:buChar char="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nl-NL" sz="1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Zich schamen </a:t>
            </a:r>
            <a:r>
              <a:rPr lang="cs-CZ" sz="1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(stydět se)</a:t>
            </a:r>
            <a:endParaRPr lang="cs-CZ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28600">
              <a:lnSpc>
                <a:spcPts val="2700"/>
              </a:lnSpc>
              <a:buFont typeface="Wingdings" panose="05000000000000000000" pitchFamily="2" charset="2"/>
              <a:buChar char="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nl-NL" sz="1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zich verslikken </a:t>
            </a:r>
            <a:r>
              <a:rPr lang="cs-CZ" sz="1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(dávit se)</a:t>
            </a:r>
            <a:endParaRPr lang="cs-CZ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228600">
              <a:lnSpc>
                <a:spcPts val="27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600" kern="0" dirty="0">
                <a:solidFill>
                  <a:srgbClr val="20212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cs-CZ" sz="1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ájmeno patří ke slovesnému přísudku </a:t>
            </a:r>
            <a:r>
              <a:rPr lang="nl-NL" sz="1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(het werkwoordelijk gezegde</a:t>
            </a:r>
            <a:r>
              <a:rPr lang="cs-CZ" sz="1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):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ts val="2700"/>
              </a:lnSpc>
              <a:buFont typeface="Wingdings" panose="05000000000000000000" pitchFamily="2" charset="2"/>
              <a:buChar char="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nl-NL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kinderen gedroegen zich voorbeeldig</a:t>
            </a:r>
            <a:r>
              <a:rPr lang="nl-NL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Děti se chovaly vzorně.)</a:t>
            </a:r>
            <a:endParaRPr lang="cs-CZ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4" indent="-228600">
              <a:lnSpc>
                <a:spcPts val="27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slovesný přísudek </a:t>
            </a:r>
            <a:r>
              <a:rPr lang="cs-CZ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= </a:t>
            </a:r>
            <a:r>
              <a:rPr lang="nl-NL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gedroegen zich</a:t>
            </a:r>
            <a:endParaRPr lang="nl-N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561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D6891-FBD7-46E2-686A-B8922E543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41426" cy="4601183"/>
          </a:xfrm>
        </p:spPr>
        <p:txBody>
          <a:bodyPr>
            <a:normAutofit/>
          </a:bodyPr>
          <a:lstStyle/>
          <a:p>
            <a:r>
              <a:rPr lang="cs-CZ" sz="3000" dirty="0"/>
              <a:t>WEDERKERENDE WERKWOORDEN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5DE61-DEFD-4895-463E-3E2685075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6742" y="-401021"/>
            <a:ext cx="7315200" cy="5120640"/>
          </a:xfrm>
        </p:spPr>
        <p:txBody>
          <a:bodyPr/>
          <a:lstStyle/>
          <a:p>
            <a:pPr marL="0" lvl="0" indent="0">
              <a:lnSpc>
                <a:spcPts val="2700"/>
              </a:lnSpc>
              <a:buNone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400" kern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cs-CZ" sz="1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cs-CZ" sz="1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TOEVALLIGE WEDERKENDE WERKWOORDEN („náhodně“ zvratná slovesa)</a:t>
            </a:r>
            <a:endParaRPr lang="cs-CZ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ts val="2700"/>
              </a:lnSpc>
              <a:buFont typeface="Symbol" panose="05050102010706020507" pitchFamily="18" charset="2"/>
              <a:buChar char=""/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Vyskytují se buď se zvratným zájmenem nebo bez něj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ts val="2700"/>
              </a:lnSpc>
              <a:buFont typeface="Symbol" panose="05050102010706020507" pitchFamily="18" charset="2"/>
              <a:buChar char=""/>
              <a:tabLst>
                <a:tab pos="1170305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Pokud je sloveso náhodně zvratné, je zájmeno přímým předmětem (</a:t>
            </a:r>
            <a:r>
              <a:rPr lang="cs-CZ" sz="14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het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lijdend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voorwerp</a:t>
            </a:r>
            <a:r>
              <a:rPr lang="cs-CZ" sz="1400" kern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ts val="2700"/>
              </a:lnSpc>
              <a:buFont typeface="Wingdings" panose="05000000000000000000" pitchFamily="2" charset="2"/>
              <a:buChar char=""/>
              <a:tabLst>
                <a:tab pos="1170305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nl-NL" sz="1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Mijn vader scheert zich met water en zeep. </a:t>
            </a:r>
            <a:r>
              <a:rPr lang="cs-CZ" sz="1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Můj otec se holí vodou a mýdlem.)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ts val="2700"/>
              </a:lnSpc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1170305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4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Scheert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slovesný přísudek, </a:t>
            </a:r>
            <a:r>
              <a:rPr lang="cs-CZ" sz="14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zich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přímý předmět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  <a:tabLst>
                <a:tab pos="116332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84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4175D19-1FEC-4DFB-BF2A-971D4B973F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651283-6D7A-4DC5-B604-9D8A825FAC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5400" cap="sq">
            <a:solidFill>
              <a:srgbClr val="F9A72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symbol obrázku 5">
            <a:extLst>
              <a:ext uri="{FF2B5EF4-FFF2-40B4-BE49-F238E27FC236}">
                <a16:creationId xmlns:a16="http://schemas.microsoft.com/office/drawing/2014/main" id="{3E508B4B-7F4B-A120-9C06-EA132274350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882" r="1" b="3629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18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25629-5EA8-23B7-C4F0-D81578F84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19605" cy="4601183"/>
          </a:xfrm>
        </p:spPr>
        <p:txBody>
          <a:bodyPr>
            <a:normAutofit/>
          </a:bodyPr>
          <a:lstStyle/>
          <a:p>
            <a:r>
              <a:rPr lang="cs-CZ" sz="2900" dirty="0"/>
              <a:t>INTERNETBRONNEN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FD5D7-BC11-6319-980C-F9ECFD82E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059" y="-576385"/>
            <a:ext cx="7315200" cy="5120640"/>
          </a:xfrm>
        </p:spPr>
        <p:txBody>
          <a:bodyPr/>
          <a:lstStyle/>
          <a:p>
            <a:r>
              <a:rPr lang="cs-CZ" dirty="0"/>
              <a:t>ANS:</a:t>
            </a:r>
          </a:p>
          <a:p>
            <a:pPr lvl="1"/>
            <a:r>
              <a:rPr lang="cs-CZ" dirty="0"/>
              <a:t> </a:t>
            </a:r>
            <a:r>
              <a:rPr lang="cs-CZ" dirty="0">
                <a:hlinkClick r:id="rId2"/>
              </a:rPr>
              <a:t>https://e-ans.ivdnt.org/topics/pid/ans0503lingtopic</a:t>
            </a:r>
            <a:r>
              <a:rPr lang="cs-CZ" dirty="0"/>
              <a:t> </a:t>
            </a:r>
          </a:p>
          <a:p>
            <a:pPr lvl="1"/>
            <a:r>
              <a:rPr lang="cs-CZ" dirty="0">
                <a:hlinkClick r:id="rId3"/>
              </a:rPr>
              <a:t>https://e-ans.ivdnt.org/topics/pid/ans0504lingtopic</a:t>
            </a:r>
            <a:endParaRPr lang="cs-CZ" dirty="0"/>
          </a:p>
          <a:p>
            <a:r>
              <a:rPr lang="cs-CZ" dirty="0"/>
              <a:t>ONZE TAAL:</a:t>
            </a:r>
          </a:p>
          <a:p>
            <a:pPr lvl="1"/>
            <a:r>
              <a:rPr lang="cs-CZ" dirty="0">
                <a:hlinkClick r:id="rId4"/>
              </a:rPr>
              <a:t>https://onzetaal.nl/taalloket/wederkerend-werkwoord</a:t>
            </a:r>
            <a:endParaRPr lang="cs-CZ" dirty="0"/>
          </a:p>
          <a:p>
            <a:pPr marL="50292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70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D5B1B-3816-5ABE-C021-1FCDFF30A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WEDERKERENDE VOORNAAMWOORDEN</a:t>
            </a:r>
            <a:br>
              <a:rPr lang="cs-CZ" sz="2000" dirty="0"/>
            </a:br>
            <a:r>
              <a:rPr lang="cs-CZ" sz="2000" dirty="0"/>
              <a:t>(REFLEXIEF PRONOMEN)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16F087-3ED6-E2DE-2A3A-F3D0CC492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Odkazují k promluvě a mají tak antecedent (= „předchůdce v ději“)</a:t>
            </a:r>
            <a:endParaRPr lang="cs-CZ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425"/>
              </a:lnSpc>
              <a:buFont typeface="Courier New" panose="02070309020205020404" pitchFamily="49" charset="0"/>
              <a:buChar char="o"/>
            </a:pPr>
            <a:r>
              <a:rPr lang="nl-NL" sz="1400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Jan</a:t>
            </a:r>
            <a:r>
              <a:rPr lang="nl-NL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wast </a:t>
            </a:r>
            <a:r>
              <a:rPr lang="nl-NL" sz="1400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zich</a:t>
            </a:r>
            <a:r>
              <a:rPr lang="nl-NL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nl-NL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ts val="2425"/>
              </a:lnSpc>
              <a:buFont typeface="Wingdings" panose="05000000000000000000" pitchFamily="2" charset="2"/>
              <a:buChar char=""/>
            </a:pP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Jan je antecedentem k zájmenu </a:t>
            </a:r>
            <a:r>
              <a:rPr lang="cs-CZ" sz="14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zich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ts val="2425"/>
              </a:lnSpc>
              <a:buFont typeface="Wingdings" panose="05000000000000000000" pitchFamily="2" charset="2"/>
              <a:buChar char=""/>
            </a:pP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Jan je jak tím, kdo mytí provádí, tak i tím, kdo mu podléhá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ts val="2425"/>
              </a:lnSpc>
              <a:buFont typeface="Wingdings" panose="05000000000000000000" pitchFamily="2" charset="2"/>
              <a:buChar char=""/>
            </a:pP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Jan= podmět, </a:t>
            </a:r>
            <a:r>
              <a:rPr lang="cs-CZ" sz="14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zich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předmět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425"/>
              </a:lnSpc>
              <a:buFont typeface="Courier New" panose="02070309020205020404" pitchFamily="49" charset="0"/>
              <a:buChar char="o"/>
            </a:pP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Jan </a:t>
            </a:r>
            <a:r>
              <a:rPr lang="cs-CZ" sz="14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wast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hem.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ts val="2425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Jan myje někoho jiného</a:t>
            </a:r>
          </a:p>
          <a:p>
            <a:pPr marL="742950" lvl="1" indent="-285750">
              <a:lnSpc>
                <a:spcPts val="2425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400" kern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Vždy samostatně stojící</a:t>
            </a:r>
          </a:p>
          <a:p>
            <a:pPr marL="342900" lvl="0" indent="-342900">
              <a:lnSpc>
                <a:spcPts val="2425"/>
              </a:lnSpc>
              <a:buFont typeface="Symbol" panose="05050102010706020507" pitchFamily="18" charset="2"/>
              <a:buChar char=""/>
            </a:pPr>
            <a:r>
              <a:rPr lang="cs-CZ" sz="1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Formy: </a:t>
            </a:r>
            <a:endParaRPr lang="cs-CZ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425"/>
              </a:lnSpc>
              <a:buFont typeface="Courier New" panose="02070309020205020404" pitchFamily="49" charset="0"/>
              <a:buChar char="o"/>
            </a:pP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Krátká forma („neutrální forma“ = </a:t>
            </a:r>
            <a:r>
              <a:rPr lang="cs-CZ" sz="14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neutrale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4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vorm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425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Dlouhá forma (= kombinace „neutrální formy“ se „</a:t>
            </a:r>
            <a:r>
              <a:rPr lang="cs-CZ" sz="14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zelf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formou“= </a:t>
            </a:r>
            <a:r>
              <a:rPr lang="cs-CZ" sz="14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zelf-vorm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425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cs-CZ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94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54C990-9493-43C5-A08F-2B9A55F7DF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76A2F0-4868-448D-8624-668A960A0E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FFBA6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C04133E-B596-D752-953C-9571EC83F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57" y="2203085"/>
            <a:ext cx="11144685" cy="245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0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47B513-0346-A8B7-F9E1-6C0419DEB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156779"/>
            <a:ext cx="7315200" cy="5120640"/>
          </a:xfrm>
        </p:spPr>
        <p:txBody>
          <a:bodyPr/>
          <a:lstStyle/>
          <a:p>
            <a:pPr marL="24003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Osoba a číslo</a:t>
            </a:r>
            <a:endParaRPr lang="cs-CZ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první a druhé osoby se používají k odkazování na odpovídající osobní zájmena v osobě a čísle; </a:t>
            </a:r>
            <a:r>
              <a:rPr lang="cs-CZ" sz="16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není-li odkazováno na osobní zájmena první nebo druhé osoby, používají se vzájemná zájmena třetí osoby (tedy </a:t>
            </a:r>
            <a:r>
              <a:rPr lang="cs-CZ" sz="1600" i="1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zich</a:t>
            </a:r>
            <a:r>
              <a:rPr lang="cs-CZ" sz="16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1600200" lvl="3" indent="-228600">
              <a:lnSpc>
                <a:spcPts val="1720"/>
              </a:lnSpc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Ik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was </a:t>
            </a: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(Myju se)</a:t>
            </a:r>
            <a:endParaRPr lang="cs-CZ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ts val="1720"/>
              </a:lnSpc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hebben </a:t>
            </a: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ons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vergist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(Zmýlili jsme se.)</a:t>
            </a:r>
          </a:p>
          <a:p>
            <a:pPr marL="1600200" lvl="3" indent="-228600">
              <a:lnSpc>
                <a:spcPts val="1720"/>
              </a:lnSpc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Jullie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moeten </a:t>
            </a: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meer inspannen.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(Musíte se víc snažit)</a:t>
            </a:r>
            <a:endParaRPr lang="nl-NL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ts val="1720"/>
              </a:lnSpc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Hij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kleedt </a:t>
            </a: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zich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aan.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(On se oblékl.)</a:t>
            </a:r>
            <a:endParaRPr lang="cs-CZ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ts val="1720"/>
              </a:lnSpc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Zij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gedragen </a:t>
            </a: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zich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merkwaardig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(Oni se chovají divně.)</a:t>
            </a:r>
          </a:p>
          <a:p>
            <a:pPr marL="742950" lvl="1" indent="-285750">
              <a:lnSpc>
                <a:spcPts val="1720"/>
              </a:lnSpc>
              <a:spcAft>
                <a:spcPts val="375"/>
              </a:spcAft>
              <a:buFont typeface="Courier New" panose="02070309020205020404" pitchFamily="49" charset="0"/>
              <a:buChar char="o"/>
            </a:pPr>
            <a:r>
              <a:rPr lang="cs-CZ" sz="1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Volba mezi </a:t>
            </a:r>
            <a:r>
              <a:rPr lang="nl-NL" sz="1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u(zelf) a zich(zelf)</a:t>
            </a:r>
            <a:endParaRPr lang="nl-NL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i="1" kern="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je jedinou možností při použití imperativu</a:t>
            </a:r>
            <a:endParaRPr lang="cs-CZ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14550" lvl="4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Vergis u niet!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(Nechybuj!)</a:t>
            </a:r>
            <a:endParaRPr lang="cs-CZ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Použití "</a:t>
            </a:r>
            <a:r>
              <a:rPr lang="cs-CZ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zich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má také přednost, když se osobní a vzájemné zájmeno okamžitě následují:</a:t>
            </a:r>
          </a:p>
          <a:p>
            <a:pPr marL="2114550" lvl="4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Ik denk dat </a:t>
            </a:r>
            <a:r>
              <a:rPr lang="nl-NL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 zich</a:t>
            </a:r>
            <a:r>
              <a:rPr lang="nl-N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vergist.</a:t>
            </a:r>
            <a:r>
              <a:rPr lang="cs-CZ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(Myslím, že ses spletl.)</a:t>
            </a:r>
            <a:endParaRPr lang="nl-NL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 indent="-228600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nl-NL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ts val="1720"/>
              </a:lnSpc>
              <a:spcAft>
                <a:spcPts val="375"/>
              </a:spcAft>
              <a:buFont typeface="Arial" panose="020B0604020202020204" pitchFamily="34" charset="0"/>
              <a:buChar char="•"/>
            </a:pPr>
            <a:endParaRPr lang="nl-N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69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63C5-E0DB-0624-329F-266488A06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DF60FF-BE46-EC1D-35E4-EC13576B0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277467"/>
            <a:ext cx="7315200" cy="5120640"/>
          </a:xfrm>
        </p:spPr>
        <p:txBody>
          <a:bodyPr>
            <a:normAutofit fontScale="92500"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cs-CZ" sz="1600" cap="smal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= </a:t>
            </a:r>
            <a:r>
              <a:rPr lang="cs-CZ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Zvratné zájmeno lze obvykle považovat za odkazující nějakým způsobem k podmětu</a:t>
            </a:r>
            <a:endParaRPr lang="cs-CZ" sz="1600" kern="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Zvratné zájmeno odkazující na číselný podmět</a:t>
            </a:r>
            <a:endParaRPr lang="cs-CZ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kern="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ěta jednoduchá:</a:t>
            </a:r>
            <a:endParaRPr lang="cs-CZ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7350" lvl="3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nl-NL" sz="15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Pieter</a:t>
            </a:r>
            <a:r>
              <a:rPr lang="nl-NL" sz="15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verdedigde </a:t>
            </a:r>
            <a:r>
              <a:rPr lang="nl-NL" sz="15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zich</a:t>
            </a:r>
            <a:r>
              <a:rPr lang="nl-NL" sz="15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goed. </a:t>
            </a:r>
            <a:r>
              <a:rPr lang="cs-CZ" sz="15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(Zich= </a:t>
            </a:r>
            <a:r>
              <a:rPr lang="cs-CZ" sz="1500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Pieter</a:t>
            </a:r>
            <a:r>
              <a:rPr lang="cs-CZ" sz="15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cs-CZ" sz="1500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Pieter</a:t>
            </a:r>
            <a:r>
              <a:rPr lang="cs-CZ" sz="15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dobře bránil.)</a:t>
            </a:r>
          </a:p>
          <a:p>
            <a:pPr marL="1257300" lvl="2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17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Souvětí: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5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zvratné zájmeno se vztahuje k podmětu (hlavní nebo vedlejší) věty, v níž se vyskytuje</a:t>
            </a:r>
          </a:p>
          <a:p>
            <a:pPr marL="1600200" lvl="3" indent="-228600">
              <a:lnSpc>
                <a:spcPct val="150000"/>
              </a:lnSpc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nl-NL" sz="15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Johan vond dat </a:t>
            </a:r>
            <a:r>
              <a:rPr lang="nl-NL" sz="1500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Pieter zich</a:t>
            </a:r>
            <a:r>
              <a:rPr lang="nl-NL" sz="15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goed verdedigde</a:t>
            </a:r>
            <a:r>
              <a:rPr lang="cs-CZ" sz="15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(Zich= </a:t>
            </a:r>
            <a:r>
              <a:rPr lang="cs-CZ" sz="1500" kern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Pieter</a:t>
            </a:r>
            <a:r>
              <a:rPr lang="cs-CZ" sz="15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cs-CZ" sz="15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Johanovi připadalo, že se </a:t>
            </a:r>
            <a:r>
              <a:rPr lang="cs-CZ" sz="1500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Pieter</a:t>
            </a:r>
            <a:r>
              <a:rPr lang="cs-CZ" sz="15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dobře brání.)</a:t>
            </a:r>
          </a:p>
          <a:p>
            <a:pPr marL="1600200" lvl="3" indent="-228600">
              <a:lnSpc>
                <a:spcPct val="150000"/>
              </a:lnSpc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nl-NL" sz="1500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Johan</a:t>
            </a:r>
            <a:r>
              <a:rPr lang="nl-NL" sz="15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beklaagde </a:t>
            </a:r>
            <a:r>
              <a:rPr lang="nl-NL" sz="1500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zich</a:t>
            </a:r>
            <a:r>
              <a:rPr lang="nl-NL" sz="15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erover dat Pieter hem niet goed verdedigde</a:t>
            </a:r>
            <a:r>
              <a:rPr lang="cs-CZ" sz="15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(Zich = Johan</a:t>
            </a:r>
            <a:r>
              <a:rPr lang="cs-CZ" sz="15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cs-CZ" sz="15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Johan si stěžoval, že ho  </a:t>
            </a:r>
            <a:r>
              <a:rPr lang="cs-CZ" sz="1500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Pieter</a:t>
            </a:r>
            <a:r>
              <a:rPr lang="cs-CZ" sz="15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špatně bránil.)</a:t>
            </a:r>
          </a:p>
          <a:p>
            <a:pPr lvl="1" indent="-228600">
              <a:lnSpc>
                <a:spcPct val="150000"/>
              </a:lnSpc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cs-CZ" sz="15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Zvratná zájmena mohou také okazovat na implicitní podmět nebo na předmět popisu</a:t>
            </a:r>
            <a:endParaRPr lang="cs-CZ" sz="15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50000"/>
              </a:lnSpc>
              <a:spcAft>
                <a:spcPts val="375"/>
              </a:spcAft>
              <a:buFont typeface="Symbol" panose="05050102010706020507" pitchFamily="18" charset="2"/>
              <a:buChar char=""/>
            </a:pPr>
            <a:endParaRPr lang="cs-CZ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7350" lvl="3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331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403AD-7F1A-629B-DC82-DB85BBFD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0B35F9-9C72-D395-5188-920C328DE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4867" y="1265129"/>
            <a:ext cx="8016656" cy="6225435"/>
          </a:xfrm>
        </p:spPr>
        <p:txBody>
          <a:bodyPr>
            <a:normAutofit/>
          </a:bodyPr>
          <a:lstStyle/>
          <a:p>
            <a:r>
              <a:rPr lang="cs-CZ" sz="1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Zvratné zájmeno v předložkových skupinách</a:t>
            </a:r>
            <a:endParaRPr lang="cs-CZ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 větách s implicitním podmětem, který není totožný s číselným podmětem, nemusí vzájemné zájmeno odkazovat na implicitní podmět, ale může být také antecedentem číselného podmětu</a:t>
            </a:r>
          </a:p>
          <a:p>
            <a:pPr marL="1600200" lvl="3" indent="-228600">
              <a:lnSpc>
                <a:spcPts val="1720"/>
              </a:lnSpc>
              <a:spcAft>
                <a:spcPts val="375"/>
              </a:spcAft>
              <a:buFont typeface="Wingdings" panose="05000000000000000000" pitchFamily="2" charset="2"/>
              <a:buChar char="§"/>
            </a:pPr>
            <a:r>
              <a:rPr lang="nl-NL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Johan</a:t>
            </a:r>
            <a:r>
              <a:rPr lang="nl-NL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zag de agent op </a:t>
            </a:r>
            <a:r>
              <a:rPr lang="nl-NL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zich</a:t>
            </a:r>
            <a:r>
              <a:rPr lang="nl-NL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afkomen.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(Zich = Johan</a:t>
            </a:r>
            <a:r>
              <a:rPr lang="cs-CZ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Johan viděl, jak na něj přichází policista.)</a:t>
            </a:r>
          </a:p>
          <a:p>
            <a:pPr marL="1600200" lvl="3" indent="-228600">
              <a:lnSpc>
                <a:spcPts val="1720"/>
              </a:lnSpc>
              <a:spcAft>
                <a:spcPts val="375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"</a:t>
            </a:r>
            <a:r>
              <a:rPr lang="cs-CZ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zich</a:t>
            </a:r>
            <a:r>
              <a:rPr lang="cs-CZ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" neodkazuje na implicitní podmět (policista), ale na číselný podmět (Johan).</a:t>
            </a:r>
          </a:p>
          <a:p>
            <a:pPr marL="742950" lvl="1" indent="-292100">
              <a:lnSpc>
                <a:spcPts val="1720"/>
              </a:lnSpc>
              <a:spcAft>
                <a:spcPts val="375"/>
              </a:spcAft>
              <a:buFont typeface="Courier New" panose="02070309020205020404" pitchFamily="49" charset="0"/>
              <a:buChar char="o"/>
            </a:pPr>
            <a:r>
              <a:rPr lang="cs-CZ" sz="16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předložek s místním významem se preferuje odkazování reflexivního zájmena na číselný podmět.</a:t>
            </a:r>
            <a:endParaRPr lang="cs-CZ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ts val="1720"/>
              </a:lnSpc>
              <a:spcAft>
                <a:spcPts val="375"/>
              </a:spcAft>
              <a:buFont typeface="Symbol" panose="05050102010706020507" pitchFamily="18" charset="2"/>
              <a:buChar char=""/>
            </a:pPr>
            <a:r>
              <a:rPr lang="nl-NL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</a:t>
            </a:r>
            <a:r>
              <a:rPr lang="nl-NL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liet de storm rustig over </a:t>
            </a:r>
            <a:r>
              <a:rPr lang="nl-NL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zich </a:t>
            </a:r>
            <a:r>
              <a:rPr lang="nl-NL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heengaan.</a:t>
            </a:r>
            <a:r>
              <a:rPr lang="cs-CZ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Nechala bouři klidně projít nad sebou.)</a:t>
            </a:r>
          </a:p>
          <a:p>
            <a:pPr marL="742950" lvl="1" indent="-285750">
              <a:lnSpc>
                <a:spcPts val="1720"/>
              </a:lnSpc>
              <a:spcAft>
                <a:spcPts val="375"/>
              </a:spcAft>
              <a:buFont typeface="Courier New" panose="02070309020205020404" pitchFamily="49" charset="0"/>
              <a:buChar char="o"/>
            </a:pPr>
            <a:r>
              <a:rPr lang="cs-CZ" sz="16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Další příklady, kde lze použít jak vzájemné, tak osobní zájmeno:</a:t>
            </a:r>
            <a:endParaRPr lang="cs-CZ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Hij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vond dat huis veel te groot voor </a:t>
            </a: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zichzelf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alleen.</a:t>
            </a:r>
            <a:endParaRPr lang="nl-NL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Hij vond dat huis veel te groot voor hem alleen.</a:t>
            </a:r>
          </a:p>
          <a:p>
            <a:pPr lvl="2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Odkaz na přímý předmět (akuzativ):</a:t>
            </a: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boekhandelaar verkocht </a:t>
            </a: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Harry Mulisch 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een boek </a:t>
            </a: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van zichzelf. 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zichzelf = Harry Mulisch</a:t>
            </a:r>
            <a:endParaRPr lang="nl-NL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boekhandelaar 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verkocht Harry Mulisch een boek van </a:t>
            </a: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zichzelf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zichzelf = de boekhandelaar</a:t>
            </a:r>
            <a:endParaRPr lang="cs-CZ" kern="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600200" lvl="3" indent="-228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boekhandelaar verkocht Harry Mulisch een boek van hemzelf.</a:t>
            </a:r>
            <a:endParaRPr lang="cs-CZ" kern="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3" indent="-228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Knihkupec prodal Harry </a:t>
            </a:r>
            <a:r>
              <a:rPr lang="cs-CZ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Mulischovi</a:t>
            </a: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jeho vlastní knihu.</a:t>
            </a:r>
            <a:endParaRPr lang="nl-NL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cs-CZ" sz="12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600200" lvl="3" indent="-228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nl-NL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720"/>
              </a:lnSpc>
              <a:spcAft>
                <a:spcPts val="375"/>
              </a:spcAft>
              <a:buFont typeface="Courier New" panose="02070309020205020404" pitchFamily="49" charset="0"/>
              <a:buChar char="o"/>
            </a:pPr>
            <a:endParaRPr lang="cs-CZ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ts val="1720"/>
              </a:lnSpc>
              <a:spcAft>
                <a:spcPts val="375"/>
              </a:spcAft>
              <a:buFont typeface="Symbol" panose="05050102010706020507" pitchFamily="18" charset="2"/>
              <a:buChar char=""/>
            </a:pPr>
            <a:endParaRPr lang="cs-CZ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ts val="1720"/>
              </a:lnSpc>
              <a:spcAft>
                <a:spcPts val="375"/>
              </a:spcAft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445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97EFF-7467-D1A3-D2A9-9DFBAF6BF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NEUTRALE EN ZELF-VORMEN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CBCAD2-6227-8C63-CC82-410882E74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059" y="-175552"/>
            <a:ext cx="7315200" cy="5120640"/>
          </a:xfrm>
        </p:spPr>
        <p:txBody>
          <a:bodyPr/>
          <a:lstStyle/>
          <a:p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Rozlišujeme na nutná (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verplicht of noodzakelijk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a „náhodná“ (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toevallig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spojení (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wederkerende verbindingen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1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Mezi nutná patří např.: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verbální spojení 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slovesa s danou předložkou nebo idiomatická spojení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Hij maakte </a:t>
            </a: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zich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uit de voeten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(Dal se na útěk.)</a:t>
            </a:r>
            <a:endParaRPr lang="cs-CZ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maken </a:t>
            </a:r>
            <a:r>
              <a:rPr lang="nl-NL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ons</a:t>
            </a: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zorgen over de crisis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(Děláme si starosti s krizí.)</a:t>
            </a:r>
            <a:endParaRPr lang="cs-CZ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slovesa s pevnou předložkovou vazbou</a:t>
            </a:r>
            <a:r>
              <a:rPr lang="cs-CZ" sz="1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např.:</a:t>
            </a: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zich in de nesten werken 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(zadívat se do něčeho)</a:t>
            </a:r>
            <a:endParaRPr lang="cs-CZ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00200" lvl="3" indent="-228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NL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zich (iets) in het hoofd halen </a:t>
            </a:r>
            <a:r>
              <a:rPr lang="cs-CZ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(mít něco v hlavě)</a:t>
            </a:r>
            <a:endParaRPr lang="cs-CZ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981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76FB5-8D43-9A5C-8591-3162C8BD6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NEUTRALE VORM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EA53C3-3DD7-AC9C-71C3-0C18F5A06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6742" y="-275760"/>
            <a:ext cx="7315200" cy="5120640"/>
          </a:xfrm>
        </p:spPr>
        <p:txBody>
          <a:bodyPr/>
          <a:lstStyle/>
          <a:p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Pevná spojení: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nl-NL" sz="1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vergist j</a:t>
            </a:r>
            <a:r>
              <a:rPr lang="nl-NL" sz="14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cs-CZ" sz="1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4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(Z</a:t>
            </a:r>
            <a:r>
              <a:rPr lang="cs-CZ" sz="1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mýlil ses.)</a:t>
            </a:r>
            <a:endParaRPr lang="cs-CZ" sz="14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nl-NL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Daar hebben we </a:t>
            </a:r>
            <a:r>
              <a:rPr lang="nl-NL" sz="1400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ons </a:t>
            </a:r>
            <a:r>
              <a:rPr lang="nl-NL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juist veel moeite voor gegeven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14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Hodně jsme se o to snažili.)</a:t>
            </a:r>
          </a:p>
          <a:p>
            <a:pPr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1600" kern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Nestálá spojení:</a:t>
            </a:r>
          </a:p>
          <a:p>
            <a:pPr marL="1143000" lvl="2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Neutrální forma je použitá, když není přízvučná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Heb je </a:t>
            </a:r>
            <a:r>
              <a:rPr lang="nl-NL" sz="1400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</a:t>
            </a:r>
            <a:r>
              <a:rPr lang="nl-NL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 áángekleed?</a:t>
            </a:r>
            <a:r>
              <a:rPr lang="nl-NL" sz="14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Už ses oblékl?)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Hij schonk </a:t>
            </a:r>
            <a:r>
              <a:rPr lang="nl-NL" sz="1400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zich</a:t>
            </a:r>
            <a:r>
              <a:rPr lang="nl-NL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een bórrel in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14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Nalil si pití.)</a:t>
            </a:r>
            <a:endParaRPr lang="cs-CZ" sz="14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cs-CZ" sz="14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případě předložkových spojení jsou neutrální tvary používány pouze tehdy, pokud předložka má místní význam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NL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Ik zette de tas náást </a:t>
            </a:r>
            <a:r>
              <a:rPr lang="nl-NL" sz="1400" i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lang="nl-NL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op de grond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14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4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Položil jsem tašku vedle sebe na zem.)</a:t>
            </a:r>
            <a:endParaRPr lang="cs-CZ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6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6695C-3E02-D50C-4B55-AD8B71201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ZEFL-VORM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5AD7-A1F7-88CF-A13C-DB8251BCF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0030" indent="-28575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Pevná spojení: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Existuje pouze několik (vždy s předložkou) např.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 zichzelf komen</a:t>
            </a:r>
            <a:r>
              <a:rPr lang="cs-CZ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přijít k vědomí</a:t>
            </a: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 zichzelf wonen</a:t>
            </a:r>
            <a:r>
              <a:rPr lang="cs-CZ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bydlet sám, ne s ostatními</a:t>
            </a: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buiten zichzelf zijn/raken  </a:t>
            </a:r>
            <a:r>
              <a:rPr lang="cs-CZ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být/vypadat mimo sebe emocemi, </a:t>
            </a: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28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NL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 zichzelf vallen </a:t>
            </a:r>
            <a:r>
              <a:rPr lang="cs-CZ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omdlít.</a:t>
            </a: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2286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Totéž platí pro případy, kdy se "</a:t>
            </a:r>
            <a:r>
              <a:rPr lang="cs-CZ" sz="16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zichzelf</a:t>
            </a:r>
            <a:r>
              <a:rPr lang="cs-CZ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stává podstatným slovem výpovědi, např. "</a:t>
            </a:r>
            <a:r>
              <a:rPr lang="cs-CZ" sz="16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zichzelf</a:t>
            </a:r>
            <a:r>
              <a:rPr lang="cs-CZ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zijn</a:t>
            </a:r>
            <a:r>
              <a:rPr lang="cs-CZ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- být sám sebou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286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l-NL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Heel langzaam kwam hij weer tot zichzelf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cs-CZ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Velmi pomalu se vrátil k vědomí.)</a:t>
            </a:r>
            <a:endParaRPr lang="cs-CZ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2286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l-NL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Hij was zichzelf niet meer</a:t>
            </a:r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(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Už nebyl sám sebou.)</a:t>
            </a:r>
            <a:endParaRPr lang="cs-CZ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981485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181</TotalTime>
  <Words>1439</Words>
  <Application>Microsoft Office PowerPoint</Application>
  <PresentationFormat>Širokoúhlá obrazovka</PresentationFormat>
  <Paragraphs>147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6" baseType="lpstr">
      <vt:lpstr>Arial</vt:lpstr>
      <vt:lpstr>Calibri</vt:lpstr>
      <vt:lpstr>Corbel</vt:lpstr>
      <vt:lpstr>Courier New</vt:lpstr>
      <vt:lpstr>Symbol</vt:lpstr>
      <vt:lpstr>Times New Roman</vt:lpstr>
      <vt:lpstr>Wingdings</vt:lpstr>
      <vt:lpstr>Wingdings 2</vt:lpstr>
      <vt:lpstr>Rámeček</vt:lpstr>
      <vt:lpstr>WEDERKERENDE VOORNAAMWOORDEN  WEDERKERIGE VOORNAAMWOORDEN</vt:lpstr>
      <vt:lpstr>WEDERKERENDE VOORNAAMWOORDEN (REFLEXIEF PRONOMEN)</vt:lpstr>
      <vt:lpstr>Prezentace aplikace PowerPoint</vt:lpstr>
      <vt:lpstr>Prezentace aplikace PowerPoint</vt:lpstr>
      <vt:lpstr>ODKAZOVÁNÍ</vt:lpstr>
      <vt:lpstr>ODKAZOVÁNÍ</vt:lpstr>
      <vt:lpstr>NEUTRALE EN ZELF-VORMEN</vt:lpstr>
      <vt:lpstr>NEUTRALE VORM</vt:lpstr>
      <vt:lpstr>ZEFL-VORM</vt:lpstr>
      <vt:lpstr>ZELF-VORM</vt:lpstr>
      <vt:lpstr>WEDERKERIGE VOORNAAMWOORDEN (RECIPROOK PRONOMEN)</vt:lpstr>
      <vt:lpstr>ZELFSTANDIG EN NIET-ZELFSTANDING VORMEN</vt:lpstr>
      <vt:lpstr>Prezentace aplikace PowerPoint</vt:lpstr>
      <vt:lpstr>WEDERKERENDE WERKWOORDEN</vt:lpstr>
      <vt:lpstr>WEDERKERENDE WERKWOORDEN</vt:lpstr>
      <vt:lpstr>Prezentace aplikace PowerPoint</vt:lpstr>
      <vt:lpstr>INTERNETBRONNEN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WEDERKERENDE VOORNAAMWOORDEN  WEDERKERIGE VOORNAAMWOORDEN</dc:title>
  <dc:creator>Cerna Natalie</dc:creator>
  <cp:lastModifiedBy>Rezková, Iva</cp:lastModifiedBy>
  <cp:revision>23</cp:revision>
  <dcterms:created xsi:type="dcterms:W3CDTF">2023-12-06T22:05:34Z</dcterms:created>
  <dcterms:modified xsi:type="dcterms:W3CDTF">2023-12-07T15:26:18Z</dcterms:modified>
</cp:coreProperties>
</file>