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18" r:id="rId2"/>
    <p:sldId id="319" r:id="rId3"/>
    <p:sldId id="322" r:id="rId4"/>
    <p:sldId id="321" r:id="rId5"/>
    <p:sldId id="287" r:id="rId6"/>
    <p:sldId id="286" r:id="rId7"/>
    <p:sldId id="282" r:id="rId8"/>
    <p:sldId id="277" r:id="rId9"/>
    <p:sldId id="279" r:id="rId10"/>
    <p:sldId id="278" r:id="rId11"/>
    <p:sldId id="283" r:id="rId12"/>
    <p:sldId id="284" r:id="rId13"/>
    <p:sldId id="304" r:id="rId14"/>
    <p:sldId id="297" r:id="rId15"/>
    <p:sldId id="288" r:id="rId16"/>
    <p:sldId id="289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332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-4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tnomuzikologie.e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Veronika Seidlová,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573016"/>
            <a:ext cx="6324600" cy="316632"/>
          </a:xfrm>
        </p:spPr>
        <p:txBody>
          <a:bodyPr/>
          <a:lstStyle/>
          <a:p>
            <a:r>
              <a:rPr lang="cs-CZ" dirty="0"/>
              <a:t>Zkoumání hudebních světů:</a:t>
            </a:r>
            <a:br>
              <a:rPr lang="cs-CZ" dirty="0"/>
            </a:br>
            <a:r>
              <a:rPr lang="cs-CZ" dirty="0"/>
              <a:t>Úvod do Hudební Antropologie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116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916832"/>
            <a:ext cx="8407893" cy="4407408"/>
          </a:xfrm>
        </p:spPr>
        <p:txBody>
          <a:bodyPr>
            <a:normAutofit/>
          </a:bodyPr>
          <a:lstStyle/>
          <a:p>
            <a:r>
              <a:rPr lang="cs-CZ" sz="2200" dirty="0"/>
              <a:t>Hudební </a:t>
            </a:r>
            <a:r>
              <a:rPr lang="cs-CZ" sz="2200" b="1" dirty="0"/>
              <a:t>zvuk </a:t>
            </a:r>
            <a:r>
              <a:rPr lang="cs-CZ" sz="2200" dirty="0"/>
              <a:t>(hudební struktura)</a:t>
            </a:r>
          </a:p>
          <a:p>
            <a:r>
              <a:rPr lang="cs-CZ" sz="2200" b="1" dirty="0"/>
              <a:t>Chování</a:t>
            </a:r>
            <a:r>
              <a:rPr lang="cs-CZ" sz="2200" dirty="0"/>
              <a:t> ve vztahu k hudbě (fyzické, sociální, verbální)</a:t>
            </a:r>
          </a:p>
          <a:p>
            <a:r>
              <a:rPr lang="cs-CZ" sz="2200" b="1" dirty="0"/>
              <a:t>Konceptualizace</a:t>
            </a:r>
            <a:r>
              <a:rPr lang="cs-CZ" sz="2200" dirty="0"/>
              <a:t> hudby (</a:t>
            </a:r>
            <a:r>
              <a:rPr lang="cs-CZ" sz="2200" dirty="0" err="1"/>
              <a:t>emické</a:t>
            </a:r>
            <a:r>
              <a:rPr lang="cs-CZ" sz="2200" dirty="0"/>
              <a:t> kulturní koncepty toho, co by hudba měla být, rozlišení mezi zvukem a hlukem, zdroje hudebních schopností jednotlivce atd.)</a:t>
            </a:r>
          </a:p>
          <a:p>
            <a:pPr>
              <a:buFontTx/>
              <a:buChar char="-"/>
            </a:pPr>
            <a:r>
              <a:rPr lang="en-US" sz="2200" dirty="0"/>
              <a:t>&gt; </a:t>
            </a:r>
            <a:r>
              <a:rPr lang="cs-CZ" sz="2200" dirty="0"/>
              <a:t>Neustálá zpětná vazba, neustálá změna</a:t>
            </a:r>
          </a:p>
          <a:p>
            <a:pPr marL="0" indent="0">
              <a:buNone/>
            </a:pPr>
            <a:r>
              <a:rPr lang="cs-CZ" sz="2200" dirty="0"/>
              <a:t>„…</a:t>
            </a:r>
            <a:r>
              <a:rPr lang="en-US" sz="2200" dirty="0" err="1"/>
              <a:t>části</a:t>
            </a:r>
            <a:r>
              <a:rPr lang="en-US" sz="2200" dirty="0"/>
              <a:t> </a:t>
            </a:r>
            <a:r>
              <a:rPr lang="en-US" sz="2200" dirty="0" err="1"/>
              <a:t>modelu</a:t>
            </a:r>
            <a:r>
              <a:rPr lang="en-US" sz="2200" dirty="0"/>
              <a:t> </a:t>
            </a:r>
            <a:r>
              <a:rPr lang="en-US" sz="2200" dirty="0" err="1"/>
              <a:t>uvedené</a:t>
            </a:r>
            <a:r>
              <a:rPr lang="en-US" sz="2200" dirty="0"/>
              <a:t> </a:t>
            </a:r>
            <a:r>
              <a:rPr lang="en-US" sz="2200" dirty="0" err="1"/>
              <a:t>výše</a:t>
            </a:r>
            <a:r>
              <a:rPr lang="en-US" sz="2200" dirty="0"/>
              <a:t> </a:t>
            </a:r>
            <a:r>
              <a:rPr lang="en-US" sz="2200" dirty="0" err="1"/>
              <a:t>nejsou</a:t>
            </a:r>
            <a:r>
              <a:rPr lang="en-US" sz="2200" dirty="0"/>
              <a:t> </a:t>
            </a:r>
            <a:r>
              <a:rPr lang="en-US" sz="2200" dirty="0" err="1"/>
              <a:t>koncipovány</a:t>
            </a:r>
            <a:r>
              <a:rPr lang="en-US" sz="2200" dirty="0"/>
              <a:t> </a:t>
            </a:r>
            <a:r>
              <a:rPr lang="en-US" sz="2200" dirty="0" err="1"/>
              <a:t>jako</a:t>
            </a:r>
            <a:r>
              <a:rPr lang="cs-CZ" sz="2200" dirty="0"/>
              <a:t> </a:t>
            </a:r>
            <a:r>
              <a:rPr lang="en-US" sz="2200" dirty="0" err="1"/>
              <a:t>různé</a:t>
            </a:r>
            <a:r>
              <a:rPr lang="en-US" sz="2200" dirty="0"/>
              <a:t> entity </a:t>
            </a:r>
            <a:r>
              <a:rPr lang="en-US" sz="2200" dirty="0" err="1"/>
              <a:t>oddělitelné</a:t>
            </a:r>
            <a:r>
              <a:rPr lang="en-US" sz="2200" dirty="0"/>
              <a:t> </a:t>
            </a:r>
            <a:r>
              <a:rPr lang="en-US" sz="2200" dirty="0" err="1"/>
              <a:t>jedna</a:t>
            </a:r>
            <a:r>
              <a:rPr lang="en-US" sz="2200" dirty="0"/>
              <a:t> od </a:t>
            </a:r>
            <a:r>
              <a:rPr lang="en-US" sz="2200" dirty="0" err="1"/>
              <a:t>druhé</a:t>
            </a:r>
            <a:r>
              <a:rPr lang="en-US" sz="2200" dirty="0"/>
              <a:t>, ne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err="1"/>
              <a:t>jiné</a:t>
            </a:r>
            <a:r>
              <a:rPr lang="en-US" sz="2200" dirty="0"/>
              <a:t> </a:t>
            </a:r>
            <a:r>
              <a:rPr lang="en-US" sz="2200" dirty="0" err="1"/>
              <a:t>než</a:t>
            </a:r>
            <a:r>
              <a:rPr lang="en-US" sz="2200" dirty="0"/>
              <a:t> </a:t>
            </a:r>
            <a:r>
              <a:rPr lang="en-US" sz="2200" dirty="0" err="1"/>
              <a:t>teoretické</a:t>
            </a:r>
            <a:r>
              <a:rPr lang="en-US" sz="2200" dirty="0"/>
              <a:t> </a:t>
            </a:r>
            <a:r>
              <a:rPr lang="en-US" sz="2200" dirty="0" err="1"/>
              <a:t>úrovni</a:t>
            </a:r>
            <a:r>
              <a:rPr lang="en-US" sz="2200" dirty="0"/>
              <a:t>.</a:t>
            </a:r>
            <a:r>
              <a:rPr lang="cs-CZ" sz="2200" dirty="0"/>
              <a:t> </a:t>
            </a:r>
            <a:r>
              <a:rPr lang="en-US" sz="2200" dirty="0" err="1"/>
              <a:t>prezentovány</a:t>
            </a:r>
            <a:r>
              <a:rPr lang="en-US" sz="2200" dirty="0"/>
              <a:t> </a:t>
            </a:r>
            <a:r>
              <a:rPr lang="en-US" sz="2200" dirty="0" err="1"/>
              <a:t>individuálně</a:t>
            </a:r>
            <a:r>
              <a:rPr lang="en-US" sz="2200" dirty="0"/>
              <a:t>, </a:t>
            </a:r>
            <a:r>
              <a:rPr lang="en-US" sz="2200" dirty="0" err="1"/>
              <a:t>aby</a:t>
            </a:r>
            <a:r>
              <a:rPr lang="en-US" sz="2200" dirty="0"/>
              <a:t> </a:t>
            </a:r>
            <a:r>
              <a:rPr lang="en-US" sz="2200" dirty="0" err="1"/>
              <a:t>byly</a:t>
            </a:r>
            <a:r>
              <a:rPr lang="en-US" sz="2200" dirty="0"/>
              <a:t> </a:t>
            </a:r>
            <a:r>
              <a:rPr lang="en-US" sz="2200" dirty="0" err="1"/>
              <a:t>zvýrazněny</a:t>
            </a:r>
            <a:r>
              <a:rPr lang="cs-CZ" sz="2200" dirty="0"/>
              <a:t> </a:t>
            </a:r>
            <a:r>
              <a:rPr lang="en-US" sz="2200" dirty="0" err="1"/>
              <a:t>součásti</a:t>
            </a:r>
            <a:r>
              <a:rPr lang="en-US" sz="2200" dirty="0"/>
              <a:t> </a:t>
            </a:r>
            <a:r>
              <a:rPr lang="en-US" sz="2200" dirty="0" err="1"/>
              <a:t>celku</a:t>
            </a:r>
            <a:r>
              <a:rPr lang="en-US" sz="2200" dirty="0"/>
              <a:t>; </a:t>
            </a:r>
            <a:r>
              <a:rPr lang="en-US" sz="2200" dirty="0" err="1"/>
              <a:t>pokud</a:t>
            </a:r>
            <a:r>
              <a:rPr lang="en-US" sz="2200" dirty="0"/>
              <a:t> </a:t>
            </a:r>
            <a:r>
              <a:rPr lang="en-US" sz="2200" dirty="0" err="1"/>
              <a:t>nerozumíme</a:t>
            </a:r>
            <a:r>
              <a:rPr lang="en-US" sz="2200" dirty="0"/>
              <a:t> </a:t>
            </a:r>
            <a:r>
              <a:rPr lang="en-US" sz="2200" dirty="0" err="1"/>
              <a:t>jednomu</a:t>
            </a:r>
            <a:r>
              <a:rPr lang="en-US" sz="2200" dirty="0"/>
              <a:t>, </a:t>
            </a:r>
            <a:r>
              <a:rPr lang="en-US" sz="2200" dirty="0" err="1"/>
              <a:t>nemůžeme</a:t>
            </a:r>
            <a:r>
              <a:rPr lang="en-US" sz="2200" dirty="0"/>
              <a:t> </a:t>
            </a:r>
            <a:r>
              <a:rPr lang="en-US" sz="2200" dirty="0" err="1"/>
              <a:t>pořádně</a:t>
            </a:r>
            <a:r>
              <a:rPr lang="en-US" sz="2200" dirty="0"/>
              <a:t> </a:t>
            </a:r>
            <a:r>
              <a:rPr lang="en-US" sz="2200" dirty="0" err="1"/>
              <a:t>rozumět</a:t>
            </a:r>
            <a:r>
              <a:rPr lang="en-US" sz="2200" dirty="0"/>
              <a:t> </a:t>
            </a:r>
            <a:r>
              <a:rPr lang="en-US" sz="2200" dirty="0" err="1"/>
              <a:t>ostatním</a:t>
            </a:r>
            <a:r>
              <a:rPr lang="en-US" sz="2200" dirty="0"/>
              <a:t>; </a:t>
            </a:r>
            <a:r>
              <a:rPr lang="en-US" sz="2200" dirty="0" err="1"/>
              <a:t>pokud</a:t>
            </a:r>
            <a:r>
              <a:rPr lang="cs-CZ" sz="2200" dirty="0"/>
              <a:t> </a:t>
            </a:r>
            <a:r>
              <a:rPr lang="en-US" sz="2200" dirty="0" err="1"/>
              <a:t>selžeme</a:t>
            </a:r>
            <a:r>
              <a:rPr lang="en-US" sz="2200" dirty="0"/>
              <a:t> </a:t>
            </a:r>
            <a:r>
              <a:rPr lang="en-US" sz="2200" dirty="0" err="1"/>
              <a:t>při</a:t>
            </a:r>
            <a:r>
              <a:rPr lang="en-US" sz="2200" dirty="0"/>
              <a:t> </a:t>
            </a:r>
            <a:r>
              <a:rPr lang="en-US" sz="2200" dirty="0" err="1"/>
              <a:t>poznání</a:t>
            </a:r>
            <a:r>
              <a:rPr lang="en-US" sz="2200" dirty="0"/>
              <a:t> </a:t>
            </a:r>
            <a:r>
              <a:rPr lang="en-US" sz="2200" dirty="0" err="1"/>
              <a:t>částí</a:t>
            </a:r>
            <a:r>
              <a:rPr lang="en-US" sz="2200" dirty="0"/>
              <a:t>, </a:t>
            </a:r>
            <a:r>
              <a:rPr lang="en-US" sz="2200" dirty="0" err="1"/>
              <a:t>pak</a:t>
            </a:r>
            <a:r>
              <a:rPr lang="en-US" sz="2200" dirty="0"/>
              <a:t> je </a:t>
            </a:r>
            <a:r>
              <a:rPr lang="en-US" sz="2200" dirty="0" err="1"/>
              <a:t>celek</a:t>
            </a:r>
            <a:r>
              <a:rPr lang="en-US" sz="2200" dirty="0"/>
              <a:t> </a:t>
            </a:r>
            <a:r>
              <a:rPr lang="en-US" sz="2200" dirty="0" err="1"/>
              <a:t>nenahraditelně</a:t>
            </a:r>
            <a:r>
              <a:rPr lang="en-US" sz="2200" dirty="0"/>
              <a:t> </a:t>
            </a:r>
            <a:r>
              <a:rPr lang="en-US" sz="2200" dirty="0" err="1"/>
              <a:t>ztracen</a:t>
            </a:r>
            <a:r>
              <a:rPr lang="en-US" sz="2200" dirty="0"/>
              <a:t>.</a:t>
            </a:r>
            <a:r>
              <a:rPr lang="cs-CZ" sz="2200" dirty="0"/>
              <a:t>“ (s. 30)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83568" y="404664"/>
            <a:ext cx="7756263" cy="1054250"/>
          </a:xfrm>
        </p:spPr>
        <p:txBody>
          <a:bodyPr/>
          <a:lstStyle/>
          <a:p>
            <a:r>
              <a:rPr lang="cs-CZ" sz="4400" dirty="0"/>
              <a:t>3 roviny analýzy hudby dle </a:t>
            </a:r>
            <a:r>
              <a:rPr lang="cs-CZ" sz="4400" dirty="0" err="1"/>
              <a:t>Merriama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450376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dirty="0"/>
              <a:t>Většina etnomuzikologů ve 20. století, cca. do 80. let:</a:t>
            </a:r>
          </a:p>
          <a:p>
            <a:r>
              <a:rPr lang="cs-CZ" sz="2400" dirty="0"/>
              <a:t>studium hudby mimo hranice západních klasických hudebních tradic - především hudební kultury předávané orální tradicí</a:t>
            </a:r>
          </a:p>
          <a:p>
            <a:r>
              <a:rPr lang="cs-CZ" sz="2400" dirty="0"/>
              <a:t>Většina etnomuzikologů vystudovaných v západní Evropě či USA prováděla výzkum v zahraničí v kulturách jim cizích, naproti tomu vědci z východní Evropy a jižní Asie dříve prováděli výzkum spíše ve svých vlastních kulturách</a:t>
            </a:r>
          </a:p>
          <a:p>
            <a:r>
              <a:rPr lang="cs-CZ" sz="2400" dirty="0"/>
              <a:t>V posledních dvaceti až třiceti letech však tyto rozdíly mizí a předmětem zájmu jsou VŠECHNY hudební fenomény na jakémkoli místě na světě – často plurál </a:t>
            </a:r>
            <a:r>
              <a:rPr lang="cs-CZ" sz="2400" i="1" dirty="0" err="1"/>
              <a:t>musics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world</a:t>
            </a:r>
            <a:r>
              <a:rPr lang="cs-CZ" sz="2400" dirty="0"/>
              <a:t> (jiný smysl než „</a:t>
            </a:r>
            <a:r>
              <a:rPr lang="cs-CZ" sz="2400" dirty="0" err="1"/>
              <a:t>world</a:t>
            </a:r>
            <a:r>
              <a:rPr lang="cs-CZ" sz="2400" dirty="0"/>
              <a:t> music“)</a:t>
            </a:r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Předměty zájmu A.H. / 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633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3" y="1719070"/>
            <a:ext cx="8609380" cy="4878282"/>
          </a:xfrm>
        </p:spPr>
        <p:txBody>
          <a:bodyPr>
            <a:normAutofit/>
          </a:bodyPr>
          <a:lstStyle/>
          <a:p>
            <a:r>
              <a:rPr lang="cs-CZ" sz="2400" dirty="0"/>
              <a:t>Témata identity (sociálně konstruovaná, mnohovrstevnatá a fluidní), etnicita a nacionalismus, role hudby ve válečných konfliktech a vzniku politických uskupení a států</a:t>
            </a:r>
          </a:p>
          <a:p>
            <a:r>
              <a:rPr lang="cs-CZ" sz="2400" dirty="0"/>
              <a:t>migrace, </a:t>
            </a:r>
            <a:r>
              <a:rPr lang="cs-CZ" sz="2400" dirty="0" err="1"/>
              <a:t>transnacionalismus</a:t>
            </a:r>
            <a:r>
              <a:rPr lang="cs-CZ" sz="2400" dirty="0"/>
              <a:t>, globalizace – globální kulturní toky (mezikontinentální propojenost, cirkulární toky, hudební „hybridita“)</a:t>
            </a:r>
          </a:p>
          <a:p>
            <a:r>
              <a:rPr lang="cs-CZ" sz="2400" dirty="0"/>
              <a:t>Hudba města (urbánní EM, výzkum </a:t>
            </a:r>
            <a:r>
              <a:rPr lang="cs-CZ" sz="2400" i="1" dirty="0" err="1"/>
              <a:t>soundscapes</a:t>
            </a:r>
            <a:r>
              <a:rPr lang="cs-CZ" sz="2400" dirty="0"/>
              <a:t>, resp. hudebních světů; hudební ekologie)</a:t>
            </a:r>
          </a:p>
          <a:p>
            <a:r>
              <a:rPr lang="cs-CZ" sz="2400" dirty="0"/>
              <a:t>Hudba menšin nebo také hudba a </a:t>
            </a:r>
            <a:r>
              <a:rPr lang="cs-CZ" sz="2400" i="1" dirty="0" err="1"/>
              <a:t>underprivileged</a:t>
            </a:r>
            <a:r>
              <a:rPr lang="cs-CZ" sz="2400" i="1" dirty="0"/>
              <a:t> </a:t>
            </a:r>
            <a:r>
              <a:rPr lang="cs-CZ" sz="2400" i="1" dirty="0" err="1"/>
              <a:t>groups</a:t>
            </a:r>
            <a:r>
              <a:rPr lang="cs-CZ" sz="2400" i="1" dirty="0"/>
              <a:t>, </a:t>
            </a:r>
            <a:r>
              <a:rPr lang="cs-CZ" sz="2400" i="1" dirty="0" err="1"/>
              <a:t>subaltern</a:t>
            </a:r>
            <a:r>
              <a:rPr lang="cs-CZ" sz="2400" i="1" dirty="0"/>
              <a:t> </a:t>
            </a:r>
            <a:r>
              <a:rPr lang="cs-CZ" sz="2400" i="1" dirty="0" err="1"/>
              <a:t>subjectivities</a:t>
            </a:r>
            <a:r>
              <a:rPr lang="cs-CZ" sz="2400" i="1" dirty="0"/>
              <a:t>, </a:t>
            </a:r>
            <a:r>
              <a:rPr lang="cs-CZ" sz="2400" dirty="0"/>
              <a:t>např. </a:t>
            </a:r>
            <a:r>
              <a:rPr lang="cs-CZ" sz="2400" b="1" dirty="0"/>
              <a:t>genderové</a:t>
            </a:r>
            <a:r>
              <a:rPr lang="cs-CZ" sz="2400" dirty="0"/>
              <a:t> a postkoloniální perspektivy</a:t>
            </a:r>
            <a:r>
              <a:rPr lang="cs-CZ" sz="2400" i="1" dirty="0"/>
              <a:t>.</a:t>
            </a:r>
            <a:r>
              <a:rPr lang="cs-CZ" sz="2400" dirty="0"/>
              <a:t>) </a:t>
            </a:r>
          </a:p>
          <a:p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80. Léta 20. stol. Do současnosti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7920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FE91DB41-1835-4E97-AECD-0E8CABD84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Hudba a současné náboženské projevy – fundamentalismus, ultraortodoxní směry, nová náboženská hnutí, New Age a individualizovaná spiritualita; vztah hudby a rituálu jako performance</a:t>
            </a:r>
          </a:p>
          <a:p>
            <a:r>
              <a:rPr lang="cs-CZ" dirty="0"/>
              <a:t>Využití nových technologií: ve výuce hudebních „tradic“ (od audiokazet jako média rezistence až po dnešní Skype a </a:t>
            </a:r>
            <a:r>
              <a:rPr lang="cs-CZ" dirty="0" err="1"/>
              <a:t>Youtube</a:t>
            </a:r>
            <a:r>
              <a:rPr lang="cs-CZ" dirty="0"/>
              <a:t>), vznik úplně nových hudebních praxí – elektronická hudba; proces nahrávání (</a:t>
            </a:r>
            <a:r>
              <a:rPr lang="cs-CZ" dirty="0" err="1"/>
              <a:t>HiFi</a:t>
            </a:r>
            <a:r>
              <a:rPr lang="cs-CZ" dirty="0"/>
              <a:t> nahrávání x </a:t>
            </a:r>
            <a:r>
              <a:rPr lang="cs-CZ" i="1" dirty="0"/>
              <a:t>music as audio studio art</a:t>
            </a:r>
            <a:r>
              <a:rPr lang="cs-CZ" dirty="0"/>
              <a:t>)</a:t>
            </a:r>
          </a:p>
          <a:p>
            <a:r>
              <a:rPr lang="cs-CZ" dirty="0"/>
              <a:t>Hudební vzpomínání, paměť a nostalgie (hudební revivaly)</a:t>
            </a:r>
          </a:p>
          <a:p>
            <a:r>
              <a:rPr lang="cs-CZ" dirty="0"/>
              <a:t>Aplikovaná etnomuzikologie –, v životě uprchlíků, vězňů</a:t>
            </a:r>
          </a:p>
          <a:p>
            <a:r>
              <a:rPr lang="cs-CZ" dirty="0"/>
              <a:t>Medicínská etnomuzikologie (např. hudba v životě lidí s HIV/AIDS, postižením, hudba a bolest, hudba a léčení, hudba a </a:t>
            </a:r>
            <a:r>
              <a:rPr lang="cs-CZ" dirty="0" err="1"/>
              <a:t>tranz</a:t>
            </a:r>
            <a:r>
              <a:rPr lang="cs-CZ" dirty="0"/>
              <a:t>, hudba a drogy…)</a:t>
            </a:r>
          </a:p>
          <a:p>
            <a:endParaRPr lang="en-US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2B5CA6F-0095-48AB-8AFB-35077D5F1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80. Léta 20. stol. Do současnosti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1841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950289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V.S., výzkumný projekt: „Kdo zpívá židovsky?“ aneb Hudba jako prostředek performance židovských identit v pražských synagogách a modlitebnách (FHS UK, 2009)</a:t>
            </a:r>
          </a:p>
          <a:p>
            <a:r>
              <a:rPr lang="cs-CZ" dirty="0"/>
              <a:t>V průběhu staletí se měnila židovská rituální hudba v závislosti na tom, co v danou dobu znamenalo být židem – co aktéři chtěli být a jak tuto představu naplňovali performancí. Proměna, kterou prošla pražská synagogální hudby za postsocialismu se jeví jako obzvláště markantní. Všímám si různých způsobů hudebního provedení rituálu v jejich sociálně-historickém kontextu, dobových estetických ideálů i konfliktů na téma, jaký hudebně-performativní projev je ten pravý židovský. Všechny tyto fenomény totiž vyjevují hlubší sociální vyjednávání členů komunity o palčivé otázce, jak být správně židem a přitom integrovat všechny složky své identity. Étos dané doby demonstrují i osobní příběhy několika pražských synagogálních zpěváků vedoucích bohoslužbu (tzv. kantorů/</a:t>
            </a:r>
            <a:r>
              <a:rPr lang="cs-CZ" i="1" dirty="0" err="1"/>
              <a:t>chazanů</a:t>
            </a:r>
            <a:r>
              <a:rPr lang="cs-CZ" dirty="0"/>
              <a:t>). Cílem popsat, analyzovat a interpretovat proces hledání židovské identity na proměnách židovské náboženské hudby v Praze a postojům jejích aktérů k ní.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výzkumu židovské hudby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9318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518241"/>
          </a:xfrm>
        </p:spPr>
        <p:txBody>
          <a:bodyPr>
            <a:normAutofit/>
          </a:bodyPr>
          <a:lstStyle/>
          <a:p>
            <a:r>
              <a:rPr lang="cs-CZ" dirty="0"/>
              <a:t>Doc. PhDr. Zuzana Jurková, PhD.:</a:t>
            </a:r>
          </a:p>
          <a:p>
            <a:pPr marL="45720" indent="0">
              <a:buNone/>
            </a:pPr>
            <a:r>
              <a:rPr lang="cs-CZ" dirty="0"/>
              <a:t>	- Mimoevropské hudební kultury I. a II.</a:t>
            </a:r>
          </a:p>
          <a:p>
            <a:pPr marL="45720" indent="0">
              <a:buNone/>
            </a:pPr>
            <a:r>
              <a:rPr lang="cs-CZ" dirty="0"/>
              <a:t>	- Orální hudební kultury Evropy</a:t>
            </a:r>
          </a:p>
          <a:p>
            <a:pPr marL="45720" indent="0">
              <a:buNone/>
            </a:pPr>
            <a:r>
              <a:rPr lang="cs-CZ" dirty="0"/>
              <a:t>	- Hudba Romů</a:t>
            </a:r>
            <a:endParaRPr lang="en-US" dirty="0"/>
          </a:p>
          <a:p>
            <a:pPr marL="45720" indent="0">
              <a:buNone/>
            </a:pPr>
            <a:r>
              <a:rPr lang="cs-CZ" dirty="0"/>
              <a:t>	- do 2012 Hudební antropologie Prahy (</a:t>
            </a:r>
            <a:r>
              <a:rPr lang="cs-CZ" i="1" dirty="0"/>
              <a:t>kniha Pražské hudební světy, 2013. Z vlastních i studentských výzkumů, žánry od </a:t>
            </a:r>
            <a:r>
              <a:rPr lang="cs-CZ" i="1" dirty="0" err="1"/>
              <a:t>psytrance</a:t>
            </a:r>
            <a:r>
              <a:rPr lang="cs-CZ" i="1" dirty="0"/>
              <a:t>, techno a </a:t>
            </a:r>
            <a:r>
              <a:rPr lang="cs-CZ" i="1" dirty="0" err="1"/>
              <a:t>freetekno</a:t>
            </a:r>
            <a:r>
              <a:rPr lang="cs-CZ" i="1" dirty="0"/>
              <a:t> přes punk, muzikál Michala Davida, hudbu imigrantů až po gospel, zpěv při katolické pouti a hudbu hnutí </a:t>
            </a:r>
            <a:r>
              <a:rPr lang="cs-CZ" i="1" dirty="0" err="1"/>
              <a:t>Haré</a:t>
            </a:r>
            <a:r>
              <a:rPr lang="cs-CZ" i="1" dirty="0"/>
              <a:t> Kršna…</a:t>
            </a:r>
            <a:r>
              <a:rPr lang="cs-CZ" dirty="0"/>
              <a:t>)</a:t>
            </a:r>
          </a:p>
          <a:p>
            <a:pPr marL="45720" indent="0">
              <a:buNone/>
            </a:pPr>
            <a:r>
              <a:rPr lang="cs-CZ" dirty="0"/>
              <a:t>	- výjimečné blokové kurzy, mezinárodní letní školy, např. o hudbě Romů s festivalem </a:t>
            </a:r>
            <a:r>
              <a:rPr lang="cs-CZ" dirty="0" err="1"/>
              <a:t>Khamoro</a:t>
            </a:r>
            <a:r>
              <a:rPr lang="cs-CZ" dirty="0"/>
              <a:t>; studenti se účastní i přednášek či </a:t>
            </a:r>
            <a:r>
              <a:rPr lang="cs-CZ" i="1" dirty="0" err="1"/>
              <a:t>roundtables</a:t>
            </a:r>
            <a:r>
              <a:rPr lang="cs-CZ" dirty="0"/>
              <a:t> zahraničních vědců (např. 2008 ICTM konference v Praze…)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Kurzy EM na SHV / SHV AJ, FHS 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736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590249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cs-CZ" dirty="0"/>
              <a:t>Mgr. Veronika Seidlová, Ph.D.</a:t>
            </a:r>
          </a:p>
          <a:p>
            <a:pPr marL="45720" indent="0">
              <a:buNone/>
            </a:pPr>
            <a:r>
              <a:rPr lang="cs-CZ" dirty="0"/>
              <a:t>	- Hudební antropologie židovských komunit</a:t>
            </a:r>
          </a:p>
          <a:p>
            <a:pPr marL="45720" indent="0">
              <a:buNone/>
            </a:pPr>
            <a:r>
              <a:rPr lang="cs-CZ" dirty="0"/>
              <a:t>           - Hudba a rituál</a:t>
            </a:r>
          </a:p>
          <a:p>
            <a:pPr marL="45720" indent="0">
              <a:buNone/>
            </a:pPr>
            <a:r>
              <a:rPr lang="cs-CZ" dirty="0"/>
              <a:t>	- Hudebně-antropologický seminář – v ZS 21/22 společně s Mgr.  Oldřichem Poděbradským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cs-CZ" dirty="0"/>
              <a:t>David </a:t>
            </a:r>
            <a:r>
              <a:rPr lang="cs-CZ" dirty="0" err="1"/>
              <a:t>Verbuč</a:t>
            </a:r>
            <a:r>
              <a:rPr lang="cs-CZ" dirty="0"/>
              <a:t>, Ph.D.</a:t>
            </a:r>
          </a:p>
          <a:p>
            <a:pPr marL="45720" indent="0">
              <a:buNone/>
            </a:pPr>
            <a:r>
              <a:rPr lang="cs-CZ" dirty="0"/>
              <a:t>	- </a:t>
            </a:r>
            <a:r>
              <a:rPr lang="cs-CZ" dirty="0" err="1"/>
              <a:t>Introduction</a:t>
            </a:r>
            <a:r>
              <a:rPr lang="cs-CZ" dirty="0"/>
              <a:t> to </a:t>
            </a:r>
            <a:r>
              <a:rPr lang="cs-CZ" dirty="0" err="1"/>
              <a:t>Musics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World</a:t>
            </a:r>
            <a:endParaRPr lang="cs-CZ" dirty="0"/>
          </a:p>
          <a:p>
            <a:pPr marL="45720" indent="0">
              <a:buNone/>
            </a:pPr>
            <a:r>
              <a:rPr lang="cs-CZ" dirty="0"/>
              <a:t>	- </a:t>
            </a:r>
            <a:r>
              <a:rPr lang="cs-CZ" dirty="0" err="1"/>
              <a:t>Cultural</a:t>
            </a:r>
            <a:r>
              <a:rPr lang="cs-CZ" dirty="0"/>
              <a:t> </a:t>
            </a:r>
            <a:r>
              <a:rPr lang="cs-CZ" dirty="0" err="1"/>
              <a:t>History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Rock Music</a:t>
            </a:r>
          </a:p>
          <a:p>
            <a:pPr marL="45720" indent="0">
              <a:buNone/>
            </a:pPr>
            <a:r>
              <a:rPr lang="cs-CZ" dirty="0"/>
              <a:t>	- </a:t>
            </a:r>
            <a:r>
              <a:rPr lang="cs-CZ" dirty="0" err="1"/>
              <a:t>Youth</a:t>
            </a:r>
            <a:r>
              <a:rPr lang="cs-CZ" dirty="0"/>
              <a:t> Music </a:t>
            </a:r>
            <a:r>
              <a:rPr lang="cs-CZ" dirty="0" err="1"/>
              <a:t>Cultures</a:t>
            </a:r>
            <a:endParaRPr lang="cs-CZ" dirty="0"/>
          </a:p>
          <a:p>
            <a:pPr marL="45720" indent="0">
              <a:buNone/>
            </a:pPr>
            <a:r>
              <a:rPr lang="cs-CZ" dirty="0"/>
              <a:t>	- Music, </a:t>
            </a:r>
            <a:r>
              <a:rPr lang="cs-CZ" dirty="0" err="1"/>
              <a:t>Culture</a:t>
            </a:r>
            <a:r>
              <a:rPr lang="cs-CZ" dirty="0"/>
              <a:t>, Technology</a:t>
            </a:r>
          </a:p>
          <a:p>
            <a:pPr marL="45720" indent="0">
              <a:buNone/>
            </a:pPr>
            <a:r>
              <a:rPr lang="cs-CZ" dirty="0"/>
              <a:t>	- </a:t>
            </a:r>
            <a:r>
              <a:rPr lang="cs-CZ" dirty="0" err="1"/>
              <a:t>Summer</a:t>
            </a:r>
            <a:r>
              <a:rPr lang="cs-CZ" dirty="0"/>
              <a:t> </a:t>
            </a:r>
            <a:r>
              <a:rPr lang="cs-CZ" dirty="0" err="1"/>
              <a:t>School</a:t>
            </a:r>
            <a:r>
              <a:rPr lang="cs-CZ" dirty="0"/>
              <a:t>: </a:t>
            </a:r>
            <a:r>
              <a:rPr lang="cs-CZ" dirty="0" err="1"/>
              <a:t>Ethonography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Electronic</a:t>
            </a:r>
            <a:r>
              <a:rPr lang="cs-CZ" dirty="0"/>
              <a:t> Music </a:t>
            </a:r>
            <a:r>
              <a:rPr lang="cs-CZ" dirty="0" err="1"/>
              <a:t>Scenes</a:t>
            </a:r>
            <a:endParaRPr lang="cs-CZ" dirty="0"/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cs-CZ" dirty="0"/>
              <a:t>Také viz </a:t>
            </a:r>
            <a:r>
              <a:rPr lang="cs-CZ" dirty="0">
                <a:hlinkClick r:id="rId2"/>
              </a:rPr>
              <a:t>www.etnomuzikologie.eu</a:t>
            </a:r>
            <a:r>
              <a:rPr lang="cs-CZ" dirty="0"/>
              <a:t>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Kurzy EM na FHS 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421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1" y="1719070"/>
            <a:ext cx="8784976" cy="4950290"/>
          </a:xfrm>
        </p:spPr>
        <p:txBody>
          <a:bodyPr>
            <a:normAutofit/>
          </a:bodyPr>
          <a:lstStyle/>
          <a:p>
            <a:r>
              <a:rPr lang="cs-CZ" dirty="0"/>
              <a:t>„</a:t>
            </a:r>
            <a:r>
              <a:rPr lang="cs-CZ" b="1" dirty="0"/>
              <a:t>Etnomuzikologie je vědou o tom, proč a jak jsou lidé muzikální</a:t>
            </a:r>
            <a:r>
              <a:rPr lang="cs-CZ" dirty="0"/>
              <a:t>“ (</a:t>
            </a:r>
            <a:r>
              <a:rPr lang="cs-CZ" dirty="0" err="1"/>
              <a:t>Rice</a:t>
            </a:r>
            <a:r>
              <a:rPr lang="cs-CZ" dirty="0"/>
              <a:t> 2020: 13)</a:t>
            </a:r>
          </a:p>
          <a:p>
            <a:r>
              <a:rPr lang="cs-CZ" dirty="0"/>
              <a:t>Věda na pomezí společenských, humanitních a přírodních věd</a:t>
            </a:r>
          </a:p>
          <a:p>
            <a:r>
              <a:rPr lang="cs-CZ" dirty="0"/>
              <a:t>„</a:t>
            </a:r>
            <a:r>
              <a:rPr lang="cs-CZ" b="1" dirty="0"/>
              <a:t>muzikální</a:t>
            </a:r>
            <a:r>
              <a:rPr lang="cs-CZ" dirty="0"/>
              <a:t>“ zde neodkazuje k hudebnímu talentu či dovednosti</a:t>
            </a:r>
          </a:p>
          <a:p>
            <a:r>
              <a:rPr lang="cs-CZ" dirty="0"/>
              <a:t>Ale k </a:t>
            </a:r>
            <a:r>
              <a:rPr lang="cs-CZ" b="1" dirty="0"/>
              <a:t>univerzálně</a:t>
            </a:r>
            <a:r>
              <a:rPr lang="cs-CZ" dirty="0"/>
              <a:t> „</a:t>
            </a:r>
            <a:r>
              <a:rPr lang="cs-CZ" b="1" dirty="0"/>
              <a:t>lidské schopnosti tvořit, provozovat a vědomě uspořádávat zvuky, emočně a fyzicky na ně reagovat a interpretovat jejich významy</a:t>
            </a:r>
            <a:r>
              <a:rPr lang="cs-CZ" dirty="0"/>
              <a:t>.“ (</a:t>
            </a:r>
            <a:r>
              <a:rPr lang="cs-CZ" dirty="0" err="1"/>
              <a:t>Ibid</a:t>
            </a:r>
            <a:r>
              <a:rPr lang="cs-CZ" dirty="0"/>
              <a:t>.)</a:t>
            </a:r>
          </a:p>
          <a:p>
            <a:r>
              <a:rPr lang="cs-CZ" dirty="0"/>
              <a:t>Všichni lidé jsou do nějaké míry muzikální</a:t>
            </a:r>
          </a:p>
          <a:p>
            <a:r>
              <a:rPr lang="cs-CZ" dirty="0"/>
              <a:t>muzikalita / hudebnost podstatně určuje naši lidskost, jeden ze základních kamenů lidské zkušenosti vůbec</a:t>
            </a:r>
          </a:p>
          <a:p>
            <a:r>
              <a:rPr lang="cs-CZ" dirty="0"/>
              <a:t> „</a:t>
            </a:r>
            <a:r>
              <a:rPr lang="cs-CZ" b="1" dirty="0"/>
              <a:t>hudbu potřebujeme, abychom byli plně lidmi</a:t>
            </a:r>
            <a:r>
              <a:rPr lang="cs-CZ" dirty="0"/>
              <a:t>“ (</a:t>
            </a:r>
            <a:r>
              <a:rPr lang="cs-CZ" dirty="0" err="1"/>
              <a:t>Ibid</a:t>
            </a:r>
            <a:r>
              <a:rPr lang="cs-CZ" dirty="0"/>
              <a:t>.)</a:t>
            </a:r>
          </a:p>
          <a:p>
            <a:r>
              <a:rPr lang="cs-CZ" dirty="0"/>
              <a:t>Abychom svému lidství prostřednictvím své hudebnosti porozuměli, musíme muzikalitu studovat v celé její rozmanitosti, v její úplné geografické a historické šíři. </a:t>
            </a:r>
          </a:p>
          <a:p>
            <a:pPr marL="45720" indent="0">
              <a:buNone/>
            </a:pP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hudební antropologie / etnomuzikologie?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965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1" y="1719070"/>
            <a:ext cx="8784976" cy="495029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Jiné způsoby definování oboru vycházejí z rozložení slova EM:</a:t>
            </a:r>
          </a:p>
          <a:p>
            <a:r>
              <a:rPr lang="cs-CZ" i="1" dirty="0" err="1"/>
              <a:t>ethnos</a:t>
            </a:r>
            <a:r>
              <a:rPr lang="cs-CZ" dirty="0"/>
              <a:t>; </a:t>
            </a:r>
            <a:r>
              <a:rPr lang="cs-CZ" i="1" dirty="0" err="1"/>
              <a:t>mousiké</a:t>
            </a:r>
            <a:r>
              <a:rPr lang="cs-CZ" dirty="0"/>
              <a:t>; </a:t>
            </a:r>
            <a:r>
              <a:rPr lang="cs-CZ" i="1" dirty="0"/>
              <a:t>logos: </a:t>
            </a:r>
            <a:r>
              <a:rPr lang="cs-CZ" dirty="0"/>
              <a:t>Věda – o hudbě – skupin lidí</a:t>
            </a:r>
          </a:p>
          <a:p>
            <a:r>
              <a:rPr lang="cs-CZ" dirty="0" err="1"/>
              <a:t>Jaap</a:t>
            </a:r>
            <a:r>
              <a:rPr lang="cs-CZ" dirty="0"/>
              <a:t> Kunst zkombinoval názvy oborů muzikologie a etnologie</a:t>
            </a:r>
          </a:p>
          <a:p>
            <a:r>
              <a:rPr lang="cs-CZ" dirty="0"/>
              <a:t>EM pak měla být srovnávacím studiem lidské hudební rozmanitosti na základě hudební etnografie (terénního výzkumu)</a:t>
            </a:r>
          </a:p>
          <a:p>
            <a:r>
              <a:rPr lang="cs-CZ" dirty="0"/>
              <a:t>Problém chápání a hranic termínu „hudba“ – </a:t>
            </a:r>
            <a:r>
              <a:rPr lang="cs-CZ" i="1" dirty="0"/>
              <a:t>Music </a:t>
            </a:r>
            <a:r>
              <a:rPr lang="cs-CZ" i="1" dirty="0" err="1"/>
              <a:t>is</a:t>
            </a:r>
            <a:r>
              <a:rPr lang="cs-CZ" i="1" dirty="0"/>
              <a:t> </a:t>
            </a:r>
            <a:r>
              <a:rPr lang="cs-CZ" i="1" dirty="0" err="1"/>
              <a:t>humanly</a:t>
            </a:r>
            <a:r>
              <a:rPr lang="cs-CZ" i="1" dirty="0"/>
              <a:t> </a:t>
            </a:r>
            <a:r>
              <a:rPr lang="cs-CZ" i="1" dirty="0" err="1"/>
              <a:t>organized</a:t>
            </a:r>
            <a:r>
              <a:rPr lang="cs-CZ" i="1" dirty="0"/>
              <a:t> </a:t>
            </a:r>
            <a:r>
              <a:rPr lang="cs-CZ" i="1" dirty="0" err="1"/>
              <a:t>sound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dirty="0" err="1"/>
              <a:t>Blacking</a:t>
            </a:r>
            <a:r>
              <a:rPr lang="cs-CZ" dirty="0"/>
              <a:t>) </a:t>
            </a:r>
          </a:p>
          <a:p>
            <a:r>
              <a:rPr lang="cs-CZ" dirty="0"/>
              <a:t>jako produktu vs. procesu (činnosti) „dělat hudbu“</a:t>
            </a:r>
          </a:p>
          <a:p>
            <a:r>
              <a:rPr lang="cs-CZ" dirty="0"/>
              <a:t>EM jako věda o tom, proč a jak lidé dělají hudbu, resp. o lidech dělajících hudbu (</a:t>
            </a:r>
            <a:r>
              <a:rPr lang="cs-CZ" dirty="0" err="1"/>
              <a:t>Jeff</a:t>
            </a:r>
            <a:r>
              <a:rPr lang="cs-CZ" dirty="0"/>
              <a:t> </a:t>
            </a:r>
            <a:r>
              <a:rPr lang="cs-CZ" dirty="0" err="1"/>
              <a:t>Todd</a:t>
            </a:r>
            <a:r>
              <a:rPr lang="cs-CZ" dirty="0"/>
              <a:t> </a:t>
            </a:r>
            <a:r>
              <a:rPr lang="cs-CZ" dirty="0" err="1"/>
              <a:t>Titon</a:t>
            </a:r>
            <a:r>
              <a:rPr lang="cs-CZ" dirty="0"/>
              <a:t>)</a:t>
            </a:r>
          </a:p>
          <a:p>
            <a:r>
              <a:rPr lang="cs-CZ" dirty="0"/>
              <a:t>Christopher </a:t>
            </a:r>
            <a:r>
              <a:rPr lang="cs-CZ" dirty="0" err="1"/>
              <a:t>Small</a:t>
            </a:r>
            <a:r>
              <a:rPr lang="cs-CZ" dirty="0"/>
              <a:t>: </a:t>
            </a:r>
            <a:r>
              <a:rPr lang="cs-CZ" i="1" dirty="0" err="1"/>
              <a:t>Musicking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Meaning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 </a:t>
            </a:r>
            <a:r>
              <a:rPr lang="cs-CZ" i="1" dirty="0" err="1"/>
              <a:t>Performing</a:t>
            </a:r>
            <a:r>
              <a:rPr lang="cs-CZ" i="1" dirty="0"/>
              <a:t> and </a:t>
            </a:r>
            <a:r>
              <a:rPr lang="cs-CZ" i="1" dirty="0" err="1"/>
              <a:t>Listening</a:t>
            </a:r>
            <a:r>
              <a:rPr lang="cs-CZ" dirty="0"/>
              <a:t>. Muzikování – redefinovat hudbu jako činnost – veškeré myšlení, hraní, zpěv, ale také odezvu na tyto zvuky</a:t>
            </a:r>
          </a:p>
          <a:p>
            <a:r>
              <a:rPr lang="cs-CZ" dirty="0"/>
              <a:t>John </a:t>
            </a:r>
            <a:r>
              <a:rPr lang="cs-CZ" dirty="0" err="1"/>
              <a:t>Blacking</a:t>
            </a:r>
            <a:r>
              <a:rPr lang="cs-CZ" dirty="0"/>
              <a:t>: </a:t>
            </a:r>
            <a:r>
              <a:rPr lang="cs-CZ" dirty="0" err="1"/>
              <a:t>How</a:t>
            </a:r>
            <a:r>
              <a:rPr lang="cs-CZ" dirty="0"/>
              <a:t> Musical </a:t>
            </a:r>
            <a:r>
              <a:rPr lang="cs-CZ" dirty="0" err="1"/>
              <a:t>is</a:t>
            </a:r>
            <a:r>
              <a:rPr lang="cs-CZ" dirty="0"/>
              <a:t> Man – být muzikální – zájem o všechny způsoby, kterými lidé tvoří, vnímají a </a:t>
            </a:r>
            <a:r>
              <a:rPr lang="cs-CZ" dirty="0" err="1"/>
              <a:t>vzkladájí</a:t>
            </a:r>
            <a:r>
              <a:rPr lang="cs-CZ" dirty="0"/>
              <a:t> zvuk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hudební antropologie / etnomuzikologie?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329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1" y="1719070"/>
            <a:ext cx="8784976" cy="4950290"/>
          </a:xfrm>
        </p:spPr>
        <p:txBody>
          <a:bodyPr>
            <a:normAutofit/>
          </a:bodyPr>
          <a:lstStyle/>
          <a:p>
            <a:r>
              <a:rPr lang="cs-CZ" dirty="0"/>
              <a:t>1885 založení tzv. srovnávací hudební vědy (</a:t>
            </a:r>
            <a:r>
              <a:rPr lang="cs-CZ" i="1" dirty="0" err="1"/>
              <a:t>Vergleichende</a:t>
            </a:r>
            <a:r>
              <a:rPr lang="cs-CZ" i="1" dirty="0"/>
              <a:t> </a:t>
            </a:r>
            <a:r>
              <a:rPr lang="cs-CZ" i="1" dirty="0" err="1"/>
              <a:t>Musikwissenschaft</a:t>
            </a:r>
            <a:r>
              <a:rPr lang="cs-CZ" dirty="0"/>
              <a:t>) v Evropě jako protikladu k tzv. historické hudební vědě. </a:t>
            </a:r>
            <a:r>
              <a:rPr lang="en-US" dirty="0"/>
              <a:t>V</a:t>
            </a:r>
            <a:r>
              <a:rPr lang="cs-CZ" dirty="0" err="1"/>
              <a:t>ědci</a:t>
            </a:r>
            <a:r>
              <a:rPr lang="cs-CZ" dirty="0"/>
              <a:t> nevstupovali sami do terénu („</a:t>
            </a:r>
            <a:r>
              <a:rPr lang="cs-CZ" dirty="0" err="1"/>
              <a:t>armchair</a:t>
            </a:r>
            <a:r>
              <a:rPr lang="cs-CZ" dirty="0"/>
              <a:t>“ přístup, podobně jako tehdejší antropologie), ale srovnávali notové zápisy a vytvářeli sbírky „exotických“ hudebních nástrojů</a:t>
            </a:r>
          </a:p>
          <a:p>
            <a:r>
              <a:rPr lang="cs-CZ" dirty="0"/>
              <a:t>1890 první nahrávky severoamerických Indiánů na voskové válečky</a:t>
            </a:r>
          </a:p>
          <a:p>
            <a:r>
              <a:rPr lang="cs-CZ" dirty="0"/>
              <a:t>1899-1901 založení prvních </a:t>
            </a:r>
            <a:r>
              <a:rPr lang="cs-CZ" dirty="0" err="1"/>
              <a:t>fonogamarchívů</a:t>
            </a:r>
            <a:r>
              <a:rPr lang="cs-CZ" dirty="0"/>
              <a:t> ve Vídni a Berlíně</a:t>
            </a:r>
          </a:p>
          <a:p>
            <a:r>
              <a:rPr lang="cs-CZ" dirty="0"/>
              <a:t>1914 v Berlíně publikovali Erich van </a:t>
            </a:r>
            <a:r>
              <a:rPr lang="cs-CZ" dirty="0" err="1"/>
              <a:t>Hornbostel</a:t>
            </a:r>
            <a:r>
              <a:rPr lang="cs-CZ" dirty="0"/>
              <a:t> a </a:t>
            </a:r>
            <a:r>
              <a:rPr lang="cs-CZ" dirty="0" err="1"/>
              <a:t>Curt</a:t>
            </a:r>
            <a:r>
              <a:rPr lang="cs-CZ" dirty="0"/>
              <a:t> </a:t>
            </a:r>
            <a:r>
              <a:rPr lang="cs-CZ" dirty="0" err="1"/>
              <a:t>Sachs</a:t>
            </a:r>
            <a:r>
              <a:rPr lang="cs-CZ" dirty="0"/>
              <a:t> klasifikační systém hudebních nástrojů, který umožňoval mezikulturní srovnávání (evolucionistická perspektiva)</a:t>
            </a:r>
          </a:p>
          <a:p>
            <a:r>
              <a:rPr lang="cs-CZ" dirty="0"/>
              <a:t>Pozdní 30. léta: středoevropští muzikologové prchají do Anglie a severní Ameriky (např. rodina Paula </a:t>
            </a:r>
            <a:r>
              <a:rPr lang="cs-CZ" dirty="0" err="1"/>
              <a:t>Nettla</a:t>
            </a:r>
            <a:r>
              <a:rPr lang="cs-CZ" dirty="0"/>
              <a:t> z Prahy), tvoří se silná komunita komparativních muzikologů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Pohled do historie oboru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044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1947 založen </a:t>
            </a:r>
            <a:r>
              <a:rPr lang="cs-CZ" sz="2400" i="1" dirty="0"/>
              <a:t>International </a:t>
            </a:r>
            <a:r>
              <a:rPr lang="cs-CZ" sz="2400" i="1" dirty="0" err="1"/>
              <a:t>Council</a:t>
            </a:r>
            <a:r>
              <a:rPr lang="cs-CZ" sz="2400" i="1" dirty="0"/>
              <a:t> </a:t>
            </a:r>
            <a:r>
              <a:rPr lang="cs-CZ" sz="2400" i="1" dirty="0" err="1"/>
              <a:t>for</a:t>
            </a:r>
            <a:r>
              <a:rPr lang="cs-CZ" sz="2400" i="1" dirty="0"/>
              <a:t> </a:t>
            </a:r>
            <a:r>
              <a:rPr lang="cs-CZ" sz="2400" i="1" dirty="0" err="1"/>
              <a:t>Traditional</a:t>
            </a:r>
            <a:r>
              <a:rPr lang="cs-CZ" sz="2400" i="1" dirty="0"/>
              <a:t> Music </a:t>
            </a:r>
            <a:r>
              <a:rPr lang="cs-CZ" sz="2400" dirty="0"/>
              <a:t>jako sjednocující mezinárodní akademická organizace</a:t>
            </a:r>
          </a:p>
          <a:p>
            <a:r>
              <a:rPr lang="en-US" sz="2400" dirty="0"/>
              <a:t>Se </a:t>
            </a:r>
            <a:r>
              <a:rPr lang="en-US" sz="2400" dirty="0" err="1"/>
              <a:t>slovem</a:t>
            </a:r>
            <a:r>
              <a:rPr lang="en-US" sz="2400" dirty="0"/>
              <a:t> </a:t>
            </a:r>
            <a:r>
              <a:rPr lang="en-US" sz="2400" i="1" dirty="0" err="1"/>
              <a:t>Etnomuzikologie</a:t>
            </a:r>
            <a:r>
              <a:rPr lang="en-US" sz="2400" dirty="0"/>
              <a:t> se </a:t>
            </a:r>
            <a:r>
              <a:rPr lang="en-US" sz="2400" dirty="0" err="1"/>
              <a:t>lze</a:t>
            </a:r>
            <a:r>
              <a:rPr lang="en-US" sz="2400" dirty="0"/>
              <a:t> </a:t>
            </a:r>
            <a:r>
              <a:rPr lang="en-US" sz="2400" dirty="0" err="1"/>
              <a:t>setkat</a:t>
            </a:r>
            <a:r>
              <a:rPr lang="en-US" sz="2400" dirty="0"/>
              <a:t> od </a:t>
            </a:r>
            <a:r>
              <a:rPr lang="en-US" sz="2400" dirty="0" err="1"/>
              <a:t>roku</a:t>
            </a:r>
            <a:r>
              <a:rPr lang="en-US" sz="2400" dirty="0"/>
              <a:t> 1950, </a:t>
            </a:r>
            <a:r>
              <a:rPr lang="en-US" sz="2400" dirty="0" err="1"/>
              <a:t>kdy</a:t>
            </a:r>
            <a:r>
              <a:rPr lang="en-US" sz="2400" dirty="0"/>
              <a:t> </a:t>
            </a:r>
            <a:r>
              <a:rPr lang="en-US" sz="2400" dirty="0" err="1"/>
              <a:t>jej</a:t>
            </a:r>
            <a:r>
              <a:rPr lang="en-US" sz="2400" dirty="0"/>
              <a:t> </a:t>
            </a:r>
            <a:r>
              <a:rPr lang="en-US" sz="2400" dirty="0" err="1"/>
              <a:t>použil</a:t>
            </a:r>
            <a:r>
              <a:rPr lang="en-US" sz="2400" dirty="0"/>
              <a:t> Jaap Kunst v </a:t>
            </a:r>
            <a:r>
              <a:rPr lang="en-US" sz="2400" dirty="0" err="1"/>
              <a:t>podtitulu</a:t>
            </a:r>
            <a:r>
              <a:rPr lang="en-US" sz="2400" dirty="0"/>
              <a:t> </a:t>
            </a:r>
            <a:r>
              <a:rPr lang="en-US" sz="2400" dirty="0" err="1"/>
              <a:t>své</a:t>
            </a:r>
            <a:r>
              <a:rPr lang="en-US" sz="2400" dirty="0"/>
              <a:t> </a:t>
            </a:r>
            <a:r>
              <a:rPr lang="en-US" sz="2400" dirty="0" err="1"/>
              <a:t>slavné</a:t>
            </a:r>
            <a:r>
              <a:rPr lang="en-US" sz="2400" dirty="0"/>
              <a:t> </a:t>
            </a:r>
            <a:r>
              <a:rPr lang="en-US" sz="2400" dirty="0" err="1"/>
              <a:t>knihy</a:t>
            </a:r>
            <a:r>
              <a:rPr lang="en-US" sz="2400" dirty="0"/>
              <a:t>, v </a:t>
            </a:r>
            <a:r>
              <a:rPr lang="en-US" sz="2400" dirty="0" err="1"/>
              <a:t>mnoha</a:t>
            </a:r>
            <a:r>
              <a:rPr lang="en-US" sz="2400" dirty="0"/>
              <a:t> </a:t>
            </a:r>
            <a:r>
              <a:rPr lang="en-US" sz="2400" dirty="0" err="1"/>
              <a:t>různých</a:t>
            </a:r>
            <a:r>
              <a:rPr lang="en-US" sz="2400" dirty="0"/>
              <a:t> </a:t>
            </a:r>
            <a:r>
              <a:rPr lang="en-US" sz="2400" dirty="0" err="1"/>
              <a:t>významech</a:t>
            </a:r>
            <a:r>
              <a:rPr lang="en-US" sz="2400" dirty="0"/>
              <a:t>: pro </a:t>
            </a:r>
            <a:r>
              <a:rPr lang="en-US" sz="2400" dirty="0" err="1"/>
              <a:t>srovnávací</a:t>
            </a:r>
            <a:r>
              <a:rPr lang="en-US" sz="2400" dirty="0"/>
              <a:t> </a:t>
            </a:r>
            <a:r>
              <a:rPr lang="en-US" sz="2400" dirty="0" err="1"/>
              <a:t>studium</a:t>
            </a:r>
            <a:r>
              <a:rPr lang="en-US" sz="2400" dirty="0"/>
              <a:t> </a:t>
            </a:r>
            <a:r>
              <a:rPr lang="en-US" sz="2400" dirty="0" err="1"/>
              <a:t>hudby</a:t>
            </a:r>
            <a:r>
              <a:rPr lang="en-US" sz="2400" dirty="0"/>
              <a:t>, pro </a:t>
            </a:r>
            <a:r>
              <a:rPr lang="en-US" sz="2400" dirty="0" err="1"/>
              <a:t>studium</a:t>
            </a:r>
            <a:r>
              <a:rPr lang="en-US" sz="2400" dirty="0"/>
              <a:t> </a:t>
            </a:r>
            <a:r>
              <a:rPr lang="en-US" sz="2400" dirty="0" err="1"/>
              <a:t>hudby</a:t>
            </a:r>
            <a:r>
              <a:rPr lang="en-US" sz="2400" dirty="0"/>
              <a:t> </a:t>
            </a:r>
            <a:r>
              <a:rPr lang="en-US" sz="2400" dirty="0" err="1"/>
              <a:t>mimoevropské</a:t>
            </a:r>
            <a:r>
              <a:rPr lang="en-US" sz="2400" dirty="0"/>
              <a:t> </a:t>
            </a:r>
            <a:r>
              <a:rPr lang="en-US" sz="2400" dirty="0" err="1"/>
              <a:t>či</a:t>
            </a:r>
            <a:r>
              <a:rPr lang="en-US" sz="2400" dirty="0"/>
              <a:t> pro </a:t>
            </a:r>
            <a:r>
              <a:rPr lang="en-US" sz="2400" dirty="0" err="1"/>
              <a:t>výzkum</a:t>
            </a:r>
            <a:r>
              <a:rPr lang="en-US" sz="2400" dirty="0"/>
              <a:t> </a:t>
            </a:r>
            <a:r>
              <a:rPr lang="en-US" sz="2400" dirty="0" err="1"/>
              <a:t>evropského</a:t>
            </a:r>
            <a:r>
              <a:rPr lang="en-US" sz="2400" dirty="0"/>
              <a:t> </a:t>
            </a:r>
            <a:r>
              <a:rPr lang="en-US" sz="2400" dirty="0" err="1"/>
              <a:t>hudebního</a:t>
            </a:r>
            <a:r>
              <a:rPr lang="en-US" sz="2400" dirty="0"/>
              <a:t> </a:t>
            </a:r>
            <a:r>
              <a:rPr lang="en-US" sz="2400" dirty="0" err="1"/>
              <a:t>folklóru</a:t>
            </a:r>
            <a:r>
              <a:rPr lang="en-US" sz="2400" dirty="0"/>
              <a:t>. </a:t>
            </a:r>
            <a:endParaRPr lang="cs-CZ" sz="2400" dirty="0"/>
          </a:p>
          <a:p>
            <a:r>
              <a:rPr lang="cs-CZ" sz="2400" dirty="0"/>
              <a:t>1952 je v USA založena </a:t>
            </a:r>
            <a:r>
              <a:rPr lang="cs-CZ" sz="2400" i="1" dirty="0"/>
              <a:t>Society </a:t>
            </a:r>
            <a:r>
              <a:rPr lang="cs-CZ" sz="2400" i="1" dirty="0" err="1"/>
              <a:t>for</a:t>
            </a:r>
            <a:r>
              <a:rPr lang="cs-CZ" sz="2400" i="1" dirty="0"/>
              <a:t> </a:t>
            </a:r>
            <a:r>
              <a:rPr lang="cs-CZ" sz="2400" i="1" dirty="0" err="1"/>
              <a:t>Ethnomusicology</a:t>
            </a:r>
            <a:endParaRPr lang="cs-CZ" sz="2400" i="1" dirty="0"/>
          </a:p>
          <a:p>
            <a:r>
              <a:rPr lang="cs-CZ" sz="2400" dirty="0"/>
              <a:t>1964 vychází kniha </a:t>
            </a:r>
            <a:r>
              <a:rPr lang="cs-CZ" sz="2400" i="1" dirty="0"/>
              <a:t>Anthropology </a:t>
            </a:r>
            <a:r>
              <a:rPr lang="cs-CZ" sz="2400" i="1" dirty="0" err="1"/>
              <a:t>of</a:t>
            </a:r>
            <a:r>
              <a:rPr lang="cs-CZ" sz="2400" i="1" dirty="0"/>
              <a:t> Music </a:t>
            </a:r>
            <a:r>
              <a:rPr lang="cs-CZ" sz="2400" dirty="0"/>
              <a:t>Alana </a:t>
            </a:r>
            <a:r>
              <a:rPr lang="cs-CZ" sz="2400" dirty="0" err="1"/>
              <a:t>Merriama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Pohled do historie oboru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958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78282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/>
              <a:t>„</a:t>
            </a:r>
            <a:r>
              <a:rPr lang="en-US" sz="2400" i="1" dirty="0" err="1"/>
              <a:t>Etnomuzikologie</a:t>
            </a:r>
            <a:r>
              <a:rPr lang="cs-CZ" sz="2400" i="1" dirty="0"/>
              <a:t> je </a:t>
            </a:r>
            <a:r>
              <a:rPr lang="en-US" sz="2400" i="1" dirty="0" err="1"/>
              <a:t>obor</a:t>
            </a:r>
            <a:r>
              <a:rPr lang="en-US" sz="2400" i="1" dirty="0"/>
              <a:t>, </a:t>
            </a:r>
            <a:r>
              <a:rPr lang="en-US" sz="2400" i="1" dirty="0" err="1"/>
              <a:t>kter</a:t>
            </a:r>
            <a:r>
              <a:rPr lang="cs-CZ" sz="2400" i="1" dirty="0"/>
              <a:t>ý</a:t>
            </a:r>
            <a:r>
              <a:rPr lang="en-US" sz="2400" i="1" dirty="0"/>
              <a:t> </a:t>
            </a:r>
            <a:r>
              <a:rPr lang="cs-CZ" sz="2400" i="1" dirty="0"/>
              <a:t>spojuje studium hudby s přístupy a metodami antropologie</a:t>
            </a:r>
            <a:r>
              <a:rPr lang="cs-CZ" sz="2400" dirty="0"/>
              <a:t>“ (Kaufman Shelemay 2000: </a:t>
            </a:r>
            <a:r>
              <a:rPr lang="cs-CZ" sz="2400" dirty="0" err="1"/>
              <a:t>xxxi</a:t>
            </a:r>
            <a:r>
              <a:rPr lang="cs-CZ" sz="2400" dirty="0"/>
              <a:t>)</a:t>
            </a:r>
          </a:p>
          <a:p>
            <a:r>
              <a:rPr lang="cs-CZ" sz="2400" dirty="0"/>
              <a:t>Hudba jako společenská aktivita, sociální život (</a:t>
            </a:r>
            <a:r>
              <a:rPr lang="cs-CZ" sz="2400" i="1" dirty="0"/>
              <a:t>Music as </a:t>
            </a:r>
            <a:r>
              <a:rPr lang="cs-CZ" sz="2400" i="1" dirty="0" err="1"/>
              <a:t>Social</a:t>
            </a:r>
            <a:r>
              <a:rPr lang="cs-CZ" sz="2400" i="1" dirty="0"/>
              <a:t> </a:t>
            </a:r>
            <a:r>
              <a:rPr lang="cs-CZ" sz="2400" i="1" dirty="0" err="1"/>
              <a:t>Life</a:t>
            </a:r>
            <a:r>
              <a:rPr lang="cs-CZ" sz="2400" dirty="0"/>
              <a:t>, </a:t>
            </a:r>
            <a:r>
              <a:rPr lang="cs-CZ" sz="2400" dirty="0" err="1"/>
              <a:t>Turino</a:t>
            </a:r>
            <a:r>
              <a:rPr lang="cs-CZ" sz="2400" dirty="0"/>
              <a:t>, 2008)</a:t>
            </a:r>
          </a:p>
          <a:p>
            <a:r>
              <a:rPr lang="cs-CZ" sz="2400" dirty="0"/>
              <a:t>Výzkumný proces v etnomuzikologii obvykle staví na </a:t>
            </a:r>
            <a:r>
              <a:rPr lang="cs-CZ" sz="2400" b="1" dirty="0"/>
              <a:t>terénním</a:t>
            </a:r>
            <a:r>
              <a:rPr lang="cs-CZ" sz="2400" dirty="0"/>
              <a:t> </a:t>
            </a:r>
            <a:r>
              <a:rPr lang="cs-CZ" sz="2400" b="1" dirty="0"/>
              <a:t>etnografickém výzkumu </a:t>
            </a:r>
            <a:r>
              <a:rPr lang="cs-CZ" sz="2400" dirty="0"/>
              <a:t>(kombinace dlouhodobého zúčastněné pozorování především hudebních událostí v terénu a formálních i neformálních rozhovorů doplněná analýzou dokumentů), většina etnomuzikologů nahrává a posléze analyzuje hudební události či analyzuje své a/nebo již existující terénní nahrávky nebo notové záznamy (např. historické terénní nahrávky či notové záznamy.)</a:t>
            </a:r>
            <a:endParaRPr lang="en-US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Antropologie hudby / etnomuzikologie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866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4662258"/>
          </a:xfrm>
        </p:spPr>
        <p:txBody>
          <a:bodyPr>
            <a:normAutofit fontScale="92500"/>
          </a:bodyPr>
          <a:lstStyle/>
          <a:p>
            <a:r>
              <a:rPr lang="cs-CZ" sz="2400" dirty="0"/>
              <a:t>Slovní spojení </a:t>
            </a:r>
            <a:r>
              <a:rPr lang="cs-CZ" sz="2400" i="1" dirty="0"/>
              <a:t>antropologie hudby </a:t>
            </a:r>
            <a:r>
              <a:rPr lang="cs-CZ" sz="2400" dirty="0"/>
              <a:t>poprvé použil ve stejnojmenné knize </a:t>
            </a:r>
            <a:r>
              <a:rPr lang="cs-CZ" sz="2400" i="1" dirty="0"/>
              <a:t>Anthropology </a:t>
            </a:r>
            <a:r>
              <a:rPr lang="cs-CZ" sz="2400" i="1" dirty="0" err="1"/>
              <a:t>of</a:t>
            </a:r>
            <a:r>
              <a:rPr lang="cs-CZ" sz="2400" i="1" dirty="0"/>
              <a:t> Music </a:t>
            </a:r>
            <a:r>
              <a:rPr lang="cs-CZ" sz="2400" dirty="0"/>
              <a:t>antropolog a etnomuzikolog Alan </a:t>
            </a:r>
            <a:r>
              <a:rPr lang="cs-CZ" sz="2400" dirty="0" err="1"/>
              <a:t>Merriam</a:t>
            </a:r>
            <a:r>
              <a:rPr lang="cs-CZ" sz="2400" dirty="0"/>
              <a:t> v roce 1964 pro určení dalšího směřování oboru etnomuzikologie, kdy prosazoval model studia </a:t>
            </a:r>
            <a:r>
              <a:rPr lang="cs-CZ" sz="2400" i="1" dirty="0"/>
              <a:t>hudby jako kultury</a:t>
            </a:r>
            <a:r>
              <a:rPr lang="cs-CZ" sz="2400" dirty="0"/>
              <a:t>; dnes používány tyto názvy oboru často jako synonymum</a:t>
            </a:r>
          </a:p>
          <a:p>
            <a:r>
              <a:rPr lang="cs-CZ" sz="2400" dirty="0"/>
              <a:t>v posledních dvaceti letech více či méně úspěšné tendence zbavit se předpony „</a:t>
            </a:r>
            <a:r>
              <a:rPr lang="cs-CZ" sz="2400" dirty="0" err="1"/>
              <a:t>etno</a:t>
            </a:r>
            <a:r>
              <a:rPr lang="cs-CZ" sz="2400" dirty="0"/>
              <a:t>“, pro některé symbolizující </a:t>
            </a:r>
            <a:r>
              <a:rPr lang="cs-CZ" sz="2400" dirty="0" err="1"/>
              <a:t>elitistický</a:t>
            </a:r>
            <a:r>
              <a:rPr lang="cs-CZ" sz="2400" dirty="0"/>
              <a:t> a etnocentrický přístup k ne-západní hudbě</a:t>
            </a:r>
          </a:p>
          <a:p>
            <a:r>
              <a:rPr lang="cs-CZ" sz="2400" dirty="0"/>
              <a:t>Prosazuje se</a:t>
            </a:r>
            <a:r>
              <a:rPr lang="en-US" sz="2400" dirty="0"/>
              <a:t> </a:t>
            </a:r>
            <a:r>
              <a:rPr lang="en-US" sz="2400" dirty="0" err="1"/>
              <a:t>důraz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aspekt</a:t>
            </a:r>
            <a:r>
              <a:rPr lang="en-US" sz="2400" dirty="0"/>
              <a:t> </a:t>
            </a:r>
            <a:r>
              <a:rPr lang="cs-CZ" sz="2400" dirty="0"/>
              <a:t>teorie a </a:t>
            </a:r>
            <a:r>
              <a:rPr lang="en-US" sz="2400" dirty="0" err="1"/>
              <a:t>metody</a:t>
            </a:r>
            <a:r>
              <a:rPr lang="en-US" sz="2400" dirty="0"/>
              <a:t>, </a:t>
            </a:r>
            <a:r>
              <a:rPr lang="en-US" sz="2400" dirty="0" err="1"/>
              <a:t>tedy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to, </a:t>
            </a:r>
            <a:r>
              <a:rPr lang="cs-CZ" sz="2400" dirty="0"/>
              <a:t>JAKÉ OTÁZKY si výzkum klade a </a:t>
            </a:r>
            <a:r>
              <a:rPr lang="en-US" sz="2400" dirty="0"/>
              <a:t>JAK se </a:t>
            </a:r>
            <a:r>
              <a:rPr lang="en-US" sz="2400" dirty="0" err="1"/>
              <a:t>provádí</a:t>
            </a:r>
            <a:r>
              <a:rPr lang="en-US" sz="2400" dirty="0"/>
              <a:t>, </a:t>
            </a:r>
            <a:r>
              <a:rPr lang="en-US" sz="2400" dirty="0" err="1"/>
              <a:t>před</a:t>
            </a:r>
            <a:r>
              <a:rPr lang="en-US" sz="2400" dirty="0"/>
              <a:t> </a:t>
            </a:r>
            <a:r>
              <a:rPr lang="en-US" sz="2400" dirty="0" err="1"/>
              <a:t>zdůrazňováním</a:t>
            </a:r>
            <a:r>
              <a:rPr lang="en-US" sz="2400" dirty="0"/>
              <a:t> </a:t>
            </a:r>
            <a:r>
              <a:rPr lang="en-US" sz="2400" dirty="0" err="1"/>
              <a:t>toho</a:t>
            </a:r>
            <a:r>
              <a:rPr lang="en-US" sz="2400" dirty="0"/>
              <a:t>, KDE se </a:t>
            </a:r>
            <a:r>
              <a:rPr lang="en-US" sz="2400" dirty="0" err="1"/>
              <a:t>provádí</a:t>
            </a:r>
            <a:r>
              <a:rPr lang="en-US" sz="2400" dirty="0"/>
              <a:t>. 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Antropologie hudby / etnomuzikologie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910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2204864"/>
            <a:ext cx="8049217" cy="3877815"/>
          </a:xfrm>
        </p:spPr>
        <p:txBody>
          <a:bodyPr>
            <a:noAutofit/>
          </a:bodyPr>
          <a:lstStyle/>
          <a:p>
            <a:r>
              <a:rPr lang="cs-CZ" sz="2200" dirty="0"/>
              <a:t>Alan P. </a:t>
            </a:r>
            <a:r>
              <a:rPr lang="cs-CZ" sz="2200" dirty="0" err="1"/>
              <a:t>Merriam</a:t>
            </a:r>
            <a:r>
              <a:rPr lang="cs-CZ" sz="2200" dirty="0"/>
              <a:t>. </a:t>
            </a:r>
            <a:r>
              <a:rPr lang="cs-CZ" sz="2200" b="1" i="1" dirty="0"/>
              <a:t>The </a:t>
            </a:r>
            <a:r>
              <a:rPr lang="cs-CZ" sz="2200" b="1" i="1" dirty="0" err="1"/>
              <a:t>Anthropology</a:t>
            </a:r>
            <a:r>
              <a:rPr lang="cs-CZ" sz="2200" b="1" i="1" dirty="0"/>
              <a:t> </a:t>
            </a:r>
            <a:r>
              <a:rPr lang="cs-CZ" sz="2200" b="1" i="1" dirty="0" err="1"/>
              <a:t>of</a:t>
            </a:r>
            <a:r>
              <a:rPr lang="cs-CZ" sz="2200" b="1" i="1" dirty="0"/>
              <a:t> Music</a:t>
            </a:r>
            <a:r>
              <a:rPr lang="cs-CZ" sz="2200" dirty="0"/>
              <a:t>. </a:t>
            </a:r>
            <a:r>
              <a:rPr lang="cs-CZ" sz="2200" dirty="0" err="1"/>
              <a:t>Northwestern</a:t>
            </a:r>
            <a:r>
              <a:rPr lang="cs-CZ" sz="2200" dirty="0"/>
              <a:t> University </a:t>
            </a:r>
            <a:r>
              <a:rPr lang="cs-CZ" sz="2200" dirty="0" err="1"/>
              <a:t>Press</a:t>
            </a:r>
            <a:r>
              <a:rPr lang="cs-CZ" sz="2200" dirty="0"/>
              <a:t>, 1964.</a:t>
            </a:r>
          </a:p>
          <a:p>
            <a:r>
              <a:rPr lang="cs-CZ" sz="2200" dirty="0"/>
              <a:t>„Studium hudby v kultuře“ (</a:t>
            </a:r>
            <a:r>
              <a:rPr lang="cs-CZ" sz="2200" i="1" dirty="0"/>
              <a:t>music in </a:t>
            </a:r>
            <a:r>
              <a:rPr lang="cs-CZ" sz="2200" i="1" dirty="0" err="1"/>
              <a:t>culture</a:t>
            </a:r>
            <a:r>
              <a:rPr lang="cs-CZ" sz="2200" dirty="0"/>
              <a:t>), později </a:t>
            </a:r>
            <a:r>
              <a:rPr lang="cs-CZ" sz="2200" i="1" dirty="0"/>
              <a:t>music as </a:t>
            </a:r>
            <a:r>
              <a:rPr lang="cs-CZ" sz="2200" i="1" dirty="0" err="1"/>
              <a:t>culture</a:t>
            </a:r>
            <a:endParaRPr lang="cs-CZ" sz="2200" i="1" dirty="0"/>
          </a:p>
          <a:p>
            <a:r>
              <a:rPr lang="en-US" sz="2200" dirty="0" err="1"/>
              <a:t>Mnoho</a:t>
            </a:r>
            <a:r>
              <a:rPr lang="en-US" sz="2200" dirty="0"/>
              <a:t> </a:t>
            </a:r>
            <a:r>
              <a:rPr lang="en-US" sz="2200" dirty="0" err="1"/>
              <a:t>studií</a:t>
            </a:r>
            <a:r>
              <a:rPr lang="en-US" sz="2200" dirty="0"/>
              <a:t> </a:t>
            </a:r>
            <a:r>
              <a:rPr lang="en-US" sz="2200" dirty="0" err="1"/>
              <a:t>hudební</a:t>
            </a:r>
            <a:r>
              <a:rPr lang="en-US" sz="2200" dirty="0"/>
              <a:t> </a:t>
            </a:r>
            <a:r>
              <a:rPr lang="en-US" sz="2200" dirty="0" err="1"/>
              <a:t>struktury</a:t>
            </a:r>
            <a:r>
              <a:rPr lang="en-US" sz="2200" dirty="0"/>
              <a:t> </a:t>
            </a:r>
            <a:r>
              <a:rPr lang="en-US" sz="2200" dirty="0" err="1"/>
              <a:t>odtržených</a:t>
            </a:r>
            <a:r>
              <a:rPr lang="en-US" sz="2200" dirty="0"/>
              <a:t> </a:t>
            </a:r>
            <a:r>
              <a:rPr lang="en-US" sz="2200" dirty="0" err="1"/>
              <a:t>úplně</a:t>
            </a:r>
            <a:r>
              <a:rPr lang="en-US" sz="2200" dirty="0"/>
              <a:t> od </a:t>
            </a:r>
            <a:r>
              <a:rPr lang="en-US" sz="2200" dirty="0" err="1"/>
              <a:t>kulturního</a:t>
            </a:r>
            <a:r>
              <a:rPr lang="cs-CZ" sz="2200" dirty="0"/>
              <a:t>  </a:t>
            </a:r>
            <a:r>
              <a:rPr lang="en-US" sz="2200" dirty="0" err="1"/>
              <a:t>kontextu</a:t>
            </a:r>
            <a:r>
              <a:rPr lang="en-US" sz="2200" dirty="0"/>
              <a:t> </a:t>
            </a:r>
            <a:r>
              <a:rPr lang="en-US" sz="2200" dirty="0" err="1"/>
              <a:t>indikuje</a:t>
            </a:r>
            <a:r>
              <a:rPr lang="en-US" sz="2200" dirty="0"/>
              <a:t>, </a:t>
            </a:r>
            <a:r>
              <a:rPr lang="en-US" sz="2200" dirty="0" err="1"/>
              <a:t>že</a:t>
            </a:r>
            <a:r>
              <a:rPr lang="en-US" sz="2200" dirty="0"/>
              <a:t> </a:t>
            </a:r>
            <a:r>
              <a:rPr lang="en-US" sz="2200" dirty="0" err="1"/>
              <a:t>etnomuzikologové</a:t>
            </a:r>
            <a:r>
              <a:rPr lang="cs-CZ" sz="2200" dirty="0"/>
              <a:t> </a:t>
            </a:r>
            <a:r>
              <a:rPr lang="en-US" sz="2200" dirty="0"/>
              <a:t>[</a:t>
            </a:r>
            <a:r>
              <a:rPr lang="cs-CZ" sz="2200" dirty="0"/>
              <a:t>a muzikologové</a:t>
            </a:r>
            <a:r>
              <a:rPr lang="en-US" sz="2200" dirty="0"/>
              <a:t>] </a:t>
            </a:r>
            <a:r>
              <a:rPr lang="en-US" sz="2200" dirty="0" err="1"/>
              <a:t>kladli</a:t>
            </a:r>
            <a:r>
              <a:rPr lang="en-US" sz="2200" dirty="0"/>
              <a:t> </a:t>
            </a:r>
            <a:r>
              <a:rPr lang="en-US" sz="2200" dirty="0" err="1"/>
              <a:t>velký</a:t>
            </a:r>
            <a:r>
              <a:rPr lang="en-US" sz="2200" dirty="0"/>
              <a:t> </a:t>
            </a:r>
            <a:r>
              <a:rPr lang="en-US" sz="2200" dirty="0" err="1"/>
              <a:t>důraz</a:t>
            </a:r>
            <a:r>
              <a:rPr lang="en-US" sz="2200" dirty="0"/>
              <a:t>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err="1"/>
              <a:t>strukturu</a:t>
            </a:r>
            <a:r>
              <a:rPr lang="en-US" sz="2200" dirty="0"/>
              <a:t> </a:t>
            </a:r>
            <a:r>
              <a:rPr lang="en-US" sz="2200" dirty="0" err="1"/>
              <a:t>zvuku</a:t>
            </a:r>
            <a:r>
              <a:rPr lang="en-US" sz="2200" dirty="0"/>
              <a:t> </a:t>
            </a:r>
            <a:r>
              <a:rPr lang="en-US" sz="2200" dirty="0" err="1"/>
              <a:t>jakožto</a:t>
            </a:r>
            <a:r>
              <a:rPr lang="cs-CZ" sz="2200" dirty="0"/>
              <a:t> </a:t>
            </a:r>
            <a:r>
              <a:rPr lang="en-US" sz="2200" dirty="0" err="1"/>
              <a:t>hodnotu</a:t>
            </a:r>
            <a:r>
              <a:rPr lang="en-US" sz="2200" dirty="0"/>
              <a:t> </a:t>
            </a:r>
            <a:r>
              <a:rPr lang="en-US" sz="2200" dirty="0" err="1"/>
              <a:t>izolovanou</a:t>
            </a:r>
            <a:r>
              <a:rPr lang="en-US" sz="2200" dirty="0"/>
              <a:t> </a:t>
            </a:r>
            <a:r>
              <a:rPr lang="en-US" sz="2200" dirty="0" err="1"/>
              <a:t>samu</a:t>
            </a:r>
            <a:r>
              <a:rPr lang="en-US" sz="2200" dirty="0"/>
              <a:t> o </a:t>
            </a:r>
            <a:r>
              <a:rPr lang="en-US" sz="2200" dirty="0" err="1"/>
              <a:t>sobě</a:t>
            </a:r>
            <a:r>
              <a:rPr lang="en-US" sz="2200" dirty="0"/>
              <a:t>. </a:t>
            </a:r>
            <a:r>
              <a:rPr lang="en-US" sz="2200" dirty="0" err="1"/>
              <a:t>Hudební</a:t>
            </a:r>
            <a:r>
              <a:rPr lang="en-US" sz="2200" dirty="0"/>
              <a:t> </a:t>
            </a:r>
            <a:r>
              <a:rPr lang="en-US" sz="2200" dirty="0" err="1"/>
              <a:t>zvuk</a:t>
            </a:r>
            <a:r>
              <a:rPr lang="en-US" sz="2200" dirty="0"/>
              <a:t> </a:t>
            </a:r>
            <a:r>
              <a:rPr lang="en-US" sz="2200" dirty="0" err="1"/>
              <a:t>byl</a:t>
            </a:r>
            <a:r>
              <a:rPr lang="en-US" sz="2200" dirty="0"/>
              <a:t> </a:t>
            </a:r>
            <a:r>
              <a:rPr lang="en-US" sz="2200" dirty="0" err="1"/>
              <a:t>vskutku</a:t>
            </a:r>
            <a:r>
              <a:rPr lang="en-US" sz="2200" dirty="0"/>
              <a:t> </a:t>
            </a:r>
            <a:r>
              <a:rPr lang="en-US" sz="2200" dirty="0" err="1"/>
              <a:t>považován</a:t>
            </a:r>
            <a:r>
              <a:rPr lang="en-US" sz="2200" dirty="0"/>
              <a:t> </a:t>
            </a:r>
            <a:r>
              <a:rPr lang="en-US" sz="2200" dirty="0" err="1"/>
              <a:t>za</a:t>
            </a:r>
            <a:r>
              <a:rPr lang="en-US" sz="2200" dirty="0"/>
              <a:t> </a:t>
            </a:r>
            <a:r>
              <a:rPr lang="en-US" sz="2200" dirty="0" err="1"/>
              <a:t>uzavřený</a:t>
            </a:r>
            <a:r>
              <a:rPr lang="cs-CZ" sz="2200" dirty="0"/>
              <a:t> </a:t>
            </a:r>
            <a:r>
              <a:rPr lang="en-US" sz="2200" dirty="0" err="1"/>
              <a:t>systém</a:t>
            </a:r>
            <a:r>
              <a:rPr lang="en-US" sz="2200" dirty="0"/>
              <a:t>, </a:t>
            </a:r>
            <a:r>
              <a:rPr lang="en-US" sz="2200" dirty="0" err="1"/>
              <a:t>který</a:t>
            </a:r>
            <a:r>
              <a:rPr lang="en-US" sz="2200" dirty="0"/>
              <a:t> </a:t>
            </a:r>
            <a:r>
              <a:rPr lang="en-US" sz="2200" dirty="0" err="1"/>
              <a:t>pracuje</a:t>
            </a:r>
            <a:r>
              <a:rPr lang="en-US" sz="2200" dirty="0"/>
              <a:t>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err="1"/>
              <a:t>základě</a:t>
            </a:r>
            <a:r>
              <a:rPr lang="en-US" sz="2200" dirty="0"/>
              <a:t> </a:t>
            </a:r>
            <a:r>
              <a:rPr lang="en-US" sz="2200" dirty="0" err="1"/>
              <a:t>vztahů</a:t>
            </a:r>
            <a:r>
              <a:rPr lang="en-US" sz="2200" dirty="0"/>
              <a:t> a </a:t>
            </a:r>
            <a:r>
              <a:rPr lang="en-US" sz="2200" dirty="0" err="1"/>
              <a:t>omezení</a:t>
            </a:r>
            <a:r>
              <a:rPr lang="en-US" sz="2200" dirty="0"/>
              <a:t>, </a:t>
            </a:r>
            <a:r>
              <a:rPr lang="en-US" sz="2200" dirty="0" err="1"/>
              <a:t>které</a:t>
            </a:r>
            <a:r>
              <a:rPr lang="en-US" sz="2200" dirty="0"/>
              <a:t> </a:t>
            </a:r>
            <a:r>
              <a:rPr lang="en-US" sz="2200" dirty="0" err="1"/>
              <a:t>jsou</a:t>
            </a:r>
            <a:r>
              <a:rPr lang="en-US" sz="2200" dirty="0"/>
              <a:t> </a:t>
            </a:r>
            <a:r>
              <a:rPr lang="en-US" sz="2200" dirty="0" err="1"/>
              <a:t>obsaženy</a:t>
            </a:r>
            <a:r>
              <a:rPr lang="en-US" sz="2200" dirty="0"/>
              <a:t> v </a:t>
            </a:r>
            <a:r>
              <a:rPr lang="en-US" sz="2200" dirty="0" err="1"/>
              <a:t>něm</a:t>
            </a:r>
            <a:r>
              <a:rPr lang="en-US" sz="2200" dirty="0"/>
              <a:t> </a:t>
            </a:r>
            <a:r>
              <a:rPr lang="en-US" sz="2200" dirty="0" err="1"/>
              <a:t>samém</a:t>
            </a:r>
            <a:r>
              <a:rPr lang="en-US" sz="2200" dirty="0"/>
              <a:t> a</a:t>
            </a:r>
            <a:r>
              <a:rPr lang="cs-CZ" sz="2200" dirty="0"/>
              <a:t> </a:t>
            </a:r>
            <a:r>
              <a:rPr lang="en-US" sz="2200" dirty="0" err="1"/>
              <a:t>odděleny</a:t>
            </a:r>
            <a:r>
              <a:rPr lang="en-US" sz="2200" dirty="0"/>
              <a:t> od </a:t>
            </a:r>
            <a:r>
              <a:rPr lang="en-US" sz="2200" dirty="0" err="1"/>
              <a:t>lidí</a:t>
            </a:r>
            <a:r>
              <a:rPr lang="en-US" sz="2200" dirty="0"/>
              <a:t>, </a:t>
            </a:r>
            <a:r>
              <a:rPr lang="en-US" sz="2200" dirty="0" err="1"/>
              <a:t>kteří</a:t>
            </a:r>
            <a:r>
              <a:rPr lang="en-US" sz="2200" dirty="0"/>
              <a:t> ho </a:t>
            </a:r>
            <a:r>
              <a:rPr lang="en-US" sz="2200" dirty="0" err="1"/>
              <a:t>vytvářejí</a:t>
            </a:r>
            <a:r>
              <a:rPr lang="en-US" sz="2200" dirty="0"/>
              <a:t>.</a:t>
            </a:r>
            <a:r>
              <a:rPr lang="cs-CZ" sz="2200" dirty="0"/>
              <a:t>“(s. 24)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200" dirty="0"/>
              <a:t>Základní teoretický model antropologie hudby</a:t>
            </a:r>
            <a:endParaRPr lang="en-US" sz="4200" dirty="0"/>
          </a:p>
        </p:txBody>
      </p:sp>
    </p:spTree>
    <p:extLst>
      <p:ext uri="{BB962C8B-B14F-4D97-AF65-F5344CB8AC3E}">
        <p14:creationId xmlns:p14="http://schemas.microsoft.com/office/powerpoint/2010/main" val="3051382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988840"/>
            <a:ext cx="8407893" cy="4407408"/>
          </a:xfrm>
        </p:spPr>
        <p:txBody>
          <a:bodyPr/>
          <a:lstStyle/>
          <a:p>
            <a:r>
              <a:rPr lang="cs-CZ" sz="2400" dirty="0"/>
              <a:t>„</a:t>
            </a:r>
            <a:r>
              <a:rPr lang="en-US" sz="2400" dirty="0" err="1"/>
              <a:t>hudební</a:t>
            </a:r>
            <a:r>
              <a:rPr lang="en-US" sz="2400" dirty="0"/>
              <a:t> </a:t>
            </a:r>
            <a:r>
              <a:rPr lang="en-US" sz="2400" dirty="0" err="1"/>
              <a:t>zvuk</a:t>
            </a:r>
            <a:r>
              <a:rPr lang="en-US" sz="2400" dirty="0"/>
              <a:t> je</a:t>
            </a:r>
            <a:r>
              <a:rPr lang="cs-CZ" sz="2400" dirty="0"/>
              <a:t> </a:t>
            </a:r>
            <a:r>
              <a:rPr lang="en-US" sz="2400" dirty="0" err="1"/>
              <a:t>výsledkem</a:t>
            </a:r>
            <a:r>
              <a:rPr lang="en-US" sz="2400" dirty="0"/>
              <a:t> </a:t>
            </a:r>
            <a:r>
              <a:rPr lang="en-US" sz="2400" dirty="0" err="1"/>
              <a:t>lidské</a:t>
            </a:r>
            <a:r>
              <a:rPr lang="en-US" sz="2400" dirty="0"/>
              <a:t> </a:t>
            </a:r>
            <a:r>
              <a:rPr lang="en-US" sz="2400" dirty="0" err="1"/>
              <a:t>činnosti</a:t>
            </a:r>
            <a:r>
              <a:rPr lang="en-US" sz="2400" dirty="0"/>
              <a:t>, </a:t>
            </a:r>
            <a:r>
              <a:rPr lang="en-US" sz="2400" dirty="0" err="1"/>
              <a:t>která</a:t>
            </a:r>
            <a:r>
              <a:rPr lang="en-US" sz="2400" dirty="0"/>
              <a:t> je </a:t>
            </a:r>
            <a:r>
              <a:rPr lang="en-US" sz="2400" dirty="0" err="1"/>
              <a:t>ovlivněna</a:t>
            </a:r>
            <a:r>
              <a:rPr lang="en-US" sz="2400" dirty="0"/>
              <a:t> </a:t>
            </a:r>
            <a:r>
              <a:rPr lang="en-US" sz="2400" dirty="0" err="1"/>
              <a:t>hodnotami</a:t>
            </a:r>
            <a:r>
              <a:rPr lang="en-US" sz="2400" dirty="0"/>
              <a:t>, </a:t>
            </a:r>
            <a:r>
              <a:rPr lang="en-US" sz="2400" dirty="0" err="1"/>
              <a:t>přístupy</a:t>
            </a:r>
            <a:r>
              <a:rPr lang="en-US" sz="2400" dirty="0"/>
              <a:t> a </a:t>
            </a:r>
            <a:r>
              <a:rPr lang="en-US" sz="2400" dirty="0" err="1"/>
              <a:t>přesvědčeními</a:t>
            </a:r>
            <a:r>
              <a:rPr lang="en-US" sz="2400" dirty="0"/>
              <a:t> </a:t>
            </a:r>
            <a:r>
              <a:rPr lang="en-US" sz="2400" dirty="0" err="1"/>
              <a:t>lidí</a:t>
            </a:r>
            <a:r>
              <a:rPr lang="en-US" sz="2400" dirty="0"/>
              <a:t>, </a:t>
            </a:r>
            <a:r>
              <a:rPr lang="en-US" sz="2400" dirty="0" err="1"/>
              <a:t>kteří</a:t>
            </a:r>
            <a:r>
              <a:rPr lang="cs-CZ" sz="2400" dirty="0"/>
              <a:t> </a:t>
            </a:r>
            <a:r>
              <a:rPr lang="en-US" sz="2400" dirty="0" err="1"/>
              <a:t>tvoří</a:t>
            </a:r>
            <a:r>
              <a:rPr lang="en-US" sz="2400" dirty="0"/>
              <a:t> </a:t>
            </a:r>
            <a:r>
              <a:rPr lang="en-US" sz="2400" dirty="0" err="1"/>
              <a:t>určitou</a:t>
            </a:r>
            <a:r>
              <a:rPr lang="en-US" sz="2400" dirty="0"/>
              <a:t> </a:t>
            </a:r>
            <a:r>
              <a:rPr lang="en-US" sz="2400" dirty="0" err="1"/>
              <a:t>kulturu</a:t>
            </a:r>
            <a:r>
              <a:rPr lang="en-US" sz="2400" dirty="0"/>
              <a:t>. </a:t>
            </a:r>
            <a:r>
              <a:rPr lang="en-US" sz="2400" b="1" dirty="0" err="1"/>
              <a:t>Hudba</a:t>
            </a:r>
            <a:r>
              <a:rPr lang="en-US" sz="2400" b="1" dirty="0"/>
              <a:t> </a:t>
            </a:r>
            <a:r>
              <a:rPr lang="en-US" sz="2400" b="1" dirty="0" err="1"/>
              <a:t>nemůže</a:t>
            </a:r>
            <a:r>
              <a:rPr lang="en-US" sz="2400" b="1" dirty="0"/>
              <a:t> </a:t>
            </a:r>
            <a:r>
              <a:rPr lang="en-US" sz="2400" b="1" dirty="0" err="1"/>
              <a:t>být</a:t>
            </a:r>
            <a:r>
              <a:rPr lang="en-US" sz="2400" b="1" dirty="0"/>
              <a:t> </a:t>
            </a:r>
            <a:r>
              <a:rPr lang="en-US" sz="2400" b="1" dirty="0" err="1"/>
              <a:t>vytvořena</a:t>
            </a:r>
            <a:r>
              <a:rPr lang="en-US" sz="2400" b="1" dirty="0"/>
              <a:t> </a:t>
            </a:r>
            <a:r>
              <a:rPr lang="en-US" sz="2400" b="1" dirty="0" err="1"/>
              <a:t>jinak</a:t>
            </a:r>
            <a:r>
              <a:rPr lang="en-US" sz="2400" b="1" dirty="0"/>
              <a:t> </a:t>
            </a:r>
            <a:r>
              <a:rPr lang="en-US" sz="2400" b="1" dirty="0" err="1"/>
              <a:t>než</a:t>
            </a:r>
            <a:r>
              <a:rPr lang="en-US" sz="2400" b="1" dirty="0"/>
              <a:t> </a:t>
            </a:r>
            <a:r>
              <a:rPr lang="en-US" sz="2400" b="1" dirty="0" err="1"/>
              <a:t>člověkem</a:t>
            </a:r>
            <a:r>
              <a:rPr lang="en-US" sz="2400" b="1" dirty="0"/>
              <a:t> pro </a:t>
            </a:r>
            <a:r>
              <a:rPr lang="en-US" sz="2400" b="1" dirty="0" err="1"/>
              <a:t>jiné</a:t>
            </a:r>
            <a:r>
              <a:rPr lang="en-US" sz="2400" b="1" dirty="0"/>
              <a:t> </a:t>
            </a:r>
            <a:r>
              <a:rPr lang="en-US" sz="2400" b="1" dirty="0" err="1"/>
              <a:t>lidi</a:t>
            </a:r>
            <a:r>
              <a:rPr lang="en-US" sz="2400" dirty="0"/>
              <a:t> a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když</a:t>
            </a:r>
            <a:r>
              <a:rPr lang="cs-CZ" sz="2400" dirty="0"/>
              <a:t> </a:t>
            </a:r>
            <a:r>
              <a:rPr lang="en-US" sz="2400" dirty="0" err="1"/>
              <a:t>můžeme</a:t>
            </a:r>
            <a:r>
              <a:rPr lang="en-US" sz="2400" dirty="0"/>
              <a:t> </a:t>
            </a:r>
            <a:r>
              <a:rPr lang="en-US" sz="2400" dirty="0" err="1"/>
              <a:t>pojmově</a:t>
            </a:r>
            <a:r>
              <a:rPr lang="en-US" sz="2400" dirty="0"/>
              <a:t> </a:t>
            </a:r>
            <a:r>
              <a:rPr lang="en-US" sz="2400" dirty="0" err="1"/>
              <a:t>oddělit</a:t>
            </a:r>
            <a:r>
              <a:rPr lang="en-US" sz="2400" dirty="0"/>
              <a:t> </a:t>
            </a:r>
            <a:r>
              <a:rPr lang="en-US" sz="2400" dirty="0" err="1"/>
              <a:t>hudbu</a:t>
            </a:r>
            <a:r>
              <a:rPr lang="en-US" sz="2400" dirty="0"/>
              <a:t> od </a:t>
            </a:r>
            <a:r>
              <a:rPr lang="en-US" sz="2400" dirty="0" err="1"/>
              <a:t>kultury</a:t>
            </a:r>
            <a:r>
              <a:rPr lang="en-US" sz="2400" dirty="0"/>
              <a:t> ani </a:t>
            </a:r>
            <a:r>
              <a:rPr lang="en-US" sz="2400" dirty="0" err="1"/>
              <a:t>jedna</a:t>
            </a:r>
            <a:r>
              <a:rPr lang="en-US" sz="2400" dirty="0"/>
              <a:t> </a:t>
            </a:r>
            <a:r>
              <a:rPr lang="en-US" sz="2400" dirty="0" err="1"/>
              <a:t>není</a:t>
            </a:r>
            <a:r>
              <a:rPr lang="en-US" sz="2400" dirty="0"/>
              <a:t> bez </a:t>
            </a:r>
            <a:r>
              <a:rPr lang="en-US" sz="2400" dirty="0" err="1"/>
              <a:t>druhé</a:t>
            </a:r>
            <a:r>
              <a:rPr lang="en-US" sz="2400" dirty="0"/>
              <a:t> </a:t>
            </a:r>
            <a:r>
              <a:rPr lang="en-US" sz="2400" dirty="0" err="1"/>
              <a:t>kompletní</a:t>
            </a:r>
            <a:r>
              <a:rPr lang="en-US" sz="2400" dirty="0"/>
              <a:t>. </a:t>
            </a:r>
            <a:endParaRPr lang="cs-CZ" sz="2400" dirty="0"/>
          </a:p>
          <a:p>
            <a:r>
              <a:rPr lang="en-US" sz="2400" dirty="0" err="1"/>
              <a:t>Lidské</a:t>
            </a:r>
            <a:r>
              <a:rPr lang="cs-CZ" sz="2400" dirty="0"/>
              <a:t> </a:t>
            </a:r>
            <a:r>
              <a:rPr lang="en-US" sz="2400" dirty="0" err="1"/>
              <a:t>chování</a:t>
            </a:r>
            <a:r>
              <a:rPr lang="en-US" sz="2400" dirty="0"/>
              <a:t> </a:t>
            </a:r>
            <a:r>
              <a:rPr lang="en-US" sz="2400" dirty="0" err="1"/>
              <a:t>vytváří</a:t>
            </a:r>
            <a:r>
              <a:rPr lang="en-US" sz="2400" dirty="0"/>
              <a:t> </a:t>
            </a:r>
            <a:r>
              <a:rPr lang="en-US" sz="2400" dirty="0" err="1"/>
              <a:t>hudbu</a:t>
            </a:r>
            <a:r>
              <a:rPr lang="en-US" sz="2400" dirty="0"/>
              <a:t>, ale je to </a:t>
            </a:r>
            <a:r>
              <a:rPr lang="en-US" sz="2400" dirty="0" err="1"/>
              <a:t>proces</a:t>
            </a:r>
            <a:r>
              <a:rPr lang="en-US" sz="2400" dirty="0"/>
              <a:t> </a:t>
            </a:r>
            <a:r>
              <a:rPr lang="en-US" sz="2400" dirty="0" err="1"/>
              <a:t>kontinuální</a:t>
            </a:r>
            <a:r>
              <a:rPr lang="en-US" sz="2400" dirty="0"/>
              <a:t>. </a:t>
            </a:r>
            <a:r>
              <a:rPr lang="en-US" sz="2400" dirty="0" err="1"/>
              <a:t>Samotné</a:t>
            </a:r>
            <a:r>
              <a:rPr lang="en-US" sz="2400" dirty="0"/>
              <a:t> </a:t>
            </a:r>
            <a:r>
              <a:rPr lang="en-US" sz="2400" dirty="0" err="1"/>
              <a:t>chování</a:t>
            </a:r>
            <a:r>
              <a:rPr lang="en-US" sz="2400" dirty="0"/>
              <a:t> je </a:t>
            </a:r>
            <a:r>
              <a:rPr lang="en-US" sz="2400" dirty="0" err="1"/>
              <a:t>utvořené</a:t>
            </a:r>
            <a:r>
              <a:rPr lang="en-US" sz="2400" dirty="0"/>
              <a:t> k </a:t>
            </a:r>
            <a:r>
              <a:rPr lang="en-US" sz="2400" dirty="0" err="1"/>
              <a:t>produkc</a:t>
            </a:r>
            <a:r>
              <a:rPr lang="cs-CZ" sz="2400" dirty="0"/>
              <a:t>i </a:t>
            </a:r>
            <a:r>
              <a:rPr lang="en-US" sz="2400" dirty="0" err="1"/>
              <a:t>hudby</a:t>
            </a:r>
            <a:r>
              <a:rPr lang="en-US" sz="2400" dirty="0"/>
              <a:t>, a </a:t>
            </a:r>
            <a:r>
              <a:rPr lang="en-US" sz="2400" dirty="0" err="1"/>
              <a:t>tudíž</a:t>
            </a:r>
            <a:r>
              <a:rPr lang="en-US" sz="2400" dirty="0"/>
              <a:t> se </a:t>
            </a:r>
            <a:r>
              <a:rPr lang="en-US" sz="2400" dirty="0" err="1"/>
              <a:t>studium</a:t>
            </a:r>
            <a:r>
              <a:rPr lang="en-US" sz="2400" dirty="0"/>
              <a:t> </a:t>
            </a:r>
            <a:r>
              <a:rPr lang="en-US" sz="2400" dirty="0" err="1"/>
              <a:t>jednoho</a:t>
            </a:r>
            <a:r>
              <a:rPr lang="en-US" sz="2400" dirty="0"/>
              <a:t> </a:t>
            </a:r>
            <a:r>
              <a:rPr lang="en-US" sz="2400" dirty="0" err="1"/>
              <a:t>prolíná</a:t>
            </a:r>
            <a:r>
              <a:rPr lang="en-US" sz="2400" dirty="0"/>
              <a:t> se </a:t>
            </a:r>
            <a:r>
              <a:rPr lang="en-US" sz="2400" dirty="0" err="1"/>
              <a:t>studiem</a:t>
            </a:r>
            <a:r>
              <a:rPr lang="en-US" sz="2400" dirty="0"/>
              <a:t> </a:t>
            </a:r>
            <a:r>
              <a:rPr lang="en-US" sz="2400" dirty="0" err="1"/>
              <a:t>druhého</a:t>
            </a:r>
            <a:r>
              <a:rPr lang="en-US" sz="2400" dirty="0"/>
              <a:t>.</a:t>
            </a:r>
            <a:r>
              <a:rPr lang="cs-CZ" sz="2400" dirty="0"/>
              <a:t>“ (s. 4)</a:t>
            </a:r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200" dirty="0"/>
              <a:t>Základní teoretický model antropologie hudby</a:t>
            </a:r>
            <a:endParaRPr lang="en-US" sz="4200" dirty="0"/>
          </a:p>
        </p:txBody>
      </p:sp>
    </p:spTree>
    <p:extLst>
      <p:ext uri="{BB962C8B-B14F-4D97-AF65-F5344CB8AC3E}">
        <p14:creationId xmlns:p14="http://schemas.microsoft.com/office/powerpoint/2010/main" val="2375516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řížka">
  <a:themeElements>
    <a:clrScheme name="Mřížka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Mřížka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Mřížk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3928</TotalTime>
  <Words>1754</Words>
  <Application>Microsoft Office PowerPoint</Application>
  <PresentationFormat>Předvádění na obrazovce (4:3)</PresentationFormat>
  <Paragraphs>94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Franklin Gothic Medium</vt:lpstr>
      <vt:lpstr>Wingdings</vt:lpstr>
      <vt:lpstr>Wingdings 2</vt:lpstr>
      <vt:lpstr>Mřížka</vt:lpstr>
      <vt:lpstr>Zkoumání hudebních světů: Úvod do Hudební Antropologie   </vt:lpstr>
      <vt:lpstr>Co je hudební antropologie / etnomuzikologie?</vt:lpstr>
      <vt:lpstr>Co je hudební antropologie / etnomuzikologie?</vt:lpstr>
      <vt:lpstr>Pohled do historie oboru</vt:lpstr>
      <vt:lpstr>Pohled do historie oboru</vt:lpstr>
      <vt:lpstr>Definice Antropologie hudby / etnomuzikologie</vt:lpstr>
      <vt:lpstr>Definice Antropologie hudby / etnomuzikologie</vt:lpstr>
      <vt:lpstr>Základní teoretický model antropologie hudby</vt:lpstr>
      <vt:lpstr>Základní teoretický model antropologie hudby</vt:lpstr>
      <vt:lpstr>3 roviny analýzy hudby dle Merriama</vt:lpstr>
      <vt:lpstr>Předměty zájmu A.H. / EM</vt:lpstr>
      <vt:lpstr>80. Léta 20. stol. Do současnosti</vt:lpstr>
      <vt:lpstr>80. Léta 20. stol. Do současnosti</vt:lpstr>
      <vt:lpstr>Příklad výzkumu židovské hudby</vt:lpstr>
      <vt:lpstr>Kurzy EM na SHV / SHV AJ, FHS UK</vt:lpstr>
      <vt:lpstr>Kurzy EM na FHS UK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Židovská hudba - perspektivy  3. Hudební žánry</dc:title>
  <dc:creator>Veronika Seidlová</dc:creator>
  <cp:lastModifiedBy>Veronika Seidlová</cp:lastModifiedBy>
  <cp:revision>93</cp:revision>
  <dcterms:created xsi:type="dcterms:W3CDTF">2012-11-01T09:19:18Z</dcterms:created>
  <dcterms:modified xsi:type="dcterms:W3CDTF">2021-10-08T15:02:36Z</dcterms:modified>
</cp:coreProperties>
</file>