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77"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BAB1DA1-0611-4A5E-ABDE-A204CC370C9E}"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1885311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BAB1DA1-0611-4A5E-ABDE-A204CC370C9E}"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337531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BAB1DA1-0611-4A5E-ABDE-A204CC370C9E}"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334798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BAB1DA1-0611-4A5E-ABDE-A204CC370C9E}"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1098162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BAB1DA1-0611-4A5E-ABDE-A204CC370C9E}"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3936573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BAB1DA1-0611-4A5E-ABDE-A204CC370C9E}"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229134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BAB1DA1-0611-4A5E-ABDE-A204CC370C9E}" type="datetimeFigureOut">
              <a:rPr lang="cs-CZ" smtClean="0"/>
              <a:t>24.02.2021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1381190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BAB1DA1-0611-4A5E-ABDE-A204CC370C9E}" type="datetimeFigureOut">
              <a:rPr lang="cs-CZ" smtClean="0"/>
              <a:t>24.02.2021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368686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BAB1DA1-0611-4A5E-ABDE-A204CC370C9E}" type="datetimeFigureOut">
              <a:rPr lang="cs-CZ" smtClean="0"/>
              <a:t>24.02.2021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458617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BAB1DA1-0611-4A5E-ABDE-A204CC370C9E}"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395907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BAB1DA1-0611-4A5E-ABDE-A204CC370C9E}"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02B8F0-1ECD-4C23-8411-F8DEEF234711}" type="slidenum">
              <a:rPr lang="cs-CZ" smtClean="0"/>
              <a:t>‹#›</a:t>
            </a:fld>
            <a:endParaRPr lang="cs-CZ"/>
          </a:p>
        </p:txBody>
      </p:sp>
    </p:spTree>
    <p:extLst>
      <p:ext uri="{BB962C8B-B14F-4D97-AF65-F5344CB8AC3E}">
        <p14:creationId xmlns:p14="http://schemas.microsoft.com/office/powerpoint/2010/main" val="420903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B1DA1-0611-4A5E-ABDE-A204CC370C9E}" type="datetimeFigureOut">
              <a:rPr lang="cs-CZ" smtClean="0"/>
              <a:t>24.02.2021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02B8F0-1ECD-4C23-8411-F8DEEF234711}" type="slidenum">
              <a:rPr lang="cs-CZ" smtClean="0"/>
              <a:t>‹#›</a:t>
            </a:fld>
            <a:endParaRPr lang="cs-CZ"/>
          </a:p>
        </p:txBody>
      </p:sp>
    </p:spTree>
    <p:extLst>
      <p:ext uri="{BB962C8B-B14F-4D97-AF65-F5344CB8AC3E}">
        <p14:creationId xmlns:p14="http://schemas.microsoft.com/office/powerpoint/2010/main" val="3014227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riting.colostate.edu/guides/guide.cfm?guideid=6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Případová studie (case study)</a:t>
            </a:r>
          </a:p>
        </p:txBody>
      </p:sp>
      <p:sp>
        <p:nvSpPr>
          <p:cNvPr id="3" name="Podnadpis 2"/>
          <p:cNvSpPr>
            <a:spLocks noGrp="1"/>
          </p:cNvSpPr>
          <p:nvPr>
            <p:ph type="subTitle" idx="1"/>
          </p:nvPr>
        </p:nvSpPr>
        <p:spPr/>
        <p:txBody>
          <a:bodyPr/>
          <a:lstStyle/>
          <a:p>
            <a:r>
              <a:rPr lang="cs-CZ" dirty="0"/>
              <a:t>Source: http://libguides.usc.edu/writingguide/casestudy</a:t>
            </a:r>
          </a:p>
        </p:txBody>
      </p:sp>
    </p:spTree>
    <p:extLst>
      <p:ext uri="{BB962C8B-B14F-4D97-AF65-F5344CB8AC3E}">
        <p14:creationId xmlns:p14="http://schemas.microsoft.com/office/powerpoint/2010/main" val="1112475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Účel a struktura příspěvku</a:t>
            </a:r>
          </a:p>
        </p:txBody>
      </p:sp>
      <p:sp>
        <p:nvSpPr>
          <p:cNvPr id="3" name="Zástupný symbol pro obsah 2"/>
          <p:cNvSpPr>
            <a:spLocks noGrp="1"/>
          </p:cNvSpPr>
          <p:nvPr>
            <p:ph idx="1"/>
          </p:nvPr>
        </p:nvSpPr>
        <p:spPr/>
        <p:txBody>
          <a:bodyPr/>
          <a:lstStyle/>
          <a:p>
            <a:r>
              <a:rPr lang="cs-CZ" dirty="0"/>
              <a:t>Účelem případové studie je důkladné prozkoumání předmětu analýzy s cílem odhalit nové porozumění o výzkumném problému a tím přispět nové znalosti k tomu, co je již známo z předchozích studií . </a:t>
            </a:r>
          </a:p>
          <a:p>
            <a:r>
              <a:rPr lang="cs-CZ" dirty="0"/>
              <a:t>Obecně platí, že struktura případové studie není úplně odlišná od standardního výzkumného papíru na vysoké škole. Existují však jemné rozdíly, které byste měli vědět.</a:t>
            </a:r>
          </a:p>
        </p:txBody>
      </p:sp>
    </p:spTree>
    <p:extLst>
      <p:ext uri="{BB962C8B-B14F-4D97-AF65-F5344CB8AC3E}">
        <p14:creationId xmlns:p14="http://schemas.microsoft.com/office/powerpoint/2010/main" val="4050395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 Úvod</a:t>
            </a:r>
          </a:p>
        </p:txBody>
      </p:sp>
      <p:sp>
        <p:nvSpPr>
          <p:cNvPr id="3" name="Zástupný symbol pro obsah 2"/>
          <p:cNvSpPr>
            <a:spLocks noGrp="1"/>
          </p:cNvSpPr>
          <p:nvPr>
            <p:ph idx="1"/>
          </p:nvPr>
        </p:nvSpPr>
        <p:spPr/>
        <p:txBody>
          <a:bodyPr/>
          <a:lstStyle/>
          <a:p>
            <a:r>
              <a:rPr lang="cs-CZ" dirty="0"/>
              <a:t>Úvod do případové studii by neměl popisovat pouze výzkumný problém a jeho význam, ale také byste měli stručně popsat, proč je tento případ používán a jak se tento problém týká. </a:t>
            </a:r>
          </a:p>
          <a:p>
            <a:r>
              <a:rPr lang="cs-CZ" dirty="0"/>
              <a:t>Tyto dva prvky by měly být propojeny. S ohledem na toto, dobrý úvod odpovídá na tyto čtyři otázky:</a:t>
            </a:r>
          </a:p>
        </p:txBody>
      </p:sp>
    </p:spTree>
    <p:extLst>
      <p:ext uri="{BB962C8B-B14F-4D97-AF65-F5344CB8AC3E}">
        <p14:creationId xmlns:p14="http://schemas.microsoft.com/office/powerpoint/2010/main" val="19030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Úvod II</a:t>
            </a:r>
          </a:p>
        </p:txBody>
      </p:sp>
      <p:sp>
        <p:nvSpPr>
          <p:cNvPr id="3" name="Zástupný symbol pro obsah 2"/>
          <p:cNvSpPr>
            <a:spLocks noGrp="1"/>
          </p:cNvSpPr>
          <p:nvPr>
            <p:ph idx="1"/>
          </p:nvPr>
        </p:nvSpPr>
        <p:spPr/>
        <p:txBody>
          <a:bodyPr>
            <a:normAutofit fontScale="70000" lnSpcReduction="20000"/>
          </a:bodyPr>
          <a:lstStyle/>
          <a:p>
            <a:r>
              <a:rPr lang="cs-CZ" b="1" dirty="0"/>
              <a:t>Co jsem zkoumal? </a:t>
            </a:r>
            <a:r>
              <a:rPr lang="cs-CZ" dirty="0"/>
              <a:t>Popište výzkumný problém a popište předmět analýzy, kterou jste vybrali k řešení problému. Vysvětlete, jak jsou propojeny a jaké prvky případu pomohou rozšířit znalosti a porozumět problému.</a:t>
            </a:r>
          </a:p>
          <a:p>
            <a:r>
              <a:rPr lang="cs-CZ" b="1" dirty="0"/>
              <a:t>Proč bylo toto téma důležité zkoumat? </a:t>
            </a:r>
            <a:r>
              <a:rPr lang="cs-CZ" dirty="0"/>
              <a:t>Popište význam výzkumného problému a uveďte, proč je při řešení tohoto problému vhodný návrh případové studie a předmět analýzy, podle níž je papír navržen.</a:t>
            </a:r>
          </a:p>
          <a:p>
            <a:r>
              <a:rPr lang="cs-CZ" b="1" dirty="0"/>
              <a:t>Co jsme o tomto tématu věděli před zkoumáním tohoto případu? </a:t>
            </a:r>
            <a:r>
              <a:rPr lang="cs-CZ" dirty="0"/>
              <a:t>Poskytněte kontext, který pomůže vést čtenáře k hlubšímu přehledu literatury, který bude následovat. Je-li to vhodné, shrňte předchozí případové studie aplikované na výzkumný problém a proč se nedostatečně nezabývá problémem výzkumu. Popište, proč bude váš případ užitečný. Pokud se k řešení výzkumného problému nepoužívají žádné předchozí případové studie, vysvětlete, proč jste tento předmět analýzy vybrali.</a:t>
            </a:r>
          </a:p>
          <a:p>
            <a:r>
              <a:rPr lang="cs-CZ" b="1" dirty="0"/>
              <a:t>Jak tato studie podpoří nové znalosti nebo nové způsoby porozumění? </a:t>
            </a:r>
            <a:r>
              <a:rPr lang="cs-CZ" dirty="0"/>
              <a:t>Vysvětlete, proč bude vaše případová studie vhodná pro rozšíření znalostí a porozumění výzkumnému problému.</a:t>
            </a:r>
          </a:p>
          <a:p>
            <a:r>
              <a:rPr lang="cs-CZ" dirty="0"/>
              <a:t>Každá z těchto otázek by se neměla zabývat více než několika odstavci. Výjimky z tohoto může být, když řešíte komplexní výzkumný problém nebo předmět analýzy, který vyžaduje podrobnější informace o pozadí.</a:t>
            </a:r>
          </a:p>
        </p:txBody>
      </p:sp>
    </p:spTree>
    <p:extLst>
      <p:ext uri="{BB962C8B-B14F-4D97-AF65-F5344CB8AC3E}">
        <p14:creationId xmlns:p14="http://schemas.microsoft.com/office/powerpoint/2010/main" val="1491381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II. Rešerše literatury</a:t>
            </a:r>
          </a:p>
        </p:txBody>
      </p:sp>
      <p:sp>
        <p:nvSpPr>
          <p:cNvPr id="3" name="Zástupný symbol pro obsah 2"/>
          <p:cNvSpPr>
            <a:spLocks noGrp="1"/>
          </p:cNvSpPr>
          <p:nvPr>
            <p:ph idx="1"/>
          </p:nvPr>
        </p:nvSpPr>
        <p:spPr/>
        <p:txBody>
          <a:bodyPr>
            <a:normAutofit fontScale="70000" lnSpcReduction="20000"/>
          </a:bodyPr>
          <a:lstStyle/>
          <a:p>
            <a:r>
              <a:rPr lang="cs-CZ" dirty="0"/>
              <a:t>Přehled literatury pro případovou studií je obecně strukturován stejně jako pro jakýkoli vysokoškolský výzkumný dokument. Rozdíl však spočívá v tom, že přezkum literatury je zaměřen na poskytování základních informací a umožnění historické interpretace předmětu analýzy ve vztahu k výzkumnému problému, kterému se má případ zabývat. Patří sem syntetizace studií, které :</a:t>
            </a:r>
          </a:p>
          <a:p>
            <a:r>
              <a:rPr lang="cs-CZ" dirty="0"/>
              <a:t>Dávají vaši práci do souvislosti s jejich přínosem k pochopení případové studie, která je předmětem šetření. To by zahrnovalo shrnutí studií, které používaly podobný předmět analýzy k prozkoumání výzkumného problému. Pokud existuje literatura využívající stejný nebo velmi podobný případ ke studiu, musíte vysvětlit, proč je zdvojení minulých výzkumů důležité (např. Podmínky se změnily; předchozí studie byly provedeny už dávno atd.].</a:t>
            </a:r>
          </a:p>
          <a:p>
            <a:r>
              <a:rPr lang="cs-CZ" dirty="0"/>
              <a:t>Popište vztah, který každá práce má vůči ostatním zvažovaným osobám, která informuje čtenáře, proč je tento případ použitelný. Vaše přezkoumání literatury by mělo obsahovat popis všech prací, které podporují použití případu při studiu výzkumného problému a základních výzkumných otázek.</a:t>
            </a:r>
          </a:p>
          <a:p>
            <a:r>
              <a:rPr lang="cs-CZ" dirty="0"/>
              <a:t>Identifikujte nové způsoby interpretace předchozího výzkumu pomocí případové studie. Je-li to vhodné, přezkoumejte jakýkoli výzkum, který zkoumal výzkumný problém pomocí jiného výzkumného projektu. Vysvětlete, jak může váš návrh případové studie odhalit nové znalosti nebo nový pohled nebo který může přesměrovat výzkum v důležitém novém směru.</a:t>
            </a:r>
          </a:p>
        </p:txBody>
      </p:sp>
    </p:spTree>
    <p:extLst>
      <p:ext uri="{BB962C8B-B14F-4D97-AF65-F5344CB8AC3E}">
        <p14:creationId xmlns:p14="http://schemas.microsoft.com/office/powerpoint/2010/main" val="1342793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Přehled literatury II</a:t>
            </a:r>
          </a:p>
        </p:txBody>
      </p:sp>
      <p:sp>
        <p:nvSpPr>
          <p:cNvPr id="3" name="Zástupný symbol pro obsah 2"/>
          <p:cNvSpPr>
            <a:spLocks noGrp="1"/>
          </p:cNvSpPr>
          <p:nvPr>
            <p:ph idx="1"/>
          </p:nvPr>
        </p:nvSpPr>
        <p:spPr/>
        <p:txBody>
          <a:bodyPr>
            <a:normAutofit fontScale="70000" lnSpcReduction="20000"/>
          </a:bodyPr>
          <a:lstStyle/>
          <a:p>
            <a:r>
              <a:rPr lang="cs-CZ" b="1" dirty="0"/>
              <a:t>Vyřešte konflikty mezi zdánlivě protichůdnými předchozími studiemi</a:t>
            </a:r>
            <a:r>
              <a:rPr lang="cs-CZ" dirty="0"/>
              <a:t>. Jedná se o syntetizování literatury, která poukazuje na nevyřešené problémy, které se týkají výzkumného problému, a popisuje, jak může předmět analýzy, který tvoří případovou studii, pomoct vyřešit tyto existující protiklady.</a:t>
            </a:r>
          </a:p>
          <a:p>
            <a:r>
              <a:rPr lang="cs-CZ" b="1" dirty="0"/>
              <a:t>Ukazuje cestu pro další výzkum</a:t>
            </a:r>
            <a:r>
              <a:rPr lang="cs-CZ" dirty="0"/>
              <a:t>. Vaše hodnocení by mělo zkoumat jakoukoli literaturu, která položí základy pro pochopení toho, proč váš návrh případové studie a předmět analýzy, kolem kterých jste navrhli svou studii, mohou odhalit nový způsob, jak se přiblížit výzkumnému problému nebo nabídnout perspektivu, která poukazuje na potřebu dalšího výzkum.</a:t>
            </a:r>
          </a:p>
          <a:p>
            <a:r>
              <a:rPr lang="cs-CZ" b="1" dirty="0"/>
              <a:t>Zjistěte jakékoliv mezery, které existují v literatuře, které by mohla případová studie napravit.</a:t>
            </a:r>
            <a:r>
              <a:rPr lang="cs-CZ" dirty="0"/>
              <a:t> Shrňte literaturu, která nejen ukazuje, jak váš předmět analýzy přispívá k pochopení výzkumného problému, ale jak Váš případ přispívá k novému způsobu porozumění problému, který předchozí výzkum nedokázal udělat.</a:t>
            </a:r>
          </a:p>
          <a:p>
            <a:r>
              <a:rPr lang="cs-CZ" b="1" dirty="0"/>
              <a:t>Umístěte svůj vlastní výzkum v kontextu stávající literatury [velmi důležité!]. </a:t>
            </a:r>
            <a:r>
              <a:rPr lang="cs-CZ" dirty="0"/>
              <a:t>Souhrnně by vaše recenze literatury mělo vždy zahrnout vaši případovou studii do větší oblasti předchozího výzkumu problému. Hlavním účelem přezkumu příslušné literatury v dokumentu o případové studii je prokázat, že jste důkladně identifikovali a syntetizovali předchozí studie v souvislosti s vysvětlením relevance případu při řešení problému výzkumu.</a:t>
            </a:r>
          </a:p>
        </p:txBody>
      </p:sp>
    </p:spTree>
    <p:extLst>
      <p:ext uri="{BB962C8B-B14F-4D97-AF65-F5344CB8AC3E}">
        <p14:creationId xmlns:p14="http://schemas.microsoft.com/office/powerpoint/2010/main" val="490480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III. Metoda</a:t>
            </a:r>
          </a:p>
        </p:txBody>
      </p:sp>
      <p:sp>
        <p:nvSpPr>
          <p:cNvPr id="3" name="Zástupný symbol pro obsah 2"/>
          <p:cNvSpPr>
            <a:spLocks noGrp="1"/>
          </p:cNvSpPr>
          <p:nvPr>
            <p:ph idx="1"/>
          </p:nvPr>
        </p:nvSpPr>
        <p:spPr/>
        <p:txBody>
          <a:bodyPr>
            <a:normAutofit fontScale="55000" lnSpcReduction="20000"/>
          </a:bodyPr>
          <a:lstStyle/>
          <a:p>
            <a:r>
              <a:rPr lang="cs-CZ" dirty="0"/>
              <a:t>V této části vysvětlíte, proč jste vybrali konkrétní předmět analýzy ke studiu a strategii, kterou jste použili k určení a nakonec rozhodli, že váš případ je vhodný pro řešení výzkumného problému. Způsob, jakým popisujete použité metody, se liší v závislosti na typu předmětu analýzy, který rámcuje vaši případovou studii.</a:t>
            </a:r>
          </a:p>
          <a:p>
            <a:r>
              <a:rPr lang="cs-CZ" dirty="0"/>
              <a:t>Pokud je předmětem analýzy </a:t>
            </a:r>
            <a:r>
              <a:rPr lang="cs-CZ" b="1" dirty="0"/>
              <a:t>incident nebo událost</a:t>
            </a:r>
            <a:r>
              <a:rPr lang="cs-CZ" dirty="0"/>
              <a:t>. </a:t>
            </a:r>
          </a:p>
          <a:p>
            <a:r>
              <a:rPr lang="cs-CZ" dirty="0"/>
              <a:t>Předmět analýzy může být </a:t>
            </a:r>
            <a:r>
              <a:rPr lang="cs-CZ" b="1" dirty="0"/>
              <a:t>vzácnou důležitou událostí nebo se zaměřit na typickou nebo pravidelnou událost</a:t>
            </a:r>
            <a:r>
              <a:rPr lang="cs-CZ" dirty="0"/>
              <a:t>. Účelem studovat vzácnou událost je osvětlit nové způsoby myšlení o širším výzkumném problému nebo otestovat hypotézu. Kritické případové studie o incidentech musí popisovat způsob, jakým jste určili událost, a vysvětlit proces, kterým jste určili platnost tohoto případu, abyste informovali o širších perspektivách výzkumného problému nebo o odhalení nových zjištění. Tato událost však nemusí být vzácná nebo jednoznačně významná pro podporu nového myšlení o výzkumném problému nebo pro napadení stávající hypotézy. </a:t>
            </a:r>
          </a:p>
          <a:p>
            <a:pPr lvl="1"/>
            <a:r>
              <a:rPr lang="cs-CZ" b="1" dirty="0"/>
              <a:t>Například</a:t>
            </a:r>
            <a:r>
              <a:rPr lang="cs-CZ" dirty="0"/>
              <a:t> </a:t>
            </a:r>
            <a:r>
              <a:rPr lang="cs-CZ" dirty="0" err="1"/>
              <a:t>Walo</a:t>
            </a:r>
            <a:r>
              <a:rPr lang="cs-CZ" dirty="0"/>
              <a:t>, Bull a </a:t>
            </a:r>
            <a:r>
              <a:rPr lang="cs-CZ" dirty="0" err="1"/>
              <a:t>Breen</a:t>
            </a:r>
            <a:r>
              <a:rPr lang="cs-CZ" dirty="0"/>
              <a:t> provedli případovou studii zaměřenou na identifikaci a vyhodnocení přímých a nepřímých ekonomických přínosů a nákladů na místní sportovní událost ve městě </a:t>
            </a:r>
            <a:r>
              <a:rPr lang="cs-CZ" dirty="0" err="1"/>
              <a:t>Lismore</a:t>
            </a:r>
            <a:r>
              <a:rPr lang="cs-CZ" dirty="0"/>
              <a:t>, New </a:t>
            </a:r>
            <a:r>
              <a:rPr lang="cs-CZ" dirty="0" err="1"/>
              <a:t>South</a:t>
            </a:r>
            <a:r>
              <a:rPr lang="cs-CZ" dirty="0"/>
              <a:t> Wales, Austrálie. Cílem studie bylo poskytnout nové poznatky z měření dopadu typické místní sportovní události, kterou předchozí studie nemohly měřit dobře, protože se zaměřily na velké "</a:t>
            </a:r>
            <a:r>
              <a:rPr lang="cs-CZ" dirty="0" err="1"/>
              <a:t>mega</a:t>
            </a:r>
            <a:r>
              <a:rPr lang="cs-CZ" dirty="0"/>
              <a:t>-události". </a:t>
            </a:r>
          </a:p>
          <a:p>
            <a:r>
              <a:rPr lang="cs-CZ" dirty="0"/>
              <a:t>Ať je událost vzácná nebo ne, v části o metodách by měly být vysvětleny následující charakteristiky události: </a:t>
            </a:r>
            <a:r>
              <a:rPr lang="cs-CZ" b="1" dirty="0"/>
              <a:t>kdy se to stalo; jaké byly základní okolnosti vedoucí k události; jaké byly důsledky události</a:t>
            </a:r>
          </a:p>
          <a:p>
            <a:r>
              <a:rPr lang="cs-CZ" dirty="0"/>
              <a:t>Pokud je vaším předmětem analýzy </a:t>
            </a:r>
            <a:r>
              <a:rPr lang="cs-CZ" b="1" dirty="0"/>
              <a:t>osoba</a:t>
            </a:r>
            <a:r>
              <a:rPr lang="cs-CZ" dirty="0"/>
              <a:t>. Vysvětlete, </a:t>
            </a:r>
            <a:r>
              <a:rPr lang="cs-CZ" b="1" dirty="0"/>
              <a:t>proč jste vybrali konkrétní osobu</a:t>
            </a:r>
            <a:r>
              <a:rPr lang="cs-CZ" dirty="0"/>
              <a:t>, kterou chcete studovat, a popište, jaké zkušenosti má, které vám poskytnou příležitost k tomu, abyste udělali nové porozumění ohledně výzkumného problému. Zmínit jakékoliv pozadí o této osobě, které by mohlo čtenáři pomoci porozumět významu jeho zkušeností, které je hodí ke studiu. Patří sem popis vztahů, které tato osoba měla s jinými lidmi, institucemi a / nebo událostmi, které ji podporují, když ji využije jako předmět výzkumného případu případové studie. Je obzvláště důležité rozlišit osobu jako předmět analýzy od ostatních a stručně vysvětlit, jak se osoba týká zkoumání výzkumného problému.</a:t>
            </a:r>
          </a:p>
        </p:txBody>
      </p:sp>
    </p:spTree>
    <p:extLst>
      <p:ext uri="{BB962C8B-B14F-4D97-AF65-F5344CB8AC3E}">
        <p14:creationId xmlns:p14="http://schemas.microsoft.com/office/powerpoint/2010/main" val="262632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III. Metoda II</a:t>
            </a:r>
          </a:p>
        </p:txBody>
      </p:sp>
      <p:sp>
        <p:nvSpPr>
          <p:cNvPr id="3" name="Zástupný symbol pro obsah 2"/>
          <p:cNvSpPr>
            <a:spLocks noGrp="1"/>
          </p:cNvSpPr>
          <p:nvPr>
            <p:ph idx="1"/>
          </p:nvPr>
        </p:nvSpPr>
        <p:spPr/>
        <p:txBody>
          <a:bodyPr>
            <a:normAutofit fontScale="47500" lnSpcReduction="20000"/>
          </a:bodyPr>
          <a:lstStyle/>
          <a:p>
            <a:r>
              <a:rPr lang="cs-CZ" b="1" dirty="0"/>
              <a:t>Pokud je váš předmět analýzy místo</a:t>
            </a:r>
            <a:r>
              <a:rPr lang="cs-CZ" dirty="0"/>
              <a:t>. Obecně platí, že případová studie, která zkoumá místo, naznačuje předmět analýzy, který je určitým způsobem jedinečný nebo zvláštní a že tato jedinečnost může být použita k budování nového porozumění nebo znalosti o výzkumném problému. </a:t>
            </a:r>
          </a:p>
          <a:p>
            <a:r>
              <a:rPr lang="cs-CZ" dirty="0"/>
              <a:t>Případová studie o </a:t>
            </a:r>
            <a:r>
              <a:rPr lang="cs-CZ" b="1" dirty="0"/>
              <a:t>místě nesmí pouze charakterizovat různé atributy relevantní pro výzkumný problé</a:t>
            </a:r>
            <a:r>
              <a:rPr lang="cs-CZ" dirty="0"/>
              <a:t>m (např. Fyzický, sociální, kulturní, </a:t>
            </a:r>
            <a:r>
              <a:rPr lang="cs-CZ" b="1" dirty="0"/>
              <a:t>ekonomický, politický atd.), Ale musíte uvést z</a:t>
            </a:r>
            <a:r>
              <a:rPr lang="cs-CZ" dirty="0"/>
              <a:t>působ, kterým jste zjistili, že toto místo osvětlí nové chápání výzkumného problému. Důležité je také vysvětlit, proč se používá konkrétní místo jako případ pro studium, pokud existují podobné místa [tj. </a:t>
            </a:r>
          </a:p>
          <a:p>
            <a:r>
              <a:rPr lang="cs-CZ" b="1" dirty="0"/>
              <a:t>Příklad</a:t>
            </a:r>
            <a:r>
              <a:rPr lang="cs-CZ" dirty="0"/>
              <a:t>: Pokud studujete vzory </a:t>
            </a:r>
            <a:r>
              <a:rPr lang="cs-CZ" dirty="0" err="1"/>
              <a:t>bezdomovských</a:t>
            </a:r>
            <a:r>
              <a:rPr lang="cs-CZ" dirty="0"/>
              <a:t> táborů na otevřených prostorech, proč studovat Echo Park v Los Angeles spíše než </a:t>
            </a:r>
            <a:r>
              <a:rPr lang="cs-CZ" dirty="0" err="1"/>
              <a:t>Griffith</a:t>
            </a:r>
            <a:r>
              <a:rPr lang="cs-CZ" dirty="0"/>
              <a:t> Park?] A případně, jaký typ lidské činnosti zahrnuje toto místo, to je dobrá volba ke studiu [předchozí výzkum ukazuje, že Echo Park má více bezdomovcových veteránů].</a:t>
            </a:r>
          </a:p>
          <a:p>
            <a:r>
              <a:rPr lang="cs-CZ" b="1" dirty="0"/>
              <a:t>Pokud je váš předmět analýzy fenoménem</a:t>
            </a:r>
            <a:r>
              <a:rPr lang="cs-CZ" dirty="0"/>
              <a:t>. Fenomén se týká skutečnosti, výskytu nebo okolností, které lze studovat nebo pozorovat, ale s důvodem nebo vysvětlením. V tomto smyslu může fenomén, který tvoří váš předmět analýzy, zahrnovat vše, co lze pozorovat nebo předpokládat, že existuje, ale není zcela pochopeno. </a:t>
            </a:r>
          </a:p>
          <a:p>
            <a:r>
              <a:rPr lang="cs-CZ" dirty="0"/>
              <a:t>Ve společenských a behaviorálních vědách se případ obvykle soustřeďuje na </a:t>
            </a:r>
            <a:r>
              <a:rPr lang="cs-CZ" b="1" dirty="0"/>
              <a:t>lidskou interakci v rámci komplexního tělesného, ​​sociálního, ekonomického, kulturního nebo politického systému</a:t>
            </a:r>
            <a:r>
              <a:rPr lang="cs-CZ" dirty="0"/>
              <a:t>.</a:t>
            </a:r>
          </a:p>
          <a:p>
            <a:r>
              <a:rPr lang="cs-CZ" dirty="0"/>
              <a:t> Příkladem může být </a:t>
            </a:r>
            <a:r>
              <a:rPr lang="cs-CZ" b="1" dirty="0"/>
              <a:t>například</a:t>
            </a:r>
            <a:r>
              <a:rPr lang="cs-CZ" dirty="0"/>
              <a:t> to, že řada vozidel používaných stíhači ISIS jsou malé nákladní automobily s reklamami v angličtině na nich. Výzkumným problémem by mohlo být to, že bojovníci ISIS jsou těžko bojující, protože jsou vysoce mobilní. Otázky výzkumu by mohly být jak a jakým způsobem jsou tato vozidla používaná ISIS dodávána militantům a jak by mohlo být přerušeno vedení těchto vozidel? Jak by znalost dodavatelů těchto nákladních automobilů ze zámoří odhalila větší sítě spolupracovníků a finanční podpory? Případová studie fenoménu nejčastěji zahrnuje hloubkovou analýzu příčiny a následku, která je nějakým způsobem založena na interaktivním vztahu mezi lidmi a jejich prostředím.</a:t>
            </a:r>
          </a:p>
          <a:p>
            <a:r>
              <a:rPr lang="cs-CZ" dirty="0"/>
              <a:t>POZNÁMKA: Důkaz, který podporuje metodu, kterou jste identifikovali a zvolili si předmět analýzy, by měl být spojen se zjištěními z přehledu literatury. Ujistěte se, že jste citovali jakékoli předchozí studie, které vám pomohly určit, že případ, který jste vybrali, byl vhodný pro vyšetření výzkumného problému.</a:t>
            </a:r>
          </a:p>
        </p:txBody>
      </p:sp>
    </p:spTree>
    <p:extLst>
      <p:ext uri="{BB962C8B-B14F-4D97-AF65-F5344CB8AC3E}">
        <p14:creationId xmlns:p14="http://schemas.microsoft.com/office/powerpoint/2010/main" val="920207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IV. Diskuse</a:t>
            </a:r>
          </a:p>
        </p:txBody>
      </p:sp>
      <p:sp>
        <p:nvSpPr>
          <p:cNvPr id="3" name="Zástupný symbol pro obsah 2"/>
          <p:cNvSpPr>
            <a:spLocks noGrp="1"/>
          </p:cNvSpPr>
          <p:nvPr>
            <p:ph idx="1"/>
          </p:nvPr>
        </p:nvSpPr>
        <p:spPr/>
        <p:txBody>
          <a:bodyPr>
            <a:normAutofit fontScale="55000" lnSpcReduction="20000"/>
          </a:bodyPr>
          <a:lstStyle/>
          <a:p>
            <a:r>
              <a:rPr lang="cs-CZ" dirty="0"/>
              <a:t>Hlavní prvky vaší diskusní sekce jsou obecně stejné jako v jiných výzkumných dokumentech, ale soustředěné kolem interpretace a vyvozování závěrů o klíčových zjištěních z případové studie. </a:t>
            </a:r>
          </a:p>
          <a:p>
            <a:r>
              <a:rPr lang="cs-CZ" dirty="0"/>
              <a:t>Cíle vaší diskusní sekce by měly obsahovat následující:</a:t>
            </a:r>
          </a:p>
          <a:p>
            <a:r>
              <a:rPr lang="cs-CZ" dirty="0"/>
              <a:t>Zopakujte výzkumný problém / uvedete hlavní zjištění. </a:t>
            </a:r>
          </a:p>
          <a:p>
            <a:r>
              <a:rPr lang="cs-CZ" dirty="0"/>
              <a:t>Vysvětlete, proč byl použit předmět analýzy, ve kterém jste navrhli případovou studii. </a:t>
            </a:r>
          </a:p>
          <a:p>
            <a:r>
              <a:rPr lang="cs-CZ" dirty="0"/>
              <a:t>Popište poznatky odhalené z vaší studie případu</a:t>
            </a:r>
          </a:p>
          <a:p>
            <a:r>
              <a:rPr lang="cs-CZ" dirty="0"/>
              <a:t> Zvýrazněte jakékoli nálezy, které byly nečekané nebo obzvláště hluboké.</a:t>
            </a:r>
          </a:p>
          <a:p>
            <a:r>
              <a:rPr lang="cs-CZ" dirty="0"/>
              <a:t>Vysvětlete význam zjištění a proč jsou důležité</a:t>
            </a:r>
          </a:p>
          <a:p>
            <a:pPr lvl="1"/>
            <a:r>
              <a:rPr lang="cs-CZ" dirty="0"/>
              <a:t>Začněte tuto část sekce opakováním toho, co považujete za svůj nejdůležitější nebo překvapivý nález jako první, poté systematicky přezkoumejte každé zjištění. Ujistěte se, že důkladně extrapolujete, co vaše analýza případu může čtenáři sdělit o situacích nebo podmínkách mimo skutečný případ, který byl studován, a současně dbát na to, aby nedošlo k nesprávnému vykreslení nebo zkreslení zjištění, které podkopává vnější platnost vašich závěrů .</a:t>
            </a:r>
          </a:p>
          <a:p>
            <a:r>
              <a:rPr lang="cs-CZ" dirty="0"/>
              <a:t>Vztahuje se zjištění k podobným studiím? Žádná studie v sociálních vědách není tak nová nebo má tak omezené zaměření, že nemá naprosto žádnou souvislost s dříve publikovaným výzkumem. Diskusní sekce by měla souviset s výsledky vaší případové studie s těmi, které se nacházejí v jiných studiích, zvláště pokud otázky vznesené z předchozích studií sloužily jako motivace pro výběr vašeho předmětu analýzy. To je důležité, protože porovnávání a kontrastní zjištění jiných studií pomáhá podpořit celkovou důležitost vašich výsledků a zdůrazňuje, jak a jakým způsobem se váš návrh případové studie a předmět analýzy liší od předchozího výzkumu týkajícího se daného tématu.</a:t>
            </a:r>
          </a:p>
        </p:txBody>
      </p:sp>
    </p:spTree>
    <p:extLst>
      <p:ext uri="{BB962C8B-B14F-4D97-AF65-F5344CB8AC3E}">
        <p14:creationId xmlns:p14="http://schemas.microsoft.com/office/powerpoint/2010/main" val="160607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IV. Diskuse II</a:t>
            </a:r>
          </a:p>
        </p:txBody>
      </p:sp>
      <p:sp>
        <p:nvSpPr>
          <p:cNvPr id="3" name="Zástupný symbol pro obsah 2"/>
          <p:cNvSpPr>
            <a:spLocks noGrp="1"/>
          </p:cNvSpPr>
          <p:nvPr>
            <p:ph idx="1"/>
          </p:nvPr>
        </p:nvSpPr>
        <p:spPr/>
        <p:txBody>
          <a:bodyPr>
            <a:normAutofit fontScale="77500" lnSpcReduction="20000"/>
          </a:bodyPr>
          <a:lstStyle/>
          <a:p>
            <a:r>
              <a:rPr lang="cs-CZ" b="1" dirty="0"/>
              <a:t>Zvažte alternativní vysvětlení nálezů? </a:t>
            </a:r>
            <a:r>
              <a:rPr lang="cs-CZ" dirty="0"/>
              <a:t>Je důležité si uvědomit, že účelem společenskovědního výzkumu je objevit a nekouřit. Při psaní části diskuze byste měli pečlivě zvážit všechny možné vysvětlení výsledků případové studie spíše než ty, které odpovídají vaší hypotéze nebo předcházejícím předpokladům a předsudkům. Buďte si vědom toho, co může důkladná analýza případu odhalit o výzkumném problému, včetně nabízejícího kontrastní perspektivu tomu, co učenci uvedli v předchozím výzkumu.</a:t>
            </a:r>
          </a:p>
          <a:p>
            <a:r>
              <a:rPr lang="cs-CZ" b="1" dirty="0"/>
              <a:t>Potvrďte omezení studie</a:t>
            </a:r>
            <a:r>
              <a:rPr lang="cs-CZ" dirty="0"/>
              <a:t>. Můžete uvést omezení studia v závěrečné části vašeho příspěvku, ale popisující omezení vašeho předmětu analýzy v diskusním oddíle poskytuje příležitost identifikovat omezení a vysvětlit, proč nejsou významné. Tato část diskusní sekce by měla také zaznamenat všechny nezodpovězené otázky nebo otázky, které by vaše případová studie nemohla řešit.</a:t>
            </a:r>
          </a:p>
          <a:p>
            <a:r>
              <a:rPr lang="cs-CZ" b="1" dirty="0"/>
              <a:t>Navrhněte oblasti pro další výzkum. </a:t>
            </a:r>
            <a:r>
              <a:rPr lang="cs-CZ" dirty="0"/>
              <a:t>Ačkoli vaše případová studie může nabídnout důležité poznatky o výzkumném problému, jsou pravděpodobné další otázky týkající se problému, který zůstává nezodpovězený, nebo nálezy, které se neočekávaně ukázaly jako důsledek vaší hloubkové analýzy případu. Ujistěte se, že doporučení pro další výzkum jsou spojena s výzkumným problémem a vysvětlete, proč jsou vaše doporučení platná v jiných kontextech a vycházejí z původních předpokladů studie.</a:t>
            </a:r>
          </a:p>
        </p:txBody>
      </p:sp>
    </p:spTree>
    <p:extLst>
      <p:ext uri="{BB962C8B-B14F-4D97-AF65-F5344CB8AC3E}">
        <p14:creationId xmlns:p14="http://schemas.microsoft.com/office/powerpoint/2010/main" val="449710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 Závěr</a:t>
            </a:r>
          </a:p>
        </p:txBody>
      </p:sp>
      <p:sp>
        <p:nvSpPr>
          <p:cNvPr id="3" name="Zástupný symbol pro obsah 2"/>
          <p:cNvSpPr>
            <a:spLocks noGrp="1"/>
          </p:cNvSpPr>
          <p:nvPr>
            <p:ph idx="1"/>
          </p:nvPr>
        </p:nvSpPr>
        <p:spPr/>
        <p:txBody>
          <a:bodyPr>
            <a:normAutofit fontScale="77500" lnSpcReduction="20000"/>
          </a:bodyPr>
          <a:lstStyle/>
          <a:p>
            <a:r>
              <a:rPr lang="cs-CZ" dirty="0"/>
              <a:t>Stejně jako u jakéhokoli výzkumného dokumentu byste měli shrnout svůj závěr v jasném, jednoduchém jazyce; zdůrazněte, jak se zjištění z vaší případové studie liší od předchozího výzkumu a zda jej podporuje a proč. Nepoužívejte pouze opakovaně diskusní část. Uveďte syntézu klíčových poznatků prezentovaných v příspěvku, abyste ukázali, jak se sbližují k řešení výzkumného problému. Pokud jste tak ještě neučinili v diskusním oddílu, ujistěte se, že zdokumentujete omezení případové studie a potřeby dalšího výzkumu.</a:t>
            </a:r>
          </a:p>
          <a:p>
            <a:r>
              <a:rPr lang="cs-CZ" dirty="0"/>
              <a:t>Funkce závěru vašeho příspěvku je: </a:t>
            </a:r>
          </a:p>
          <a:p>
            <a:r>
              <a:rPr lang="cs-CZ" dirty="0"/>
              <a:t>1) zopakovat hlavní argument podporovaný nálezy z analýzy vašeho případu; </a:t>
            </a:r>
          </a:p>
          <a:p>
            <a:r>
              <a:rPr lang="cs-CZ" dirty="0"/>
              <a:t>2) jasně uvádějí kontext, pozadí a nezbytnost sledování výzkumného problému s využitím návrhu případové studie ve vztahu k problému, diskusi nebo rozdílu zjištěnému při přezkoumání literatury; a </a:t>
            </a:r>
          </a:p>
          <a:p>
            <a:r>
              <a:rPr lang="cs-CZ" dirty="0"/>
              <a:t>3) poskytněte své místo, abyste přesvědčivě a stručně přehodnotili význam vašeho výzkumného problému, protože čtenáři jsou nyní podrobně informováni o tématu.</a:t>
            </a:r>
          </a:p>
        </p:txBody>
      </p:sp>
    </p:spTree>
    <p:extLst>
      <p:ext uri="{BB962C8B-B14F-4D97-AF65-F5344CB8AC3E}">
        <p14:creationId xmlns:p14="http://schemas.microsoft.com/office/powerpoint/2010/main" val="1013927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Případová studie</a:t>
            </a:r>
          </a:p>
        </p:txBody>
      </p:sp>
      <p:sp>
        <p:nvSpPr>
          <p:cNvPr id="3" name="Zástupný symbol pro obsah 2"/>
          <p:cNvSpPr>
            <a:spLocks noGrp="1"/>
          </p:cNvSpPr>
          <p:nvPr>
            <p:ph idx="1"/>
          </p:nvPr>
        </p:nvSpPr>
        <p:spPr/>
        <p:txBody>
          <a:bodyPr>
            <a:normAutofit fontScale="92500" lnSpcReduction="10000"/>
          </a:bodyPr>
          <a:lstStyle/>
          <a:p>
            <a:r>
              <a:rPr lang="cs-CZ" dirty="0"/>
              <a:t>Výzkumný článek typu Případová studie </a:t>
            </a:r>
          </a:p>
          <a:p>
            <a:r>
              <a:rPr lang="cs-CZ" dirty="0"/>
              <a:t>zkoumá osobu, místo, událost, fenomén nebo jiný druh předmětu analýzy, aby extrapoloval klíčové témata a výsledky, </a:t>
            </a:r>
          </a:p>
          <a:p>
            <a:pPr lvl="1"/>
            <a:r>
              <a:rPr lang="cs-CZ" dirty="0"/>
              <a:t>které pomáhají předpovídat budoucí trendy, </a:t>
            </a:r>
          </a:p>
          <a:p>
            <a:pPr lvl="1"/>
            <a:r>
              <a:rPr lang="cs-CZ" dirty="0"/>
              <a:t>osvětlují dříve skryté problémy, </a:t>
            </a:r>
          </a:p>
          <a:p>
            <a:pPr lvl="1"/>
            <a:r>
              <a:rPr lang="cs-CZ" dirty="0"/>
              <a:t>které lze aplikovat na praxi </a:t>
            </a:r>
          </a:p>
          <a:p>
            <a:pPr lvl="1"/>
            <a:r>
              <a:rPr lang="cs-CZ" dirty="0"/>
              <a:t>a / nebo poskytnout možnosti pro vyřešení důležitého výzkumného problému. </a:t>
            </a:r>
          </a:p>
          <a:p>
            <a:r>
              <a:rPr lang="cs-CZ" dirty="0"/>
              <a:t>Případová studie obvykle zkoumá jediný předmět analýzy, ale případové studie mohou být také navrženy jako srovnávací vyšetřování, které ukazuje vztahy mezi dvěma nebo více než dvěma subjekty. </a:t>
            </a:r>
          </a:p>
          <a:p>
            <a:r>
              <a:rPr lang="cs-CZ" dirty="0"/>
              <a:t>Metody použité ke studiu případu mohou spočívat v kvantitativní, kvalitativní nebo smíšené metodě vyšetřovací paradigmatu.</a:t>
            </a:r>
          </a:p>
        </p:txBody>
      </p:sp>
    </p:spTree>
    <p:extLst>
      <p:ext uri="{BB962C8B-B14F-4D97-AF65-F5344CB8AC3E}">
        <p14:creationId xmlns:p14="http://schemas.microsoft.com/office/powerpoint/2010/main" val="3251428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 Závěr II</a:t>
            </a:r>
          </a:p>
        </p:txBody>
      </p:sp>
      <p:sp>
        <p:nvSpPr>
          <p:cNvPr id="3" name="Zástupný symbol pro obsah 2"/>
          <p:cNvSpPr>
            <a:spLocks noGrp="1"/>
          </p:cNvSpPr>
          <p:nvPr>
            <p:ph idx="1"/>
          </p:nvPr>
        </p:nvSpPr>
        <p:spPr/>
        <p:txBody>
          <a:bodyPr>
            <a:normAutofit fontScale="77500" lnSpcReduction="20000"/>
          </a:bodyPr>
          <a:lstStyle/>
          <a:p>
            <a:r>
              <a:rPr lang="cs-CZ" dirty="0"/>
              <a:t>Vezměte v úvahu následující body, které vám pomohou zajistit, že vaše závěry jsou vhodné:</a:t>
            </a:r>
          </a:p>
          <a:p>
            <a:r>
              <a:rPr lang="cs-CZ" dirty="0"/>
              <a:t>Pokud je argument nebo účel vašeho článku složitý, možná budete muset shrnout tyto body pro čtenáře.</a:t>
            </a:r>
          </a:p>
          <a:p>
            <a:r>
              <a:rPr lang="cs-CZ" dirty="0"/>
              <a:t>Pokud jste ještě před svým uzavřením ještě nevysvětlili význam vašich zjištění, nebo pokud postupujete induktivně, použijte závěr svého příspěvku k popisu hlavních bodů a vysvětlete jejich význam.</a:t>
            </a:r>
          </a:p>
          <a:p>
            <a:r>
              <a:rPr lang="cs-CZ" dirty="0"/>
              <a:t>Přesuňte se z detailní do obecné úrovně zvážení zjištění případové studie, která vrátí téma do kontextu stanoveného úvodem nebo v novém kontextu, který vychází z vašich zjištění případových studií.</a:t>
            </a:r>
          </a:p>
          <a:p>
            <a:r>
              <a:rPr lang="cs-CZ" dirty="0"/>
              <a:t>Všimněte si, že v závislosti na disciplíně, kterou píšete, a na preferencích vašeho profesora, závěrečný bod může obsahovat vaše závěrečné úvahy o předložených důkazech použitých k praxi nebo o ústředním výzkumném problému eseji. Povaha </a:t>
            </a:r>
            <a:r>
              <a:rPr lang="cs-CZ" dirty="0" err="1"/>
              <a:t>introspektivity</a:t>
            </a:r>
            <a:r>
              <a:rPr lang="cs-CZ" dirty="0"/>
              <a:t> ohledně předmětu analýzy, kterou jste zkoumali, bude záviset na tom, zda jste výslovně požádáni o vyjádření svého vyjádření tímto způsobem.</a:t>
            </a:r>
          </a:p>
        </p:txBody>
      </p:sp>
    </p:spTree>
    <p:extLst>
      <p:ext uri="{BB962C8B-B14F-4D97-AF65-F5344CB8AC3E}">
        <p14:creationId xmlns:p14="http://schemas.microsoft.com/office/powerpoint/2010/main" val="467681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Problémy, které je třeba vyhnout</a:t>
            </a:r>
          </a:p>
        </p:txBody>
      </p:sp>
      <p:sp>
        <p:nvSpPr>
          <p:cNvPr id="3" name="Zástupný symbol pro obsah 2"/>
          <p:cNvSpPr>
            <a:spLocks noGrp="1"/>
          </p:cNvSpPr>
          <p:nvPr>
            <p:ph idx="1"/>
          </p:nvPr>
        </p:nvSpPr>
        <p:spPr/>
        <p:txBody>
          <a:bodyPr>
            <a:normAutofit fontScale="55000" lnSpcReduction="20000"/>
          </a:bodyPr>
          <a:lstStyle/>
          <a:p>
            <a:endParaRPr lang="cs-CZ" dirty="0"/>
          </a:p>
          <a:p>
            <a:r>
              <a:rPr lang="cs-CZ" b="1" dirty="0" err="1"/>
              <a:t>Overgeneralizace</a:t>
            </a:r>
            <a:r>
              <a:rPr lang="cs-CZ" dirty="0"/>
              <a:t>. Jedním z cílů případové studie je položit základy pro pochopení širších trendů a problémů aplikovaných na podobné okolnosti. Buďte ale opatrní při vyvozování závěrů z případové studie. Musí být založeny na důkazech a založeny na výsledcích studie; jinak je to jen spekulace. Pokud se podíváme na předchozí příklad, bylo by nesprávné konstatovat, že faktorem zlepšení přístupu dívky ke vzdělání v Ázerbájdžánu a politickými důsledky, které může mít pro zlepšení přístupu v jiných muslimských nárocích, je dlužník přístup k sociálním médiím, pokud neexistuje dokument důkazy z případové studie, které to naznačují. Mohlo by existovat neoficiální důkaz, že míra uchovávání byla pro dívky, které byly v sociálních médiích, lepší, ale tato pozorování by poukazovala pouze na potřebu dalšího výzkumu a nebyla by konečným zjištěním, pokud by to nebylo součástí vašeho původního výzkumného programu.</a:t>
            </a:r>
          </a:p>
          <a:p>
            <a:r>
              <a:rPr lang="cs-CZ" b="1" dirty="0"/>
              <a:t>Neexistence omezení výzkumu.</a:t>
            </a:r>
            <a:r>
              <a:rPr lang="cs-CZ" dirty="0"/>
              <a:t> Žádný případ neukáže vše, co je třeba pochopit o problémech s výzkumem. Proto, stejně jako musíte jasně uvést omezení obecné výzkumné studie, musíte popsat konkrétní omezení obsažená v předmětu analýzy. Například případ studie toho, jak ženy chápou potřebu zachování vody v obci v Ugandě, by mohly mít omezené uplatnění v jiných kulturních souvislostech nebo v oblastech, kde je bohatá voda z řek nebo jezer, a proto je zachování chápáno jinak než zachování přístup k omezenému zdroji.</a:t>
            </a:r>
          </a:p>
          <a:p>
            <a:r>
              <a:rPr lang="cs-CZ" b="1" dirty="0"/>
              <a:t>Neposkytnutí všech možných důsledků.</a:t>
            </a:r>
            <a:r>
              <a:rPr lang="cs-CZ" dirty="0"/>
              <a:t> Nechcete-li ze svých zjištění případových studií příliš zobecnit, musíte také důkladně uvažovat o všech možných výsledcích nebo doporučeních vycházejících z vašich zjištění. Pokud tak neučiníte, může váš čtenář zpochybnit platnost celé analýzy, zvláště pokud jste nepodařilo zdokumentovat zřejmý výsledek svého výzkumu případových studií. Například v případě studie havárie na železničním přejezdu, aby bylo možné vyhodnotit, kde a jaké typy varovných signálů by měly být umístěny, jste nezohlednili signalizaci omezení rychlosti a varovné signály. Při navrhování případové studie se ujistěte, že jste důkladně řešili všechny aspekty problému a nezůstávejte v analýze.</a:t>
            </a:r>
          </a:p>
        </p:txBody>
      </p:sp>
    </p:spTree>
    <p:extLst>
      <p:ext uri="{BB962C8B-B14F-4D97-AF65-F5344CB8AC3E}">
        <p14:creationId xmlns:p14="http://schemas.microsoft.com/office/powerpoint/2010/main" val="3164320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Literature</a:t>
            </a:r>
            <a:r>
              <a:rPr lang="cs-CZ" dirty="0"/>
              <a:t> and web </a:t>
            </a:r>
            <a:r>
              <a:rPr lang="cs-CZ" dirty="0" err="1"/>
              <a:t>sources</a:t>
            </a:r>
            <a:endParaRPr lang="cs-CZ" dirty="0"/>
          </a:p>
        </p:txBody>
      </p:sp>
      <p:sp>
        <p:nvSpPr>
          <p:cNvPr id="3" name="Zástupný symbol pro obsah 2"/>
          <p:cNvSpPr>
            <a:spLocks noGrp="1"/>
          </p:cNvSpPr>
          <p:nvPr>
            <p:ph idx="1"/>
          </p:nvPr>
        </p:nvSpPr>
        <p:spPr/>
        <p:txBody>
          <a:bodyPr>
            <a:normAutofit fontScale="55000" lnSpcReduction="20000"/>
          </a:bodyPr>
          <a:lstStyle/>
          <a:p>
            <a:r>
              <a:rPr lang="en-US" dirty="0">
                <a:hlinkClick r:id="rId2"/>
              </a:rPr>
              <a:t>Case Studies</a:t>
            </a:r>
            <a:r>
              <a:rPr lang="en-US" dirty="0"/>
              <a:t>. </a:t>
            </a:r>
            <a:r>
              <a:rPr lang="en-US" dirty="0" err="1"/>
              <a:t>Writing@CSU</a:t>
            </a:r>
            <a:r>
              <a:rPr lang="en-US" dirty="0"/>
              <a:t>. Colorado State University; </a:t>
            </a:r>
            <a:r>
              <a:rPr lang="cs-CZ" dirty="0"/>
              <a:t>http://libguides.usc.edu/writingguide/casestudy</a:t>
            </a:r>
          </a:p>
          <a:p>
            <a:r>
              <a:rPr lang="en-US" dirty="0" err="1"/>
              <a:t>Gerring</a:t>
            </a:r>
            <a:r>
              <a:rPr lang="en-US" dirty="0"/>
              <a:t>, John. </a:t>
            </a:r>
            <a:r>
              <a:rPr lang="en-US" i="1" dirty="0"/>
              <a:t>Case Study Research: Principles and Practices</a:t>
            </a:r>
            <a:r>
              <a:rPr lang="en-US" dirty="0"/>
              <a:t>. New York: Cambridge University Press, 2007; </a:t>
            </a:r>
            <a:endParaRPr lang="cs-CZ" dirty="0"/>
          </a:p>
          <a:p>
            <a:r>
              <a:rPr lang="en-US" dirty="0"/>
              <a:t>Merriam, Sharan </a:t>
            </a:r>
            <a:r>
              <a:rPr lang="en-US" dirty="0" err="1"/>
              <a:t>B.</a:t>
            </a:r>
            <a:r>
              <a:rPr lang="en-US" i="1" dirty="0" err="1"/>
              <a:t>Qualitative</a:t>
            </a:r>
            <a:r>
              <a:rPr lang="en-US" i="1" dirty="0"/>
              <a:t> Research and Case Study Applications in Education</a:t>
            </a:r>
            <a:r>
              <a:rPr lang="en-US" dirty="0"/>
              <a:t>. Rev. ed. San Francisco, CA: </a:t>
            </a:r>
            <a:r>
              <a:rPr lang="en-US" dirty="0" err="1"/>
              <a:t>Jossey</a:t>
            </a:r>
            <a:r>
              <a:rPr lang="en-US" dirty="0"/>
              <a:t>-Bass, 1998; </a:t>
            </a:r>
            <a:endParaRPr lang="cs-CZ" dirty="0"/>
          </a:p>
          <a:p>
            <a:r>
              <a:rPr lang="en-US" dirty="0"/>
              <a:t>Mills, Albert J., Gabrielle </a:t>
            </a:r>
            <a:r>
              <a:rPr lang="en-US" dirty="0" err="1"/>
              <a:t>Durepos</a:t>
            </a:r>
            <a:r>
              <a:rPr lang="en-US" dirty="0"/>
              <a:t>, and </a:t>
            </a:r>
            <a:r>
              <a:rPr lang="en-US" dirty="0" err="1"/>
              <a:t>Eiden</a:t>
            </a:r>
            <a:r>
              <a:rPr lang="en-US" dirty="0"/>
              <a:t> Wiebe, editors. </a:t>
            </a:r>
            <a:r>
              <a:rPr lang="en-US" i="1" dirty="0"/>
              <a:t>Encyclopedia of Case Study Research</a:t>
            </a:r>
            <a:r>
              <a:rPr lang="en-US" dirty="0"/>
              <a:t>. Thousand Oaks, CA: SAGE Publications, 2010; </a:t>
            </a:r>
            <a:endParaRPr lang="cs-CZ" dirty="0"/>
          </a:p>
          <a:p>
            <a:r>
              <a:rPr lang="en-US" dirty="0"/>
              <a:t>Putney, LeAnn Grogan. "Case Study." In </a:t>
            </a:r>
            <a:r>
              <a:rPr lang="en-US" i="1" dirty="0"/>
              <a:t>Encyclopedia of Research Design</a:t>
            </a:r>
            <a:r>
              <a:rPr lang="en-US" dirty="0"/>
              <a:t>, Neil J. </a:t>
            </a:r>
            <a:r>
              <a:rPr lang="en-US" dirty="0" err="1"/>
              <a:t>Salkind</a:t>
            </a:r>
            <a:r>
              <a:rPr lang="en-US" dirty="0"/>
              <a:t>, editor. (Thousand Oaks, CA: SAGE Publications, 2010), pp. 116-120; </a:t>
            </a:r>
            <a:endParaRPr lang="cs-CZ" dirty="0"/>
          </a:p>
          <a:p>
            <a:r>
              <a:rPr lang="en-US" dirty="0"/>
              <a:t>Simons, Helen. </a:t>
            </a:r>
            <a:r>
              <a:rPr lang="en-US" i="1" dirty="0"/>
              <a:t>Case Study Research in Practice</a:t>
            </a:r>
            <a:r>
              <a:rPr lang="en-US" dirty="0"/>
              <a:t>. London: SAGE Publications, 2009; </a:t>
            </a:r>
            <a:endParaRPr lang="cs-CZ" dirty="0"/>
          </a:p>
          <a:p>
            <a:r>
              <a:rPr lang="en-US" dirty="0" err="1"/>
              <a:t>Kratochwill</a:t>
            </a:r>
            <a:r>
              <a:rPr lang="en-US" dirty="0"/>
              <a:t>, Thomas R. and Joel R. Levin, editors. </a:t>
            </a:r>
            <a:r>
              <a:rPr lang="en-US" i="1" dirty="0"/>
              <a:t>Single-Case Research Design and Analysis: New Development for Psychology and Education</a:t>
            </a:r>
            <a:r>
              <a:rPr lang="en-US" dirty="0"/>
              <a:t>. </a:t>
            </a:r>
            <a:r>
              <a:rPr lang="en-US" dirty="0" err="1"/>
              <a:t>Hilldsale</a:t>
            </a:r>
            <a:r>
              <a:rPr lang="en-US" dirty="0"/>
              <a:t>, NJ: Lawrence Erlbaum Associates, 1992; </a:t>
            </a:r>
            <a:endParaRPr lang="cs-CZ" dirty="0"/>
          </a:p>
          <a:p>
            <a:r>
              <a:rPr lang="en-US" dirty="0" err="1"/>
              <a:t>Swanborn</a:t>
            </a:r>
            <a:r>
              <a:rPr lang="en-US" dirty="0"/>
              <a:t>, Peter G. </a:t>
            </a:r>
            <a:r>
              <a:rPr lang="en-US" i="1" dirty="0"/>
              <a:t>Case Study Research: What, Why and How?</a:t>
            </a:r>
            <a:r>
              <a:rPr lang="en-US" dirty="0"/>
              <a:t> London : SAGE, 2010; </a:t>
            </a:r>
            <a:endParaRPr lang="cs-CZ" dirty="0"/>
          </a:p>
          <a:p>
            <a:r>
              <a:rPr lang="en-US" dirty="0"/>
              <a:t>Yin, Robert K. </a:t>
            </a:r>
            <a:r>
              <a:rPr lang="en-US" i="1" dirty="0"/>
              <a:t>Case Study Research: Design and Methods</a:t>
            </a:r>
            <a:r>
              <a:rPr lang="en-US" dirty="0"/>
              <a:t>. 6th edition. Los Angeles, CA, SAGE Publications, 2014; </a:t>
            </a:r>
            <a:endParaRPr lang="cs-CZ" dirty="0"/>
          </a:p>
          <a:p>
            <a:r>
              <a:rPr lang="en-US" dirty="0" err="1"/>
              <a:t>Walo</a:t>
            </a:r>
            <a:r>
              <a:rPr lang="en-US" dirty="0"/>
              <a:t>, Maree, Adrian Bull, and Helen Breen. “Achieving Economic Benefits at Local Events: A Case Study of a Local Sports Event.” </a:t>
            </a:r>
            <a:r>
              <a:rPr lang="en-US" i="1" dirty="0"/>
              <a:t>Festival Management and Event Tourism</a:t>
            </a:r>
            <a:r>
              <a:rPr lang="en-US" dirty="0"/>
              <a:t> 4 (1996): 95-106.</a:t>
            </a:r>
            <a:endParaRPr lang="cs-CZ" dirty="0"/>
          </a:p>
          <a:p>
            <a:r>
              <a:rPr lang="cs-CZ" dirty="0" err="1"/>
              <a:t>Recommended</a:t>
            </a:r>
            <a:r>
              <a:rPr lang="cs-CZ" dirty="0"/>
              <a:t> WEB</a:t>
            </a:r>
          </a:p>
          <a:p>
            <a:pPr lvl="1"/>
            <a:r>
              <a:rPr lang="cs-CZ" dirty="0"/>
              <a:t>http://libguides.usc.edu/writingguide/casestudy</a:t>
            </a:r>
          </a:p>
        </p:txBody>
      </p:sp>
    </p:spTree>
    <p:extLst>
      <p:ext uri="{BB962C8B-B14F-4D97-AF65-F5344CB8AC3E}">
        <p14:creationId xmlns:p14="http://schemas.microsoft.com/office/powerpoint/2010/main" val="3005788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Pět mylných představ o případových studiích I</a:t>
            </a:r>
          </a:p>
        </p:txBody>
      </p:sp>
      <p:sp>
        <p:nvSpPr>
          <p:cNvPr id="3" name="Zástupný symbol pro obsah 2"/>
          <p:cNvSpPr>
            <a:spLocks noGrp="1"/>
          </p:cNvSpPr>
          <p:nvPr>
            <p:ph idx="1"/>
          </p:nvPr>
        </p:nvSpPr>
        <p:spPr/>
        <p:txBody>
          <a:bodyPr>
            <a:normAutofit fontScale="92500" lnSpcReduction="10000"/>
          </a:bodyPr>
          <a:lstStyle/>
          <a:p>
            <a:r>
              <a:rPr lang="cs-CZ" dirty="0"/>
              <a:t>Nedorozumění 1: Obecné, teoretické znalosti nezávislé na kontextu jsou cennější než konkrétní, praktické (závislé na kontextu) poznání.</a:t>
            </a:r>
          </a:p>
          <a:p>
            <a:r>
              <a:rPr lang="cs-CZ" dirty="0"/>
              <a:t>Nedorozumění 2: Nelze </a:t>
            </a:r>
            <a:r>
              <a:rPr lang="cs-CZ" dirty="0" err="1"/>
              <a:t>zobecnňovat</a:t>
            </a:r>
            <a:r>
              <a:rPr lang="cs-CZ" dirty="0"/>
              <a:t> na základě individuálního případu; proto případová studie nemůže přispět k vědeckému vývoji.</a:t>
            </a:r>
          </a:p>
          <a:p>
            <a:r>
              <a:rPr lang="cs-CZ" dirty="0"/>
              <a:t>Nedorozumění 3: Případová studie je nejužitečnější pro vytváření hypotéz; tj. v první fázi celkového výzkumného procesu, zatímco jiné metody jsou vhodnější pro testování hypotéz a budování teorií.</a:t>
            </a:r>
          </a:p>
          <a:p>
            <a:r>
              <a:rPr lang="cs-CZ" dirty="0"/>
              <a:t>Nedorozumění 4: Případová studie obsahuje předpojatost, tzn. Tendenci potvrdit předpoklady výzkumného pracovníka.</a:t>
            </a:r>
          </a:p>
          <a:p>
            <a:r>
              <a:rPr lang="cs-CZ" dirty="0"/>
              <a:t>Nedorozumění 5: Často je obtížné shrnout a rozvíjet obecné návrhy a teorie na základě konkrétních případových studií.</a:t>
            </a:r>
          </a:p>
        </p:txBody>
      </p:sp>
    </p:spTree>
    <p:extLst>
      <p:ext uri="{BB962C8B-B14F-4D97-AF65-F5344CB8AC3E}">
        <p14:creationId xmlns:p14="http://schemas.microsoft.com/office/powerpoint/2010/main" val="1578300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Pět mylných představ o výzkumech typu případových studií, vyvraťte nedorozumění</a:t>
            </a:r>
          </a:p>
        </p:txBody>
      </p:sp>
      <p:sp>
        <p:nvSpPr>
          <p:cNvPr id="3" name="Zástupný symbol pro obsah 2"/>
          <p:cNvSpPr>
            <a:spLocks noGrp="1"/>
          </p:cNvSpPr>
          <p:nvPr>
            <p:ph idx="1"/>
          </p:nvPr>
        </p:nvSpPr>
        <p:spPr/>
        <p:txBody>
          <a:bodyPr>
            <a:normAutofit lnSpcReduction="10000"/>
          </a:bodyPr>
          <a:lstStyle/>
          <a:p>
            <a:r>
              <a:rPr lang="cs-CZ" dirty="0"/>
              <a:t>Při psaní článku se zamyslete introspektivně nad </a:t>
            </a:r>
            <a:r>
              <a:rPr lang="cs-CZ" dirty="0" err="1"/>
              <a:t>tim</a:t>
            </a:r>
            <a:r>
              <a:rPr lang="cs-CZ" dirty="0"/>
              <a:t>, jak jste se vypořádali s těmito mylnými představami, </a:t>
            </a:r>
          </a:p>
          <a:p>
            <a:pPr lvl="1"/>
            <a:r>
              <a:rPr lang="cs-CZ" dirty="0"/>
              <a:t>protože to může pomoci posílit platnost a spolehlivost vašeho výzkumu </a:t>
            </a:r>
          </a:p>
          <a:p>
            <a:pPr lvl="1"/>
            <a:r>
              <a:rPr lang="cs-CZ" dirty="0"/>
              <a:t>tím, že objasníte volbu výběru případů, </a:t>
            </a:r>
          </a:p>
          <a:p>
            <a:pPr lvl="1"/>
            <a:r>
              <a:rPr lang="cs-CZ" dirty="0"/>
              <a:t>testování a zpochybnění stávajících předpokladů, </a:t>
            </a:r>
          </a:p>
          <a:p>
            <a:pPr lvl="1"/>
            <a:r>
              <a:rPr lang="cs-CZ" dirty="0"/>
              <a:t>interpretaci klíčových zjištění a shrnutí výsledků případů. </a:t>
            </a:r>
          </a:p>
          <a:p>
            <a:r>
              <a:rPr lang="cs-CZ" dirty="0"/>
              <a:t>Přemýšlejte o výzkumném případu případové studie jako o úplném, hloubkovém vyprávění o specifických vlastnostech a klíčových charakteristikách vašeho předmětu analýzy aplikovaných na výzkumný problém.</a:t>
            </a:r>
          </a:p>
          <a:p>
            <a:r>
              <a:rPr lang="en-US" sz="1500" dirty="0" err="1"/>
              <a:t>Flyvbjerg</a:t>
            </a:r>
            <a:r>
              <a:rPr lang="en-US" sz="1500" dirty="0"/>
              <a:t>, Bent. “Five Misunderstandings About Case-Study Research.” Qualitative Inquiry 12 (April 2006): 219-245.</a:t>
            </a:r>
            <a:endParaRPr lang="cs-CZ" sz="1500" dirty="0"/>
          </a:p>
        </p:txBody>
      </p:sp>
    </p:spTree>
    <p:extLst>
      <p:ext uri="{BB962C8B-B14F-4D97-AF65-F5344CB8AC3E}">
        <p14:creationId xmlns:p14="http://schemas.microsoft.com/office/powerpoint/2010/main" val="219976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Identifikace případu k výzkumu</a:t>
            </a:r>
            <a:br>
              <a:rPr lang="cs-CZ" dirty="0"/>
            </a:br>
            <a:endParaRPr lang="cs-CZ" dirty="0"/>
          </a:p>
        </p:txBody>
      </p:sp>
      <p:sp>
        <p:nvSpPr>
          <p:cNvPr id="3" name="Zástupný symbol pro obsah 2"/>
          <p:cNvSpPr>
            <a:spLocks noGrp="1"/>
          </p:cNvSpPr>
          <p:nvPr>
            <p:ph idx="1"/>
          </p:nvPr>
        </p:nvSpPr>
        <p:spPr/>
        <p:txBody>
          <a:bodyPr/>
          <a:lstStyle/>
          <a:p>
            <a:r>
              <a:rPr lang="cs-CZ" dirty="0"/>
              <a:t>Představuje případ neobvyklý nebo atypický příklad výzkumného problému, který vyžaduje podrobnější analýzu?</a:t>
            </a:r>
          </a:p>
          <a:p>
            <a:pPr lvl="1"/>
            <a:r>
              <a:rPr lang="cs-CZ" dirty="0"/>
              <a:t>Pokud například problém výzkumu je identifikovat strategie ke zlepšení politiky, které podporují přístup dívek ke středoškolskému vzdělání v převážně muslimských zemích, můžete zvážit použití </a:t>
            </a:r>
            <a:r>
              <a:rPr lang="cs-CZ" dirty="0" err="1"/>
              <a:t>Azerbajdžanu</a:t>
            </a:r>
            <a:r>
              <a:rPr lang="cs-CZ" dirty="0"/>
              <a:t> jako případové studie spíše než zvolit zřejmější zemi na Blízkém východě.</a:t>
            </a:r>
          </a:p>
          <a:p>
            <a:pPr lvl="1"/>
            <a:r>
              <a:rPr lang="cs-CZ" dirty="0"/>
              <a:t>To může odhalit důležité nové pohledy na to, jak doporučit, aby vlády jiných převážně muslimských národů formulovaly politiky podporující lepší přístup k vzdělání pro dívky.</a:t>
            </a:r>
          </a:p>
        </p:txBody>
      </p:sp>
    </p:spTree>
    <p:extLst>
      <p:ext uri="{BB962C8B-B14F-4D97-AF65-F5344CB8AC3E}">
        <p14:creationId xmlns:p14="http://schemas.microsoft.com/office/powerpoint/2010/main" val="3103911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Poskytuje případ důležitý pohled nebo osvětluje dříve skrytý problém?</a:t>
            </a:r>
          </a:p>
        </p:txBody>
      </p:sp>
      <p:sp>
        <p:nvSpPr>
          <p:cNvPr id="3" name="Zástupný symbol pro obsah 2"/>
          <p:cNvSpPr>
            <a:spLocks noGrp="1"/>
          </p:cNvSpPr>
          <p:nvPr>
            <p:ph idx="1"/>
          </p:nvPr>
        </p:nvSpPr>
        <p:spPr/>
        <p:txBody>
          <a:bodyPr/>
          <a:lstStyle/>
          <a:p>
            <a:r>
              <a:rPr lang="cs-CZ" dirty="0"/>
              <a:t>Například jednotlivé případy mohou naznačovat, že užívání drog mezi lidi bez domova souvisí s jejich vzory cestování po celý den. </a:t>
            </a:r>
          </a:p>
          <a:p>
            <a:r>
              <a:rPr lang="cs-CZ" dirty="0"/>
              <a:t>Za předpokladu, že předchozí studie nezohledňovaly možnosti individuálního cestování jako způsob, jak studovat přístup k nedovolenému užívání drog, případová studie, která pozoruje bezdomovce, by mohla odhalit, jak otázky volby osobní mobility usnadňují pravidelný přístup k nedovoleným drogám. </a:t>
            </a:r>
          </a:p>
          <a:p>
            <a:r>
              <a:rPr lang="cs-CZ" dirty="0"/>
              <a:t>Všimněte si, že je důležité provést důkladnou rešerši literatury, abyste zajistili, že váš předpoklad o nutnosti odhalit nové poznatky nebo dříve skryté problémy je platný a založený na důkazech.</a:t>
            </a:r>
          </a:p>
        </p:txBody>
      </p:sp>
    </p:spTree>
    <p:extLst>
      <p:ext uri="{BB962C8B-B14F-4D97-AF65-F5344CB8AC3E}">
        <p14:creationId xmlns:p14="http://schemas.microsoft.com/office/powerpoint/2010/main" val="2199965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Nabízí tento případ opačný názor k převládajícím teoriím?</a:t>
            </a:r>
          </a:p>
        </p:txBody>
      </p:sp>
      <p:sp>
        <p:nvSpPr>
          <p:cNvPr id="3" name="Zástupný symbol pro obsah 2"/>
          <p:cNvSpPr>
            <a:spLocks noGrp="1"/>
          </p:cNvSpPr>
          <p:nvPr>
            <p:ph idx="1"/>
          </p:nvPr>
        </p:nvSpPr>
        <p:spPr/>
        <p:txBody>
          <a:bodyPr/>
          <a:lstStyle/>
          <a:p>
            <a:r>
              <a:rPr lang="cs-CZ" dirty="0"/>
              <a:t>Například pravděpodobně tendence aplikovat určitou teorii při vysvětlování vztahu mezi dvěma subjekty analýzy. </a:t>
            </a:r>
          </a:p>
          <a:p>
            <a:r>
              <a:rPr lang="cs-CZ" dirty="0"/>
              <a:t>Váš případ by mohl zpochybnit tento předpoklad použitím inovativního teoretického rámce [možná zapůjčeného z jiné disciplíny] do studie případu, aby zjistil, zda tento přístup nabízí nové způsoby porozumění výzkumnému problému. </a:t>
            </a:r>
          </a:p>
          <a:p>
            <a:r>
              <a:rPr lang="cs-CZ" dirty="0"/>
              <a:t>Popis opačné teorie je jedním z nejdůležitějších způsobů, jak se nové znalosti a porozumění vyvíjejí v existující literatuře.</a:t>
            </a:r>
          </a:p>
        </p:txBody>
      </p:sp>
    </p:spTree>
    <p:extLst>
      <p:ext uri="{BB962C8B-B14F-4D97-AF65-F5344CB8AC3E}">
        <p14:creationId xmlns:p14="http://schemas.microsoft.com/office/powerpoint/2010/main" val="1417549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Umožňuje případ praktický vyřešení problému?</a:t>
            </a:r>
          </a:p>
        </p:txBody>
      </p:sp>
      <p:sp>
        <p:nvSpPr>
          <p:cNvPr id="3" name="Zástupný symbol pro obsah 2"/>
          <p:cNvSpPr>
            <a:spLocks noGrp="1"/>
          </p:cNvSpPr>
          <p:nvPr>
            <p:ph idx="1"/>
          </p:nvPr>
        </p:nvSpPr>
        <p:spPr/>
        <p:txBody>
          <a:bodyPr/>
          <a:lstStyle/>
          <a:p>
            <a:r>
              <a:rPr lang="cs-CZ" dirty="0"/>
              <a:t>Například studiem případu, jako je například smrtelná nehoda na železničním přejezdu, mohou odhalit skryté problémy, které by mohly být použity na preventivní opatření, která přispějí ke snížení nebezpečí nehod v budoucnu. </a:t>
            </a:r>
          </a:p>
          <a:p>
            <a:r>
              <a:rPr lang="cs-CZ" dirty="0"/>
              <a:t>V tomto příkladu by případová studie vyšetřující havárii mohla vést k lepšímu pochopení toho, kam strategicky umístit další signály na jiných železničních přejezdech, aby lépe varoval řidiče blížícího se vlaku, zvláště když viditelnost je brzděna silným deštěm, mlhou nebo v noci.</a:t>
            </a:r>
          </a:p>
        </p:txBody>
      </p:sp>
    </p:spTree>
    <p:extLst>
      <p:ext uri="{BB962C8B-B14F-4D97-AF65-F5344CB8AC3E}">
        <p14:creationId xmlns:p14="http://schemas.microsoft.com/office/powerpoint/2010/main" val="905800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Nabízí nový směr budoucího výzkumu?</a:t>
            </a:r>
          </a:p>
        </p:txBody>
      </p:sp>
      <p:sp>
        <p:nvSpPr>
          <p:cNvPr id="3" name="Zástupný symbol pro obsah 2"/>
          <p:cNvSpPr>
            <a:spLocks noGrp="1"/>
          </p:cNvSpPr>
          <p:nvPr>
            <p:ph idx="1"/>
          </p:nvPr>
        </p:nvSpPr>
        <p:spPr/>
        <p:txBody>
          <a:bodyPr/>
          <a:lstStyle/>
          <a:p>
            <a:r>
              <a:rPr lang="cs-CZ" dirty="0"/>
              <a:t>Například po provedení důkladné analýzy literatury [velmi důležité!] Zjistíte, že existuje jen málo výzkumu, který ukazuje, jak ženy přispívají k ochraně vodních zdrojů ve venkovských obcích Ugandy. Případová studie o tom, jak ženy přispívají k úspoře vody v konkrétní vesnici, může položit základy pro pochopení potřeby důkladnějšího výzkumu, který dokumentuje, jak ženy ve svých rolích jako kuchaři a pečovatelé o rodině myslí na vodu jako cenný zdroj ve své komunitě po celém venkově oblasti východní Afriky. Případ by také mohl poukázat na potřebu vědců aplikovat feministické teorie práce a rodiny na otázku zachování vody.</a:t>
            </a:r>
          </a:p>
        </p:txBody>
      </p:sp>
    </p:spTree>
    <p:extLst>
      <p:ext uri="{BB962C8B-B14F-4D97-AF65-F5344CB8AC3E}">
        <p14:creationId xmlns:p14="http://schemas.microsoft.com/office/powerpoint/2010/main" val="329893676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3842</Words>
  <Application>Microsoft Office PowerPoint</Application>
  <PresentationFormat>Širokoúhlá obrazovka</PresentationFormat>
  <Paragraphs>123</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Calibri Light</vt:lpstr>
      <vt:lpstr>Motiv Office</vt:lpstr>
      <vt:lpstr>Případová studie (case study)</vt:lpstr>
      <vt:lpstr>Případová studie</vt:lpstr>
      <vt:lpstr>Pět mylných představ o případových studiích I</vt:lpstr>
      <vt:lpstr>Pět mylných představ o výzkumech typu případových studií, vyvraťte nedorozumění</vt:lpstr>
      <vt:lpstr>Identifikace případu k výzkumu </vt:lpstr>
      <vt:lpstr>Poskytuje případ důležitý pohled nebo osvětluje dříve skrytý problém?</vt:lpstr>
      <vt:lpstr>Nabízí tento případ opačný názor k převládajícím teoriím?</vt:lpstr>
      <vt:lpstr>Umožňuje případ praktický vyřešení problému?</vt:lpstr>
      <vt:lpstr>Nabízí nový směr budoucího výzkumu?</vt:lpstr>
      <vt:lpstr>Účel a struktura příspěvku</vt:lpstr>
      <vt:lpstr>I. Úvod</vt:lpstr>
      <vt:lpstr>Úvod II</vt:lpstr>
      <vt:lpstr>II. Rešerše literatury</vt:lpstr>
      <vt:lpstr>Přehled literatury II</vt:lpstr>
      <vt:lpstr>III. Metoda</vt:lpstr>
      <vt:lpstr>III. Metoda II</vt:lpstr>
      <vt:lpstr>IV. Diskuse</vt:lpstr>
      <vt:lpstr>IV. Diskuse II</vt:lpstr>
      <vt:lpstr>V. Závěr</vt:lpstr>
      <vt:lpstr>V. Závěr II</vt:lpstr>
      <vt:lpstr>Problémy, které je třeba vyhnout</vt:lpstr>
      <vt:lpstr>Literature and web 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Případová studie (case study)</dc:title>
  <dc:creator>Inna Čábelková</dc:creator>
  <cp:lastModifiedBy>Čábelková Inna</cp:lastModifiedBy>
  <cp:revision>18</cp:revision>
  <dcterms:created xsi:type="dcterms:W3CDTF">2018-02-22T13:28:16Z</dcterms:created>
  <dcterms:modified xsi:type="dcterms:W3CDTF">2021-02-24T16:03:51Z</dcterms:modified>
</cp:coreProperties>
</file>