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60" r:id="rId3"/>
    <p:sldId id="261" r:id="rId4"/>
    <p:sldId id="259" r:id="rId5"/>
  </p:sldIdLst>
  <p:sldSz cx="9144000" cy="5143500" type="screen16x9"/>
  <p:notesSz cx="6858000" cy="9144000"/>
  <p:embeddedFontLst>
    <p:embeddedFont>
      <p:font typeface="Lato" panose="020B0604020202020204" charset="0"/>
      <p:regular r:id="rId7"/>
      <p:bold r:id="rId8"/>
      <p:italic r:id="rId9"/>
      <p:boldItalic r:id="rId10"/>
    </p:embeddedFont>
    <p:embeddedFont>
      <p:font typeface="Montserrat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bert Hartmann" initials="" lastIdx="1" clrIdx="0"/>
  <p:cmAuthor id="1" name="Nuha Hussein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60" autoAdjust="0"/>
  </p:normalViewPr>
  <p:slideViewPr>
    <p:cSldViewPr snapToGrid="0">
      <p:cViewPr>
        <p:scale>
          <a:sx n="79" d="100"/>
          <a:sy n="79" d="100"/>
        </p:scale>
        <p:origin x="22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72c0072e6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72c0072e6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name="adj" fmla="val 0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name="adj" fmla="val 58774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Google Shape;125;p11"/>
          <p:cNvSpPr txBox="1">
            <a:spLocks noGrp="1"/>
          </p:cNvSpPr>
          <p:nvPr>
            <p:ph type="title" hasCustomPrompt="1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>
            <a:spLocks noGrp="1"/>
          </p:cNvSpPr>
          <p:nvPr>
            <p:ph type="body" idx="1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7" name="Google Shape;12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" name="Google Shape;39;p3"/>
          <p:cNvSpPr txBox="1">
            <a:spLocks noGrp="1"/>
          </p:cNvSpPr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2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1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" name="Google Shape;89;p8"/>
          <p:cNvSpPr txBox="1">
            <a:spLocks noGrp="1"/>
          </p:cNvSpPr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9"/>
          <p:cNvSpPr txBox="1">
            <a:spLocks noGrp="1"/>
          </p:cNvSpPr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6" name="Google Shape;96;p9"/>
          <p:cNvSpPr txBox="1">
            <a:spLocks noGrp="1"/>
          </p:cNvSpPr>
          <p:nvPr>
            <p:ph type="subTitle" idx="1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97" name="Google Shape;97;p9"/>
          <p:cNvSpPr txBox="1">
            <a:spLocks noGrp="1"/>
          </p:cNvSpPr>
          <p:nvPr>
            <p:ph type="body" idx="2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10"/>
          <p:cNvSpPr txBox="1">
            <a:spLocks noGrp="1"/>
          </p:cNvSpPr>
          <p:nvPr>
            <p:ph type="body" idx="1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4" name="Google Shape;10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focus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>
            <a:spLocks noGrp="1"/>
          </p:cNvSpPr>
          <p:nvPr>
            <p:ph type="ctrTitle"/>
          </p:nvPr>
        </p:nvSpPr>
        <p:spPr>
          <a:xfrm>
            <a:off x="3537150" y="1003868"/>
            <a:ext cx="50175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pl-PL" dirty="0"/>
              <a:t>Przegląd dokumentu przedstawiającego stanowisko Komisji Europejskiej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AEAF5D1-3DAB-43DE-962C-DDD9BDDB9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" dirty="0"/>
              <a:t>Non-deductive arguments by the EC</a:t>
            </a:r>
            <a:endParaRPr lang="en-D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8FB50E-660D-49EF-BC1D-B985C6E70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808" y="1389320"/>
            <a:ext cx="7397049" cy="3360430"/>
          </a:xfrm>
        </p:spPr>
        <p:txBody>
          <a:bodyPr/>
          <a:lstStyle/>
          <a:p>
            <a:r>
              <a:rPr lang="en-GB" sz="1400" dirty="0"/>
              <a:t>The current COVID-19 impact can not be compared to the climate change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200" dirty="0"/>
              <a:t>It actually proves the fact that a and working economy is absolutely necessary to provide sustainability in Europe</a:t>
            </a:r>
          </a:p>
          <a:p>
            <a:endParaRPr lang="en-GB" dirty="0"/>
          </a:p>
          <a:p>
            <a:r>
              <a:rPr lang="en-GB" sz="1400" dirty="0"/>
              <a:t>Concerning the positions which are internalized by the other EU members:</a:t>
            </a:r>
          </a:p>
          <a:p>
            <a:pPr lvl="1">
              <a:spcBef>
                <a:spcPts val="600"/>
              </a:spcBef>
            </a:pPr>
            <a:r>
              <a:rPr lang="en-GB" sz="1200" dirty="0"/>
              <a:t> How is the European solidarity constructed?</a:t>
            </a:r>
          </a:p>
          <a:p>
            <a:pPr lvl="1">
              <a:spcBef>
                <a:spcPts val="600"/>
              </a:spcBef>
            </a:pPr>
            <a:r>
              <a:rPr lang="en-GB" sz="1200" dirty="0"/>
              <a:t>What would be a practical solution, which would align with the principle of ‘common but different responsibilities’?</a:t>
            </a:r>
          </a:p>
          <a:p>
            <a:endParaRPr lang="en-GB" dirty="0"/>
          </a:p>
          <a:p>
            <a:r>
              <a:rPr lang="en-GB" sz="1400" dirty="0"/>
              <a:t>The European strategy should be bounded in a global solution: no European solo effort</a:t>
            </a:r>
          </a:p>
          <a:p>
            <a:pPr lvl="1">
              <a:spcBef>
                <a:spcPts val="600"/>
              </a:spcBef>
            </a:pPr>
            <a:r>
              <a:rPr lang="en-GB" sz="1200" dirty="0"/>
              <a:t>Forcing our unequal member states on an equilibrium with USA, China, Russia etc. </a:t>
            </a:r>
            <a:endParaRPr lang="en-DE" sz="1200" dirty="0"/>
          </a:p>
        </p:txBody>
      </p:sp>
    </p:spTree>
    <p:extLst>
      <p:ext uri="{BB962C8B-B14F-4D97-AF65-F5344CB8AC3E}">
        <p14:creationId xmlns:p14="http://schemas.microsoft.com/office/powerpoint/2010/main" val="3567021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F8871-E701-4203-A6AA-61DA9BC87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" dirty="0"/>
              <a:t>Strong arguments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2E546-D284-43AD-A160-4781337C6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7310" y="1389320"/>
            <a:ext cx="7038900" cy="2911200"/>
          </a:xfrm>
        </p:spPr>
        <p:txBody>
          <a:bodyPr/>
          <a:lstStyle/>
          <a:p>
            <a:r>
              <a:rPr lang="en-GB" sz="1400" dirty="0"/>
              <a:t>Identification of the real problem -&gt; How are we going to be able to finance the transition? </a:t>
            </a:r>
          </a:p>
          <a:p>
            <a:endParaRPr lang="en-GB" sz="1400" dirty="0"/>
          </a:p>
          <a:p>
            <a:r>
              <a:rPr lang="en-GB" sz="1400" dirty="0"/>
              <a:t>Commitment to strong funding for the MFF</a:t>
            </a:r>
          </a:p>
          <a:p>
            <a:pPr lvl="1">
              <a:spcBef>
                <a:spcPts val="600"/>
              </a:spcBef>
            </a:pPr>
            <a:r>
              <a:rPr lang="en-GB" sz="1200" dirty="0"/>
              <a:t>Meeting a minimum of 1.3 of annual GNI </a:t>
            </a:r>
          </a:p>
          <a:p>
            <a:endParaRPr lang="en-GB" sz="1400" dirty="0"/>
          </a:p>
          <a:p>
            <a:r>
              <a:rPr lang="en-GB" sz="1400" dirty="0"/>
              <a:t>Collective action towards one common goal - considering the economic impact on individual nations with “less mobile </a:t>
            </a:r>
            <a:r>
              <a:rPr lang="en-GB" sz="1400" dirty="0" err="1"/>
              <a:t>labor</a:t>
            </a:r>
            <a:r>
              <a:rPr lang="en-GB" sz="1400" dirty="0"/>
              <a:t> markets” and “carbon-intensive industries”  </a:t>
            </a:r>
          </a:p>
          <a:p>
            <a:pPr lvl="1">
              <a:spcBef>
                <a:spcPts val="600"/>
              </a:spcBef>
            </a:pPr>
            <a:r>
              <a:rPr lang="en-GB" sz="1200" dirty="0"/>
              <a:t>According to the ‘common but different’ principle</a:t>
            </a:r>
          </a:p>
          <a:p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35217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6"/>
          <p:cNvSpPr txBox="1">
            <a:spLocks noGrp="1"/>
          </p:cNvSpPr>
          <p:nvPr>
            <p:ph type="body" idx="1"/>
          </p:nvPr>
        </p:nvSpPr>
        <p:spPr>
          <a:xfrm>
            <a:off x="687900" y="1593849"/>
            <a:ext cx="3827456" cy="2597825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  <a:buSzPts val="1300"/>
              <a:buFont typeface="Arial" panose="020B0604020202020204" pitchFamily="34" charset="0"/>
              <a:buChar char="•"/>
            </a:pPr>
            <a:endParaRPr lang="de" sz="1400" dirty="0"/>
          </a:p>
          <a:p>
            <a:pPr lvl="0" algn="l" rtl="0">
              <a:spcBef>
                <a:spcPts val="0"/>
              </a:spcBef>
              <a:spcAft>
                <a:spcPts val="0"/>
              </a:spcAft>
              <a:buSzPts val="1300"/>
              <a:buFont typeface="Arial" panose="020B0604020202020204" pitchFamily="34" charset="0"/>
              <a:buChar char="•"/>
            </a:pPr>
            <a:r>
              <a:rPr lang="de" sz="1400" dirty="0"/>
              <a:t>Overall good presentation/ statement - fact based/ only some ‘alarmist‘ statements </a:t>
            </a:r>
          </a:p>
          <a:p>
            <a:pPr marL="146050" lvl="0" indent="0" algn="l" rtl="0"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 sz="1400" dirty="0"/>
          </a:p>
          <a:p>
            <a:pPr lvl="0" algn="l" rtl="0">
              <a:spcBef>
                <a:spcPts val="0"/>
              </a:spcBef>
              <a:spcAft>
                <a:spcPts val="0"/>
              </a:spcAft>
              <a:buSzPts val="1300"/>
              <a:buFont typeface="Arial" panose="020B0604020202020204" pitchFamily="34" charset="0"/>
              <a:buChar char="•"/>
            </a:pPr>
            <a:r>
              <a:rPr lang="de" sz="1400" dirty="0"/>
              <a:t>Full agreement: root of the argument is economic nature &amp; feasibility of policies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  <a:buSzPts val="1300"/>
              <a:buFont typeface="Arial" panose="020B0604020202020204" pitchFamily="34" charset="0"/>
              <a:buChar char="•"/>
            </a:pPr>
            <a:endParaRPr sz="1400" dirty="0"/>
          </a:p>
          <a:p>
            <a:pPr lvl="0" algn="l" rtl="0">
              <a:spcBef>
                <a:spcPts val="0"/>
              </a:spcBef>
              <a:spcAft>
                <a:spcPts val="0"/>
              </a:spcAft>
              <a:buSzPts val="1300"/>
              <a:buFont typeface="Arial" panose="020B0604020202020204" pitchFamily="34" charset="0"/>
              <a:buChar char="•"/>
            </a:pPr>
            <a:r>
              <a:rPr lang="de" sz="1400" dirty="0"/>
              <a:t>Full agreement: MFF budget should be at least 1.3 percent of GNI</a:t>
            </a:r>
            <a:endParaRPr sz="1400" dirty="0"/>
          </a:p>
        </p:txBody>
      </p:sp>
      <p:sp>
        <p:nvSpPr>
          <p:cNvPr id="154" name="Google Shape;154;p16"/>
          <p:cNvSpPr txBox="1">
            <a:spLocks noGrp="1"/>
          </p:cNvSpPr>
          <p:nvPr>
            <p:ph type="body" idx="1"/>
          </p:nvPr>
        </p:nvSpPr>
        <p:spPr>
          <a:xfrm>
            <a:off x="5085248" y="2005310"/>
            <a:ext cx="3519000" cy="2760900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44500" indent="-285750">
              <a:buSzPts val="1100"/>
            </a:pPr>
            <a:r>
              <a:rPr lang="en-GB" sz="1600" dirty="0"/>
              <a:t>Polish</a:t>
            </a:r>
            <a:r>
              <a:rPr lang="de" sz="1600" dirty="0"/>
              <a:t> willing</a:t>
            </a:r>
            <a:r>
              <a:rPr lang="en-GB" sz="1600" dirty="0"/>
              <a:t>ness</a:t>
            </a:r>
            <a:r>
              <a:rPr lang="de" sz="1600" dirty="0"/>
              <a:t> to cooperate</a:t>
            </a:r>
          </a:p>
          <a:p>
            <a:pPr marL="901700" lvl="1" indent="-285750"/>
            <a:r>
              <a:rPr lang="de-DE" sz="1200" dirty="0" err="1"/>
              <a:t>Finanicial</a:t>
            </a:r>
            <a:r>
              <a:rPr lang="de-DE" sz="1200" dirty="0"/>
              <a:t> and </a:t>
            </a:r>
            <a:r>
              <a:rPr lang="de-DE" sz="1200" dirty="0" err="1"/>
              <a:t>technological</a:t>
            </a:r>
            <a:r>
              <a:rPr lang="de-DE" sz="1200" dirty="0"/>
              <a:t> </a:t>
            </a:r>
            <a:r>
              <a:rPr lang="de-DE" sz="1200" dirty="0" err="1"/>
              <a:t>aid</a:t>
            </a:r>
            <a:r>
              <a:rPr lang="de" sz="1200" dirty="0"/>
              <a:t> </a:t>
            </a:r>
          </a:p>
          <a:p>
            <a:pPr marL="901700" lvl="1" indent="-285750"/>
            <a:r>
              <a:rPr lang="en-GB" sz="1200" dirty="0"/>
              <a:t>Environmental</a:t>
            </a:r>
            <a:r>
              <a:rPr lang="de" sz="1200" dirty="0"/>
              <a:t> measures must be backed by labour policies</a:t>
            </a:r>
            <a:endParaRPr sz="1200" dirty="0"/>
          </a:p>
          <a:p>
            <a:pPr lvl="1"/>
            <a:r>
              <a:rPr lang="de-DE" sz="1200" dirty="0"/>
              <a:t>Total </a:t>
            </a:r>
            <a:r>
              <a:rPr lang="de" sz="1200" dirty="0"/>
              <a:t>welfare </a:t>
            </a:r>
            <a:r>
              <a:rPr lang="de-DE" sz="1200" dirty="0" err="1"/>
              <a:t>surplus</a:t>
            </a:r>
            <a:r>
              <a:rPr lang="de-DE" sz="1200" dirty="0"/>
              <a:t> =//= </a:t>
            </a:r>
            <a:r>
              <a:rPr lang="de-DE" sz="1200" dirty="0" err="1"/>
              <a:t>domestic</a:t>
            </a:r>
            <a:r>
              <a:rPr lang="de-DE" sz="1200" dirty="0"/>
              <a:t> </a:t>
            </a:r>
            <a:r>
              <a:rPr lang="de-DE" sz="1200" dirty="0" err="1"/>
              <a:t>welfare</a:t>
            </a:r>
            <a:r>
              <a:rPr lang="de-DE" sz="1200" dirty="0"/>
              <a:t> </a:t>
            </a:r>
            <a:r>
              <a:rPr lang="de-DE" sz="1200" dirty="0" err="1"/>
              <a:t>gains</a:t>
            </a:r>
            <a:r>
              <a:rPr lang="de-DE" sz="1200" dirty="0"/>
              <a:t> -</a:t>
            </a:r>
            <a:r>
              <a:rPr lang="de" sz="1200" dirty="0"/>
              <a:t>&gt; </a:t>
            </a:r>
            <a:r>
              <a:rPr lang="de-DE" sz="1200" dirty="0" err="1"/>
              <a:t>likely</a:t>
            </a:r>
            <a:r>
              <a:rPr lang="de-DE" sz="1200" dirty="0"/>
              <a:t> a </a:t>
            </a:r>
            <a:r>
              <a:rPr lang="de" sz="1200" dirty="0"/>
              <a:t>potential losers and demands assurance that the negative effects will be mitigated </a:t>
            </a:r>
            <a:endParaRPr sz="1200" dirty="0"/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7D0F1ED5-7AC7-435D-8383-BF48CE9B6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</p:spPr>
        <p:txBody>
          <a:bodyPr/>
          <a:lstStyle/>
          <a:p>
            <a:r>
              <a:rPr lang="en-GB"/>
              <a:t>Conclusion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01E95E6-D860-4227-BBA3-1CDB9F74F46C}"/>
              </a:ext>
            </a:extLst>
          </p:cNvPr>
          <p:cNvSpPr/>
          <p:nvPr/>
        </p:nvSpPr>
        <p:spPr>
          <a:xfrm>
            <a:off x="4426344" y="2718925"/>
            <a:ext cx="756000" cy="283221"/>
          </a:xfrm>
          <a:prstGeom prst="rightArrow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93F42B97-3B40-479B-B730-FBDD5DE1C5E1}"/>
              </a:ext>
            </a:extLst>
          </p:cNvPr>
          <p:cNvSpPr/>
          <p:nvPr/>
        </p:nvSpPr>
        <p:spPr>
          <a:xfrm>
            <a:off x="4408812" y="3648157"/>
            <a:ext cx="756000" cy="283221"/>
          </a:xfrm>
          <a:prstGeom prst="rightArrow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4AD11B6-1200-4643-A48E-81C0D7074003}"/>
              </a:ext>
            </a:extLst>
          </p:cNvPr>
          <p:cNvGrpSpPr/>
          <p:nvPr/>
        </p:nvGrpSpPr>
        <p:grpSpPr>
          <a:xfrm>
            <a:off x="433760" y="1351368"/>
            <a:ext cx="540000" cy="504000"/>
            <a:chOff x="3379248" y="873940"/>
            <a:chExt cx="659315" cy="647362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A3FE36A-7F29-4E0D-A522-5659C1DD7D79}"/>
                </a:ext>
              </a:extLst>
            </p:cNvPr>
            <p:cNvSpPr/>
            <p:nvPr/>
          </p:nvSpPr>
          <p:spPr>
            <a:xfrm>
              <a:off x="3390563" y="873940"/>
              <a:ext cx="648000" cy="6473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" name="Plus Sign 4">
              <a:extLst>
                <a:ext uri="{FF2B5EF4-FFF2-40B4-BE49-F238E27FC236}">
                  <a16:creationId xmlns:a16="http://schemas.microsoft.com/office/drawing/2014/main" id="{A7E5DF58-4A0B-4FBC-B0A0-ACA1FEA8BE90}"/>
                </a:ext>
              </a:extLst>
            </p:cNvPr>
            <p:cNvSpPr/>
            <p:nvPr/>
          </p:nvSpPr>
          <p:spPr>
            <a:xfrm>
              <a:off x="3379248" y="873940"/>
              <a:ext cx="648000" cy="647362"/>
            </a:xfrm>
            <a:prstGeom prst="mathPlus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265</Words>
  <Application>Microsoft Office PowerPoint</Application>
  <PresentationFormat>On-screen Show (16:9)</PresentationFormat>
  <Paragraphs>30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Wingdings</vt:lpstr>
      <vt:lpstr>Montserrat</vt:lpstr>
      <vt:lpstr>Lato</vt:lpstr>
      <vt:lpstr>Focus</vt:lpstr>
      <vt:lpstr>Przegląd dokumentu przedstawiającego stanowisko Komisji Europejskiej</vt:lpstr>
      <vt:lpstr>Non-deductive arguments by the EC</vt:lpstr>
      <vt:lpstr>Strong arguments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Commission</dc:title>
  <cp:lastModifiedBy>Robert Hartmann</cp:lastModifiedBy>
  <cp:revision>4</cp:revision>
  <dcterms:modified xsi:type="dcterms:W3CDTF">2020-04-05T21:17:53Z</dcterms:modified>
</cp:coreProperties>
</file>