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4006" r:id="rId1"/>
    <p:sldMasterId id="2147484018" r:id="rId2"/>
  </p:sldMasterIdLst>
  <p:sldIdLst>
    <p:sldId id="280" r:id="rId3"/>
    <p:sldId id="281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2" r:id="rId28"/>
    <p:sldId id="283" r:id="rId29"/>
    <p:sldId id="284" r:id="rId30"/>
    <p:sldId id="285" r:id="rId31"/>
    <p:sldId id="286" r:id="rId32"/>
    <p:sldId id="287" r:id="rId33"/>
    <p:sldId id="288" r:id="rId3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kumimoji="0" lang="en-US" sz="7200" b="1" i="0" u="none" strike="noStrike" kern="1200" cap="all" spc="0" normalizeH="0" baseline="0" dirty="0">
                <a:ln w="15875">
                  <a:solidFill>
                    <a:sysClr val="window" lastClr="FFFFFF"/>
                  </a:solidFill>
                </a:ln>
                <a:solidFill>
                  <a:srgbClr val="DF5327"/>
                </a:solidFill>
                <a:effectLst>
                  <a:outerShdw dist="38100" dir="2700000" algn="tl" rotWithShape="0">
                    <a:srgbClr val="DF5327"/>
                  </a:outerShdw>
                </a:effectLst>
                <a:uLnTx/>
                <a:uFillTx/>
                <a:latin typeface="+mj-lt"/>
                <a:ea typeface="+mn-ea"/>
                <a:cs typeface="+mn-cs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160EA64-D806-43AC-9DF2-F8C432F32B4C}" type="datetimeFigureOut">
              <a:rPr lang="en-US" smtClean="0"/>
              <a:t>10/3/2023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1373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smtClean="0"/>
              <a:t>10/3/2023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4630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smtClean="0"/>
              <a:t>10/3/2023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61176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rtl="0"/>
            <a:fld id="{1F670EF7-7934-4F67-A16E-B3569499563F}" type="datetime1">
              <a:rPr lang="cs-CZ" noProof="0" smtClean="0"/>
              <a:t>03.10.2023</a:t>
            </a:fld>
            <a:endParaRPr lang="cs-CZ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rtl="0"/>
            <a:endParaRPr lang="cs-CZ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rtl="0"/>
            <a:fld id="{4FAB73BC-B049-4115-A692-8D63A059BFB8}" type="slidenum">
              <a:rPr lang="cs-CZ" noProof="0" smtClean="0"/>
              <a:pPr rtl="0"/>
              <a:t>‹#›</a:t>
            </a:fld>
            <a:endParaRPr lang="cs-CZ" noProof="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18941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4C7C0B69-64BB-4640-94C6-D2C15CAB907E}" type="datetime1">
              <a:rPr lang="cs-CZ" noProof="0" smtClean="0"/>
              <a:t>03.10.2023</a:t>
            </a:fld>
            <a:endParaRPr lang="cs-CZ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cs-CZ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FAB73BC-B049-4115-A692-8D63A059BFB8}" type="slidenum">
              <a:rPr lang="cs-CZ" noProof="0" smtClean="0"/>
              <a:pPr rtl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137480932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10B9E51B-89A9-4D26-BD68-78238A027F5F}" type="datetime1">
              <a:rPr lang="cs-CZ" noProof="0" smtClean="0"/>
              <a:t>03.10.2023</a:t>
            </a:fld>
            <a:endParaRPr lang="cs-CZ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cs-CZ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FAB73BC-B049-4115-A692-8D63A059BFB8}" type="slidenum">
              <a:rPr lang="cs-CZ" noProof="0" smtClean="0"/>
              <a:t>‹#›</a:t>
            </a:fld>
            <a:endParaRPr lang="cs-CZ" noProof="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14432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81C62B95-77D8-4FFD-B4D5-74148F2894B5}" type="datetime1">
              <a:rPr lang="cs-CZ" noProof="0" smtClean="0"/>
              <a:t>03.10.2023</a:t>
            </a:fld>
            <a:endParaRPr lang="cs-CZ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cs-CZ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FAB73BC-B049-4115-A692-8D63A059BFB8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2360389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823A2E4-E259-4F57-AC9F-46D7EB7FDFF2}" type="datetime1">
              <a:rPr lang="cs-CZ" noProof="0" smtClean="0"/>
              <a:t>03.10.2023</a:t>
            </a:fld>
            <a:endParaRPr lang="cs-CZ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cs-CZ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FAB73BC-B049-4115-A692-8D63A059BFB8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7974832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15A0B49-2758-4D0A-A6E1-74479EE002B2}" type="datetime1">
              <a:rPr lang="cs-CZ" noProof="0" smtClean="0"/>
              <a:t>03.10.2023</a:t>
            </a:fld>
            <a:endParaRPr lang="cs-CZ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cs-CZ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FAB73BC-B049-4115-A692-8D63A059BFB8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43216020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4C7C0B69-64BB-4640-94C6-D2C15CAB907E}" type="datetime1">
              <a:rPr lang="cs-CZ" noProof="0" smtClean="0"/>
              <a:t>03.10.2023</a:t>
            </a:fld>
            <a:endParaRPr lang="cs-CZ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FAB73BC-B049-4115-A692-8D63A059BFB8}" type="slidenum">
              <a:rPr lang="cs-CZ" noProof="0" smtClean="0"/>
              <a:pPr rtl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025621551"/>
      </p:ext>
    </p:extLst>
  </p:cSld>
  <p:clrMapOvr>
    <a:masterClrMapping/>
  </p:clrMapOvr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4F2934A5-7F28-41E6-A9FF-0C20F63CE56E}" type="datetime1">
              <a:rPr lang="cs-CZ" noProof="0" smtClean="0"/>
              <a:t>03.10.2023</a:t>
            </a:fld>
            <a:endParaRPr lang="cs-CZ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cs-CZ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FAB73BC-B049-4115-A692-8D63A059BFB8}" type="slidenum">
              <a:rPr lang="cs-CZ" noProof="0" smtClean="0"/>
              <a:pPr rtl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23924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10/3/2023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3300988"/>
      </p:ext>
    </p:extLst>
  </p:cSld>
  <p:clrMapOvr>
    <a:masterClrMapping/>
  </p:clrMapOvr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CC82BB3A-3ADC-415E-AEF7-22522B325255}" type="datetime1">
              <a:rPr lang="cs-CZ" noProof="0" smtClean="0"/>
              <a:t>03.10.2023</a:t>
            </a:fld>
            <a:endParaRPr lang="cs-CZ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cs-CZ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FAB73BC-B049-4115-A692-8D63A059BFB8}" type="slidenum">
              <a:rPr lang="cs-CZ" noProof="0" smtClean="0"/>
              <a:pPr rtl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2487812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31ED440D-E810-40D5-AF3D-939772FCE3A7}" type="datetime1">
              <a:rPr lang="cs-CZ" noProof="0" smtClean="0"/>
              <a:t>03.10.2023</a:t>
            </a:fld>
            <a:endParaRPr lang="cs-CZ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cs-CZ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FAB73BC-B049-4115-A692-8D63A059BFB8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6625753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D4636FF-F900-4EFC-94B1-4A75C81CB265}" type="datetime1">
              <a:rPr lang="cs-CZ" noProof="0" smtClean="0"/>
              <a:t>03.10.2023</a:t>
            </a:fld>
            <a:endParaRPr lang="cs-CZ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cs-CZ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FAB73BC-B049-4115-A692-8D63A059BFB8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4089088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marL="0"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kumimoji="0" lang="en-US" sz="7200" b="1" i="0" u="none" strike="noStrike" kern="1200" cap="all" spc="0" normalizeH="0" baseline="0" dirty="0">
                <a:ln w="15875">
                  <a:solidFill>
                    <a:sysClr val="window" lastClr="FFFFFF"/>
                  </a:solidFill>
                </a:ln>
                <a:solidFill>
                  <a:srgbClr val="DF5327"/>
                </a:solidFill>
                <a:effectLst>
                  <a:outerShdw dist="38100" dir="2700000" algn="tl" rotWithShape="0">
                    <a:srgbClr val="DF5327"/>
                  </a:outerShdw>
                </a:effectLst>
                <a:uLnTx/>
                <a:uFillTx/>
                <a:latin typeface="Corbel" pitchFamily="34" charset="0"/>
                <a:ea typeface="+mn-ea"/>
                <a:cs typeface="+mn-cs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10/3/2023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5362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smtClean="0"/>
              <a:t>10/3/2023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1307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10/3/2023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0641982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smtClean="0"/>
              <a:t>10/3/2023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6964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smtClean="0"/>
              <a:t>10/3/2023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3552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smtClean="0"/>
              <a:t>10/3/2023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607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B0DB6-F5C7-45FB-8CF3-31B45F9C2DAC}" type="datetimeFigureOut">
              <a:rPr lang="en-US" smtClean="0"/>
              <a:t>10/3/2023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400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1160EA64-D806-43AC-9DF2-F8C432F32B4C}" type="datetimeFigureOut">
              <a:rPr lang="en-US" smtClean="0"/>
              <a:t>10/3/2023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2474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7" r:id="rId1"/>
    <p:sldLayoutId id="2147484008" r:id="rId2"/>
    <p:sldLayoutId id="2147484009" r:id="rId3"/>
    <p:sldLayoutId id="2147484010" r:id="rId4"/>
    <p:sldLayoutId id="2147484011" r:id="rId5"/>
    <p:sldLayoutId id="2147484012" r:id="rId6"/>
    <p:sldLayoutId id="2147484013" r:id="rId7"/>
    <p:sldLayoutId id="2147484014" r:id="rId8"/>
    <p:sldLayoutId id="2147484015" r:id="rId9"/>
    <p:sldLayoutId id="2147484016" r:id="rId10"/>
    <p:sldLayoutId id="214748401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pPr rtl="0"/>
            <a:fld id="{4C7C0B69-64BB-4640-94C6-D2C15CAB907E}" type="datetime1">
              <a:rPr lang="cs-CZ" noProof="0" smtClean="0"/>
              <a:t>03.10.2023</a:t>
            </a:fld>
            <a:endParaRPr lang="cs-CZ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pPr rtl="0"/>
            <a:endParaRPr lang="cs-CZ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pPr rtl="0"/>
            <a:fld id="{4FAB73BC-B049-4115-A692-8D63A059BFB8}" type="slidenum">
              <a:rPr lang="cs-CZ" noProof="0" smtClean="0"/>
              <a:pPr rtl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58040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9" r:id="rId1"/>
    <p:sldLayoutId id="2147484020" r:id="rId2"/>
    <p:sldLayoutId id="2147484021" r:id="rId3"/>
    <p:sldLayoutId id="2147484022" r:id="rId4"/>
    <p:sldLayoutId id="2147484023" r:id="rId5"/>
    <p:sldLayoutId id="2147484024" r:id="rId6"/>
    <p:sldLayoutId id="2147484025" r:id="rId7"/>
    <p:sldLayoutId id="2147484026" r:id="rId8"/>
    <p:sldLayoutId id="2147484027" r:id="rId9"/>
    <p:sldLayoutId id="2147484028" r:id="rId10"/>
    <p:sldLayoutId id="214748402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is.muni.cz/do/rect/el/estud/pedf/js18/morfologie_rustina/web/cs/ch01.html" TargetMode="External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AB26CC-5995-4A82-B9F0-BAB76E8E4C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0314" y="855743"/>
            <a:ext cx="10633057" cy="2926080"/>
          </a:xfrm>
        </p:spPr>
        <p:txBody>
          <a:bodyPr>
            <a:normAutofit/>
          </a:bodyPr>
          <a:lstStyle/>
          <a:p>
            <a:r>
              <a:rPr lang="ru-RU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МОРФОЛОГИЯ</a:t>
            </a:r>
            <a:br>
              <a:rPr lang="ru-RU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понятия и термины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679015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D6017E5B-D8C7-4A71-A25C-0E25FE27AD77}"/>
              </a:ext>
            </a:extLst>
          </p:cNvPr>
          <p:cNvSpPr txBox="1"/>
          <p:nvPr/>
        </p:nvSpPr>
        <p:spPr>
          <a:xfrm>
            <a:off x="840419" y="684294"/>
            <a:ext cx="10511161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Грамматические категории</a:t>
            </a:r>
            <a:endParaRPr lang="cs-CZ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cs-CZ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Грамматическая категория 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(ГК) -  </a:t>
            </a:r>
            <a:r>
              <a:rPr lang="ru-RU" sz="21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противопоставленных  друг другу  рядов грамматических форм с однородными значениями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endParaRPr lang="ru-RU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ГК характеризуется категориальным признаком, например, обобщенное значение времени, значение лица и т.п. такое значение объединяет значения отдельных грамматических форм, входящих в данную категорию, например, значение настоящего времени, значение прошедшего времени и т.д.</a:t>
            </a:r>
            <a:endParaRPr lang="cs-CZ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cs-CZ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Необходимым признаком ГК является </a:t>
            </a:r>
            <a:r>
              <a:rPr lang="ru-RU" sz="21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регулярная выраженность теми или иными экспонентами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endParaRPr lang="cs-CZ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Грамматическая категория – закрытая система.  От грамматической категории следует отличать лексико-грамматические разряды слов – </a:t>
            </a:r>
            <a:r>
              <a:rPr lang="ru-RU" sz="21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подклассы слов внутри  определенной части речи 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(напр. собирательные существительные).</a:t>
            </a:r>
            <a:endParaRPr lang="cs-CZ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89808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>
            <a:extLst>
              <a:ext uri="{FF2B5EF4-FFF2-40B4-BE49-F238E27FC236}">
                <a16:creationId xmlns:a16="http://schemas.microsoft.com/office/drawing/2014/main" id="{95EFB82F-7489-4A2B-9687-9FC3F5D33C1E}"/>
              </a:ext>
            </a:extLst>
          </p:cNvPr>
          <p:cNvSpPr/>
          <p:nvPr/>
        </p:nvSpPr>
        <p:spPr>
          <a:xfrm>
            <a:off x="1025851" y="1086276"/>
            <a:ext cx="10515120" cy="49398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1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Грамматическое значение </a:t>
            </a:r>
            <a:r>
              <a:rPr lang="ru-RU" sz="21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(план содержания) и формальный показатель этого значения (план выражения) образуют грамматический знак – грамматическую форму, </a:t>
            </a:r>
            <a:r>
              <a:rPr lang="ru-RU" sz="21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граммему</a:t>
            </a:r>
            <a:r>
              <a:rPr lang="ru-RU" sz="21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Так, грамматическая категория падежа в русском языке включает 12 граммем.</a:t>
            </a:r>
            <a:endParaRPr lang="cs-CZ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1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Граммема может обладать многозначностью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Так, граммема множественного числа имен существительных в русском языке имеет следующие значения.</a:t>
            </a:r>
            <a:endParaRPr lang="cs-CZ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ru-RU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множество: </a:t>
            </a:r>
            <a:r>
              <a:rPr lang="ru-RU" sz="2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столы, деревья;</a:t>
            </a:r>
            <a:endParaRPr lang="cs-CZ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сорта: </a:t>
            </a:r>
            <a:r>
              <a:rPr lang="ru-RU" sz="2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масла, вина;</a:t>
            </a:r>
            <a:endParaRPr lang="cs-CZ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большое количество: </a:t>
            </a:r>
            <a:r>
              <a:rPr lang="ru-RU" sz="2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снега, пески;</a:t>
            </a:r>
            <a:endParaRPr lang="cs-CZ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выражает значения множественности: </a:t>
            </a:r>
            <a:r>
              <a:rPr lang="ru-RU" sz="2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Афины.</a:t>
            </a:r>
          </a:p>
          <a:p>
            <a:pPr lvl="0"/>
            <a:endParaRPr lang="ru-RU" sz="21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cs-CZ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20786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>
            <a:extLst>
              <a:ext uri="{FF2B5EF4-FFF2-40B4-BE49-F238E27FC236}">
                <a16:creationId xmlns:a16="http://schemas.microsoft.com/office/drawing/2014/main" id="{0A05BBBC-5613-4FE2-BD60-6382AB85265A}"/>
              </a:ext>
            </a:extLst>
          </p:cNvPr>
          <p:cNvSpPr/>
          <p:nvPr/>
        </p:nvSpPr>
        <p:spPr>
          <a:xfrm>
            <a:off x="1558461" y="1031297"/>
            <a:ext cx="8640960" cy="49398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1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Выявление значения граммемы осуществляется методом трансформации: </a:t>
            </a:r>
          </a:p>
          <a:p>
            <a:r>
              <a:rPr lang="ru-RU" sz="21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дом отца – дом принадлежит отцу </a:t>
            </a:r>
            <a:r>
              <a:rPr lang="ru-RU" sz="21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т.п.</a:t>
            </a:r>
            <a:endParaRPr lang="cs-CZ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Какие значения совмещает граммема родительного падежа имени существительного в русском языке ?</a:t>
            </a:r>
            <a:endParaRPr lang="cs-CZ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ru-RU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2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дом отца</a:t>
            </a:r>
            <a:endParaRPr lang="cs-CZ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2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ножка стула</a:t>
            </a:r>
            <a:endParaRPr lang="cs-CZ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2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чтение книги</a:t>
            </a:r>
            <a:endParaRPr lang="cs-CZ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2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выступление автора</a:t>
            </a:r>
            <a:endParaRPr lang="cs-CZ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2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стакан молока</a:t>
            </a:r>
            <a:endParaRPr lang="cs-CZ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2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забот хватает</a:t>
            </a:r>
            <a:endParaRPr lang="cs-CZ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2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 дела</a:t>
            </a:r>
          </a:p>
          <a:p>
            <a:pPr lvl="0"/>
            <a:endParaRPr lang="cs-CZ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09426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>
            <a:extLst>
              <a:ext uri="{FF2B5EF4-FFF2-40B4-BE49-F238E27FC236}">
                <a16:creationId xmlns:a16="http://schemas.microsoft.com/office/drawing/2014/main" id="{DBDE2832-2A93-4155-9F0F-0E9671415B67}"/>
              </a:ext>
            </a:extLst>
          </p:cNvPr>
          <p:cNvSpPr/>
          <p:nvPr/>
        </p:nvSpPr>
        <p:spPr>
          <a:xfrm>
            <a:off x="610096" y="920559"/>
            <a:ext cx="11108428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Формообразовательная структура слова (словоизменение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cs-CZ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cs-CZ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Словоизменение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образование для каждого слова (кроме неизменяемых слов)  его парадигмы, т.е. всех его словоформ и всех его аналитических форм. </a:t>
            </a:r>
          </a:p>
          <a:p>
            <a:pPr algn="just"/>
            <a:endParaRPr lang="ru-RU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Словоформы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это грамматические формы слова: </a:t>
            </a:r>
            <a:r>
              <a:rPr lang="ru-RU" sz="2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ученик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ученика – ученики 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т.п. Словоизменение иногда называют формообразованием. При словоизменении  тождество слова (лексемы) не нарушается.</a:t>
            </a:r>
            <a:endParaRPr lang="cs-CZ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Граница между словообразованием и словоизменением  не абсолютна: возможны промежуточные явления (например, вид глагола в русском языке).</a:t>
            </a:r>
          </a:p>
          <a:p>
            <a:pPr algn="just"/>
            <a:endParaRPr lang="ru-RU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1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Можно говорить о парадигме отдельного конкретного слова  и о парадигме класса слов.</a:t>
            </a:r>
            <a:endParaRPr lang="cs-CZ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1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Одна из словоформ парадигмы рассматривается как исходная (основная)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15703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0F8FC706-E1E1-4B4F-AD47-8CF94B79F0F6}"/>
              </a:ext>
            </a:extLst>
          </p:cNvPr>
          <p:cNvSpPr txBox="1"/>
          <p:nvPr/>
        </p:nvSpPr>
        <p:spPr>
          <a:xfrm>
            <a:off x="1580226" y="1055443"/>
            <a:ext cx="9738804" cy="42934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Способы выражения грамматического значения</a:t>
            </a:r>
            <a:endParaRPr lang="cs-CZ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cs-CZ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1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Каждое грамматическое значение получает в языке специальное средство выражения 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грамматический показатель (формальный показатель). </a:t>
            </a:r>
            <a:r>
              <a:rPr lang="ru-RU" sz="21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Грамматические показатели можно объединить в типы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cs-CZ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Аффиксы</a:t>
            </a:r>
            <a:endParaRPr lang="cs-CZ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endParaRPr lang="ru-RU" sz="21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служебных слов</a:t>
            </a:r>
          </a:p>
          <a:p>
            <a:pPr marL="342900" indent="-342900">
              <a:buFont typeface="+mj-lt"/>
              <a:buAutoNum type="arabicPeriod"/>
            </a:pPr>
            <a:endParaRPr lang="ru-RU" sz="21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Супплетивизм</a:t>
            </a:r>
          </a:p>
          <a:p>
            <a:pPr marL="342900" indent="-342900">
              <a:buFont typeface="+mj-lt"/>
              <a:buAutoNum type="arabicPeriod"/>
            </a:pPr>
            <a:endParaRPr lang="ru-RU" sz="21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Чередование</a:t>
            </a:r>
          </a:p>
        </p:txBody>
      </p:sp>
    </p:spTree>
    <p:extLst>
      <p:ext uri="{BB962C8B-B14F-4D97-AF65-F5344CB8AC3E}">
        <p14:creationId xmlns:p14="http://schemas.microsoft.com/office/powerpoint/2010/main" val="32255609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33B419EB-0F08-493C-BE91-D198E1292C77}"/>
              </a:ext>
            </a:extLst>
          </p:cNvPr>
          <p:cNvSpPr txBox="1"/>
          <p:nvPr/>
        </p:nvSpPr>
        <p:spPr>
          <a:xfrm>
            <a:off x="2201662" y="1937915"/>
            <a:ext cx="7366246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Аффиксы</a:t>
            </a:r>
            <a:endParaRPr lang="cs-CZ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положению относительно корня выделяют следующие виды аффиксов: </a:t>
            </a:r>
            <a:r>
              <a:rPr lang="ru-RU" sz="21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префиксы, суффиксы, постфиксы, интерфиксы (</a:t>
            </a:r>
            <a:r>
              <a:rPr lang="ru-RU" sz="21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пятиколёсный</a:t>
            </a:r>
            <a:r>
              <a:rPr lang="ru-RU" sz="21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endParaRPr lang="ru-RU" sz="21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1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Аффиксы имеют  несколько значений одновременно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1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них также типична синонимия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Например, </a:t>
            </a:r>
            <a:r>
              <a:rPr lang="ru-RU" sz="2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голоса, волосы, колосья 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(аффиксы множественного числа).</a:t>
            </a:r>
            <a:endParaRPr lang="cs-CZ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15154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>
            <a:extLst>
              <a:ext uri="{FF2B5EF4-FFF2-40B4-BE49-F238E27FC236}">
                <a16:creationId xmlns:a16="http://schemas.microsoft.com/office/drawing/2014/main" id="{37ADA9E0-5C90-4B14-9080-82B59CBB038C}"/>
              </a:ext>
            </a:extLst>
          </p:cNvPr>
          <p:cNvSpPr/>
          <p:nvPr/>
        </p:nvSpPr>
        <p:spPr>
          <a:xfrm>
            <a:off x="1064820" y="1767006"/>
            <a:ext cx="10062359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служебных слов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выражения грамматического значения приводит к возникновению </a:t>
            </a:r>
            <a:r>
              <a:rPr lang="ru-RU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аналитических словоформ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которых </a:t>
            </a:r>
            <a:r>
              <a:rPr lang="ru-RU" sz="21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лексическое и грамматическое значение выражаются раздельно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отличие от </a:t>
            </a:r>
            <a:r>
              <a:rPr lang="ru-RU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синтетических словоформ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где лексическое и грамматическое значение выражаются в одной словоформе (</a:t>
            </a:r>
            <a:r>
              <a:rPr lang="ru-RU" sz="2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прочитал).</a:t>
            </a:r>
            <a:endParaRPr lang="cs-CZ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Аналитическая словоформа включается в  соответствующую грамматическую парадигму форм знаменательного слова. </a:t>
            </a:r>
          </a:p>
          <a:p>
            <a:endParaRPr lang="ru-RU" sz="21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Буду читать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компонент временной парадигмы глагола </a:t>
            </a:r>
            <a:r>
              <a:rPr lang="ru-RU" sz="2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читать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6733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66D4FDC5-DA7D-464E-88C2-59C42A0D6760}"/>
              </a:ext>
            </a:extLst>
          </p:cNvPr>
          <p:cNvSpPr txBox="1"/>
          <p:nvPr/>
        </p:nvSpPr>
        <p:spPr>
          <a:xfrm>
            <a:off x="1509203" y="1443841"/>
            <a:ext cx="8842159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Грамматический способ – </a:t>
            </a:r>
            <a:r>
              <a:rPr lang="ru-RU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супплетивизм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Под супплетивизмом понимается выражение грамматического значения словом с другой основой: </a:t>
            </a:r>
          </a:p>
          <a:p>
            <a:r>
              <a:rPr lang="ru-RU" sz="2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иду – шел, человек – люди.</a:t>
            </a:r>
            <a:endParaRPr lang="cs-CZ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Лексическое значение у них одно и то же, а различие служит для выражения грамматического значения.</a:t>
            </a:r>
          </a:p>
          <a:p>
            <a:endParaRPr lang="ru-RU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Грамматический способ – </a:t>
            </a:r>
            <a:r>
              <a:rPr lang="ru-RU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чередование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(внутренняя флексия) представляет собой использование изменения звукового состава корня для выражения грамматического значения:</a:t>
            </a:r>
            <a:r>
              <a:rPr lang="ru-RU" sz="2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sz="2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избегать – избежать; собирать –собрать.</a:t>
            </a:r>
            <a:endParaRPr lang="cs-CZ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87427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>
            <a:extLst>
              <a:ext uri="{FF2B5EF4-FFF2-40B4-BE49-F238E27FC236}">
                <a16:creationId xmlns:a16="http://schemas.microsoft.com/office/drawing/2014/main" id="{97075F2B-66E1-4978-9077-F94336FBD6D6}"/>
              </a:ext>
            </a:extLst>
          </p:cNvPr>
          <p:cNvSpPr/>
          <p:nvPr/>
        </p:nvSpPr>
        <p:spPr>
          <a:xfrm>
            <a:off x="379760" y="312762"/>
            <a:ext cx="11432480" cy="62324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Компонентный анализ в морфологии</a:t>
            </a:r>
            <a:endParaRPr lang="cs-CZ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cs-CZ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1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Компонентный анализ - разложение на элементарные  смысловые единицы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Сема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морфологии представляет собой </a:t>
            </a:r>
            <a:r>
              <a:rPr lang="ru-RU" sz="21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минимальный элемент категориального значения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Сема – это </a:t>
            </a:r>
            <a:r>
              <a:rPr lang="ru-RU" sz="21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один из смыслоразличительных признаков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формы. Одновременно сема  - </a:t>
            </a:r>
            <a:r>
              <a:rPr lang="ru-RU" sz="21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дифференциальный признак в грамматических оппозициях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cs-CZ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требуется в терминах сем  определить </a:t>
            </a:r>
            <a:r>
              <a:rPr lang="ru-RU" sz="21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категориальное содержание части речи как класса слов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то </a:t>
            </a:r>
            <a:r>
              <a:rPr lang="ru-RU" sz="21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достаточно  одной семы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например, процессуальность для глагола, предметность – для существительного, качество – для прилагательного.</a:t>
            </a:r>
            <a:endParaRPr lang="cs-CZ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1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Отдельные грамматические категории внутри части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речи характеризуются также  в общем виде, например одушевленность/неодушевленность.</a:t>
            </a:r>
            <a:endParaRPr lang="cs-CZ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1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Наибольшей  конкретизации требуют словоформы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репрезентирующие какую-либо </a:t>
            </a:r>
            <a:r>
              <a:rPr lang="ru-RU" sz="21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грамматическую категорию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Так, граммема  1-го лица ед. числа глагола обладает семами: ”автор речи”, “лицо” “единичность”</a:t>
            </a:r>
            <a:r>
              <a:rPr lang="cs-CZ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1802720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B327389F-4FFE-4639-872E-1ECF95E2FF4D}"/>
              </a:ext>
            </a:extLst>
          </p:cNvPr>
          <p:cNvSpPr txBox="1"/>
          <p:nvPr/>
        </p:nvSpPr>
        <p:spPr>
          <a:xfrm>
            <a:off x="1562469" y="867182"/>
            <a:ext cx="8673484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Понятийные категории</a:t>
            </a:r>
            <a:endParaRPr lang="cs-CZ" sz="2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cs-CZ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Понятийные категории – это смысловые компоненты общего характера, свойственные не отдельным словам и системам их форм, а обширным классам слов. </a:t>
            </a:r>
            <a:endParaRPr lang="cs-CZ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cs-CZ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Большинство понятийных категорий </a:t>
            </a:r>
            <a:r>
              <a:rPr lang="ru-RU" sz="21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характеризуется полевой структурой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 </a:t>
            </a:r>
            <a:r>
              <a:rPr lang="ru-RU" sz="21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ядром и периферией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cs-CZ" sz="21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1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Грамматикализованным</a:t>
            </a:r>
            <a:r>
              <a:rPr lang="ru-RU" sz="21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ядром понятийной категории выступает соответствующая ей грамматическая категория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cs-CZ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Так, грамматическая категория времени составляет ядро понятийной категории темпоральности</a:t>
            </a:r>
            <a:endParaRPr lang="cs-CZ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грамматическая категория наклонения – ядро понятийной категории </a:t>
            </a:r>
            <a:r>
              <a:rPr lang="cs-CZ" sz="2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  <a:p>
            <a:pPr algn="just"/>
            <a:r>
              <a:rPr lang="ru-RU" sz="2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ядро понятийной категории </a:t>
            </a:r>
            <a:r>
              <a:rPr lang="ru-RU" sz="2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персональности</a:t>
            </a:r>
            <a:r>
              <a:rPr lang="ru-RU" sz="2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это … </a:t>
            </a:r>
            <a:endParaRPr lang="cs-CZ" sz="21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46807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399702CA-086A-C82B-FDB7-A8BD0F8C0D51}"/>
              </a:ext>
            </a:extLst>
          </p:cNvPr>
          <p:cNvSpPr txBox="1"/>
          <p:nvPr/>
        </p:nvSpPr>
        <p:spPr>
          <a:xfrm>
            <a:off x="1961965" y="2052920"/>
            <a:ext cx="8478175" cy="1798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0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SOKOLOVA, A. a kolektiv. Morfologie ruštiny 1. Dostupné z: </a:t>
            </a:r>
            <a:r>
              <a:rPr lang="cs-CZ" sz="2000" u="sng" kern="100" dirty="0">
                <a:solidFill>
                  <a:srgbClr val="0563C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2"/>
              </a:rPr>
              <a:t>https://is.muni.cz/do/rect/el/estud/pedf/js18/morfologie_rustina/web/cs/ch01.html</a:t>
            </a:r>
            <a:endParaRPr lang="cs-CZ" sz="20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cs-CZ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GIGER, M., ĎUROVIČ, Ľ. Paradigmatika spisovné ruštiny. Hláskosloví a tvarosloví. Praha: Karolinum, 2020, s. 23-81.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47588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0710225E-845E-4CBD-8845-580ABE35D437}"/>
              </a:ext>
            </a:extLst>
          </p:cNvPr>
          <p:cNvSpPr txBox="1"/>
          <p:nvPr/>
        </p:nvSpPr>
        <p:spPr>
          <a:xfrm>
            <a:off x="1976761" y="1268507"/>
            <a:ext cx="8238477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Грамматическая классификация слов. Части речи </a:t>
            </a:r>
            <a:endParaRPr lang="cs-CZ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cs-CZ" sz="2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cs-CZ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Части речи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классы слов языка, выделяемые на основании общности их синтаксических, морфологических и семантических свойств. Части речи – это классы (множества) слов, </a:t>
            </a:r>
            <a:r>
              <a:rPr lang="ru-RU" sz="21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обладающих какими-то общими признаками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cs-CZ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Универсальной классификации слов по частям речи нет. </a:t>
            </a:r>
            <a:r>
              <a:rPr lang="ru-RU" sz="21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русском языке принято выделять 10 частей речи.</a:t>
            </a:r>
          </a:p>
          <a:p>
            <a:pPr algn="just"/>
            <a:endParaRPr lang="ru-RU" sz="21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именно:  …</a:t>
            </a:r>
            <a:endParaRPr lang="cs-CZ" sz="21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88410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>
            <a:extLst>
              <a:ext uri="{FF2B5EF4-FFF2-40B4-BE49-F238E27FC236}">
                <a16:creationId xmlns:a16="http://schemas.microsoft.com/office/drawing/2014/main" id="{1695C8A9-0A69-4F51-81F4-042A5F51B7DA}"/>
              </a:ext>
            </a:extLst>
          </p:cNvPr>
          <p:cNvSpPr/>
          <p:nvPr/>
        </p:nvSpPr>
        <p:spPr>
          <a:xfrm>
            <a:off x="1568375" y="1347674"/>
            <a:ext cx="8568952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Грамматика традиционно выделяет 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современном русском языке </a:t>
            </a:r>
            <a:r>
              <a:rPr lang="ru-RU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 частей речи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cs-CZ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arenR"/>
            </a:pP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имена существительные,</a:t>
            </a:r>
            <a:endParaRPr lang="cs-CZ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arenR"/>
            </a:pP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имена прилагательные,</a:t>
            </a:r>
            <a:endParaRPr lang="cs-CZ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arenR"/>
            </a:pP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имена числительные, </a:t>
            </a:r>
            <a:endParaRPr lang="cs-CZ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arenR"/>
            </a:pP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местоимения, </a:t>
            </a:r>
            <a:endParaRPr lang="cs-CZ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arenR"/>
            </a:pP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глаголы, </a:t>
            </a:r>
            <a:endParaRPr lang="cs-CZ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arenR"/>
            </a:pP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наречия, </a:t>
            </a:r>
            <a:endParaRPr lang="cs-CZ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arenR"/>
            </a:pP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предлоги, </a:t>
            </a:r>
            <a:endParaRPr lang="cs-CZ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arenR"/>
            </a:pP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союзы, </a:t>
            </a:r>
            <a:endParaRPr lang="cs-CZ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arenR"/>
            </a:pP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частицы,</a:t>
            </a:r>
            <a:endParaRPr lang="cs-CZ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arenR"/>
            </a:pP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междометия.</a:t>
            </a:r>
            <a:endParaRPr lang="cs-CZ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arenR"/>
            </a:pPr>
            <a:endParaRPr lang="cs-CZ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Различаются знаменательные  и служебные части речи.</a:t>
            </a:r>
            <a:endParaRPr lang="cs-CZ" sz="2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07918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>
            <a:extLst>
              <a:ext uri="{FF2B5EF4-FFF2-40B4-BE49-F238E27FC236}">
                <a16:creationId xmlns:a16="http://schemas.microsoft.com/office/drawing/2014/main" id="{733533DD-6509-4E91-B8BB-6B33D0DD26D4}"/>
              </a:ext>
            </a:extLst>
          </p:cNvPr>
          <p:cNvSpPr/>
          <p:nvPr/>
        </p:nvSpPr>
        <p:spPr>
          <a:xfrm>
            <a:off x="1709431" y="1282258"/>
            <a:ext cx="8568952" cy="42934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Распределение лексических единиц по грамматическим классам осуществляется на основе комплекса грамматических признаков. </a:t>
            </a:r>
            <a:endParaRPr lang="cs-CZ" sz="2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Используются:</a:t>
            </a:r>
            <a:endParaRPr lang="cs-CZ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cs-CZ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21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семантические критерии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cs-CZ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Учитывается категориальное грамматическое значение</a:t>
            </a:r>
            <a:r>
              <a:rPr lang="cs-CZ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слов (категориальная сема)</a:t>
            </a:r>
            <a:r>
              <a:rPr lang="cs-CZ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n-US" sz="21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ru-RU" sz="21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интаксический критерий</a:t>
            </a:r>
            <a:r>
              <a:rPr lang="ru-RU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C</a:t>
            </a:r>
            <a:r>
              <a:rPr lang="ru-RU" sz="21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пособность слова выступать в определенной функции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предложении. </a:t>
            </a:r>
            <a:endParaRPr lang="cs-CZ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21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морфологический критерий</a:t>
            </a:r>
            <a:r>
              <a:rPr lang="cs-CZ" sz="21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Особенности формообразования, состав грамматических категорий, присущих словам данного класса.</a:t>
            </a:r>
            <a:endParaRPr lang="cs-CZ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>
              <a:buFont typeface="Wingdings" panose="05000000000000000000" pitchFamily="2" charset="2"/>
              <a:buChar char="ü"/>
            </a:pPr>
            <a:r>
              <a:rPr lang="ru-RU" sz="21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деривационные критерии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>
              <a:buFont typeface="Wingdings" panose="05000000000000000000" pitchFamily="2" charset="2"/>
              <a:buChar char="ü"/>
            </a:pPr>
            <a:r>
              <a:rPr lang="ru-RU" sz="21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фонетические критерии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Tx/>
              <a:buChar char="-"/>
            </a:pPr>
            <a:endParaRPr lang="cs-CZ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389515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>
            <a:extLst>
              <a:ext uri="{FF2B5EF4-FFF2-40B4-BE49-F238E27FC236}">
                <a16:creationId xmlns:a16="http://schemas.microsoft.com/office/drawing/2014/main" id="{667C336E-BB27-4F19-902A-0A4096ECFA4F}"/>
              </a:ext>
            </a:extLst>
          </p:cNvPr>
          <p:cNvSpPr/>
          <p:nvPr/>
        </p:nvSpPr>
        <p:spPr>
          <a:xfrm>
            <a:off x="1648274" y="612844"/>
            <a:ext cx="864096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Разбиение всех слов  на </a:t>
            </a:r>
            <a:r>
              <a:rPr lang="ru-RU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два больших класса – класс знаменательных и класс служебных слов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основывается на семантических  и синтаксических критериях.</a:t>
            </a:r>
            <a:endParaRPr lang="cs-CZ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1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Знаменательные слова могут функционировать как члены предложения.</a:t>
            </a:r>
            <a:endParaRPr lang="cs-CZ" sz="2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cs-CZ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cs-CZ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endParaRPr lang="ru-RU" sz="21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1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1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1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1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1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1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Междометия не вступают  в синтаксические связи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 другими словами в данном речевом образовании.  </a:t>
            </a:r>
            <a:r>
              <a:rPr lang="ru-RU" sz="2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Значит ли это, что междометие не может быть членом предложения?</a:t>
            </a:r>
            <a:endParaRPr lang="cs-CZ" sz="21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FD6DD6CC-B356-46C1-B18E-335DE65153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0293" y="2464475"/>
            <a:ext cx="8491906" cy="2808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804143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7D362B8E-846C-4169-93AB-CA821C8DF55E}"/>
              </a:ext>
            </a:extLst>
          </p:cNvPr>
          <p:cNvSpPr txBox="1"/>
          <p:nvPr/>
        </p:nvSpPr>
        <p:spPr>
          <a:xfrm>
            <a:off x="650289" y="312762"/>
            <a:ext cx="10615474" cy="62324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Транспозиция</a:t>
            </a:r>
            <a:endParaRPr lang="cs-CZ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cs-CZ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Транспозиция,  а именно функциональная транспозиция -  это перевод слова (или основы слова) из одной части речи в другую или его употребление в  функции другой части речи.</a:t>
            </a:r>
          </a:p>
          <a:p>
            <a:pPr algn="just"/>
            <a:endParaRPr lang="ru-RU" sz="21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1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Различаются два этапа транспозиции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cs-CZ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342900" indent="-342900" algn="just">
              <a:buAutoNum type="arabicParenR"/>
            </a:pPr>
            <a:r>
              <a:rPr lang="ru-RU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неполная, или синтаксическая, транспозиция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при которой </a:t>
            </a:r>
            <a:r>
              <a:rPr lang="ru-RU" sz="21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изменяется лишь синтаксическая функция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исходной единицы без изменения ее принадлежности к части речи.</a:t>
            </a:r>
          </a:p>
          <a:p>
            <a:pPr algn="just"/>
            <a:r>
              <a:rPr lang="ru-RU" sz="2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идти быстрым шагом</a:t>
            </a:r>
          </a:p>
          <a:p>
            <a:pPr algn="just"/>
            <a:r>
              <a:rPr lang="ru-RU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полная, или морфологическая</a:t>
            </a:r>
            <a:r>
              <a:rPr lang="ru-RU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транспозиция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при которой </a:t>
            </a:r>
            <a:r>
              <a:rPr lang="ru-RU" sz="21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образуется слово новой части речи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Средством ее является аффиксация или конверсия.</a:t>
            </a:r>
            <a:endParaRPr lang="cs-CZ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algn="just"/>
            <a:endParaRPr lang="ru-RU" sz="21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1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Конверсия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разновидность транспозиции при которой </a:t>
            </a:r>
            <a:r>
              <a:rPr lang="ru-RU" sz="21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переход слова из одной части речи  в другую происходит так, что форма одной части речи используется без всякого материального изменения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столовая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cs-CZ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205841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CFFE046A-1C31-4652-8231-229F09BA9780}"/>
              </a:ext>
            </a:extLst>
          </p:cNvPr>
          <p:cNvSpPr txBox="1"/>
          <p:nvPr/>
        </p:nvSpPr>
        <p:spPr>
          <a:xfrm>
            <a:off x="4516884" y="503353"/>
            <a:ext cx="3158232" cy="4154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Примеры транспозиций</a:t>
            </a:r>
            <a:endParaRPr lang="cs-CZ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B0FDD5A0-A5B8-47D1-90E1-21B56D41A0A1}"/>
              </a:ext>
            </a:extLst>
          </p:cNvPr>
          <p:cNvSpPr txBox="1"/>
          <p:nvPr/>
        </p:nvSpPr>
        <p:spPr>
          <a:xfrm>
            <a:off x="1085294" y="1234866"/>
            <a:ext cx="3930589" cy="49398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зависимости от  категории, в которую или в функцию которой переходит слово различают:</a:t>
            </a:r>
          </a:p>
          <a:p>
            <a:pPr algn="just"/>
            <a:endParaRPr lang="ru-RU" sz="2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субстантивацию;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адъективацию;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вербализацию;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адвербиализацию;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прономинализацию.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Возможны переходы в служебные части речи (предлоги, союзы, частицы), в междометия.</a:t>
            </a:r>
          </a:p>
          <a:p>
            <a:pPr algn="just"/>
            <a:endParaRPr lang="ru-RU" sz="2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CD5D8351-ABEE-4BF1-9283-513F18EE660D}"/>
              </a:ext>
            </a:extLst>
          </p:cNvPr>
          <p:cNvSpPr txBox="1"/>
          <p:nvPr/>
        </p:nvSpPr>
        <p:spPr>
          <a:xfrm>
            <a:off x="7176119" y="1234866"/>
            <a:ext cx="1825838" cy="4154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Например</a:t>
            </a:r>
            <a:endParaRPr lang="cs-CZ" sz="2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85FF1D91-FE8F-454D-AA56-C0FC80EDFEAE}"/>
              </a:ext>
            </a:extLst>
          </p:cNvPr>
          <p:cNvSpPr txBox="1"/>
          <p:nvPr/>
        </p:nvSpPr>
        <p:spPr>
          <a:xfrm>
            <a:off x="7176119" y="2742239"/>
            <a:ext cx="3735279" cy="33239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Courier New" panose="02070309020205020404" pitchFamily="49" charset="0"/>
              <a:buChar char="o"/>
            </a:pP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Больной умер.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Татьяна — ах! 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изысканный вкус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данное письмо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Один человек рассказал.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вопросы отвечал не думая.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Трое сидели в бане.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Оратор я никакой.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наше светлое завтра</a:t>
            </a:r>
            <a:endParaRPr lang="cs-CZ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954954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B5884E64-5E76-4044-2399-7170C607092F}"/>
              </a:ext>
            </a:extLst>
          </p:cNvPr>
          <p:cNvSpPr txBox="1"/>
          <p:nvPr/>
        </p:nvSpPr>
        <p:spPr>
          <a:xfrm>
            <a:off x="417249" y="482925"/>
            <a:ext cx="11221375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При </a:t>
            </a:r>
            <a:r>
              <a:rPr lang="ru-RU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морфемном анализе 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выделяем: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окончание, основу, суффиксы, приставки, корень.</a:t>
            </a:r>
          </a:p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Морфемный разбор – это разбор слова по составу. </a:t>
            </a:r>
          </a:p>
          <a:p>
            <a:endParaRPr lang="ru-RU" sz="2000" b="1" i="0" dirty="0">
              <a:solidFill>
                <a:srgbClr val="635274"/>
              </a:solidFill>
              <a:effectLst/>
              <a:latin typeface="Lato" panose="020F0502020204030203" pitchFamily="34" charset="0"/>
            </a:endParaRPr>
          </a:p>
          <a:p>
            <a:r>
              <a:rPr lang="ru-RU" sz="2000" b="1" i="0" dirty="0">
                <a:solidFill>
                  <a:srgbClr val="635274"/>
                </a:solidFill>
                <a:effectLst/>
                <a:latin typeface="Lato" panose="020F0502020204030203" pitchFamily="34" charset="0"/>
              </a:rPr>
              <a:t>Морфемный разбор:</a:t>
            </a:r>
            <a:endParaRPr lang="ru-RU" sz="2000" b="0" i="0" dirty="0">
              <a:solidFill>
                <a:srgbClr val="000000"/>
              </a:solidFill>
              <a:effectLst/>
              <a:latin typeface="Lato" panose="020F0502020204030203" pitchFamily="34" charset="0"/>
            </a:endParaRPr>
          </a:p>
          <a:p>
            <a:r>
              <a:rPr lang="ru-RU" sz="2000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1. </a:t>
            </a:r>
            <a:r>
              <a:rPr lang="ru-RU" sz="2000" b="1" i="1" dirty="0">
                <a:solidFill>
                  <a:srgbClr val="CC0033"/>
                </a:solidFill>
                <a:effectLst/>
                <a:latin typeface="Lato" panose="020F0502020204030203" pitchFamily="34" charset="0"/>
              </a:rPr>
              <a:t>парикмахер-</a:t>
            </a:r>
            <a:r>
              <a:rPr lang="ru-RU" sz="2000" b="1" i="1" dirty="0" err="1">
                <a:solidFill>
                  <a:srgbClr val="CC0033"/>
                </a:solidFill>
                <a:effectLst/>
                <a:latin typeface="Lato" panose="020F0502020204030203" pitchFamily="34" charset="0"/>
              </a:rPr>
              <a:t>ск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-</a:t>
            </a:r>
            <a:r>
              <a:rPr lang="ru-RU" sz="2000" b="0" i="1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их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 (имя существительное).</a:t>
            </a:r>
            <a:br>
              <a:rPr lang="ru-RU" sz="2000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</a:br>
            <a:r>
              <a:rPr lang="ru-RU" sz="2000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2. Окончание – -</a:t>
            </a:r>
            <a:r>
              <a:rPr lang="ru-RU" sz="2000" b="0" i="1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их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. Оно выражает значения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мн.ч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.,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Р.п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., ср.: </a:t>
            </a:r>
            <a:r>
              <a:rPr lang="ru-RU" sz="2000" b="1" i="1" dirty="0" err="1">
                <a:solidFill>
                  <a:srgbClr val="CC0033"/>
                </a:solidFill>
                <a:effectLst/>
                <a:latin typeface="Lato" panose="020F0502020204030203" pitchFamily="34" charset="0"/>
              </a:rPr>
              <a:t>парикмахерск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-</a:t>
            </a:r>
            <a:r>
              <a:rPr lang="ru-RU" sz="2000" b="0" i="1" dirty="0" err="1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ая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, </a:t>
            </a:r>
            <a:r>
              <a:rPr lang="ru-RU" sz="2000" b="1" i="1" dirty="0" err="1">
                <a:solidFill>
                  <a:srgbClr val="CC0033"/>
                </a:solidFill>
                <a:effectLst/>
                <a:latin typeface="Lato" panose="020F0502020204030203" pitchFamily="34" charset="0"/>
              </a:rPr>
              <a:t>парикмахерск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-</a:t>
            </a:r>
            <a:r>
              <a:rPr lang="ru-RU" sz="2000" b="0" i="1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ой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.</a:t>
            </a:r>
            <a:br>
              <a:rPr lang="ru-RU" sz="2000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</a:br>
            <a:r>
              <a:rPr lang="ru-RU" sz="2000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3. Основа формы – </a:t>
            </a:r>
            <a:r>
              <a:rPr lang="ru-RU" sz="2000" b="1" i="1" dirty="0">
                <a:solidFill>
                  <a:srgbClr val="CC0033"/>
                </a:solidFill>
                <a:effectLst/>
                <a:latin typeface="Lato" panose="020F0502020204030203" pitchFamily="34" charset="0"/>
              </a:rPr>
              <a:t>парикмахер-</a:t>
            </a:r>
            <a:r>
              <a:rPr lang="ru-RU" sz="2000" b="1" i="1" dirty="0" err="1">
                <a:solidFill>
                  <a:srgbClr val="CC0033"/>
                </a:solidFill>
                <a:effectLst/>
                <a:latin typeface="Lato" panose="020F0502020204030203" pitchFamily="34" charset="0"/>
              </a:rPr>
              <a:t>ск</a:t>
            </a:r>
            <a:r>
              <a:rPr lang="ru-RU" sz="2000" b="1" i="1" dirty="0">
                <a:solidFill>
                  <a:srgbClr val="CC0033"/>
                </a:solidFill>
                <a:effectLst/>
                <a:latin typeface="Lato" panose="020F0502020204030203" pitchFamily="34" charset="0"/>
              </a:rPr>
              <a:t>-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.</a:t>
            </a:r>
            <a:br>
              <a:rPr lang="ru-RU" sz="2000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</a:br>
            <a:r>
              <a:rPr lang="ru-RU" sz="2000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4. Корень – </a:t>
            </a:r>
            <a:r>
              <a:rPr lang="ru-RU" sz="2000" b="0" i="1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парикмахер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-. Однокоренные слова: </a:t>
            </a:r>
            <a:r>
              <a:rPr lang="ru-RU" sz="2000" b="1" i="1" u="sng" dirty="0">
                <a:solidFill>
                  <a:srgbClr val="CC0033"/>
                </a:solidFill>
                <a:effectLst/>
                <a:latin typeface="Lato" panose="020F0502020204030203" pitchFamily="34" charset="0"/>
              </a:rPr>
              <a:t>парикмахер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□, </a:t>
            </a:r>
            <a:r>
              <a:rPr lang="ru-RU" sz="2000" b="1" i="1" u="sng" dirty="0">
                <a:solidFill>
                  <a:srgbClr val="CC0033"/>
                </a:solidFill>
                <a:effectLst/>
                <a:latin typeface="Lato" panose="020F0502020204030203" pitchFamily="34" charset="0"/>
              </a:rPr>
              <a:t>парикмахер</a:t>
            </a:r>
            <a:r>
              <a:rPr lang="ru-RU" sz="2000" b="1" i="1" dirty="0">
                <a:solidFill>
                  <a:srgbClr val="CC0033"/>
                </a:solidFill>
                <a:effectLst/>
                <a:latin typeface="Lato" panose="020F0502020204030203" pitchFamily="34" charset="0"/>
              </a:rPr>
              <a:t>-ш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-</a:t>
            </a:r>
            <a:r>
              <a:rPr lang="ru-RU" sz="2000" b="0" i="1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а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.</a:t>
            </a:r>
            <a:br>
              <a:rPr lang="ru-RU" sz="2000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</a:br>
            <a:r>
              <a:rPr lang="ru-RU" sz="2000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5. -</a:t>
            </a:r>
            <a:r>
              <a:rPr lang="ru-RU" sz="2000" b="0" i="1" dirty="0" err="1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ск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- – суффикс. Это суффикс прилагательного, ср.: </a:t>
            </a:r>
            <a:r>
              <a:rPr lang="ru-RU" sz="2000" b="1" i="1" dirty="0">
                <a:solidFill>
                  <a:srgbClr val="CC0033"/>
                </a:solidFill>
                <a:effectLst/>
                <a:latin typeface="Lato" panose="020F0502020204030203" pitchFamily="34" charset="0"/>
              </a:rPr>
              <a:t>матрос-</a:t>
            </a:r>
            <a:r>
              <a:rPr lang="ru-RU" sz="2000" b="1" i="1" u="sng" dirty="0" err="1">
                <a:solidFill>
                  <a:srgbClr val="CC0033"/>
                </a:solidFill>
                <a:effectLst/>
                <a:latin typeface="Lato" panose="020F0502020204030203" pitchFamily="34" charset="0"/>
              </a:rPr>
              <a:t>ск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-</a:t>
            </a:r>
            <a:r>
              <a:rPr lang="ru-RU" sz="2000" b="0" i="1" dirty="0" err="1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ий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, </a:t>
            </a:r>
            <a:r>
              <a:rPr lang="ru-RU" sz="2000" b="1" i="1" dirty="0">
                <a:solidFill>
                  <a:srgbClr val="CC0033"/>
                </a:solidFill>
                <a:effectLst/>
                <a:latin typeface="Lato" panose="020F0502020204030203" pitchFamily="34" charset="0"/>
              </a:rPr>
              <a:t>жен-</a:t>
            </a:r>
            <a:r>
              <a:rPr lang="ru-RU" sz="2000" b="1" i="1" u="sng" dirty="0" err="1">
                <a:solidFill>
                  <a:srgbClr val="CC0033"/>
                </a:solidFill>
                <a:effectLst/>
                <a:latin typeface="Lato" panose="020F0502020204030203" pitchFamily="34" charset="0"/>
              </a:rPr>
              <a:t>ск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-</a:t>
            </a:r>
            <a:r>
              <a:rPr lang="ru-RU" sz="2000" b="0" i="1" dirty="0" err="1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ий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.</a:t>
            </a:r>
          </a:p>
          <a:p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Произведите морфемный анализ следующих слов: </a:t>
            </a:r>
            <a:r>
              <a:rPr lang="ru-RU" sz="2000" i="1" dirty="0">
                <a:latin typeface="Arial" panose="020B0604020202020204" pitchFamily="34" charset="0"/>
                <a:cs typeface="Arial" panose="020B0604020202020204" pitchFamily="34" charset="0"/>
              </a:rPr>
              <a:t>жители, рождаются, побриться, освежить, голову, (в) уездном (городе)</a:t>
            </a:r>
          </a:p>
          <a:p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i="1" dirty="0">
                <a:latin typeface="Arial" panose="020B0604020202020204" pitchFamily="34" charset="0"/>
                <a:cs typeface="Arial" panose="020B0604020202020204" pitchFamily="34" charset="0"/>
              </a:rPr>
              <a:t>В уездном городе N было так много парикмахерских и бюро похоронных процессий, что казалось, жители города рождаются лишь затем, чтобы побриться, остричься, освежить голову вежеталем и сразу же умереть. </a:t>
            </a:r>
            <a:endParaRPr lang="cs-CZ" sz="20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501488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950D2A38-A4FD-A98D-E2C9-988E9F9CAFB6}"/>
              </a:ext>
            </a:extLst>
          </p:cNvPr>
          <p:cNvSpPr txBox="1"/>
          <p:nvPr/>
        </p:nvSpPr>
        <p:spPr>
          <a:xfrm>
            <a:off x="357326" y="524613"/>
            <a:ext cx="10553330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1. </a:t>
            </a:r>
            <a:r>
              <a:rPr lang="ru-RU" b="1" i="1" u="sng" dirty="0" err="1">
                <a:solidFill>
                  <a:srgbClr val="CC0033"/>
                </a:solidFill>
                <a:effectLst/>
                <a:latin typeface="Lato" panose="020F0502020204030203" pitchFamily="34" charset="0"/>
              </a:rPr>
              <a:t>жи</a:t>
            </a:r>
            <a:r>
              <a:rPr lang="ru-RU" b="1" i="1" u="sng" dirty="0">
                <a:solidFill>
                  <a:srgbClr val="CC0033"/>
                </a:solidFill>
                <a:effectLst/>
                <a:latin typeface="Lato" panose="020F0502020204030203" pitchFamily="34" charset="0"/>
              </a:rPr>
              <a:t>-тел</a:t>
            </a:r>
            <a:r>
              <a:rPr lang="ru-RU" b="1" i="0" u="sng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-</a:t>
            </a:r>
            <a:r>
              <a:rPr lang="ru-RU" b="1" i="1" u="sng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и</a:t>
            </a:r>
            <a:r>
              <a:rPr lang="ru-RU" b="1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 (</a:t>
            </a:r>
            <a:r>
              <a:rPr lang="ru-RU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имя существительное).</a:t>
            </a:r>
            <a:br>
              <a:rPr lang="ru-RU" dirty="0"/>
            </a:br>
            <a:r>
              <a:rPr lang="ru-RU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2. Окончание – -</a:t>
            </a:r>
            <a:r>
              <a:rPr lang="ru-RU" b="0" i="1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и</a:t>
            </a:r>
            <a:r>
              <a:rPr lang="ru-RU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. Оно выражает значения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мн.ч</a:t>
            </a:r>
            <a:r>
              <a:rPr lang="ru-RU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.,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И.п</a:t>
            </a:r>
            <a:r>
              <a:rPr lang="ru-RU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., ср.: </a:t>
            </a:r>
            <a:r>
              <a:rPr lang="ru-RU" b="1" i="1" dirty="0">
                <a:solidFill>
                  <a:srgbClr val="CC0033"/>
                </a:solidFill>
                <a:effectLst/>
                <a:latin typeface="Lato" panose="020F0502020204030203" pitchFamily="34" charset="0"/>
              </a:rPr>
              <a:t>житель</a:t>
            </a:r>
            <a:r>
              <a:rPr lang="ru-RU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□, </a:t>
            </a:r>
            <a:r>
              <a:rPr lang="ru-RU" b="1" i="1" dirty="0" err="1">
                <a:solidFill>
                  <a:srgbClr val="CC0033"/>
                </a:solidFill>
                <a:effectLst/>
                <a:latin typeface="Lato" panose="020F0502020204030203" pitchFamily="34" charset="0"/>
              </a:rPr>
              <a:t>жител</a:t>
            </a:r>
            <a:r>
              <a:rPr lang="ru-RU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-</a:t>
            </a:r>
            <a:r>
              <a:rPr lang="ru-RU" b="0" i="1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я</a:t>
            </a:r>
            <a:r>
              <a:rPr lang="ru-RU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.</a:t>
            </a:r>
            <a:br>
              <a:rPr lang="ru-RU" dirty="0"/>
            </a:br>
            <a:r>
              <a:rPr lang="ru-RU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3. Основа формы – </a:t>
            </a:r>
            <a:r>
              <a:rPr lang="ru-RU" b="1" i="1" dirty="0" err="1">
                <a:solidFill>
                  <a:srgbClr val="CC0033"/>
                </a:solidFill>
                <a:effectLst/>
                <a:latin typeface="Lato" panose="020F0502020204030203" pitchFamily="34" charset="0"/>
              </a:rPr>
              <a:t>жи</a:t>
            </a:r>
            <a:r>
              <a:rPr lang="ru-RU" b="1" i="1" dirty="0">
                <a:solidFill>
                  <a:srgbClr val="CC0033"/>
                </a:solidFill>
                <a:effectLst/>
                <a:latin typeface="Lato" panose="020F0502020204030203" pitchFamily="34" charset="0"/>
              </a:rPr>
              <a:t>-тел-</a:t>
            </a:r>
            <a:r>
              <a:rPr lang="ru-RU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.</a:t>
            </a:r>
            <a:br>
              <a:rPr lang="ru-RU" dirty="0"/>
            </a:br>
            <a:r>
              <a:rPr lang="ru-RU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4. Корень -</a:t>
            </a:r>
            <a:r>
              <a:rPr lang="ru-RU" b="0" i="1" dirty="0" err="1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жи</a:t>
            </a:r>
            <a:r>
              <a:rPr lang="ru-RU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-. Однокоренные слова: </a:t>
            </a:r>
            <a:r>
              <a:rPr lang="ru-RU" b="1" i="1" u="sng" dirty="0" err="1">
                <a:solidFill>
                  <a:srgbClr val="CC0033"/>
                </a:solidFill>
                <a:effectLst/>
                <a:latin typeface="Lato" panose="020F0502020204030203" pitchFamily="34" charset="0"/>
              </a:rPr>
              <a:t>жи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-</a:t>
            </a:r>
            <a:r>
              <a:rPr lang="ru-RU" b="0" i="1" dirty="0" err="1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ть</a:t>
            </a:r>
            <a:r>
              <a:rPr lang="ru-RU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, </a:t>
            </a:r>
            <a:r>
              <a:rPr lang="ru-RU" b="1" i="1" u="sng" dirty="0" err="1">
                <a:solidFill>
                  <a:srgbClr val="CC0033"/>
                </a:solidFill>
                <a:effectLst/>
                <a:latin typeface="Lato" panose="020F0502020204030203" pitchFamily="34" charset="0"/>
              </a:rPr>
              <a:t>жи</a:t>
            </a:r>
            <a:r>
              <a:rPr lang="ru-RU" b="1" i="1" dirty="0">
                <a:solidFill>
                  <a:srgbClr val="CC0033"/>
                </a:solidFill>
                <a:effectLst/>
                <a:latin typeface="Lato" panose="020F0502020204030203" pitchFamily="34" charset="0"/>
              </a:rPr>
              <a:t>-л</a:t>
            </a:r>
            <a:r>
              <a:rPr lang="ru-RU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-</a:t>
            </a:r>
            <a:r>
              <a:rPr lang="ru-RU" b="0" i="1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ой</a:t>
            </a:r>
            <a:r>
              <a:rPr lang="ru-RU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.</a:t>
            </a:r>
            <a:br>
              <a:rPr lang="ru-RU" dirty="0"/>
            </a:br>
            <a:r>
              <a:rPr lang="ru-RU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5. -</a:t>
            </a:r>
            <a:r>
              <a:rPr lang="ru-RU" b="0" i="1" dirty="0" err="1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тель</a:t>
            </a:r>
            <a:r>
              <a:rPr lang="ru-RU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 – суффикс. Это суффикс существительного, ср.: </a:t>
            </a:r>
            <a:r>
              <a:rPr lang="ru-RU" b="1" i="1" dirty="0" err="1">
                <a:solidFill>
                  <a:srgbClr val="CC0033"/>
                </a:solidFill>
                <a:effectLst/>
                <a:latin typeface="Lato" panose="020F0502020204030203" pitchFamily="34" charset="0"/>
              </a:rPr>
              <a:t>пис</a:t>
            </a:r>
            <a:r>
              <a:rPr lang="ru-RU" b="1" i="1" dirty="0">
                <a:solidFill>
                  <a:srgbClr val="CC0033"/>
                </a:solidFill>
                <a:effectLst/>
                <a:latin typeface="Lato" panose="020F0502020204030203" pitchFamily="34" charset="0"/>
              </a:rPr>
              <a:t>-а-</a:t>
            </a:r>
            <a:r>
              <a:rPr lang="ru-RU" b="1" i="1" u="sng" dirty="0" err="1">
                <a:solidFill>
                  <a:srgbClr val="CC0033"/>
                </a:solidFill>
                <a:effectLst/>
                <a:latin typeface="Lato" panose="020F0502020204030203" pitchFamily="34" charset="0"/>
              </a:rPr>
              <a:t>тель</a:t>
            </a:r>
            <a:r>
              <a:rPr lang="ru-RU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□, </a:t>
            </a:r>
            <a:r>
              <a:rPr lang="ru-RU" b="1" i="1" dirty="0">
                <a:solidFill>
                  <a:srgbClr val="CC0033"/>
                </a:solidFill>
                <a:effectLst/>
                <a:latin typeface="Lato" panose="020F0502020204030203" pitchFamily="34" charset="0"/>
              </a:rPr>
              <a:t>вод-и-</a:t>
            </a:r>
            <a:r>
              <a:rPr lang="ru-RU" b="1" i="1" u="sng" dirty="0" err="1">
                <a:solidFill>
                  <a:srgbClr val="CC0033"/>
                </a:solidFill>
                <a:effectLst/>
                <a:latin typeface="Lato" panose="020F0502020204030203" pitchFamily="34" charset="0"/>
              </a:rPr>
              <a:t>тель</a:t>
            </a:r>
            <a:r>
              <a:rPr lang="ru-RU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□.</a:t>
            </a:r>
          </a:p>
          <a:p>
            <a:endParaRPr lang="ru-RU" dirty="0">
              <a:solidFill>
                <a:srgbClr val="000000"/>
              </a:solidFill>
              <a:latin typeface="Lato" panose="020F0502020204030203" pitchFamily="34" charset="0"/>
            </a:endParaRPr>
          </a:p>
          <a:p>
            <a:r>
              <a:rPr lang="ru-RU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1. </a:t>
            </a:r>
            <a:r>
              <a:rPr lang="ru-RU" b="1" i="1" u="sng" dirty="0" err="1">
                <a:solidFill>
                  <a:srgbClr val="CC0033"/>
                </a:solidFill>
                <a:effectLst/>
                <a:latin typeface="Lato" panose="020F0502020204030203" pitchFamily="34" charset="0"/>
              </a:rPr>
              <a:t>рожд</a:t>
            </a:r>
            <a:r>
              <a:rPr lang="ru-RU" b="1" i="1" u="sng" dirty="0">
                <a:solidFill>
                  <a:srgbClr val="CC0033"/>
                </a:solidFill>
                <a:effectLst/>
                <a:latin typeface="Lato" panose="020F0502020204030203" pitchFamily="34" charset="0"/>
              </a:rPr>
              <a:t>-а</a:t>
            </a:r>
            <a:r>
              <a:rPr lang="ru-RU" b="1" i="0" u="sng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-</a:t>
            </a:r>
            <a:r>
              <a:rPr lang="ru-RU" b="1" i="1" u="sng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ют-</a:t>
            </a:r>
            <a:r>
              <a:rPr lang="ru-RU" b="1" i="1" u="sng" dirty="0" err="1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ся</a:t>
            </a:r>
            <a:r>
              <a:rPr lang="ru-RU" b="1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 </a:t>
            </a:r>
            <a:r>
              <a:rPr lang="ru-RU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(глагол).</a:t>
            </a:r>
            <a:br>
              <a:rPr lang="ru-RU" dirty="0"/>
            </a:br>
            <a:r>
              <a:rPr lang="ru-RU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2. Окончание – -</a:t>
            </a:r>
            <a:r>
              <a:rPr lang="ru-RU" b="0" i="1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ют</a:t>
            </a:r>
            <a:r>
              <a:rPr lang="ru-RU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. Оно выражает значения 3-го л.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мн.ч</a:t>
            </a:r>
            <a:r>
              <a:rPr lang="ru-RU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., ср.: </a:t>
            </a:r>
            <a:r>
              <a:rPr lang="ru-RU" b="1" i="1" dirty="0" err="1">
                <a:solidFill>
                  <a:srgbClr val="CC0033"/>
                </a:solidFill>
                <a:effectLst/>
                <a:latin typeface="Lato" panose="020F0502020204030203" pitchFamily="34" charset="0"/>
              </a:rPr>
              <a:t>рожд</a:t>
            </a:r>
            <a:r>
              <a:rPr lang="ru-RU" b="1" i="1" dirty="0">
                <a:solidFill>
                  <a:srgbClr val="CC0033"/>
                </a:solidFill>
                <a:effectLst/>
                <a:latin typeface="Lato" panose="020F0502020204030203" pitchFamily="34" charset="0"/>
              </a:rPr>
              <a:t>-а</a:t>
            </a:r>
            <a:r>
              <a:rPr lang="ru-RU" b="0" i="1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-</a:t>
            </a:r>
            <a:r>
              <a:rPr lang="ru-RU" b="0" i="1" dirty="0" err="1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ет</a:t>
            </a:r>
            <a:r>
              <a:rPr lang="ru-RU" b="0" i="1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-</a:t>
            </a:r>
            <a:r>
              <a:rPr lang="ru-RU" b="1" i="1" dirty="0" err="1">
                <a:solidFill>
                  <a:srgbClr val="CC0033"/>
                </a:solidFill>
                <a:effectLst/>
                <a:latin typeface="Lato" panose="020F0502020204030203" pitchFamily="34" charset="0"/>
              </a:rPr>
              <a:t>ся</a:t>
            </a:r>
            <a:r>
              <a:rPr lang="ru-RU" b="0" i="1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, </a:t>
            </a:r>
            <a:r>
              <a:rPr lang="ru-RU" b="1" i="1" dirty="0" err="1">
                <a:solidFill>
                  <a:srgbClr val="CC0033"/>
                </a:solidFill>
                <a:effectLst/>
                <a:latin typeface="Lato" panose="020F0502020204030203" pitchFamily="34" charset="0"/>
              </a:rPr>
              <a:t>рожд</a:t>
            </a:r>
            <a:r>
              <a:rPr lang="ru-RU" b="1" i="1" dirty="0">
                <a:solidFill>
                  <a:srgbClr val="CC0033"/>
                </a:solidFill>
                <a:effectLst/>
                <a:latin typeface="Lato" panose="020F0502020204030203" pitchFamily="34" charset="0"/>
              </a:rPr>
              <a:t>-а</a:t>
            </a:r>
            <a:r>
              <a:rPr lang="ru-RU" b="0" i="1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-ем-</a:t>
            </a:r>
            <a:r>
              <a:rPr lang="ru-RU" b="1" i="1" dirty="0" err="1">
                <a:solidFill>
                  <a:srgbClr val="CC0033"/>
                </a:solidFill>
                <a:effectLst/>
                <a:latin typeface="Lato" panose="020F0502020204030203" pitchFamily="34" charset="0"/>
              </a:rPr>
              <a:t>ся</a:t>
            </a:r>
            <a:r>
              <a:rPr lang="ru-RU" b="0" i="1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.</a:t>
            </a:r>
            <a:br>
              <a:rPr lang="ru-RU" dirty="0"/>
            </a:br>
            <a:r>
              <a:rPr lang="ru-RU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3. Основа формы – </a:t>
            </a:r>
            <a:r>
              <a:rPr lang="ru-RU" b="1" i="1" dirty="0" err="1">
                <a:solidFill>
                  <a:srgbClr val="CC0033"/>
                </a:solidFill>
                <a:effectLst/>
                <a:latin typeface="Lato" panose="020F0502020204030203" pitchFamily="34" charset="0"/>
              </a:rPr>
              <a:t>рожд</a:t>
            </a:r>
            <a:r>
              <a:rPr lang="ru-RU" b="1" i="1" dirty="0">
                <a:solidFill>
                  <a:srgbClr val="CC0033"/>
                </a:solidFill>
                <a:effectLst/>
                <a:latin typeface="Lato" panose="020F0502020204030203" pitchFamily="34" charset="0"/>
              </a:rPr>
              <a:t>-а-…-</a:t>
            </a:r>
            <a:r>
              <a:rPr lang="ru-RU" b="1" i="1" dirty="0" err="1">
                <a:solidFill>
                  <a:srgbClr val="CC0033"/>
                </a:solidFill>
                <a:effectLst/>
                <a:latin typeface="Lato" panose="020F0502020204030203" pitchFamily="34" charset="0"/>
              </a:rPr>
              <a:t>ся</a:t>
            </a:r>
            <a:r>
              <a:rPr lang="ru-RU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.</a:t>
            </a:r>
            <a:br>
              <a:rPr lang="ru-RU" dirty="0"/>
            </a:br>
            <a:r>
              <a:rPr lang="ru-RU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4. Корень – </a:t>
            </a:r>
            <a:r>
              <a:rPr lang="ru-RU" b="0" i="1" dirty="0" err="1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рожд</a:t>
            </a:r>
            <a:r>
              <a:rPr lang="ru-RU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-. Однокоренные слова: </a:t>
            </a:r>
            <a:r>
              <a:rPr lang="ru-RU" b="1" i="1" u="sng" dirty="0" err="1">
                <a:solidFill>
                  <a:srgbClr val="CC0033"/>
                </a:solidFill>
                <a:effectLst/>
                <a:latin typeface="Lato" panose="020F0502020204030203" pitchFamily="34" charset="0"/>
              </a:rPr>
              <a:t>рожд</a:t>
            </a:r>
            <a:r>
              <a:rPr lang="ru-RU" b="1" i="1" dirty="0">
                <a:solidFill>
                  <a:srgbClr val="CC0033"/>
                </a:solidFill>
                <a:effectLst/>
                <a:latin typeface="Lato" panose="020F0502020204030203" pitchFamily="34" charset="0"/>
              </a:rPr>
              <a:t>-а</a:t>
            </a:r>
            <a:r>
              <a:rPr lang="ru-RU" b="0" i="1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-</a:t>
            </a:r>
            <a:r>
              <a:rPr lang="ru-RU" b="0" i="1" dirty="0" err="1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ть</a:t>
            </a:r>
            <a:r>
              <a:rPr lang="ru-RU" b="0" i="1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, </a:t>
            </a:r>
            <a:r>
              <a:rPr lang="ru-RU" b="1" i="1" dirty="0" err="1">
                <a:solidFill>
                  <a:srgbClr val="CC0033"/>
                </a:solidFill>
                <a:effectLst/>
                <a:latin typeface="Lato" panose="020F0502020204030203" pitchFamily="34" charset="0"/>
              </a:rPr>
              <a:t>рожд-ённ</a:t>
            </a:r>
            <a:r>
              <a:rPr lang="ru-RU" b="0" i="1" dirty="0" err="1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-ый</a:t>
            </a:r>
            <a:r>
              <a:rPr lang="ru-RU" b="0" i="1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.</a:t>
            </a:r>
            <a:br>
              <a:rPr lang="ru-RU" dirty="0"/>
            </a:br>
            <a:r>
              <a:rPr lang="ru-RU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5. -</a:t>
            </a:r>
            <a:r>
              <a:rPr lang="ru-RU" b="0" i="1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а</a:t>
            </a:r>
            <a:r>
              <a:rPr lang="ru-RU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- – суффикс. Это суффикс глагола, ср.: </a:t>
            </a:r>
            <a:r>
              <a:rPr lang="ru-RU" b="1" i="1" dirty="0" err="1">
                <a:solidFill>
                  <a:srgbClr val="CC0033"/>
                </a:solidFill>
                <a:effectLst/>
                <a:latin typeface="Lato" panose="020F0502020204030203" pitchFamily="34" charset="0"/>
              </a:rPr>
              <a:t>пис</a:t>
            </a:r>
            <a:r>
              <a:rPr lang="ru-RU" b="1" i="1" dirty="0">
                <a:solidFill>
                  <a:srgbClr val="CC0033"/>
                </a:solidFill>
                <a:effectLst/>
                <a:latin typeface="Lato" panose="020F0502020204030203" pitchFamily="34" charset="0"/>
              </a:rPr>
              <a:t>-</a:t>
            </a:r>
            <a:r>
              <a:rPr lang="ru-RU" b="1" i="1" u="sng" dirty="0">
                <a:solidFill>
                  <a:srgbClr val="CC0033"/>
                </a:solidFill>
                <a:effectLst/>
                <a:latin typeface="Lato" panose="020F0502020204030203" pitchFamily="34" charset="0"/>
              </a:rPr>
              <a:t>а</a:t>
            </a:r>
            <a:r>
              <a:rPr lang="ru-RU" b="0" i="1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-</a:t>
            </a:r>
            <a:r>
              <a:rPr lang="ru-RU" b="0" i="1" dirty="0" err="1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ть</a:t>
            </a:r>
            <a:r>
              <a:rPr lang="ru-RU" b="0" i="1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, </a:t>
            </a:r>
            <a:r>
              <a:rPr lang="ru-RU" b="1" i="1" dirty="0" err="1">
                <a:solidFill>
                  <a:srgbClr val="CC0033"/>
                </a:solidFill>
                <a:effectLst/>
                <a:latin typeface="Lato" panose="020F0502020204030203" pitchFamily="34" charset="0"/>
              </a:rPr>
              <a:t>реш</a:t>
            </a:r>
            <a:r>
              <a:rPr lang="ru-RU" b="1" i="1" dirty="0">
                <a:solidFill>
                  <a:srgbClr val="CC0033"/>
                </a:solidFill>
                <a:effectLst/>
                <a:latin typeface="Lato" panose="020F0502020204030203" pitchFamily="34" charset="0"/>
              </a:rPr>
              <a:t>-</a:t>
            </a:r>
            <a:r>
              <a:rPr lang="ru-RU" b="1" i="1" u="sng" dirty="0">
                <a:solidFill>
                  <a:srgbClr val="CC0033"/>
                </a:solidFill>
                <a:effectLst/>
                <a:latin typeface="Lato" panose="020F0502020204030203" pitchFamily="34" charset="0"/>
              </a:rPr>
              <a:t>а</a:t>
            </a:r>
            <a:r>
              <a:rPr lang="ru-RU" b="0" i="1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-</a:t>
            </a:r>
            <a:r>
              <a:rPr lang="ru-RU" b="0" i="1" dirty="0" err="1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ть</a:t>
            </a:r>
            <a:r>
              <a:rPr lang="ru-RU" b="0" i="1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.</a:t>
            </a:r>
            <a:br>
              <a:rPr lang="ru-RU" dirty="0"/>
            </a:br>
            <a:r>
              <a:rPr lang="ru-RU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    -</a:t>
            </a:r>
            <a:r>
              <a:rPr lang="ru-RU" b="0" i="1" dirty="0" err="1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ся</a:t>
            </a:r>
            <a:r>
              <a:rPr lang="ru-RU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 – постфикс возвратного глагола, ср.: </a:t>
            </a:r>
            <a:r>
              <a:rPr lang="ru-RU" b="1" i="1" dirty="0">
                <a:solidFill>
                  <a:srgbClr val="CC0033"/>
                </a:solidFill>
                <a:effectLst/>
                <a:latin typeface="Lato" panose="020F0502020204030203" pitchFamily="34" charset="0"/>
              </a:rPr>
              <a:t>мы</a:t>
            </a:r>
            <a:r>
              <a:rPr lang="ru-RU" b="0" i="1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-</a:t>
            </a:r>
            <a:r>
              <a:rPr lang="ru-RU" b="0" i="1" dirty="0" err="1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ть</a:t>
            </a:r>
            <a:r>
              <a:rPr lang="ru-RU" b="0" i="1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-</a:t>
            </a:r>
            <a:r>
              <a:rPr lang="ru-RU" b="1" i="1" dirty="0" err="1">
                <a:solidFill>
                  <a:srgbClr val="CC0033"/>
                </a:solidFill>
                <a:effectLst/>
                <a:latin typeface="Lato" panose="020F0502020204030203" pitchFamily="34" charset="0"/>
              </a:rPr>
              <a:t>ся</a:t>
            </a:r>
            <a:r>
              <a:rPr lang="ru-RU" b="0" i="1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, </a:t>
            </a:r>
            <a:r>
              <a:rPr lang="ru-RU" b="1" i="1" dirty="0">
                <a:solidFill>
                  <a:srgbClr val="CC0033"/>
                </a:solidFill>
                <a:effectLst/>
                <a:latin typeface="Lato" panose="020F0502020204030203" pitchFamily="34" charset="0"/>
              </a:rPr>
              <a:t>куп-а</a:t>
            </a:r>
            <a:r>
              <a:rPr lang="ru-RU" b="0" i="1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-</a:t>
            </a:r>
            <a:r>
              <a:rPr lang="ru-RU" b="0" i="1" dirty="0" err="1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ть</a:t>
            </a:r>
            <a:r>
              <a:rPr lang="ru-RU" b="0" i="1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-</a:t>
            </a:r>
            <a:r>
              <a:rPr lang="ru-RU" b="1" i="1" dirty="0" err="1">
                <a:solidFill>
                  <a:srgbClr val="CC0033"/>
                </a:solidFill>
                <a:effectLst/>
                <a:latin typeface="Lato" panose="020F0502020204030203" pitchFamily="34" charset="0"/>
              </a:rPr>
              <a:t>ся</a:t>
            </a:r>
            <a:r>
              <a:rPr lang="ru-RU" b="0" i="1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.</a:t>
            </a:r>
          </a:p>
          <a:p>
            <a:endParaRPr lang="ru-RU" i="1" dirty="0">
              <a:solidFill>
                <a:srgbClr val="000000"/>
              </a:solidFill>
              <a:latin typeface="Lato" panose="020F0502020204030203" pitchFamily="34" charset="0"/>
            </a:endParaRPr>
          </a:p>
          <a:p>
            <a:r>
              <a:rPr lang="ru-RU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1. </a:t>
            </a:r>
            <a:r>
              <a:rPr lang="ru-RU" b="1" i="1" dirty="0" err="1">
                <a:solidFill>
                  <a:srgbClr val="CC0033"/>
                </a:solidFill>
                <a:effectLst/>
                <a:latin typeface="Lato" panose="020F0502020204030203" pitchFamily="34" charset="0"/>
              </a:rPr>
              <a:t>по-бри</a:t>
            </a:r>
            <a:r>
              <a:rPr lang="ru-RU" b="1" i="0" dirty="0" err="1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-</a:t>
            </a:r>
            <a:r>
              <a:rPr lang="ru-RU" b="1" i="1" dirty="0" err="1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ть</a:t>
            </a:r>
            <a:r>
              <a:rPr lang="ru-RU" b="1" i="0" dirty="0" err="1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-</a:t>
            </a:r>
            <a:r>
              <a:rPr lang="ru-RU" b="1" i="1" dirty="0" err="1">
                <a:solidFill>
                  <a:srgbClr val="CC0033"/>
                </a:solidFill>
                <a:effectLst/>
                <a:latin typeface="Lato" panose="020F0502020204030203" pitchFamily="34" charset="0"/>
              </a:rPr>
              <a:t>ся</a:t>
            </a:r>
            <a:r>
              <a:rPr lang="ru-RU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 (глагол в неопределённой форме).</a:t>
            </a:r>
            <a:br>
              <a:rPr lang="ru-RU" dirty="0"/>
            </a:br>
            <a:r>
              <a:rPr lang="ru-RU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2. Окончание – -</a:t>
            </a:r>
            <a:r>
              <a:rPr lang="ru-RU" b="0" i="1" dirty="0" err="1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ть</a:t>
            </a:r>
            <a:r>
              <a:rPr lang="ru-RU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. Оно выражает значение неопределённой формы, ср.: </a:t>
            </a:r>
            <a:r>
              <a:rPr lang="ru-RU" b="1" i="1" dirty="0" err="1">
                <a:solidFill>
                  <a:srgbClr val="CC0033"/>
                </a:solidFill>
                <a:effectLst/>
                <a:latin typeface="Lato" panose="020F0502020204030203" pitchFamily="34" charset="0"/>
              </a:rPr>
              <a:t>по-бре</a:t>
            </a:r>
            <a:r>
              <a:rPr lang="ru-RU" b="0" i="1" dirty="0" err="1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-ет-</a:t>
            </a:r>
            <a:r>
              <a:rPr lang="ru-RU" b="1" i="1" dirty="0" err="1">
                <a:solidFill>
                  <a:srgbClr val="CC0033"/>
                </a:solidFill>
                <a:effectLst/>
                <a:latin typeface="Lato" panose="020F0502020204030203" pitchFamily="34" charset="0"/>
              </a:rPr>
              <a:t>ся</a:t>
            </a:r>
            <a:r>
              <a:rPr lang="ru-RU" b="0" i="1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, </a:t>
            </a:r>
            <a:r>
              <a:rPr lang="ru-RU" b="1" i="1" dirty="0" err="1">
                <a:solidFill>
                  <a:srgbClr val="CC0033"/>
                </a:solidFill>
                <a:effectLst/>
                <a:latin typeface="Lato" panose="020F0502020204030203" pitchFamily="34" charset="0"/>
              </a:rPr>
              <a:t>по-бре</a:t>
            </a:r>
            <a:r>
              <a:rPr lang="ru-RU" b="0" i="1" dirty="0" err="1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-ем-</a:t>
            </a:r>
            <a:r>
              <a:rPr lang="ru-RU" b="1" i="1" dirty="0" err="1">
                <a:solidFill>
                  <a:srgbClr val="CC0033"/>
                </a:solidFill>
                <a:effectLst/>
                <a:latin typeface="Lato" panose="020F0502020204030203" pitchFamily="34" charset="0"/>
              </a:rPr>
              <a:t>ся</a:t>
            </a:r>
            <a:r>
              <a:rPr lang="ru-RU" b="0" i="1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.</a:t>
            </a:r>
            <a:br>
              <a:rPr lang="ru-RU" dirty="0"/>
            </a:br>
            <a:r>
              <a:rPr lang="ru-RU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3. Основа формы – </a:t>
            </a:r>
            <a:r>
              <a:rPr lang="ru-RU" b="1" i="1" dirty="0" err="1">
                <a:solidFill>
                  <a:srgbClr val="CC0033"/>
                </a:solidFill>
                <a:effectLst/>
                <a:latin typeface="Lato" panose="020F0502020204030203" pitchFamily="34" charset="0"/>
              </a:rPr>
              <a:t>по-бри</a:t>
            </a:r>
            <a:r>
              <a:rPr lang="ru-RU" b="1" i="1" dirty="0">
                <a:solidFill>
                  <a:srgbClr val="CC0033"/>
                </a:solidFill>
                <a:effectLst/>
                <a:latin typeface="Lato" panose="020F0502020204030203" pitchFamily="34" charset="0"/>
              </a:rPr>
              <a:t>-…-</a:t>
            </a:r>
            <a:r>
              <a:rPr lang="ru-RU" b="1" i="1" dirty="0" err="1">
                <a:solidFill>
                  <a:srgbClr val="CC0033"/>
                </a:solidFill>
                <a:effectLst/>
                <a:latin typeface="Lato" panose="020F0502020204030203" pitchFamily="34" charset="0"/>
              </a:rPr>
              <a:t>ся</a:t>
            </a:r>
            <a:r>
              <a:rPr lang="ru-RU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.</a:t>
            </a:r>
            <a:br>
              <a:rPr lang="ru-RU" dirty="0"/>
            </a:br>
            <a:r>
              <a:rPr lang="ru-RU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4. Корень – </a:t>
            </a:r>
            <a:r>
              <a:rPr lang="ru-RU" b="0" i="1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бри</a:t>
            </a:r>
            <a:r>
              <a:rPr lang="ru-RU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-. Однокоренные слова: </a:t>
            </a:r>
            <a:r>
              <a:rPr lang="ru-RU" b="1" i="1" u="sng" dirty="0">
                <a:solidFill>
                  <a:srgbClr val="CC0033"/>
                </a:solidFill>
                <a:effectLst/>
                <a:latin typeface="Lato" panose="020F0502020204030203" pitchFamily="34" charset="0"/>
              </a:rPr>
              <a:t>бри</a:t>
            </a:r>
            <a:r>
              <a:rPr lang="ru-RU" b="1" i="1" dirty="0">
                <a:solidFill>
                  <a:srgbClr val="CC0033"/>
                </a:solidFill>
                <a:effectLst/>
                <a:latin typeface="Lato" panose="020F0502020204030203" pitchFamily="34" charset="0"/>
              </a:rPr>
              <a:t>-</a:t>
            </a:r>
            <a:r>
              <a:rPr lang="ru-RU" b="1" i="1" dirty="0" err="1">
                <a:solidFill>
                  <a:srgbClr val="CC0033"/>
                </a:solidFill>
                <a:effectLst/>
                <a:latin typeface="Lato" panose="020F0502020204030203" pitchFamily="34" charset="0"/>
              </a:rPr>
              <a:t>тв</a:t>
            </a:r>
            <a:r>
              <a:rPr lang="ru-RU" b="0" i="1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-а, </a:t>
            </a:r>
            <a:r>
              <a:rPr lang="ru-RU" b="1" i="1" dirty="0">
                <a:solidFill>
                  <a:srgbClr val="CC0033"/>
                </a:solidFill>
                <a:effectLst/>
                <a:latin typeface="Lato" panose="020F0502020204030203" pitchFamily="34" charset="0"/>
              </a:rPr>
              <a:t>вы-</a:t>
            </a:r>
            <a:r>
              <a:rPr lang="ru-RU" b="1" i="1" u="sng" dirty="0">
                <a:solidFill>
                  <a:srgbClr val="CC0033"/>
                </a:solidFill>
                <a:effectLst/>
                <a:latin typeface="Lato" panose="020F0502020204030203" pitchFamily="34" charset="0"/>
              </a:rPr>
              <a:t>бри</a:t>
            </a:r>
            <a:r>
              <a:rPr lang="ru-RU" b="0" i="1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-</a:t>
            </a:r>
            <a:r>
              <a:rPr lang="ru-RU" b="0" i="1" dirty="0" err="1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ть</a:t>
            </a:r>
            <a:r>
              <a:rPr lang="ru-RU" b="0" i="1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.</a:t>
            </a:r>
            <a:br>
              <a:rPr lang="ru-RU" dirty="0"/>
            </a:br>
            <a:r>
              <a:rPr lang="ru-RU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5. </a:t>
            </a:r>
            <a:r>
              <a:rPr lang="ru-RU" b="0" i="1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по</a:t>
            </a:r>
            <a:r>
              <a:rPr lang="ru-RU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- – приставка, ср.: </a:t>
            </a:r>
            <a:r>
              <a:rPr lang="ru-RU" b="1" i="1" u="sng" dirty="0" err="1">
                <a:solidFill>
                  <a:srgbClr val="CC0033"/>
                </a:solidFill>
                <a:effectLst/>
                <a:latin typeface="Lato" panose="020F0502020204030203" pitchFamily="34" charset="0"/>
              </a:rPr>
              <a:t>по</a:t>
            </a:r>
            <a:r>
              <a:rPr lang="ru-RU" b="1" i="1" dirty="0" err="1">
                <a:solidFill>
                  <a:srgbClr val="CC0033"/>
                </a:solidFill>
                <a:effectLst/>
                <a:latin typeface="Lato" panose="020F0502020204030203" pitchFamily="34" charset="0"/>
              </a:rPr>
              <a:t>-сл-а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-</a:t>
            </a:r>
            <a:r>
              <a:rPr lang="ru-RU" b="0" i="1" dirty="0" err="1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ть</a:t>
            </a:r>
            <a:r>
              <a:rPr lang="ru-RU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, </a:t>
            </a:r>
            <a:r>
              <a:rPr lang="ru-RU" b="1" i="1" u="sng" dirty="0" err="1">
                <a:solidFill>
                  <a:srgbClr val="CC0033"/>
                </a:solidFill>
                <a:effectLst/>
                <a:latin typeface="Lato" panose="020F0502020204030203" pitchFamily="34" charset="0"/>
              </a:rPr>
              <a:t>по</a:t>
            </a:r>
            <a:r>
              <a:rPr lang="ru-RU" b="1" i="1" dirty="0" err="1">
                <a:solidFill>
                  <a:srgbClr val="CC0033"/>
                </a:solidFill>
                <a:effectLst/>
                <a:latin typeface="Lato" panose="020F0502020204030203" pitchFamily="34" charset="0"/>
              </a:rPr>
              <a:t>-сад-и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-</a:t>
            </a:r>
            <a:r>
              <a:rPr lang="ru-RU" b="0" i="1" dirty="0" err="1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ть</a:t>
            </a:r>
            <a:r>
              <a:rPr lang="ru-RU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.</a:t>
            </a:r>
            <a:br>
              <a:rPr lang="ru-RU" dirty="0"/>
            </a:br>
            <a:r>
              <a:rPr lang="ru-RU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    -</a:t>
            </a:r>
            <a:r>
              <a:rPr lang="ru-RU" b="0" i="1" dirty="0" err="1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ся</a:t>
            </a:r>
            <a:r>
              <a:rPr lang="ru-RU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 – постфикс возвратного глагола, ср.: </a:t>
            </a:r>
            <a:r>
              <a:rPr lang="ru-RU" b="1" i="1" dirty="0">
                <a:solidFill>
                  <a:srgbClr val="CC0033"/>
                </a:solidFill>
                <a:effectLst/>
                <a:latin typeface="Lato" panose="020F0502020204030203" pitchFamily="34" charset="0"/>
              </a:rPr>
              <a:t>мы</a:t>
            </a:r>
            <a:r>
              <a:rPr lang="ru-RU" b="0" i="1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-</a:t>
            </a:r>
            <a:r>
              <a:rPr lang="ru-RU" b="0" i="1" dirty="0" err="1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ть</a:t>
            </a:r>
            <a:r>
              <a:rPr lang="ru-RU" b="0" i="1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-</a:t>
            </a:r>
            <a:r>
              <a:rPr lang="ru-RU" b="1" i="1" u="sng" dirty="0" err="1">
                <a:solidFill>
                  <a:srgbClr val="CC0033"/>
                </a:solidFill>
                <a:effectLst/>
                <a:latin typeface="Lato" panose="020F0502020204030203" pitchFamily="34" charset="0"/>
              </a:rPr>
              <a:t>ся</a:t>
            </a:r>
            <a:r>
              <a:rPr lang="ru-RU" b="0" i="1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, </a:t>
            </a:r>
            <a:r>
              <a:rPr lang="ru-RU" b="1" i="1" dirty="0">
                <a:solidFill>
                  <a:srgbClr val="CC0033"/>
                </a:solidFill>
                <a:effectLst/>
                <a:latin typeface="Lato" panose="020F0502020204030203" pitchFamily="34" charset="0"/>
              </a:rPr>
              <a:t>куп-а</a:t>
            </a:r>
            <a:r>
              <a:rPr lang="ru-RU" b="0" i="1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-</a:t>
            </a:r>
            <a:r>
              <a:rPr lang="ru-RU" b="0" i="1" dirty="0" err="1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ть</a:t>
            </a:r>
            <a:r>
              <a:rPr lang="ru-RU" b="0" i="1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-</a:t>
            </a:r>
            <a:r>
              <a:rPr lang="ru-RU" b="1" i="1" u="sng" dirty="0" err="1">
                <a:solidFill>
                  <a:srgbClr val="CC0033"/>
                </a:solidFill>
                <a:effectLst/>
                <a:latin typeface="Lato" panose="020F0502020204030203" pitchFamily="34" charset="0"/>
              </a:rPr>
              <a:t>ся</a:t>
            </a:r>
            <a:r>
              <a:rPr lang="ru-RU" b="0" i="1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182058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7590828C-96AB-2ACE-E966-FB6BC1ED2C6B}"/>
              </a:ext>
            </a:extLst>
          </p:cNvPr>
          <p:cNvSpPr txBox="1"/>
          <p:nvPr/>
        </p:nvSpPr>
        <p:spPr>
          <a:xfrm>
            <a:off x="346228" y="403869"/>
            <a:ext cx="11212497" cy="59093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1. </a:t>
            </a:r>
            <a:r>
              <a:rPr lang="ru-RU" b="1" i="1" u="sng" dirty="0">
                <a:solidFill>
                  <a:srgbClr val="CC0033"/>
                </a:solidFill>
                <a:effectLst/>
                <a:latin typeface="Lato" panose="020F0502020204030203" pitchFamily="34" charset="0"/>
              </a:rPr>
              <a:t>о-свеж-и</a:t>
            </a:r>
            <a:r>
              <a:rPr lang="ru-RU" b="1" i="0" u="sng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-</a:t>
            </a:r>
            <a:r>
              <a:rPr lang="ru-RU" b="1" i="1" u="sng" dirty="0" err="1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ть</a:t>
            </a:r>
            <a:r>
              <a:rPr lang="ru-RU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 (глагол в неопределённой форме).</a:t>
            </a:r>
            <a:br>
              <a:rPr lang="ru-RU" dirty="0"/>
            </a:br>
            <a:r>
              <a:rPr lang="ru-RU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2. Окончание – -</a:t>
            </a:r>
            <a:r>
              <a:rPr lang="ru-RU" b="0" i="1" dirty="0" err="1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ть</a:t>
            </a:r>
            <a:r>
              <a:rPr lang="ru-RU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. Оно выражает значение неопределённой формы, ср.: </a:t>
            </a:r>
            <a:r>
              <a:rPr lang="ru-RU" b="1" i="1" dirty="0">
                <a:solidFill>
                  <a:srgbClr val="CC0033"/>
                </a:solidFill>
                <a:effectLst/>
                <a:latin typeface="Lato" panose="020F0502020204030203" pitchFamily="34" charset="0"/>
              </a:rPr>
              <a:t>о-свеж</a:t>
            </a:r>
            <a:r>
              <a:rPr lang="ru-RU" b="0" i="1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-</a:t>
            </a:r>
            <a:r>
              <a:rPr lang="ru-RU" b="0" i="1" dirty="0" err="1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ит</a:t>
            </a:r>
            <a:r>
              <a:rPr lang="ru-RU" b="0" i="1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, </a:t>
            </a:r>
            <a:r>
              <a:rPr lang="ru-RU" b="1" i="1" dirty="0">
                <a:solidFill>
                  <a:srgbClr val="CC0033"/>
                </a:solidFill>
                <a:effectLst/>
                <a:latin typeface="Lato" panose="020F0502020204030203" pitchFamily="34" charset="0"/>
              </a:rPr>
              <a:t>о-свеж</a:t>
            </a:r>
            <a:r>
              <a:rPr lang="ru-RU" b="0" i="1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-им</a:t>
            </a:r>
            <a:r>
              <a:rPr lang="ru-RU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.</a:t>
            </a:r>
            <a:br>
              <a:rPr lang="ru-RU" dirty="0"/>
            </a:br>
            <a:r>
              <a:rPr lang="ru-RU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3. Основа формы – </a:t>
            </a:r>
            <a:r>
              <a:rPr lang="ru-RU" b="1" i="1" dirty="0">
                <a:solidFill>
                  <a:srgbClr val="CC0033"/>
                </a:solidFill>
                <a:effectLst/>
                <a:latin typeface="Lato" panose="020F0502020204030203" pitchFamily="34" charset="0"/>
              </a:rPr>
              <a:t>о-свеж-и-</a:t>
            </a:r>
            <a:r>
              <a:rPr lang="ru-RU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.</a:t>
            </a:r>
            <a:br>
              <a:rPr lang="ru-RU" dirty="0"/>
            </a:br>
            <a:r>
              <a:rPr lang="ru-RU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4. Корень – </a:t>
            </a:r>
            <a:r>
              <a:rPr lang="ru-RU" b="0" i="1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свеж</a:t>
            </a:r>
            <a:r>
              <a:rPr lang="ru-RU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-. Однокоренные слова: </a:t>
            </a:r>
            <a:r>
              <a:rPr lang="ru-RU" b="1" i="1" u="sng" dirty="0">
                <a:solidFill>
                  <a:srgbClr val="CC0033"/>
                </a:solidFill>
                <a:effectLst/>
                <a:latin typeface="Lato" panose="020F0502020204030203" pitchFamily="34" charset="0"/>
              </a:rPr>
              <a:t>свеж</a:t>
            </a:r>
            <a:r>
              <a:rPr lang="ru-RU" b="0" i="1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-</a:t>
            </a:r>
            <a:r>
              <a:rPr lang="ru-RU" b="0" i="1" dirty="0" err="1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ий</a:t>
            </a:r>
            <a:r>
              <a:rPr lang="ru-RU" b="0" i="1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, </a:t>
            </a:r>
            <a:r>
              <a:rPr lang="ru-RU" b="1" i="1" u="sng" dirty="0">
                <a:solidFill>
                  <a:srgbClr val="CC0033"/>
                </a:solidFill>
                <a:effectLst/>
                <a:latin typeface="Lato" panose="020F0502020204030203" pitchFamily="34" charset="0"/>
              </a:rPr>
              <a:t>свеж</a:t>
            </a:r>
            <a:r>
              <a:rPr lang="ru-RU" b="0" i="1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-о</a:t>
            </a:r>
            <a:r>
              <a:rPr lang="ru-RU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.</a:t>
            </a:r>
            <a:br>
              <a:rPr lang="ru-RU" dirty="0"/>
            </a:br>
            <a:r>
              <a:rPr lang="ru-RU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5. </a:t>
            </a:r>
            <a:r>
              <a:rPr lang="ru-RU" b="0" i="1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о</a:t>
            </a:r>
            <a:r>
              <a:rPr lang="ru-RU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- – приставка, ср.: </a:t>
            </a:r>
            <a:r>
              <a:rPr lang="ru-RU" b="1" i="1" u="sng" dirty="0">
                <a:solidFill>
                  <a:srgbClr val="CC0033"/>
                </a:solidFill>
                <a:effectLst/>
                <a:latin typeface="Lato" panose="020F0502020204030203" pitchFamily="34" charset="0"/>
              </a:rPr>
              <a:t>о</a:t>
            </a:r>
            <a:r>
              <a:rPr lang="ru-RU" b="1" i="1" dirty="0">
                <a:solidFill>
                  <a:srgbClr val="CC0033"/>
                </a:solidFill>
                <a:effectLst/>
                <a:latin typeface="Lato" panose="020F0502020204030203" pitchFamily="34" charset="0"/>
              </a:rPr>
              <a:t>-бел-и</a:t>
            </a:r>
            <a:r>
              <a:rPr lang="ru-RU" b="0" i="1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-</a:t>
            </a:r>
            <a:r>
              <a:rPr lang="ru-RU" b="0" i="1" dirty="0" err="1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ть</a:t>
            </a:r>
            <a:r>
              <a:rPr lang="ru-RU" b="0" i="1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, </a:t>
            </a:r>
            <a:r>
              <a:rPr lang="ru-RU" b="1" i="1" u="sng" dirty="0">
                <a:solidFill>
                  <a:srgbClr val="CC0033"/>
                </a:solidFill>
                <a:effectLst/>
                <a:latin typeface="Lato" panose="020F0502020204030203" pitchFamily="34" charset="0"/>
              </a:rPr>
              <a:t>о</a:t>
            </a:r>
            <a:r>
              <a:rPr lang="ru-RU" b="1" i="1" dirty="0">
                <a:solidFill>
                  <a:srgbClr val="CC0033"/>
                </a:solidFill>
                <a:effectLst/>
                <a:latin typeface="Lato" panose="020F0502020204030203" pitchFamily="34" charset="0"/>
              </a:rPr>
              <a:t>-</a:t>
            </a:r>
            <a:r>
              <a:rPr lang="ru-RU" b="1" i="1" dirty="0" err="1">
                <a:solidFill>
                  <a:srgbClr val="CC0033"/>
                </a:solidFill>
                <a:effectLst/>
                <a:latin typeface="Lato" panose="020F0502020204030203" pitchFamily="34" charset="0"/>
              </a:rPr>
              <a:t>светл</a:t>
            </a:r>
            <a:r>
              <a:rPr lang="ru-RU" b="1" i="1" dirty="0">
                <a:solidFill>
                  <a:srgbClr val="CC0033"/>
                </a:solidFill>
                <a:effectLst/>
                <a:latin typeface="Lato" panose="020F0502020204030203" pitchFamily="34" charset="0"/>
              </a:rPr>
              <a:t>-и</a:t>
            </a:r>
            <a:r>
              <a:rPr lang="ru-RU" b="0" i="1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-</a:t>
            </a:r>
            <a:r>
              <a:rPr lang="ru-RU" b="0" i="1" dirty="0" err="1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ть</a:t>
            </a:r>
            <a:r>
              <a:rPr lang="ru-RU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.</a:t>
            </a:r>
            <a:br>
              <a:rPr lang="ru-RU" dirty="0"/>
            </a:br>
            <a:r>
              <a:rPr lang="ru-RU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    -</a:t>
            </a:r>
            <a:r>
              <a:rPr lang="ru-RU" b="0" i="1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и</a:t>
            </a:r>
            <a:r>
              <a:rPr lang="ru-RU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- – суффикс глагола, ср.: </a:t>
            </a:r>
            <a:r>
              <a:rPr lang="ru-RU" b="1" i="1" dirty="0">
                <a:solidFill>
                  <a:srgbClr val="CC0033"/>
                </a:solidFill>
                <a:effectLst/>
                <a:latin typeface="Lato" panose="020F0502020204030203" pitchFamily="34" charset="0"/>
              </a:rPr>
              <a:t>о-бел-</a:t>
            </a:r>
            <a:r>
              <a:rPr lang="ru-RU" b="1" i="1" u="sng" dirty="0">
                <a:solidFill>
                  <a:srgbClr val="CC0033"/>
                </a:solidFill>
                <a:effectLst/>
                <a:latin typeface="Lato" panose="020F0502020204030203" pitchFamily="34" charset="0"/>
              </a:rPr>
              <a:t>и</a:t>
            </a:r>
            <a:r>
              <a:rPr lang="ru-RU" b="0" i="1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-</a:t>
            </a:r>
            <a:r>
              <a:rPr lang="ru-RU" b="0" i="1" dirty="0" err="1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ть</a:t>
            </a:r>
            <a:r>
              <a:rPr lang="ru-RU" b="0" i="1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, </a:t>
            </a:r>
            <a:r>
              <a:rPr lang="ru-RU" b="1" i="1" dirty="0">
                <a:solidFill>
                  <a:srgbClr val="CC0033"/>
                </a:solidFill>
                <a:effectLst/>
                <a:latin typeface="Lato" panose="020F0502020204030203" pitchFamily="34" charset="0"/>
              </a:rPr>
              <a:t>о-</a:t>
            </a:r>
            <a:r>
              <a:rPr lang="ru-RU" b="1" i="1" dirty="0" err="1">
                <a:solidFill>
                  <a:srgbClr val="CC0033"/>
                </a:solidFill>
                <a:effectLst/>
                <a:latin typeface="Lato" panose="020F0502020204030203" pitchFamily="34" charset="0"/>
              </a:rPr>
              <a:t>светл</a:t>
            </a:r>
            <a:r>
              <a:rPr lang="ru-RU" b="1" i="1" dirty="0">
                <a:solidFill>
                  <a:srgbClr val="CC0033"/>
                </a:solidFill>
                <a:effectLst/>
                <a:latin typeface="Lato" panose="020F0502020204030203" pitchFamily="34" charset="0"/>
              </a:rPr>
              <a:t>-</a:t>
            </a:r>
            <a:r>
              <a:rPr lang="ru-RU" b="1" i="1" u="sng" dirty="0">
                <a:solidFill>
                  <a:srgbClr val="CC0033"/>
                </a:solidFill>
                <a:effectLst/>
                <a:latin typeface="Lato" panose="020F0502020204030203" pitchFamily="34" charset="0"/>
              </a:rPr>
              <a:t>и</a:t>
            </a:r>
            <a:r>
              <a:rPr lang="ru-RU" b="0" i="1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-</a:t>
            </a:r>
            <a:r>
              <a:rPr lang="ru-RU" b="0" i="1" dirty="0" err="1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ть</a:t>
            </a:r>
            <a:r>
              <a:rPr lang="ru-RU" b="0" i="1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.</a:t>
            </a:r>
          </a:p>
          <a:p>
            <a:endParaRPr lang="ru-RU" i="1" dirty="0">
              <a:solidFill>
                <a:srgbClr val="000000"/>
              </a:solidFill>
              <a:latin typeface="Lato" panose="020F0502020204030203" pitchFamily="34" charset="0"/>
            </a:endParaRPr>
          </a:p>
          <a:p>
            <a:r>
              <a:rPr lang="ru-RU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1. </a:t>
            </a:r>
            <a:r>
              <a:rPr lang="ru-RU" b="1" i="1" dirty="0">
                <a:solidFill>
                  <a:srgbClr val="CC0033"/>
                </a:solidFill>
                <a:effectLst/>
                <a:latin typeface="Lato" panose="020F0502020204030203" pitchFamily="34" charset="0"/>
              </a:rPr>
              <a:t>голов</a:t>
            </a:r>
            <a:r>
              <a:rPr lang="ru-RU" b="1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-</a:t>
            </a:r>
            <a:r>
              <a:rPr lang="ru-RU" b="1" i="1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у</a:t>
            </a:r>
            <a:r>
              <a:rPr lang="ru-RU" b="1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 </a:t>
            </a:r>
            <a:r>
              <a:rPr lang="ru-RU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(имя существительное).</a:t>
            </a:r>
            <a:br>
              <a:rPr lang="ru-RU" dirty="0"/>
            </a:br>
            <a:r>
              <a:rPr lang="ru-RU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2. Окончание – -</a:t>
            </a:r>
            <a:r>
              <a:rPr lang="ru-RU" b="0" i="1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у</a:t>
            </a:r>
            <a:r>
              <a:rPr lang="ru-RU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. Оно выражает значение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ж.р</a:t>
            </a:r>
            <a:r>
              <a:rPr lang="ru-RU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.,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ед.ч</a:t>
            </a:r>
            <a:r>
              <a:rPr lang="ru-RU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.,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В.п</a:t>
            </a:r>
            <a:r>
              <a:rPr lang="ru-RU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., ср.: </a:t>
            </a:r>
            <a:r>
              <a:rPr lang="ru-RU" b="1" i="1" dirty="0">
                <a:solidFill>
                  <a:srgbClr val="CC0033"/>
                </a:solidFill>
                <a:effectLst/>
                <a:latin typeface="Lato" panose="020F0502020204030203" pitchFamily="34" charset="0"/>
              </a:rPr>
              <a:t>голов</a:t>
            </a:r>
            <a:r>
              <a:rPr lang="ru-RU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-</a:t>
            </a:r>
            <a:r>
              <a:rPr lang="ru-RU" b="0" i="1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а</a:t>
            </a:r>
            <a:r>
              <a:rPr lang="ru-RU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, </a:t>
            </a:r>
            <a:r>
              <a:rPr lang="ru-RU" b="1" i="1" dirty="0">
                <a:solidFill>
                  <a:srgbClr val="CC0033"/>
                </a:solidFill>
                <a:effectLst/>
                <a:latin typeface="Lato" panose="020F0502020204030203" pitchFamily="34" charset="0"/>
              </a:rPr>
              <a:t>голов</a:t>
            </a:r>
            <a:r>
              <a:rPr lang="ru-RU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-</a:t>
            </a:r>
            <a:r>
              <a:rPr lang="ru-RU" b="0" i="1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ой</a:t>
            </a:r>
            <a:r>
              <a:rPr lang="ru-RU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.</a:t>
            </a:r>
            <a:br>
              <a:rPr lang="ru-RU" dirty="0"/>
            </a:br>
            <a:r>
              <a:rPr lang="ru-RU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3. Основа формы – </a:t>
            </a:r>
            <a:r>
              <a:rPr lang="ru-RU" b="1" i="1" dirty="0">
                <a:solidFill>
                  <a:srgbClr val="CC0033"/>
                </a:solidFill>
                <a:effectLst/>
                <a:latin typeface="Lato" panose="020F0502020204030203" pitchFamily="34" charset="0"/>
              </a:rPr>
              <a:t>голов-</a:t>
            </a:r>
            <a:r>
              <a:rPr lang="ru-RU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.</a:t>
            </a:r>
            <a:br>
              <a:rPr lang="ru-RU" dirty="0"/>
            </a:br>
            <a:r>
              <a:rPr lang="ru-RU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4. Корень – </a:t>
            </a:r>
            <a:r>
              <a:rPr lang="ru-RU" b="0" i="1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голов</a:t>
            </a:r>
            <a:r>
              <a:rPr lang="ru-RU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-. Однокоренные слова: </a:t>
            </a:r>
            <a:r>
              <a:rPr lang="ru-RU" b="1" i="1" u="sng" dirty="0">
                <a:solidFill>
                  <a:srgbClr val="CC0033"/>
                </a:solidFill>
                <a:effectLst/>
                <a:latin typeface="Lato" panose="020F0502020204030203" pitchFamily="34" charset="0"/>
              </a:rPr>
              <a:t>голов</a:t>
            </a:r>
            <a:r>
              <a:rPr lang="ru-RU" b="1" i="1" dirty="0">
                <a:solidFill>
                  <a:srgbClr val="CC0033"/>
                </a:solidFill>
                <a:effectLst/>
                <a:latin typeface="Lato" panose="020F0502020204030203" pitchFamily="34" charset="0"/>
              </a:rPr>
              <a:t>-н</a:t>
            </a:r>
            <a:r>
              <a:rPr lang="ru-RU" b="0" i="1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-ой, </a:t>
            </a:r>
            <a:r>
              <a:rPr lang="ru-RU" b="1" i="1" u="sng" dirty="0">
                <a:solidFill>
                  <a:srgbClr val="CC0033"/>
                </a:solidFill>
                <a:effectLst/>
                <a:latin typeface="Lato" panose="020F0502020204030203" pitchFamily="34" charset="0"/>
              </a:rPr>
              <a:t>голов</a:t>
            </a:r>
            <a:r>
              <a:rPr lang="ru-RU" b="1" i="1" dirty="0">
                <a:solidFill>
                  <a:srgbClr val="CC0033"/>
                </a:solidFill>
                <a:effectLst/>
                <a:latin typeface="Lato" panose="020F0502020204030203" pitchFamily="34" charset="0"/>
              </a:rPr>
              <a:t>-</a:t>
            </a:r>
            <a:r>
              <a:rPr lang="ru-RU" b="1" i="1" dirty="0" err="1">
                <a:solidFill>
                  <a:srgbClr val="CC0033"/>
                </a:solidFill>
                <a:effectLst/>
                <a:latin typeface="Lato" panose="020F0502020204030203" pitchFamily="34" charset="0"/>
              </a:rPr>
              <a:t>аст</a:t>
            </a:r>
            <a:r>
              <a:rPr lang="ru-RU" b="0" i="1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-</a:t>
            </a:r>
            <a:r>
              <a:rPr lang="ru-RU" b="0" i="1" dirty="0" err="1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ый</a:t>
            </a:r>
            <a:r>
              <a:rPr lang="ru-RU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.</a:t>
            </a:r>
            <a:br>
              <a:rPr lang="ru-RU" dirty="0"/>
            </a:br>
            <a:r>
              <a:rPr lang="ru-RU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5. Приставок и суффиксов нет.</a:t>
            </a:r>
          </a:p>
          <a:p>
            <a:endParaRPr lang="ru-RU" dirty="0">
              <a:solidFill>
                <a:srgbClr val="000000"/>
              </a:solidFill>
              <a:latin typeface="Lato" panose="020F0502020204030203" pitchFamily="34" charset="0"/>
            </a:endParaRPr>
          </a:p>
          <a:p>
            <a:r>
              <a:rPr lang="ru-RU" b="0" i="1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В) </a:t>
            </a:r>
            <a:r>
              <a:rPr lang="ru-RU" b="1" i="1" dirty="0">
                <a:solidFill>
                  <a:srgbClr val="CC0033"/>
                </a:solidFill>
                <a:effectLst/>
                <a:latin typeface="Lato" panose="020F0502020204030203" pitchFamily="34" charset="0"/>
              </a:rPr>
              <a:t>уездном</a:t>
            </a:r>
            <a:r>
              <a:rPr lang="ru-RU" b="0" i="1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 (городе)</a:t>
            </a:r>
            <a:endParaRPr lang="ru-RU" b="0" i="0" dirty="0">
              <a:solidFill>
                <a:srgbClr val="000000"/>
              </a:solidFill>
              <a:effectLst/>
              <a:latin typeface="Lato" panose="020F0502020204030203" pitchFamily="34" charset="0"/>
            </a:endParaRPr>
          </a:p>
          <a:p>
            <a:r>
              <a:rPr lang="ru-RU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 </a:t>
            </a:r>
          </a:p>
          <a:p>
            <a:r>
              <a:rPr lang="ru-RU" b="1" i="0" dirty="0">
                <a:solidFill>
                  <a:srgbClr val="635274"/>
                </a:solidFill>
                <a:effectLst/>
                <a:latin typeface="Lato" panose="020F0502020204030203" pitchFamily="34" charset="0"/>
              </a:rPr>
              <a:t>1) Морфемный разбор:</a:t>
            </a:r>
            <a:endParaRPr lang="ru-RU" b="0" i="0" dirty="0">
              <a:solidFill>
                <a:srgbClr val="000000"/>
              </a:solidFill>
              <a:effectLst/>
              <a:latin typeface="Lato" panose="020F0502020204030203" pitchFamily="34" charset="0"/>
            </a:endParaRPr>
          </a:p>
          <a:p>
            <a:r>
              <a:rPr lang="ru-RU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1. </a:t>
            </a:r>
            <a:r>
              <a:rPr lang="ru-RU" b="1" i="1" dirty="0">
                <a:solidFill>
                  <a:srgbClr val="CC0033"/>
                </a:solidFill>
                <a:effectLst/>
                <a:latin typeface="Lato" panose="020F0502020204030203" pitchFamily="34" charset="0"/>
              </a:rPr>
              <a:t>уезд-н</a:t>
            </a:r>
            <a:r>
              <a:rPr lang="ru-RU" b="1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-</a:t>
            </a:r>
            <a:r>
              <a:rPr lang="ru-RU" b="1" i="1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ом</a:t>
            </a:r>
            <a:r>
              <a:rPr lang="ru-RU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 </a:t>
            </a:r>
            <a:r>
              <a:rPr lang="ru-RU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(имя прилагательное).</a:t>
            </a:r>
            <a:br>
              <a:rPr lang="ru-RU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</a:br>
            <a:r>
              <a:rPr lang="ru-RU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2. Окончание – -</a:t>
            </a:r>
            <a:r>
              <a:rPr lang="ru-RU" b="0" i="1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ом</a:t>
            </a:r>
            <a:r>
              <a:rPr lang="ru-RU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. Оно выражает значения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ед.ч</a:t>
            </a:r>
            <a:r>
              <a:rPr lang="ru-RU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.,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м.р</a:t>
            </a:r>
            <a:r>
              <a:rPr lang="ru-RU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.,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П.п</a:t>
            </a:r>
            <a:r>
              <a:rPr lang="ru-RU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. ср.: </a:t>
            </a:r>
            <a:r>
              <a:rPr lang="ru-RU" b="1" i="1" dirty="0">
                <a:solidFill>
                  <a:srgbClr val="CC0033"/>
                </a:solidFill>
                <a:effectLst/>
                <a:latin typeface="Lato" panose="020F0502020204030203" pitchFamily="34" charset="0"/>
              </a:rPr>
              <a:t>уезд-н</a:t>
            </a:r>
            <a:r>
              <a:rPr lang="ru-RU" b="0" i="1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-</a:t>
            </a:r>
            <a:r>
              <a:rPr lang="ru-RU" b="0" i="1" dirty="0" err="1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ый</a:t>
            </a:r>
            <a:r>
              <a:rPr lang="ru-RU" b="0" i="1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, </a:t>
            </a:r>
            <a:r>
              <a:rPr lang="ru-RU" b="1" i="1" dirty="0">
                <a:solidFill>
                  <a:srgbClr val="CC0033"/>
                </a:solidFill>
                <a:effectLst/>
                <a:latin typeface="Lato" panose="020F0502020204030203" pitchFamily="34" charset="0"/>
              </a:rPr>
              <a:t>уезд-н</a:t>
            </a:r>
            <a:r>
              <a:rPr lang="ru-RU" b="0" i="1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-ого</a:t>
            </a:r>
            <a:r>
              <a:rPr lang="ru-RU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.</a:t>
            </a:r>
            <a:br>
              <a:rPr lang="ru-RU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</a:br>
            <a:r>
              <a:rPr lang="ru-RU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3. Основа формы – </a:t>
            </a:r>
            <a:r>
              <a:rPr lang="ru-RU" b="1" i="1" dirty="0">
                <a:solidFill>
                  <a:srgbClr val="CC0033"/>
                </a:solidFill>
                <a:effectLst/>
                <a:latin typeface="Lato" panose="020F0502020204030203" pitchFamily="34" charset="0"/>
              </a:rPr>
              <a:t>уезд-н-</a:t>
            </a:r>
            <a:r>
              <a:rPr lang="ru-RU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.</a:t>
            </a:r>
            <a:br>
              <a:rPr lang="ru-RU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</a:br>
            <a:r>
              <a:rPr lang="ru-RU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4. Корень – </a:t>
            </a:r>
            <a:r>
              <a:rPr lang="ru-RU" b="0" i="1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уезд</a:t>
            </a:r>
            <a:r>
              <a:rPr lang="ru-RU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-. Однокоренные слова: </a:t>
            </a:r>
            <a:r>
              <a:rPr lang="ru-RU" b="1" i="1" u="sng" dirty="0">
                <a:solidFill>
                  <a:srgbClr val="CC0033"/>
                </a:solidFill>
                <a:effectLst/>
                <a:latin typeface="Lato" panose="020F0502020204030203" pitchFamily="34" charset="0"/>
              </a:rPr>
              <a:t>уезд</a:t>
            </a:r>
            <a:r>
              <a:rPr lang="ru-RU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□, </a:t>
            </a:r>
            <a:r>
              <a:rPr lang="ru-RU" b="1" i="1" dirty="0" err="1">
                <a:solidFill>
                  <a:srgbClr val="CC0033"/>
                </a:solidFill>
                <a:effectLst/>
                <a:latin typeface="Lato" panose="020F0502020204030203" pitchFamily="34" charset="0"/>
              </a:rPr>
              <a:t>по-</a:t>
            </a:r>
            <a:r>
              <a:rPr lang="ru-RU" b="1" i="1" u="sng" dirty="0" err="1">
                <a:solidFill>
                  <a:srgbClr val="CC0033"/>
                </a:solidFill>
                <a:effectLst/>
                <a:latin typeface="Lato" panose="020F0502020204030203" pitchFamily="34" charset="0"/>
              </a:rPr>
              <a:t>уезд</a:t>
            </a:r>
            <a:r>
              <a:rPr lang="ru-RU" b="1" i="1" dirty="0" err="1">
                <a:solidFill>
                  <a:srgbClr val="CC0033"/>
                </a:solidFill>
                <a:effectLst/>
                <a:latin typeface="Lato" panose="020F0502020204030203" pitchFamily="34" charset="0"/>
              </a:rPr>
              <a:t>-н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-</a:t>
            </a:r>
            <a:r>
              <a:rPr lang="ru-RU" b="0" i="1" dirty="0" err="1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ый</a:t>
            </a:r>
            <a:r>
              <a:rPr lang="ru-RU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.</a:t>
            </a:r>
            <a:br>
              <a:rPr lang="ru-RU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</a:br>
            <a:r>
              <a:rPr lang="ru-RU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5. -</a:t>
            </a:r>
            <a:r>
              <a:rPr lang="ru-RU" b="0" i="1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н</a:t>
            </a:r>
            <a:r>
              <a:rPr lang="ru-RU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- – суффикс. Это суффикс прилагательного, ср.: </a:t>
            </a:r>
            <a:r>
              <a:rPr lang="ru-RU" b="1" i="1" dirty="0" err="1">
                <a:solidFill>
                  <a:srgbClr val="CC0033"/>
                </a:solidFill>
                <a:effectLst/>
                <a:latin typeface="Lato" panose="020F0502020204030203" pitchFamily="34" charset="0"/>
              </a:rPr>
              <a:t>волост</a:t>
            </a:r>
            <a:r>
              <a:rPr lang="ru-RU" b="1" i="1" dirty="0">
                <a:solidFill>
                  <a:srgbClr val="CC0033"/>
                </a:solidFill>
                <a:effectLst/>
                <a:latin typeface="Lato" panose="020F0502020204030203" pitchFamily="34" charset="0"/>
              </a:rPr>
              <a:t>-</a:t>
            </a:r>
            <a:r>
              <a:rPr lang="ru-RU" b="1" i="1" u="sng" dirty="0">
                <a:solidFill>
                  <a:srgbClr val="CC0033"/>
                </a:solidFill>
                <a:effectLst/>
                <a:latin typeface="Lato" panose="020F0502020204030203" pitchFamily="34" charset="0"/>
              </a:rPr>
              <a:t>н</a:t>
            </a:r>
            <a:r>
              <a:rPr lang="ru-RU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-</a:t>
            </a:r>
            <a:r>
              <a:rPr lang="ru-RU" b="0" i="1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ой</a:t>
            </a:r>
            <a:r>
              <a:rPr lang="ru-RU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, </a:t>
            </a:r>
            <a:r>
              <a:rPr lang="ru-RU" b="1" i="1" dirty="0" err="1">
                <a:solidFill>
                  <a:srgbClr val="CC0033"/>
                </a:solidFill>
                <a:effectLst/>
                <a:latin typeface="Lato" panose="020F0502020204030203" pitchFamily="34" charset="0"/>
              </a:rPr>
              <a:t>подъ</a:t>
            </a:r>
            <a:r>
              <a:rPr lang="ru-RU" b="1" i="1" dirty="0">
                <a:solidFill>
                  <a:srgbClr val="CC0033"/>
                </a:solidFill>
                <a:effectLst/>
                <a:latin typeface="Lato" panose="020F0502020204030203" pitchFamily="34" charset="0"/>
              </a:rPr>
              <a:t>-</a:t>
            </a:r>
            <a:r>
              <a:rPr lang="ru-RU" b="1" i="1" dirty="0" err="1">
                <a:solidFill>
                  <a:srgbClr val="CC0033"/>
                </a:solidFill>
                <a:effectLst/>
                <a:latin typeface="Lato" panose="020F0502020204030203" pitchFamily="34" charset="0"/>
              </a:rPr>
              <a:t>езд</a:t>
            </a:r>
            <a:r>
              <a:rPr lang="ru-RU" b="1" i="1" dirty="0">
                <a:solidFill>
                  <a:srgbClr val="CC0033"/>
                </a:solidFill>
                <a:effectLst/>
                <a:latin typeface="Lato" panose="020F0502020204030203" pitchFamily="34" charset="0"/>
              </a:rPr>
              <a:t>-</a:t>
            </a:r>
            <a:r>
              <a:rPr lang="ru-RU" b="1" i="1" u="sng" dirty="0">
                <a:solidFill>
                  <a:srgbClr val="CC0033"/>
                </a:solidFill>
                <a:effectLst/>
                <a:latin typeface="Lato" panose="020F0502020204030203" pitchFamily="34" charset="0"/>
              </a:rPr>
              <a:t>н</a:t>
            </a:r>
            <a:r>
              <a:rPr lang="ru-RU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-</a:t>
            </a:r>
            <a:r>
              <a:rPr lang="ru-RU" b="0" i="1" dirty="0" err="1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ый</a:t>
            </a:r>
            <a:r>
              <a:rPr lang="ru-RU" b="0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0228253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2FAADDDA-8020-4A2E-808E-D28959FE8391}"/>
              </a:ext>
            </a:extLst>
          </p:cNvPr>
          <p:cNvSpPr txBox="1"/>
          <p:nvPr/>
        </p:nvSpPr>
        <p:spPr>
          <a:xfrm>
            <a:off x="355107" y="399496"/>
            <a:ext cx="11327906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base"/>
            <a:r>
              <a:rPr lang="ru-RU" b="1" i="0" u="sng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Морфологический разбор </a:t>
            </a:r>
            <a:r>
              <a:rPr lang="ru-RU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это подробный разбор слова как части речи с указанием его полной грамматической характеристики, а также описание его функции как члена предложения.</a:t>
            </a:r>
          </a:p>
          <a:p>
            <a:pPr algn="l" fontAlgn="base"/>
            <a:endParaRPr lang="ru-RU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fontAlgn="base"/>
            <a:r>
              <a:rPr lang="ru-RU" b="0" i="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Морфологический разбор :</a:t>
            </a:r>
          </a:p>
          <a:p>
            <a:pPr algn="l" fontAlgn="base">
              <a:buFont typeface="+mj-lt"/>
              <a:buAutoNum type="arabicPeriod"/>
            </a:pPr>
            <a:r>
              <a:rPr lang="ru-RU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Часть речи, общее значение.</a:t>
            </a:r>
          </a:p>
          <a:p>
            <a:pPr algn="l" fontAlgn="base">
              <a:buFont typeface="+mj-lt"/>
              <a:buAutoNum type="arabicPeriod"/>
            </a:pPr>
            <a:r>
              <a:rPr lang="ru-RU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Морфологические признаки.</a:t>
            </a:r>
          </a:p>
          <a:p>
            <a:pPr algn="l" fontAlgn="base"/>
            <a:r>
              <a:rPr lang="ru-RU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2.1. Начальная форма слова.</a:t>
            </a:r>
          </a:p>
          <a:p>
            <a:pPr algn="l" fontAlgn="base"/>
            <a:r>
              <a:rPr lang="ru-RU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2.2. Постоянные признаки.</a:t>
            </a:r>
          </a:p>
          <a:p>
            <a:pPr algn="l" fontAlgn="base"/>
            <a:r>
              <a:rPr lang="ru-RU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2.3. Непостоянные признаки.</a:t>
            </a:r>
          </a:p>
          <a:p>
            <a:pPr algn="l" fontAlgn="base"/>
            <a:r>
              <a:rPr lang="ru-RU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3. Синтаксическая роль в предложении.</a:t>
            </a:r>
          </a:p>
          <a:p>
            <a:pPr algn="l" fontAlgn="base"/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fontAlgn="base"/>
            <a:r>
              <a:rPr lang="ru-RU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Пример:</a:t>
            </a:r>
          </a:p>
          <a:p>
            <a:pPr algn="l" fontAlgn="base">
              <a:buFont typeface="+mj-lt"/>
              <a:buAutoNum type="arabicPeriod"/>
            </a:pPr>
            <a:r>
              <a:rPr lang="ru-RU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(Что сделал?) </a:t>
            </a:r>
            <a:r>
              <a:rPr lang="ru-RU" b="1" i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зашел</a:t>
            </a:r>
            <a:r>
              <a:rPr lang="ru-RU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глагол.</a:t>
            </a:r>
          </a:p>
          <a:p>
            <a:pPr algn="l" fontAlgn="base">
              <a:buFont typeface="+mj-lt"/>
              <a:buAutoNum type="arabicPeriod"/>
            </a:pPr>
            <a:r>
              <a:rPr lang="ru-RU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Морфологические признаки.</a:t>
            </a:r>
          </a:p>
          <a:p>
            <a:pPr algn="l" fontAlgn="base"/>
            <a:r>
              <a:rPr lang="ru-RU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2.1. </a:t>
            </a:r>
            <a:r>
              <a:rPr lang="ru-RU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Н.ф</a:t>
            </a:r>
            <a:r>
              <a:rPr lang="ru-RU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- зайти.</a:t>
            </a:r>
          </a:p>
          <a:p>
            <a:pPr algn="l" fontAlgn="base"/>
            <a:r>
              <a:rPr lang="ru-RU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2.2. Постоянные признаки (совершенный вид, непереходный, 1 спряжение).</a:t>
            </a:r>
          </a:p>
          <a:p>
            <a:pPr algn="l" fontAlgn="base"/>
            <a:r>
              <a:rPr lang="ru-RU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2.3. Непостоянные признаки (изъявительное наклонение, единственное число, 3 лицо, прошедшее время, мужской род).</a:t>
            </a:r>
          </a:p>
          <a:p>
            <a:pPr algn="l" fontAlgn="base"/>
            <a:r>
              <a:rPr lang="ru-RU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3. Синтаксическая роль в предложении: мальчик (что сделал) зашел - сказуемое.</a:t>
            </a:r>
          </a:p>
          <a:p>
            <a:pPr algn="l" fontAlgn="base"/>
            <a:endParaRPr lang="ru-RU" b="0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17050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843EB98B-7570-4B13-BB26-FB8076A2AFB1}"/>
              </a:ext>
            </a:extLst>
          </p:cNvPr>
          <p:cNvSpPr txBox="1"/>
          <p:nvPr/>
        </p:nvSpPr>
        <p:spPr>
          <a:xfrm>
            <a:off x="1464816" y="1069616"/>
            <a:ext cx="9552373" cy="42934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 морфологии</a:t>
            </a:r>
            <a:endParaRPr lang="cs-CZ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cs-CZ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</a:p>
          <a:p>
            <a:r>
              <a:rPr lang="ru-RU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Морфология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грамматика слова, наука о формах слова, система механизмов языка, обеспечивающая построение и понимание словоформ.</a:t>
            </a:r>
            <a:endParaRPr lang="cs-CZ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Грамматика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является динамическим механизмом, состоящим из грамматических значений и системы правил.</a:t>
            </a:r>
            <a:endParaRPr lang="cs-CZ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r>
              <a:rPr lang="ru-RU" sz="21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Основной единицей </a:t>
            </a:r>
            <a:r>
              <a:rPr lang="ru-RU" sz="21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морфологического уровня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языка является </a:t>
            </a:r>
            <a:r>
              <a:rPr lang="ru-RU" sz="21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морфема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Морфема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1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минимальная значащая единица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минимальный знак в системе языка </a:t>
            </a:r>
            <a:r>
              <a:rPr lang="ru-RU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Морф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минимальная значащая единица, минимальный знак в речи. </a:t>
            </a:r>
            <a:endParaRPr lang="cs-CZ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952494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46DF9A05-4C67-7DF2-CA34-1A22F53AA075}"/>
              </a:ext>
            </a:extLst>
          </p:cNvPr>
          <p:cNvSpPr txBox="1"/>
          <p:nvPr/>
        </p:nvSpPr>
        <p:spPr>
          <a:xfrm>
            <a:off x="2166152" y="2380085"/>
            <a:ext cx="9286042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l" fontAlgn="base">
              <a:buFont typeface="Courier New" panose="02070309020205020404" pitchFamily="49" charset="0"/>
              <a:buChar char="o"/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Произведите морфологический разбор следующих слов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l" fontAlgn="base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русский, езды, хорошо, лунным</a:t>
            </a:r>
          </a:p>
          <a:p>
            <a:pPr algn="l" fontAlgn="base"/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fontAlgn="base"/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И какой же русский не любит быстрой езды?</a:t>
            </a:r>
          </a:p>
          <a:p>
            <a:pPr algn="l" fontAlgn="base"/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Все хорошо под сиянием лунным!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l" fontAlgn="base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72190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BCFED2E1-10DE-0FCC-3AB0-2DA1163E7C7B}"/>
              </a:ext>
            </a:extLst>
          </p:cNvPr>
          <p:cNvSpPr txBox="1"/>
          <p:nvPr/>
        </p:nvSpPr>
        <p:spPr>
          <a:xfrm>
            <a:off x="488272" y="577048"/>
            <a:ext cx="530884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>
                <a:effectLst/>
                <a:latin typeface="PT Sans" panose="020B0503020203020204" pitchFamily="34" charset="-18"/>
              </a:rPr>
              <a:t>Русский</a:t>
            </a:r>
            <a:br>
              <a:rPr lang="ru-RU" dirty="0"/>
            </a:br>
            <a:r>
              <a:rPr lang="ru-RU" b="0" i="0" dirty="0">
                <a:effectLst/>
                <a:latin typeface="PT Sans" panose="020B0503020203020204" pitchFamily="34" charset="-18"/>
              </a:rPr>
              <a:t>I. Часть речи – имя существительное; обозначает предмет.</a:t>
            </a:r>
            <a:br>
              <a:rPr lang="ru-RU" dirty="0"/>
            </a:br>
            <a:r>
              <a:rPr lang="ru-RU" b="0" i="0" dirty="0">
                <a:effectLst/>
                <a:latin typeface="PT Sans" panose="020B0503020203020204" pitchFamily="34" charset="-18"/>
              </a:rPr>
              <a:t>II. Морфологические признаки:</a:t>
            </a:r>
            <a:br>
              <a:rPr lang="ru-RU" dirty="0"/>
            </a:br>
            <a:r>
              <a:rPr lang="ru-RU" b="0" i="0" dirty="0">
                <a:effectLst/>
                <a:latin typeface="PT Sans" panose="020B0503020203020204" pitchFamily="34" charset="-18"/>
              </a:rPr>
              <a:t>1. Начальная форма – русский.</a:t>
            </a:r>
            <a:br>
              <a:rPr lang="ru-RU" dirty="0"/>
            </a:br>
            <a:r>
              <a:rPr lang="ru-RU" b="0" i="0" dirty="0">
                <a:effectLst/>
                <a:latin typeface="PT Sans" panose="020B0503020203020204" pitchFamily="34" charset="-18"/>
              </a:rPr>
              <a:t>2. Постоянные признаки:</a:t>
            </a:r>
            <a:br>
              <a:rPr lang="ru-RU" dirty="0"/>
            </a:br>
            <a:r>
              <a:rPr lang="ru-RU" b="0" i="0" dirty="0">
                <a:effectLst/>
                <a:latin typeface="PT Sans" panose="020B0503020203020204" pitchFamily="34" charset="-18"/>
              </a:rPr>
              <a:t>– нарицательное;</a:t>
            </a:r>
            <a:br>
              <a:rPr lang="ru-RU" dirty="0"/>
            </a:br>
            <a:r>
              <a:rPr lang="ru-RU" b="0" i="0" dirty="0">
                <a:effectLst/>
                <a:latin typeface="PT Sans" panose="020B0503020203020204" pitchFamily="34" charset="-18"/>
              </a:rPr>
              <a:t>– конкретно-предметное;</a:t>
            </a:r>
            <a:br>
              <a:rPr lang="ru-RU" dirty="0"/>
            </a:br>
            <a:r>
              <a:rPr lang="ru-RU" b="0" i="0" dirty="0">
                <a:effectLst/>
                <a:latin typeface="PT Sans" panose="020B0503020203020204" pitchFamily="34" charset="-18"/>
              </a:rPr>
              <a:t>– одушевленное;</a:t>
            </a:r>
            <a:br>
              <a:rPr lang="ru-RU" dirty="0"/>
            </a:br>
            <a:r>
              <a:rPr lang="ru-RU" b="0" i="0" dirty="0">
                <a:effectLst/>
                <a:latin typeface="PT Sans" panose="020B0503020203020204" pitchFamily="34" charset="-18"/>
              </a:rPr>
              <a:t>– мужской род;</a:t>
            </a:r>
            <a:br>
              <a:rPr lang="ru-RU" dirty="0"/>
            </a:br>
            <a:r>
              <a:rPr lang="ru-RU" b="0" i="0" dirty="0">
                <a:effectLst/>
                <a:latin typeface="PT Sans" panose="020B0503020203020204" pitchFamily="34" charset="-18"/>
              </a:rPr>
              <a:t>– адъективное склонение.</a:t>
            </a:r>
            <a:br>
              <a:rPr lang="ru-RU" dirty="0"/>
            </a:br>
            <a:r>
              <a:rPr lang="ru-RU" b="0" i="0" dirty="0">
                <a:effectLst/>
                <a:latin typeface="PT Sans" panose="020B0503020203020204" pitchFamily="34" charset="-18"/>
              </a:rPr>
              <a:t>3. Непостоянные признаки:</a:t>
            </a:r>
            <a:br>
              <a:rPr lang="ru-RU" dirty="0"/>
            </a:br>
            <a:r>
              <a:rPr lang="ru-RU" b="0" i="0" dirty="0">
                <a:effectLst/>
                <a:latin typeface="PT Sans" panose="020B0503020203020204" pitchFamily="34" charset="-18"/>
              </a:rPr>
              <a:t>– единственное число;</a:t>
            </a:r>
            <a:br>
              <a:rPr lang="ru-RU" dirty="0"/>
            </a:br>
            <a:r>
              <a:rPr lang="ru-RU" b="0" i="0" dirty="0">
                <a:effectLst/>
                <a:latin typeface="PT Sans" panose="020B0503020203020204" pitchFamily="34" charset="-18"/>
              </a:rPr>
              <a:t>– именительный падеж; значение субъекта действия.</a:t>
            </a:r>
            <a:br>
              <a:rPr lang="ru-RU" dirty="0"/>
            </a:br>
            <a:r>
              <a:rPr lang="ru-RU" b="0" i="0" dirty="0">
                <a:effectLst/>
                <a:latin typeface="PT Sans" panose="020B0503020203020204" pitchFamily="34" charset="-18"/>
              </a:rPr>
              <a:t>III. Синтаксическая роль – подлежащее.</a:t>
            </a:r>
            <a:br>
              <a:rPr lang="ru-RU" dirty="0"/>
            </a:br>
            <a:endParaRPr lang="cs-CZ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6BA568FD-FCE7-D758-3853-44B2524F5A05}"/>
              </a:ext>
            </a:extLst>
          </p:cNvPr>
          <p:cNvSpPr txBox="1"/>
          <p:nvPr/>
        </p:nvSpPr>
        <p:spPr>
          <a:xfrm>
            <a:off x="6169982" y="577048"/>
            <a:ext cx="5308846" cy="40147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>
                <a:effectLst/>
                <a:latin typeface="PT Sans" panose="020B0503020203020204" pitchFamily="34" charset="-18"/>
              </a:rPr>
              <a:t>Езды</a:t>
            </a:r>
            <a:br>
              <a:rPr lang="ru-RU" dirty="0"/>
            </a:br>
            <a:r>
              <a:rPr lang="ru-RU" b="0" i="0" dirty="0">
                <a:effectLst/>
                <a:latin typeface="PT Sans" panose="020B0503020203020204" pitchFamily="34" charset="-18"/>
              </a:rPr>
              <a:t>I. Часть речи – имя существительное; обозначает предмет.</a:t>
            </a:r>
            <a:br>
              <a:rPr lang="ru-RU" dirty="0"/>
            </a:br>
            <a:r>
              <a:rPr lang="ru-RU" b="0" i="0" dirty="0">
                <a:effectLst/>
                <a:latin typeface="PT Sans" panose="020B0503020203020204" pitchFamily="34" charset="-18"/>
              </a:rPr>
              <a:t>II. Морфологические признаки:</a:t>
            </a:r>
            <a:br>
              <a:rPr lang="ru-RU" dirty="0"/>
            </a:br>
            <a:r>
              <a:rPr lang="ru-RU" b="0" i="0" dirty="0">
                <a:effectLst/>
                <a:latin typeface="PT Sans" panose="020B0503020203020204" pitchFamily="34" charset="-18"/>
              </a:rPr>
              <a:t>1. Начальная форма – езда.</a:t>
            </a:r>
            <a:br>
              <a:rPr lang="ru-RU" dirty="0"/>
            </a:br>
            <a:r>
              <a:rPr lang="ru-RU" b="0" i="0" dirty="0">
                <a:effectLst/>
                <a:latin typeface="PT Sans" panose="020B0503020203020204" pitchFamily="34" charset="-18"/>
              </a:rPr>
              <a:t>2. Постоянные признаки:</a:t>
            </a:r>
            <a:br>
              <a:rPr lang="ru-RU" dirty="0"/>
            </a:br>
            <a:r>
              <a:rPr lang="ru-RU" b="0" i="0" dirty="0">
                <a:effectLst/>
                <a:latin typeface="PT Sans" panose="020B0503020203020204" pitchFamily="34" charset="-18"/>
              </a:rPr>
              <a:t>– нарицательное;</a:t>
            </a:r>
            <a:br>
              <a:rPr lang="ru-RU" dirty="0"/>
            </a:br>
            <a:r>
              <a:rPr lang="ru-RU" b="0" i="0" dirty="0">
                <a:effectLst/>
                <a:latin typeface="PT Sans" panose="020B0503020203020204" pitchFamily="34" charset="-18"/>
              </a:rPr>
              <a:t>– абстрактное;</a:t>
            </a:r>
            <a:br>
              <a:rPr lang="ru-RU" dirty="0"/>
            </a:br>
            <a:r>
              <a:rPr lang="ru-RU" b="0" i="0" dirty="0">
                <a:effectLst/>
                <a:latin typeface="PT Sans" panose="020B0503020203020204" pitchFamily="34" charset="-18"/>
              </a:rPr>
              <a:t>– женский род;</a:t>
            </a:r>
            <a:br>
              <a:rPr lang="ru-RU" dirty="0"/>
            </a:br>
            <a:r>
              <a:rPr lang="ru-RU" b="0" i="0" dirty="0">
                <a:effectLst/>
                <a:latin typeface="PT Sans" panose="020B0503020203020204" pitchFamily="34" charset="-18"/>
              </a:rPr>
              <a:t>– 1-е склонение.</a:t>
            </a:r>
            <a:br>
              <a:rPr lang="ru-RU" dirty="0"/>
            </a:br>
            <a:r>
              <a:rPr lang="ru-RU" b="0" i="0" dirty="0">
                <a:effectLst/>
                <a:latin typeface="PT Sans" panose="020B0503020203020204" pitchFamily="34" charset="-18"/>
              </a:rPr>
              <a:t>3. Непостоянные признаки:</a:t>
            </a:r>
            <a:br>
              <a:rPr lang="ru-RU" dirty="0"/>
            </a:br>
            <a:r>
              <a:rPr lang="ru-RU" b="0" i="0" dirty="0">
                <a:effectLst/>
                <a:latin typeface="PT Sans" panose="020B0503020203020204" pitchFamily="34" charset="-18"/>
              </a:rPr>
              <a:t>– единственное число;</a:t>
            </a:r>
            <a:br>
              <a:rPr lang="ru-RU" dirty="0"/>
            </a:br>
            <a:r>
              <a:rPr lang="ru-RU" b="0" i="0" dirty="0">
                <a:effectLst/>
                <a:latin typeface="PT Sans" panose="020B0503020203020204" pitchFamily="34" charset="-18"/>
              </a:rPr>
              <a:t>– родительный падеж; значение прямого объекта.</a:t>
            </a:r>
            <a:br>
              <a:rPr lang="ru-RU" dirty="0"/>
            </a:br>
            <a:r>
              <a:rPr lang="ru-RU" b="0" i="0" dirty="0">
                <a:effectLst/>
                <a:latin typeface="PT Sans" panose="020B0503020203020204" pitchFamily="34" charset="-18"/>
              </a:rPr>
              <a:t>III. Синтаксическая роль – прямое дополнение.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517340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60641D45-AD60-C264-91F0-997D8638E658}"/>
              </a:ext>
            </a:extLst>
          </p:cNvPr>
          <p:cNvSpPr txBox="1"/>
          <p:nvPr/>
        </p:nvSpPr>
        <p:spPr>
          <a:xfrm>
            <a:off x="319597" y="443884"/>
            <a:ext cx="536803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0" i="0" dirty="0">
                <a:effectLst/>
                <a:latin typeface="PT Sans" panose="020B0503020203020204" pitchFamily="34" charset="-18"/>
              </a:rPr>
              <a:t>(все) </a:t>
            </a:r>
            <a:r>
              <a:rPr lang="ru-RU" b="1" i="1" dirty="0">
                <a:effectLst/>
                <a:latin typeface="PT Sans" panose="020B0503020203020204" pitchFamily="34" charset="-18"/>
              </a:rPr>
              <a:t>хорошо</a:t>
            </a:r>
            <a:br>
              <a:rPr lang="ru-RU" dirty="0"/>
            </a:br>
            <a:r>
              <a:rPr lang="ru-RU" b="0" i="0" dirty="0">
                <a:effectLst/>
                <a:latin typeface="PT Sans" panose="020B0503020203020204" pitchFamily="34" charset="-18"/>
              </a:rPr>
              <a:t>I. Часть речи – прилагательное; обозначает признак предмета.</a:t>
            </a:r>
            <a:br>
              <a:rPr lang="ru-RU" dirty="0"/>
            </a:br>
            <a:r>
              <a:rPr lang="ru-RU" b="0" i="0" dirty="0">
                <a:effectLst/>
                <a:latin typeface="PT Sans" panose="020B0503020203020204" pitchFamily="34" charset="-18"/>
              </a:rPr>
              <a:t>II. Морфологические признаки:</a:t>
            </a:r>
            <a:br>
              <a:rPr lang="ru-RU" dirty="0"/>
            </a:br>
            <a:r>
              <a:rPr lang="ru-RU" b="0" i="0" dirty="0">
                <a:effectLst/>
                <a:latin typeface="PT Sans" panose="020B0503020203020204" pitchFamily="34" charset="-18"/>
              </a:rPr>
              <a:t>1. Начальная форма – хороший.</a:t>
            </a:r>
            <a:br>
              <a:rPr lang="ru-RU" dirty="0"/>
            </a:br>
            <a:r>
              <a:rPr lang="ru-RU" b="0" i="0" dirty="0">
                <a:effectLst/>
                <a:latin typeface="PT Sans" panose="020B0503020203020204" pitchFamily="34" charset="-18"/>
              </a:rPr>
              <a:t>2. Постоянные признаки:</a:t>
            </a:r>
            <a:br>
              <a:rPr lang="ru-RU" dirty="0"/>
            </a:br>
            <a:r>
              <a:rPr lang="ru-RU" b="0" i="0" dirty="0">
                <a:effectLst/>
                <a:latin typeface="PT Sans" panose="020B0503020203020204" pitchFamily="34" charset="-18"/>
              </a:rPr>
              <a:t>– качественное;</a:t>
            </a:r>
            <a:br>
              <a:rPr lang="ru-RU" dirty="0"/>
            </a:br>
            <a:r>
              <a:rPr lang="ru-RU" b="0" i="0" dirty="0">
                <a:effectLst/>
                <a:latin typeface="PT Sans" panose="020B0503020203020204" pitchFamily="34" charset="-18"/>
              </a:rPr>
              <a:t>− словоформа хорошо не склоняется, т. к. краткая форма.</a:t>
            </a:r>
            <a:br>
              <a:rPr lang="ru-RU" dirty="0"/>
            </a:br>
            <a:r>
              <a:rPr lang="ru-RU" b="0" i="0" dirty="0">
                <a:effectLst/>
                <a:latin typeface="PT Sans" panose="020B0503020203020204" pitchFamily="34" charset="-18"/>
              </a:rPr>
              <a:t>3. Непостоянные признаки:</a:t>
            </a:r>
            <a:br>
              <a:rPr lang="ru-RU" dirty="0"/>
            </a:br>
            <a:r>
              <a:rPr lang="ru-RU" b="0" i="0" dirty="0">
                <a:effectLst/>
                <a:latin typeface="PT Sans" panose="020B0503020203020204" pitchFamily="34" charset="-18"/>
              </a:rPr>
              <a:t>− краткая форма;</a:t>
            </a:r>
            <a:br>
              <a:rPr lang="ru-RU" dirty="0"/>
            </a:br>
            <a:r>
              <a:rPr lang="ru-RU" b="0" i="0" dirty="0">
                <a:effectLst/>
                <a:latin typeface="PT Sans" panose="020B0503020203020204" pitchFamily="34" charset="-18"/>
              </a:rPr>
              <a:t>− положительная степень сравнения;</a:t>
            </a:r>
            <a:br>
              <a:rPr lang="ru-RU" dirty="0"/>
            </a:br>
            <a:r>
              <a:rPr lang="ru-RU" b="0" i="0" dirty="0">
                <a:effectLst/>
                <a:latin typeface="PT Sans" panose="020B0503020203020204" pitchFamily="34" charset="-18"/>
              </a:rPr>
              <a:t>− средний род;</a:t>
            </a:r>
            <a:br>
              <a:rPr lang="ru-RU" dirty="0"/>
            </a:br>
            <a:r>
              <a:rPr lang="ru-RU" b="0" i="0" dirty="0">
                <a:effectLst/>
                <a:latin typeface="PT Sans" panose="020B0503020203020204" pitchFamily="34" charset="-18"/>
              </a:rPr>
              <a:t>− единственное число.</a:t>
            </a:r>
            <a:br>
              <a:rPr lang="ru-RU" dirty="0"/>
            </a:br>
            <a:r>
              <a:rPr lang="ru-RU" b="0" i="0" dirty="0">
                <a:effectLst/>
                <a:latin typeface="PT Sans" panose="020B0503020203020204" pitchFamily="34" charset="-18"/>
              </a:rPr>
              <a:t>III. Синтаксическая роль – именная часть составного сказуемого.</a:t>
            </a:r>
            <a:endParaRPr lang="cs-CZ" dirty="0"/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24511FBC-8496-9833-CBFC-5C2B2C408694}"/>
              </a:ext>
            </a:extLst>
          </p:cNvPr>
          <p:cNvSpPr txBox="1"/>
          <p:nvPr/>
        </p:nvSpPr>
        <p:spPr>
          <a:xfrm>
            <a:off x="6471821" y="568171"/>
            <a:ext cx="520231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0" i="0" dirty="0">
                <a:effectLst/>
                <a:latin typeface="PT Sans" panose="020B0503020203020204" pitchFamily="34" charset="-18"/>
              </a:rPr>
              <a:t>(под сиянием) </a:t>
            </a:r>
            <a:r>
              <a:rPr lang="ru-RU" b="1" i="1" dirty="0">
                <a:effectLst/>
                <a:latin typeface="PT Sans" panose="020B0503020203020204" pitchFamily="34" charset="-18"/>
              </a:rPr>
              <a:t>лунным</a:t>
            </a:r>
            <a:br>
              <a:rPr lang="ru-RU" dirty="0"/>
            </a:br>
            <a:r>
              <a:rPr lang="ru-RU" b="0" i="0" dirty="0">
                <a:effectLst/>
                <a:latin typeface="PT Sans" panose="020B0503020203020204" pitchFamily="34" charset="-18"/>
              </a:rPr>
              <a:t>I. Часть речи – прилагательное; обозначает признак предмета.</a:t>
            </a:r>
            <a:br>
              <a:rPr lang="ru-RU" dirty="0"/>
            </a:br>
            <a:r>
              <a:rPr lang="ru-RU" b="0" i="0" dirty="0">
                <a:effectLst/>
                <a:latin typeface="PT Sans" panose="020B0503020203020204" pitchFamily="34" charset="-18"/>
              </a:rPr>
              <a:t>II. Морфологические признаки:</a:t>
            </a:r>
            <a:br>
              <a:rPr lang="ru-RU" dirty="0"/>
            </a:br>
            <a:r>
              <a:rPr lang="ru-RU" b="0" i="0" dirty="0">
                <a:effectLst/>
                <a:latin typeface="PT Sans" panose="020B0503020203020204" pitchFamily="34" charset="-18"/>
              </a:rPr>
              <a:t>1. Начальная форма – лунный.</a:t>
            </a:r>
            <a:br>
              <a:rPr lang="ru-RU" dirty="0"/>
            </a:br>
            <a:r>
              <a:rPr lang="ru-RU" b="0" i="0" dirty="0">
                <a:effectLst/>
                <a:latin typeface="PT Sans" panose="020B0503020203020204" pitchFamily="34" charset="-18"/>
              </a:rPr>
              <a:t>2. Постоянные признаки:</a:t>
            </a:r>
            <a:br>
              <a:rPr lang="ru-RU" dirty="0"/>
            </a:br>
            <a:r>
              <a:rPr lang="ru-RU" b="0" i="0" dirty="0">
                <a:effectLst/>
                <a:latin typeface="PT Sans" panose="020B0503020203020204" pitchFamily="34" charset="-18"/>
              </a:rPr>
              <a:t>– относительное;</a:t>
            </a:r>
            <a:br>
              <a:rPr lang="ru-RU" dirty="0"/>
            </a:br>
            <a:r>
              <a:rPr lang="ru-RU" b="0" i="0" dirty="0">
                <a:effectLst/>
                <a:latin typeface="PT Sans" panose="020B0503020203020204" pitchFamily="34" charset="-18"/>
              </a:rPr>
              <a:t>– склонение по твердому варианту (основа на твердый соглас-</a:t>
            </a:r>
            <a:r>
              <a:rPr lang="ru-RU" b="0" i="0" dirty="0" err="1">
                <a:effectLst/>
                <a:latin typeface="PT Sans" panose="020B0503020203020204" pitchFamily="34" charset="-18"/>
              </a:rPr>
              <a:t>ный</a:t>
            </a:r>
            <a:r>
              <a:rPr lang="ru-RU" b="0" i="0" dirty="0">
                <a:effectLst/>
                <a:latin typeface="PT Sans" panose="020B0503020203020204" pitchFamily="34" charset="-18"/>
              </a:rPr>
              <a:t>: </a:t>
            </a:r>
            <a:r>
              <a:rPr lang="ru-RU" b="0" i="0" dirty="0" err="1">
                <a:effectLst/>
                <a:latin typeface="PT Sans" panose="020B0503020203020204" pitchFamily="34" charset="-18"/>
              </a:rPr>
              <a:t>лунн-ый</a:t>
            </a:r>
            <a:r>
              <a:rPr lang="ru-RU" b="0" i="0" dirty="0">
                <a:effectLst/>
                <a:latin typeface="PT Sans" panose="020B0503020203020204" pitchFamily="34" charset="-18"/>
              </a:rPr>
              <a:t>).</a:t>
            </a:r>
            <a:br>
              <a:rPr lang="ru-RU" dirty="0"/>
            </a:br>
            <a:r>
              <a:rPr lang="ru-RU" b="0" i="0" dirty="0">
                <a:effectLst/>
                <a:latin typeface="PT Sans" panose="020B0503020203020204" pitchFamily="34" charset="-18"/>
              </a:rPr>
              <a:t>3. Непостоянные признаки:</a:t>
            </a:r>
            <a:br>
              <a:rPr lang="ru-RU" dirty="0"/>
            </a:br>
            <a:r>
              <a:rPr lang="ru-RU" b="0" i="0" dirty="0">
                <a:effectLst/>
                <a:latin typeface="PT Sans" panose="020B0503020203020204" pitchFamily="34" charset="-18"/>
              </a:rPr>
              <a:t>– средний род;</a:t>
            </a:r>
            <a:br>
              <a:rPr lang="ru-RU" dirty="0"/>
            </a:br>
            <a:r>
              <a:rPr lang="ru-RU" b="0" i="0" dirty="0">
                <a:effectLst/>
                <a:latin typeface="PT Sans" panose="020B0503020203020204" pitchFamily="34" charset="-18"/>
              </a:rPr>
              <a:t>– единственное число;</a:t>
            </a:r>
            <a:br>
              <a:rPr lang="ru-RU" dirty="0"/>
            </a:br>
            <a:r>
              <a:rPr lang="ru-RU" b="0" i="0" dirty="0">
                <a:effectLst/>
                <a:latin typeface="PT Sans" panose="020B0503020203020204" pitchFamily="34" charset="-18"/>
              </a:rPr>
              <a:t>– творительный падеж.</a:t>
            </a:r>
            <a:br>
              <a:rPr lang="ru-RU" dirty="0"/>
            </a:br>
            <a:r>
              <a:rPr lang="ru-RU" b="0" i="0" dirty="0">
                <a:effectLst/>
                <a:latin typeface="PT Sans" panose="020B0503020203020204" pitchFamily="34" charset="-18"/>
              </a:rPr>
              <a:t>III. Синтаксическая роль – определение.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506518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BD98D13D-BB1D-4F68-86CC-5ADF13C2017B}"/>
              </a:ext>
            </a:extLst>
          </p:cNvPr>
          <p:cNvSpPr txBox="1"/>
          <p:nvPr/>
        </p:nvSpPr>
        <p:spPr>
          <a:xfrm>
            <a:off x="1313896" y="959093"/>
            <a:ext cx="9818703" cy="49398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Единицы морфологического анализа</a:t>
            </a:r>
            <a:endParaRPr lang="cs-CZ" sz="2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cs-CZ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Единицы морфологического уровня – морфемы образуют </a:t>
            </a:r>
            <a:r>
              <a:rPr lang="ru-RU" sz="21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множество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принципиально </a:t>
            </a:r>
            <a:r>
              <a:rPr lang="ru-RU" sz="21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исчислимых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величин. </a:t>
            </a:r>
          </a:p>
          <a:p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орфемы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являются знаками, у них есть две стороны – означающее и означаемое. Морфема – предельный результат сегментации на двусторонние  единицы. Этим морфема отличается от единицы дальнейшего лингвистического членения (слога), т.е. единицы  сегментации на  односторонние, формальные единицы). 	</a:t>
            </a:r>
          </a:p>
          <a:p>
            <a:endParaRPr lang="ru-RU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Суть морфологического анализа заключается в том, что </a:t>
            </a:r>
            <a:r>
              <a:rPr lang="ru-RU" sz="21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словоформы  членятся на морфемы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значимые  части, </a:t>
            </a:r>
            <a:r>
              <a:rPr lang="ru-RU" sz="21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выделяются  элементы морфологической структуры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слова.</a:t>
            </a:r>
            <a:endParaRPr lang="cs-CZ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cs-CZ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38441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>
            <a:extLst>
              <a:ext uri="{FF2B5EF4-FFF2-40B4-BE49-F238E27FC236}">
                <a16:creationId xmlns:a16="http://schemas.microsoft.com/office/drawing/2014/main" id="{63FEF080-D3E8-4DF9-A24E-A4DDDEF10352}"/>
              </a:ext>
            </a:extLst>
          </p:cNvPr>
          <p:cNvSpPr/>
          <p:nvPr/>
        </p:nvSpPr>
        <p:spPr>
          <a:xfrm>
            <a:off x="1150136" y="936481"/>
            <a:ext cx="10231035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Морф, морфа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(от греч. 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morphe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форма) – минимальная значимая единица текста, текстовый представитель морфемы</a:t>
            </a:r>
            <a:r>
              <a:rPr lang="cs-CZ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</a:t>
            </a:r>
            <a:r>
              <a:rPr lang="ru-RU" sz="2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столик</a:t>
            </a:r>
            <a:endParaRPr lang="cs-CZ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стол              ик</a:t>
            </a:r>
            <a:endParaRPr lang="cs-CZ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Словоформа может состоять из одного морфа: </a:t>
            </a:r>
            <a:r>
              <a:rPr lang="ru-RU" sz="2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опять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теперь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ведь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др.</a:t>
            </a:r>
            <a:endParaRPr lang="cs-CZ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Иногда морфу не соответствует  материально выраженный фонетический сегмент. В таком случае говорят о нулевом морфе: </a:t>
            </a:r>
            <a:r>
              <a:rPr lang="ru-RU" sz="2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дел - . 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endParaRPr lang="cs-CZ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1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Одно означающее может соответствовать разным морфам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</a:p>
          <a:p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морф </a:t>
            </a:r>
            <a:r>
              <a:rPr lang="ru-RU" sz="2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к 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словоформах:  </a:t>
            </a:r>
            <a:r>
              <a:rPr lang="ru-RU" sz="2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читка, лапка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- это не один и тот же морф, а омонимичные морфы, так как они имеют разное означаемое.</a:t>
            </a:r>
            <a:endParaRPr lang="cs-CZ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в словоформах</a:t>
            </a:r>
            <a:r>
              <a:rPr lang="ru-RU" sz="2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разработать, разрабатывать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представлены разные морфы (</a:t>
            </a:r>
            <a:r>
              <a:rPr lang="ru-RU" sz="2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работ, рабат) 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одной морфемы.</a:t>
            </a:r>
            <a:endParaRPr lang="cs-CZ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 одного исходного морфа по правилам чередований могут быть получены остальные морфы данной морфемы.</a:t>
            </a:r>
            <a:endParaRPr lang="cs-CZ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cs-CZ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09695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>
            <a:extLst>
              <a:ext uri="{FF2B5EF4-FFF2-40B4-BE49-F238E27FC236}">
                <a16:creationId xmlns:a16="http://schemas.microsoft.com/office/drawing/2014/main" id="{E8B01AFD-4409-40E0-A140-DD969231DD6F}"/>
              </a:ext>
            </a:extLst>
          </p:cNvPr>
          <p:cNvSpPr/>
          <p:nvPr/>
        </p:nvSpPr>
        <p:spPr>
          <a:xfrm>
            <a:off x="1391304" y="1605424"/>
            <a:ext cx="10300588" cy="36471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Морфема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осмысляется как абстрактный  инвариант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реализующийся в виде  конкретных вариантов – морфов и алломорфов (объединений морфов).</a:t>
            </a:r>
            <a:endParaRPr lang="cs-CZ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Варьирование морфемы: </a:t>
            </a:r>
            <a:r>
              <a:rPr lang="ru-RU" sz="2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писать – пишу. 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Морфема </a:t>
            </a:r>
            <a:r>
              <a:rPr lang="ru-RU" sz="2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пис-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представлена морфонологическими вариантами </a:t>
            </a:r>
            <a:r>
              <a:rPr lang="ru-RU" sz="2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пис- 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пиш-, 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чередующимися в данных грамматических формах.</a:t>
            </a:r>
          </a:p>
          <a:p>
            <a:endParaRPr lang="ru-RU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 морфемы можно разделить на два больших  класса: </a:t>
            </a:r>
          </a:p>
          <a:p>
            <a:endParaRPr lang="ru-RU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 знаменательных (лексических) морфем (корневых морфем),</a:t>
            </a:r>
          </a:p>
          <a:p>
            <a:pPr marL="342900" indent="-342900">
              <a:buAutoNum type="arabicPeriod"/>
            </a:pP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 служебных (грамматических) морфем.</a:t>
            </a:r>
            <a:endParaRPr lang="cs-CZ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32783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>
            <a:extLst>
              <a:ext uri="{FF2B5EF4-FFF2-40B4-BE49-F238E27FC236}">
                <a16:creationId xmlns:a16="http://schemas.microsoft.com/office/drawing/2014/main" id="{FB9A5592-60D2-4FFF-996D-33632B3DB398}"/>
              </a:ext>
            </a:extLst>
          </p:cNvPr>
          <p:cNvSpPr/>
          <p:nvPr/>
        </p:nvSpPr>
        <p:spPr>
          <a:xfrm>
            <a:off x="1811524" y="1443841"/>
            <a:ext cx="856895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Морфология </a:t>
            </a:r>
            <a:r>
              <a:rPr lang="cs-CZ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vs</a:t>
            </a:r>
            <a:r>
              <a:rPr lang="ru-RU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синтаксис</a:t>
            </a:r>
            <a:endParaRPr lang="cs-CZ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cs-CZ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Традиционное членение грамматики на морфологию (грамматику слова) и синтаксис (грамматику словосочетания и предложения) важнее всего для языков с четкой структурной противопоставленностью слова и морфемы (в языках синтетического типа).</a:t>
            </a:r>
            <a:endParaRPr lang="cs-CZ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1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1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Границу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между  морфологией и синтаксисом (правилами образования связной речи) </a:t>
            </a:r>
            <a:r>
              <a:rPr lang="ru-RU" sz="21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провести трудно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Построение высказывания  предполагает одновременно  использование  морфологии и синтаксиса. </a:t>
            </a:r>
            <a:r>
              <a:rPr lang="ru-RU" sz="21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Важно  понять динамику их взаимодействия.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cs-CZ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84509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>
            <a:extLst>
              <a:ext uri="{FF2B5EF4-FFF2-40B4-BE49-F238E27FC236}">
                <a16:creationId xmlns:a16="http://schemas.microsoft.com/office/drawing/2014/main" id="{2B9D86E0-0DC2-4BD1-99F2-E409946D7711}"/>
              </a:ext>
            </a:extLst>
          </p:cNvPr>
          <p:cNvSpPr/>
          <p:nvPr/>
        </p:nvSpPr>
        <p:spPr>
          <a:xfrm>
            <a:off x="1739516" y="1282258"/>
            <a:ext cx="8712968" cy="42934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Две основные области морфологии</a:t>
            </a:r>
            <a:endParaRPr lang="cs-CZ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cs-CZ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1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Морфология делится на две основные области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</a:p>
          <a:p>
            <a:endParaRPr lang="ru-RU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словообразование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-лексическая морфология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словоизменение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грамматическая морфология, парадигматика</a:t>
            </a:r>
            <a:endParaRPr lang="cs-CZ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cs-CZ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морфологии - </a:t>
            </a:r>
            <a:r>
              <a:rPr lang="ru-RU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морфонология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изучает фонологическую структуру  морфем разного типа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использование  фонологических различий в морфологических целях.  </a:t>
            </a:r>
          </a:p>
          <a:p>
            <a:endParaRPr lang="ru-RU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 </a:t>
            </a:r>
            <a:r>
              <a:rPr lang="ru-RU" sz="21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узком смысле морфонология  изучает варьирование  фонем в составе  морфов одной морфемы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т.е. их альтернации, чередования. </a:t>
            </a:r>
            <a:endParaRPr lang="cs-CZ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39751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>
            <a:extLst>
              <a:ext uri="{FF2B5EF4-FFF2-40B4-BE49-F238E27FC236}">
                <a16:creationId xmlns:a16="http://schemas.microsoft.com/office/drawing/2014/main" id="{A8AC710D-30BA-464F-BA8B-2E4A74930ADA}"/>
              </a:ext>
            </a:extLst>
          </p:cNvPr>
          <p:cNvSpPr/>
          <p:nvPr/>
        </p:nvSpPr>
        <p:spPr>
          <a:xfrm>
            <a:off x="896630" y="797510"/>
            <a:ext cx="10626585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Грамматическое значение - 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обобщенное, отвлеченное языковое значение, присущее ряду слов, словоформ и синтаксических конструкций.</a:t>
            </a:r>
            <a:endParaRPr lang="cs-CZ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Оно находит в языке свое регулярное (стандартное) выражение,</a:t>
            </a:r>
          </a:p>
          <a:p>
            <a:pPr algn="just"/>
            <a:r>
              <a:rPr lang="ru-RU" sz="21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например, значение падежа имен существительных, времени глагола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т.п.</a:t>
            </a:r>
            <a:endParaRPr lang="cs-CZ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1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Грамматическое значение противопоставлено лексическому значению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которое лишено  регулярного (стандартного) выражения и не обязательно имеет абстрагированный характер.</a:t>
            </a:r>
          </a:p>
          <a:p>
            <a:pPr algn="just"/>
            <a:endParaRPr lang="ru-RU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Лексические  значения выражаются знаменательными словами, формообразующими основами, корневыми морфемами.</a:t>
            </a:r>
            <a:endParaRPr lang="cs-CZ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Грамматические значения выражаются аффиксальными морфемами, служебными словами, значащими чередованиями и другими средствами.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Пример: </a:t>
            </a:r>
            <a:r>
              <a:rPr lang="ru-RU" sz="2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Вчера приехала моя сестра.</a:t>
            </a:r>
            <a:endParaRPr lang="cs-CZ" sz="21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771838"/>
      </p:ext>
    </p:extLst>
  </p:cSld>
  <p:clrMapOvr>
    <a:masterClrMapping/>
  </p:clrMapOvr>
</p:sld>
</file>

<file path=ppt/theme/theme1.xml><?xml version="1.0" encoding="utf-8"?>
<a:theme xmlns:a="http://schemas.openxmlformats.org/drawingml/2006/main" name="Základ">
  <a:themeElements>
    <a:clrScheme name="Zelená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Zákla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Základ">
      <a:fillStyleLst>
        <a:solidFill>
          <a:schemeClr val="phClr"/>
        </a:solidFill>
        <a:solidFill>
          <a:schemeClr val="phClr">
            <a:tint val="63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446C221D-F63F-4DD8-B509-CFE168687BF2}"/>
    </a:ext>
  </a:extLst>
</a:theme>
</file>

<file path=ppt/theme/theme2.xml><?xml version="1.0" encoding="utf-8"?>
<a:theme xmlns:a="http://schemas.openxmlformats.org/drawingml/2006/main" name="1_Základ">
  <a:themeElements>
    <a:clrScheme name="Základ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Zákla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Základ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TM03457444[[fn=Základ]]</Template>
  <TotalTime>79</TotalTime>
  <Words>2974</Words>
  <Application>Microsoft Office PowerPoint</Application>
  <PresentationFormat>Širokoúhlá obrazovka</PresentationFormat>
  <Paragraphs>285</Paragraphs>
  <Slides>32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32</vt:i4>
      </vt:variant>
    </vt:vector>
  </HeadingPairs>
  <TitlesOfParts>
    <vt:vector size="41" baseType="lpstr">
      <vt:lpstr>Arial</vt:lpstr>
      <vt:lpstr>Corbel</vt:lpstr>
      <vt:lpstr>Courier New</vt:lpstr>
      <vt:lpstr>Lato</vt:lpstr>
      <vt:lpstr>PT Sans</vt:lpstr>
      <vt:lpstr>Times New Roman</vt:lpstr>
      <vt:lpstr>Wingdings</vt:lpstr>
      <vt:lpstr>Základ</vt:lpstr>
      <vt:lpstr>1_Základ</vt:lpstr>
      <vt:lpstr>МОРФОЛОГИЯ Основные понятия и термины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МОРФОЛОГИЯ Основные понятия и термины</dc:title>
  <dc:creator>Veronika Stranz-Nikitina</dc:creator>
  <cp:lastModifiedBy>Veronika SN</cp:lastModifiedBy>
  <cp:revision>4</cp:revision>
  <dcterms:created xsi:type="dcterms:W3CDTF">2022-04-01T13:40:25Z</dcterms:created>
  <dcterms:modified xsi:type="dcterms:W3CDTF">2023-10-03T14:03:06Z</dcterms:modified>
</cp:coreProperties>
</file>