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6" r:id="rId1"/>
    <p:sldMasterId id="2147484018" r:id="rId2"/>
  </p:sldMasterIdLst>
  <p:sldIdLst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37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3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1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1F670EF7-7934-4F67-A16E-B3569499563F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894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7C0B69-64BB-4640-94C6-D2C15CAB907E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74809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B9E51B-89A9-4D26-BD68-78238A027F5F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443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C62B95-77D8-4FFD-B4D5-74148F2894B5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36038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23A2E4-E259-4F57-AC9F-46D7EB7FDFF2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97483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5A0B49-2758-4D0A-A6E1-74479EE002B2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32160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7C0B69-64BB-4640-94C6-D2C15CAB907E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2562155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F2934A5-7F28-41E6-A9FF-0C20F63CE56E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392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0098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82BB3A-3ADC-415E-AEF7-22522B325255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4878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1ED440D-E810-40D5-AF3D-939772FCE3A7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62575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D4636FF-F900-4EFC-94B1-4A75C81CB265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8908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6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419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6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5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0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7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4C7C0B69-64BB-4640-94C6-D2C15CAB907E}" type="datetime1">
              <a:rPr lang="cs-CZ" noProof="0" smtClean="0"/>
              <a:t>03.10.2023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80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pedf/js18/morfologie_rustina/web/cs/ch01.html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B26CC-5995-4A82-B9F0-BAB76E8E4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314" y="855743"/>
            <a:ext cx="10633057" cy="2926080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90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6017E5B-D8C7-4A71-A25C-0E25FE27AD77}"/>
              </a:ext>
            </a:extLst>
          </p:cNvPr>
          <p:cNvSpPr txBox="1"/>
          <p:nvPr/>
        </p:nvSpPr>
        <p:spPr>
          <a:xfrm>
            <a:off x="840419" y="684294"/>
            <a:ext cx="1051116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 категории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категория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(ГК) - 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противопоставленных  друг другу  рядов грамматических форм с однородными значениями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ГК характеризуется категориальным признаком, например, обобщенное значение времени, значение лица и т.п. такое значение объединяет значения отдельных грамматических форм, входящих в данную категорию, например, значение настоящего времени, значение прошедшего времени и т.д.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Необходимым признаком ГК является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регулярная выраженность теми или иными экспонентами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категория – закрытая система.  От грамматической категории следует отличать лексико-грамматические разряды слов –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подклассы слов внутри  определенной части речи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(напр. собирательные существительные).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98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5EFB82F-7489-4A2B-9687-9FC3F5D33C1E}"/>
              </a:ext>
            </a:extLst>
          </p:cNvPr>
          <p:cNvSpPr/>
          <p:nvPr/>
        </p:nvSpPr>
        <p:spPr>
          <a:xfrm>
            <a:off x="1025851" y="1086276"/>
            <a:ext cx="1051512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Грамматическое значение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(план содержания) и формальный показатель этого значения (план выражения) образуют грамматический знак – грамматическую форму, 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граммему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грамматическая категория падежа в русском языке включает 12 граммем.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Граммема может обладать многозначностью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граммема множественного числа имен существительных в русском языке имеет следующие значения.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столы, деревья;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сорта: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масла, вина;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количество: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снега, пески;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выражает значения множественности: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Афины.</a:t>
            </a:r>
          </a:p>
          <a:p>
            <a:pPr lvl="0"/>
            <a:endParaRPr lang="ru-RU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7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A05BBBC-5613-4FE2-BD60-6382AB85265A}"/>
              </a:ext>
            </a:extLst>
          </p:cNvPr>
          <p:cNvSpPr/>
          <p:nvPr/>
        </p:nvSpPr>
        <p:spPr>
          <a:xfrm>
            <a:off x="1558461" y="1031297"/>
            <a:ext cx="864096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значения граммемы осуществляется методом трансформации: </a:t>
            </a:r>
          </a:p>
          <a:p>
            <a:r>
              <a:rPr lang="ru-RU" sz="21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отца – дом принадлежит отцу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т.п.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значения совмещает граммема родительного падежа имени существительного в русском языке ?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отца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ножка стула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книги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 автора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молока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 хватает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дела</a:t>
            </a:r>
          </a:p>
          <a:p>
            <a:pPr lvl="0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42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BDE2832-2A93-4155-9F0F-0E9671415B67}"/>
              </a:ext>
            </a:extLst>
          </p:cNvPr>
          <p:cNvSpPr/>
          <p:nvPr/>
        </p:nvSpPr>
        <p:spPr>
          <a:xfrm>
            <a:off x="610096" y="920559"/>
            <a:ext cx="111084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Формообразовательная структура слова (словоизменение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Словоизменение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образование для каждого слова (кроме неизменяемых слов)  его парадигмы, т.е. всех его словоформ и всех его аналитических форм. 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Словоформы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грамматические формы слова: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– ученики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т.п. Словоизменение иногда называют формообразованием. При словоизменении  тождество слова (лексемы) не нарушается.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между словообразованием и словоизменением  не абсолютна: возможны промежуточные явления (например, вид глагола в русском языке).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говорить о парадигме отдельного конкретного слова  и о парадигме класса слов.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словоформ парадигмы рассматривается как исходная (основная)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70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F8FC706-E1E1-4B4F-AD47-8CF94B79F0F6}"/>
              </a:ext>
            </a:extLst>
          </p:cNvPr>
          <p:cNvSpPr txBox="1"/>
          <p:nvPr/>
        </p:nvSpPr>
        <p:spPr>
          <a:xfrm>
            <a:off x="1580226" y="1055443"/>
            <a:ext cx="973880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выражения грамматического значения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грамматическое значение получает в языке специальное средство выражения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грамматический показатель (формальный показатель).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 показатели можно объединить в типы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Аффиксы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служебных слов</a:t>
            </a:r>
          </a:p>
          <a:p>
            <a:pPr marL="342900" indent="-342900">
              <a:buFont typeface="+mj-lt"/>
              <a:buAutoNum type="arabicPeriod"/>
            </a:pPr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</a:p>
          <a:p>
            <a:pPr marL="342900" indent="-342900">
              <a:buFont typeface="+mj-lt"/>
              <a:buAutoNum type="arabicPeriod"/>
            </a:pPr>
            <a:endParaRPr lang="ru-RU" sz="2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22556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3B419EB-0F08-493C-BE91-D198E1292C77}"/>
              </a:ext>
            </a:extLst>
          </p:cNvPr>
          <p:cNvSpPr txBox="1"/>
          <p:nvPr/>
        </p:nvSpPr>
        <p:spPr>
          <a:xfrm>
            <a:off x="2201662" y="1937915"/>
            <a:ext cx="736624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Аффиксы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положению относительно корня выделяют следующие виды аффиксов: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префиксы, суффиксы, постфиксы, интерфиксы (</a:t>
            </a:r>
            <a:r>
              <a:rPr lang="ru-RU" sz="21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пятиколёсный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Аффиксы имеют  несколько значений одновременно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них также типична синонимия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голоса, волосы, колосья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(аффиксы множественного числа).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15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7ADA9E0-5C90-4B14-9080-82B59CBB038C}"/>
              </a:ext>
            </a:extLst>
          </p:cNvPr>
          <p:cNvSpPr/>
          <p:nvPr/>
        </p:nvSpPr>
        <p:spPr>
          <a:xfrm>
            <a:off x="1064820" y="1767006"/>
            <a:ext cx="1006235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служебных слов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выражения грамматического значения приводит к возникновению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аналитических словоформ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лексическое и грамматическое значение выражаются раздельно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отличие от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синтетических словоформ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лексическое и грамматическое значение выражаются в одной словоформе (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прочитал).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словоформа включается в  соответствующую грамматическую парадигму форм знаменательного слова. </a:t>
            </a:r>
          </a:p>
          <a:p>
            <a:endParaRPr lang="ru-RU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 читать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компонент временной парадигмы глагола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7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6D4FDC5-DA7D-464E-88C2-59C42A0D6760}"/>
              </a:ext>
            </a:extLst>
          </p:cNvPr>
          <p:cNvSpPr txBox="1"/>
          <p:nvPr/>
        </p:nvSpPr>
        <p:spPr>
          <a:xfrm>
            <a:off x="1509203" y="1443841"/>
            <a:ext cx="884215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Грамматический способ –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 супплетивизмом понимается выражение грамматического значения словом с другой основой: </a:t>
            </a:r>
          </a:p>
          <a:p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иду – шел, человек – люди.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Лексическое значение у них одно и то же, а различие служит для выражения грамматического значения.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Грамматический способ –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(внутренняя флексия) представляет собой использование изменения звукового состава корня для выражения грамматического значения: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– избежать; собирать –собрать.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42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7075F2B-66E1-4978-9077-F94336FBD6D6}"/>
              </a:ext>
            </a:extLst>
          </p:cNvPr>
          <p:cNvSpPr/>
          <p:nvPr/>
        </p:nvSpPr>
        <p:spPr>
          <a:xfrm>
            <a:off x="379760" y="312762"/>
            <a:ext cx="1143248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Компонентный анализ в морфологии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Компонентный анализ - разложение на элементарные  смысловые единицы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морфологии представляет собой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элемент категориального значения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Сема – это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смыслоразличительных признаков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формы. Одновременно сема  -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признак в грамматических оппозициях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требуется в терминах сем  определить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категориальное содержание части речи как класса слов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 одной семы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процессуальность для глагола, предметность – для существительного, качество – для прилагательного.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грамматические категории внутри части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речи характеризуются также  в общем виде, например одушевленность/неодушевленность.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Наибольшей  конкретизации требуют словоформы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репрезентирующие какую-либо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грамматическую категорию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граммема  1-го лица ед. числа глагола обладает семами: ”автор речи”, “лицо” “единичность”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0272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327389F-4FFE-4639-872E-1ECF95E2FF4D}"/>
              </a:ext>
            </a:extLst>
          </p:cNvPr>
          <p:cNvSpPr txBox="1"/>
          <p:nvPr/>
        </p:nvSpPr>
        <p:spPr>
          <a:xfrm>
            <a:off x="1562469" y="867182"/>
            <a:ext cx="86734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Понятийные категории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Понятийные категории – это смысловые компоненты общего характера, свойственные не отдельным словам и системам их форм, а обширным классам слов.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Большинство понятийных категорий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полевой структурой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ядром и периферией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Грамматикализованным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ядром понятийной категории выступает соответствующая ей грамматическая категория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грамматическая категория времени составляет ядро понятийной категории темпоральности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категория наклонения – ядро понятийной категории </a:t>
            </a: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/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понятийной категории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персональности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… </a:t>
            </a:r>
            <a:endParaRPr lang="cs-CZ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8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99702CA-086A-C82B-FDB7-A8BD0F8C0D51}"/>
              </a:ext>
            </a:extLst>
          </p:cNvPr>
          <p:cNvSpPr txBox="1"/>
          <p:nvPr/>
        </p:nvSpPr>
        <p:spPr>
          <a:xfrm>
            <a:off x="1961965" y="2052920"/>
            <a:ext cx="8478175" cy="1798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SOKOLOVA, A. a kolektiv. Morfologie ruštiny 1. Dostupné z: 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https://is.muni.cz/do/rect/el/estud/pedf/js18/morfologie_rustina/web/cs/ch01.html</a:t>
            </a:r>
            <a:endParaRPr lang="cs-CZ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GIGER, M., ĎUROVIČ, Ľ. Paradigmatika spisovné ruštiny. Hláskosloví a tvarosloví. Praha: Karolinum, 2020, s. 23-81.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5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710225E-845E-4CBD-8845-580ABE35D437}"/>
              </a:ext>
            </a:extLst>
          </p:cNvPr>
          <p:cNvSpPr txBox="1"/>
          <p:nvPr/>
        </p:nvSpPr>
        <p:spPr>
          <a:xfrm>
            <a:off x="1976761" y="1268507"/>
            <a:ext cx="823847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классификация слов. Части речи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Части речи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классы слов языка, выделяемые на основании общности их синтаксических, морфологических и семантических свойств. Части речи – это классы (множества) слов,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обладающих какими-то общими признаками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Универсальной классификации слов по частям речи нет.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 принято выделять 10 частей речи.</a:t>
            </a:r>
          </a:p>
          <a:p>
            <a:pPr algn="just"/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  …</a:t>
            </a:r>
            <a:endParaRPr lang="cs-CZ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841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1695C8A9-0A69-4F51-81F4-042A5F51B7DA}"/>
              </a:ext>
            </a:extLst>
          </p:cNvPr>
          <p:cNvSpPr/>
          <p:nvPr/>
        </p:nvSpPr>
        <p:spPr>
          <a:xfrm>
            <a:off x="1568375" y="1347674"/>
            <a:ext cx="856895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 традиционно выделяет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русском языке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частей речи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существительные,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прилагательные,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числительные,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наречия,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предлоги,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союзы,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частицы,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междометия.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 знаменательные  и служебные части речи.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91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33533DD-6509-4E91-B8BB-6B33D0DD26D4}"/>
              </a:ext>
            </a:extLst>
          </p:cNvPr>
          <p:cNvSpPr/>
          <p:nvPr/>
        </p:nvSpPr>
        <p:spPr>
          <a:xfrm>
            <a:off x="1709431" y="1282258"/>
            <a:ext cx="856895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лексических единиц по грамматическим классам осуществляется на основе комплекса грамматических признаков. 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Используются: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семантические критерии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категориальное грамматическое значение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(категориальная сема)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интаксический критерий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пособность слова выступать в определенной функции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предложении.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критерий</a:t>
            </a:r>
            <a:r>
              <a:rPr lang="cs-CZ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формообразования, состав грамматических категорий, присущих словам данного класса.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деривационные критерии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фонетические критерии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95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67C336E-BB27-4F19-902A-0A4096ECFA4F}"/>
              </a:ext>
            </a:extLst>
          </p:cNvPr>
          <p:cNvSpPr/>
          <p:nvPr/>
        </p:nvSpPr>
        <p:spPr>
          <a:xfrm>
            <a:off x="1648274" y="612844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Разбиение всех слов  на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больших класса – класс знаменательных и класс служебных слов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основывается на семантических  и синтаксических критериях.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Знаменательные слова могут функционировать как члены предложения.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Междометия не вступают  в синтаксические связи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другими словами в данном речевом образовании. 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 ли это, что междометие не может быть членом предложения?</a:t>
            </a:r>
            <a:endParaRPr lang="cs-CZ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D6DD6CC-B356-46C1-B18E-335DE6515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293" y="2464475"/>
            <a:ext cx="8491906" cy="280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41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D362B8E-846C-4169-93AB-CA821C8DF55E}"/>
              </a:ext>
            </a:extLst>
          </p:cNvPr>
          <p:cNvSpPr txBox="1"/>
          <p:nvPr/>
        </p:nvSpPr>
        <p:spPr>
          <a:xfrm>
            <a:off x="650289" y="312762"/>
            <a:ext cx="10615474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Транспозиция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Транспозиция,  а именно функциональная транспозиция -  это перевод слова (или основы слова) из одной части речи в другую или его употребление в  функции другой части речи.</a:t>
            </a:r>
          </a:p>
          <a:p>
            <a:pPr algn="just"/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 два этапа транспозиции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 algn="just">
              <a:buAutoNum type="arabicParenR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неполная, или синтаксическая, транспозиция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изменяется лишь синтаксическая функция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исходной единицы без изменения ее принадлежности к части речи.</a:t>
            </a:r>
          </a:p>
          <a:p>
            <a:pPr algn="just"/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идти быстрым шагом</a:t>
            </a:r>
          </a:p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полная, или морфологическая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транспозиция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образуется слово новой части речи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Средством ее является аффиксация или конверсия.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разновидность транспозиции при которой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слова из одной части речи  в другую происходит так, что форма одной части речи используется без всякого материального изменения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столовая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058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FFE046A-1C31-4652-8231-229F09BA9780}"/>
              </a:ext>
            </a:extLst>
          </p:cNvPr>
          <p:cNvSpPr txBox="1"/>
          <p:nvPr/>
        </p:nvSpPr>
        <p:spPr>
          <a:xfrm>
            <a:off x="4516884" y="503353"/>
            <a:ext cx="315823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транспозиций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DD5A0-A5B8-47D1-90E1-21B56D41A0A1}"/>
              </a:ext>
            </a:extLst>
          </p:cNvPr>
          <p:cNvSpPr txBox="1"/>
          <p:nvPr/>
        </p:nvSpPr>
        <p:spPr>
          <a:xfrm>
            <a:off x="1085294" y="1234866"/>
            <a:ext cx="3930589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 категории, в которую или в функцию которой переходит слово различают:</a:t>
            </a:r>
          </a:p>
          <a:p>
            <a:pPr algn="just"/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субстантивацию;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адъективацию;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вербализацию;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адвербиализацию;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прономинализацию.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 переходы в служебные части речи (предлоги, союзы, частицы), в междометия.</a:t>
            </a:r>
          </a:p>
          <a:p>
            <a:pPr algn="just"/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D5D8351-ABEE-4BF1-9283-513F18EE660D}"/>
              </a:ext>
            </a:extLst>
          </p:cNvPr>
          <p:cNvSpPr txBox="1"/>
          <p:nvPr/>
        </p:nvSpPr>
        <p:spPr>
          <a:xfrm>
            <a:off x="7176119" y="1234866"/>
            <a:ext cx="182583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5FF1D91-FE8F-454D-AA56-C0FC80EDFEAE}"/>
              </a:ext>
            </a:extLst>
          </p:cNvPr>
          <p:cNvSpPr txBox="1"/>
          <p:nvPr/>
        </p:nvSpPr>
        <p:spPr>
          <a:xfrm>
            <a:off x="7176119" y="2742239"/>
            <a:ext cx="3735279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умер.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— ах!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изысканный вкус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письмо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человек рассказал.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 отвечал не думая.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Трое сидели в бане.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Оратор я никакой.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 светлое завтра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549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5884E64-5E76-4044-2399-7170C607092F}"/>
              </a:ext>
            </a:extLst>
          </p:cNvPr>
          <p:cNvSpPr txBox="1"/>
          <p:nvPr/>
        </p:nvSpPr>
        <p:spPr>
          <a:xfrm>
            <a:off x="417249" y="482925"/>
            <a:ext cx="112213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морфемном анализе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выделяем: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окончание, основу, суффиксы, приставки, корень.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Морфемный разбор – это разбор слова по составу. </a:t>
            </a:r>
          </a:p>
          <a:p>
            <a:endParaRPr lang="ru-RU" sz="2000" b="1" i="0" dirty="0">
              <a:solidFill>
                <a:srgbClr val="635274"/>
              </a:solidFill>
              <a:effectLst/>
              <a:latin typeface="Lato" panose="020F0502020204030203" pitchFamily="34" charset="0"/>
            </a:endParaRPr>
          </a:p>
          <a:p>
            <a:r>
              <a:rPr lang="ru-RU" sz="2000" b="1" i="0" dirty="0">
                <a:solidFill>
                  <a:srgbClr val="635274"/>
                </a:solidFill>
                <a:effectLst/>
                <a:latin typeface="Lato" panose="020F0502020204030203" pitchFamily="34" charset="0"/>
              </a:rPr>
              <a:t>Морфемный разбор:</a:t>
            </a:r>
            <a:endParaRPr lang="ru-RU" sz="20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парикмахер-</a:t>
            </a:r>
            <a:r>
              <a:rPr lang="ru-RU" sz="2000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(имя существительное).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значения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мн.ч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Р.п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ср.: </a:t>
            </a:r>
            <a:r>
              <a:rPr lang="ru-RU" sz="2000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парикмахерск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ая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sz="2000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парикмахерск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парикмахер-</a:t>
            </a:r>
            <a:r>
              <a:rPr lang="ru-RU" sz="2000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ск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парикмахер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sz="2000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□, </a:t>
            </a:r>
            <a:r>
              <a:rPr lang="ru-RU" sz="2000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парикмахер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-ш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 -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ск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суффикс. Это суффикс прилагательного, ср.: 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матрос-</a:t>
            </a:r>
            <a:r>
              <a:rPr lang="ru-RU" sz="2000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sz="2000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жен-</a:t>
            </a:r>
            <a:r>
              <a:rPr lang="ru-RU" sz="2000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Произведите морфемный анализ следующих слов: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жители, рождаются, побриться, освежить, голову, (в) уездном (городе)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В уездном городе N было так много парикмахерских и бюро похоронных процессий, что казалось, жители города рождаются лишь затем, чтобы побриться, остричься, освежить голову вежеталем и сразу же умереть. </a:t>
            </a: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4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50D2A38-A4FD-A98D-E2C9-988E9F9CAFB6}"/>
              </a:ext>
            </a:extLst>
          </p:cNvPr>
          <p:cNvSpPr txBox="1"/>
          <p:nvPr/>
        </p:nvSpPr>
        <p:spPr>
          <a:xfrm>
            <a:off x="357326" y="524613"/>
            <a:ext cx="1055333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-тел</a:t>
            </a:r>
            <a:r>
              <a:rPr lang="ru-RU" b="1" i="0" u="sng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</a:t>
            </a:r>
            <a:r>
              <a:rPr lang="ru-RU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(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имя существительное).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мн.ч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И.п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житель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□,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жител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-тел-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жи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жи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-л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 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тель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– суффикс. Это суффикс существительного, ср.: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пис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-а-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тель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□,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вод-и-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тель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□.</a:t>
            </a:r>
          </a:p>
          <a:p>
            <a:endParaRPr lang="ru-RU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</a:t>
            </a:r>
            <a:r>
              <a:rPr lang="ru-RU" b="1" i="0" u="sng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ют-</a:t>
            </a:r>
            <a:r>
              <a:rPr lang="ru-RU" b="1" i="1" u="sng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(глагол).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ют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значения 3-го л.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мн.ч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ср.: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ет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-ем-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-а-…-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рожд-ённ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-ый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а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суффикс. Это суффикс глагола, ср.: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пис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реш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   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– постфикс возвратного глагола,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мы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куп-а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endParaRPr lang="ru-RU" i="1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по-бри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(глагол в неопределённой форме).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значение неопределённой формы, ср.: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по-бре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-ет-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по-бре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-ем-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по-бри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-…-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бри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бри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тв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-а,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вы-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бри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по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приставка, ср.: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-сл-а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-сад-и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   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– постфикс возвратного глагола,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мы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куп-а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ся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820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590828C-96AB-2ACE-E966-FB6BC1ED2C6B}"/>
              </a:ext>
            </a:extLst>
          </p:cNvPr>
          <p:cNvSpPr txBox="1"/>
          <p:nvPr/>
        </p:nvSpPr>
        <p:spPr>
          <a:xfrm>
            <a:off x="346228" y="403869"/>
            <a:ext cx="1121249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о-свеж-и</a:t>
            </a:r>
            <a:r>
              <a:rPr lang="ru-RU" b="1" i="0" u="sng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(глагол в неопределённой форме).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значение неопределённой формы,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о-свеж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ит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о-свеж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-им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о-свеж-и-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свеж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свеж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ий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свеж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-о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приставка, ср.: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-бел-и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светл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-и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   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и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суффикс глагола,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о-бел-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и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о-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светл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и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endParaRPr lang="ru-RU" i="1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у</a:t>
            </a:r>
            <a:r>
              <a:rPr lang="ru-RU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(имя существительное).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у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ж.р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ед.ч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В.п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а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голов-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-н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-ой,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голов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аст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ый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 Приставок и суффиксов нет.</a:t>
            </a:r>
          </a:p>
          <a:p>
            <a:endParaRPr lang="ru-RU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В)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уездном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(городе)</a:t>
            </a:r>
            <a:endParaRPr lang="ru-RU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</a:p>
          <a:p>
            <a:r>
              <a:rPr lang="ru-RU" b="1" i="0" dirty="0">
                <a:solidFill>
                  <a:srgbClr val="635274"/>
                </a:solidFill>
                <a:effectLst/>
                <a:latin typeface="Lato" panose="020F0502020204030203" pitchFamily="34" charset="0"/>
              </a:rPr>
              <a:t>1) Морфемный разбор:</a:t>
            </a:r>
            <a:endParaRPr lang="ru-RU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1. 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уезд-н</a:t>
            </a:r>
            <a:r>
              <a:rPr lang="ru-RU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ом</a:t>
            </a:r>
            <a:r>
              <a:rPr lang="ru-RU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(имя прилагательное).</a:t>
            </a:r>
            <a:b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2. Окончание –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ом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Оно выражает значения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ед.ч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м.р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П.п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 ср.: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уезд-н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ый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уезд-н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-ого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3. Основа формы – 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уезд-н-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4. Корень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уезд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-. Однокоренные слова: 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□,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по-</a:t>
            </a:r>
            <a:r>
              <a:rPr lang="ru-RU" b="1" i="1" u="sng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уезд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-н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ый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b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5. 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н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– суффикс. Это суффикс прилагательного, ср.: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волост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н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ой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подъ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dirty="0" err="1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езд</a:t>
            </a:r>
            <a:r>
              <a:rPr lang="ru-RU" b="1" i="1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1" i="1" u="sng" dirty="0">
                <a:solidFill>
                  <a:srgbClr val="CC0033"/>
                </a:solidFill>
                <a:effectLst/>
                <a:latin typeface="Lato" panose="020F0502020204030203" pitchFamily="34" charset="0"/>
              </a:rPr>
              <a:t>н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ый</a:t>
            </a:r>
            <a:r>
              <a:rPr lang="ru-RU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22825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FAADDDA-8020-4A2E-808E-D28959FE8391}"/>
              </a:ext>
            </a:extLst>
          </p:cNvPr>
          <p:cNvSpPr txBox="1"/>
          <p:nvPr/>
        </p:nvSpPr>
        <p:spPr>
          <a:xfrm>
            <a:off x="355107" y="399496"/>
            <a:ext cx="1132790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b="1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Морфологический разбор </a:t>
            </a:r>
            <a:r>
              <a:rPr lang="ru-RU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это подробный разбор слова как части речи с указанием его полной грамматической характеристики, а также описание его функции как члена предложения.</a:t>
            </a:r>
          </a:p>
          <a:p>
            <a:pPr algn="l" fontAlgn="base"/>
            <a:endParaRPr lang="ru-RU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ru-RU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Морфологический разбор :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Часть речи, общее значение.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Морфологические признаки.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2.1. Начальная форма слова.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2.2. Постоянные признаки.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2.3. Непостоянные признаки.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Синтаксическая роль в предложении.</a:t>
            </a:r>
          </a:p>
          <a:p>
            <a:pPr algn="l" fontAlgn="base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Пример: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(Что сделал?) </a:t>
            </a:r>
            <a:r>
              <a:rPr lang="ru-RU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зашел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глагол.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Морфологические признаки.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ru-RU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Н.ф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- зайти.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2.2. Постоянные признаки (совершенный вид, непереходный, 1 спряжение).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2.3. Непостоянные признаки (изъявительное наклонение, единственное число, 3 лицо, прошедшее время, мужской род).</a:t>
            </a:r>
          </a:p>
          <a:p>
            <a:pPr algn="l" fontAlgn="base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Синтаксическая роль в предложении: мальчик (что сделал) зашел - сказуемое.</a:t>
            </a:r>
          </a:p>
          <a:p>
            <a:pPr algn="l" fontAlgn="base"/>
            <a:endParaRPr lang="ru-RU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0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43EB98B-7570-4B13-BB26-FB8076A2AFB1}"/>
              </a:ext>
            </a:extLst>
          </p:cNvPr>
          <p:cNvSpPr txBox="1"/>
          <p:nvPr/>
        </p:nvSpPr>
        <p:spPr>
          <a:xfrm>
            <a:off x="1464816" y="1069616"/>
            <a:ext cx="9552373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морфологии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грамматика слова, наука о формах слова, система механизмов языка, обеспечивающая построение и понимание словоформ.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динамическим механизмом, состоящим из грамматических значений и системы правил.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единицей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морфологического уровня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языка является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минимальная значащая единица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минимальный знак в системе языка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минимальная значащая единица, минимальный знак в речи.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24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DF9A05-4C67-7DF2-CA34-1A22F53AA075}"/>
              </a:ext>
            </a:extLst>
          </p:cNvPr>
          <p:cNvSpPr txBox="1"/>
          <p:nvPr/>
        </p:nvSpPr>
        <p:spPr>
          <a:xfrm>
            <a:off x="2166152" y="2380085"/>
            <a:ext cx="92860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fontAlgn="base">
              <a:buFont typeface="Courier New" panose="02070309020205020404" pitchFamily="49" charset="0"/>
              <a:buChar char="o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Произведите морфологический разбор следующих слов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русский, езды, хорошо, лунным</a:t>
            </a:r>
          </a:p>
          <a:p>
            <a:pPr algn="l" fontAlgn="base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 какой же русский не любит быстрой езды?</a:t>
            </a:r>
          </a:p>
          <a:p>
            <a:pPr algn="l" fontAlgn="base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Все хорошо под сиянием лунным!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21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CFED2E1-10DE-0FCC-3AB0-2DA1163E7C7B}"/>
              </a:ext>
            </a:extLst>
          </p:cNvPr>
          <p:cNvSpPr txBox="1"/>
          <p:nvPr/>
        </p:nvSpPr>
        <p:spPr>
          <a:xfrm>
            <a:off x="488272" y="577048"/>
            <a:ext cx="53088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effectLst/>
                <a:latin typeface="PT Sans" panose="020B0503020203020204" pitchFamily="34" charset="-18"/>
              </a:rPr>
              <a:t>Русский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I. Часть речи – имя существительное; обозначает предмет.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II. Морфологические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1. Начальная форма – русский.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2. 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нарицательное;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конкретно-предметное;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одушевленное;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мужской род;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адъективное склонение.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3. Непостоянные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единственное число;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именительный падеж; значение субъекта действия.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III. Синтаксическая роль – подлежащее.</a:t>
            </a:r>
            <a:br>
              <a:rPr lang="ru-RU" dirty="0"/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A568FD-FCE7-D758-3853-44B2524F5A05}"/>
              </a:ext>
            </a:extLst>
          </p:cNvPr>
          <p:cNvSpPr txBox="1"/>
          <p:nvPr/>
        </p:nvSpPr>
        <p:spPr>
          <a:xfrm>
            <a:off x="6169982" y="577048"/>
            <a:ext cx="5308846" cy="401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effectLst/>
                <a:latin typeface="PT Sans" panose="020B0503020203020204" pitchFamily="34" charset="-18"/>
              </a:rPr>
              <a:t>Езды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I. Часть речи – имя существительное; обозначает предмет.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II. Морфологические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1. Начальная форма – езда.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2. 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нарицательное;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абстрактное;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женский род;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1-е склонение.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3. Непостоянные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единственное число;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родительный падеж; значение прямого объекта.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III. Синтаксическая роль – прямое дополнение.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1734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0641D45-AD60-C264-91F0-997D8638E658}"/>
              </a:ext>
            </a:extLst>
          </p:cNvPr>
          <p:cNvSpPr txBox="1"/>
          <p:nvPr/>
        </p:nvSpPr>
        <p:spPr>
          <a:xfrm>
            <a:off x="319597" y="443884"/>
            <a:ext cx="53680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effectLst/>
                <a:latin typeface="PT Sans" panose="020B0503020203020204" pitchFamily="34" charset="-18"/>
              </a:rPr>
              <a:t>(все) </a:t>
            </a:r>
            <a:r>
              <a:rPr lang="ru-RU" b="1" i="1" dirty="0">
                <a:effectLst/>
                <a:latin typeface="PT Sans" panose="020B0503020203020204" pitchFamily="34" charset="-18"/>
              </a:rPr>
              <a:t>хорошо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I. Часть речи – прилагательное; обозначает признак предмета.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II. Морфологические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1. Начальная форма – хороший.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2. 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качественное;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− словоформа хорошо не склоняется, т. к. краткая форма.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3. Непостоянные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− краткая форма;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− положительная степень сравнения;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− средний род;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− единственное число.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III. Синтаксическая роль – именная часть составного сказуемого.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4511FBC-8496-9833-CBFC-5C2B2C408694}"/>
              </a:ext>
            </a:extLst>
          </p:cNvPr>
          <p:cNvSpPr txBox="1"/>
          <p:nvPr/>
        </p:nvSpPr>
        <p:spPr>
          <a:xfrm>
            <a:off x="6471821" y="568171"/>
            <a:ext cx="52023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effectLst/>
                <a:latin typeface="PT Sans" panose="020B0503020203020204" pitchFamily="34" charset="-18"/>
              </a:rPr>
              <a:t>(под сиянием) </a:t>
            </a:r>
            <a:r>
              <a:rPr lang="ru-RU" b="1" i="1" dirty="0">
                <a:effectLst/>
                <a:latin typeface="PT Sans" panose="020B0503020203020204" pitchFamily="34" charset="-18"/>
              </a:rPr>
              <a:t>лунным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I. Часть речи – прилагательное; обозначает признак предмета.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II. Морфологические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1. Начальная форма – лунный.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2. 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относительное;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склонение по твердому варианту (основа на твердый соглас-</a:t>
            </a:r>
            <a:r>
              <a:rPr lang="ru-RU" b="0" i="0" dirty="0" err="1">
                <a:effectLst/>
                <a:latin typeface="PT Sans" panose="020B0503020203020204" pitchFamily="34" charset="-18"/>
              </a:rPr>
              <a:t>ный</a:t>
            </a:r>
            <a:r>
              <a:rPr lang="ru-RU" b="0" i="0" dirty="0">
                <a:effectLst/>
                <a:latin typeface="PT Sans" panose="020B0503020203020204" pitchFamily="34" charset="-18"/>
              </a:rPr>
              <a:t>: </a:t>
            </a:r>
            <a:r>
              <a:rPr lang="ru-RU" b="0" i="0" dirty="0" err="1">
                <a:effectLst/>
                <a:latin typeface="PT Sans" panose="020B0503020203020204" pitchFamily="34" charset="-18"/>
              </a:rPr>
              <a:t>лунн-ый</a:t>
            </a:r>
            <a:r>
              <a:rPr lang="ru-RU" b="0" i="0" dirty="0">
                <a:effectLst/>
                <a:latin typeface="PT Sans" panose="020B0503020203020204" pitchFamily="34" charset="-18"/>
              </a:rPr>
              <a:t>).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3. Непостоянные признаки: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средний род;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единственное число;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– творительный падеж.</a:t>
            </a:r>
            <a:br>
              <a:rPr lang="ru-RU" dirty="0"/>
            </a:br>
            <a:r>
              <a:rPr lang="ru-RU" b="0" i="0" dirty="0">
                <a:effectLst/>
                <a:latin typeface="PT Sans" panose="020B0503020203020204" pitchFamily="34" charset="-18"/>
              </a:rPr>
              <a:t>III. Синтаксическая роль – определение.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65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D98D13D-BB1D-4F68-86CC-5ADF13C2017B}"/>
              </a:ext>
            </a:extLst>
          </p:cNvPr>
          <p:cNvSpPr txBox="1"/>
          <p:nvPr/>
        </p:nvSpPr>
        <p:spPr>
          <a:xfrm>
            <a:off x="1313896" y="959093"/>
            <a:ext cx="9818703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морфологического анализа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морфологического уровня – морфемы образуют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принципиально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исчислимых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величин. 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орфемы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знаками, у них есть две стороны – означающее и означаемое. Морфема – предельный результат сегментации на двусторонние  единицы. Этим морфема отличается от единицы дальнейшего лингвистического членения (слога), т.е. единицы  сегментации на  односторонние, формальные единицы). 	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морфологического анализа заключается в том, что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словоформы  членятся на морфемы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значимые  части,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 элементы морфологической структуры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84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3FEF080-D3E8-4DF9-A24E-A4DDDEF10352}"/>
              </a:ext>
            </a:extLst>
          </p:cNvPr>
          <p:cNvSpPr/>
          <p:nvPr/>
        </p:nvSpPr>
        <p:spPr>
          <a:xfrm>
            <a:off x="1150136" y="936481"/>
            <a:ext cx="1023103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Морф, морфа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греч.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morphe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форма) – минимальная значимая единица текста, текстовый представитель морфемы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столик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стол              ик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Словоформа может состоять из одного морфа: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опять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морфу не соответствует  материально выраженный фонетический сегмент. В таком случае говорят о нулевом морфе: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 - .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означающее может соответствовать разным морфам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словоформах: 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читка, лапка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это не один и тот же морф, а омонимичные морфы, так как они имеют разное означаемое.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словоформах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разработать, разрабатывать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представлены разные морфы (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работ, рабат)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одной морфемы.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одного исходного морфа по правилам чередований могут быть получены остальные морфы данной морфемы.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96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8B01AFD-4409-40E0-A140-DD969231DD6F}"/>
              </a:ext>
            </a:extLst>
          </p:cNvPr>
          <p:cNvSpPr/>
          <p:nvPr/>
        </p:nvSpPr>
        <p:spPr>
          <a:xfrm>
            <a:off x="1391304" y="1605424"/>
            <a:ext cx="10300588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осмысляется как абстрактный  инвариант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реализующийся в виде  конкретных вариантов – морфов и алломорфов (объединений морфов).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Варьирование морфемы: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– пишу.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Морфема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пис-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представлена морфонологическими вариантами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пис-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пиш-,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чередующимися в данных грамматических формах.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морфемы можно разделить на два больших  класса: 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знаменательных (лексических) морфем (корневых морфем),</a:t>
            </a:r>
          </a:p>
          <a:p>
            <a:pPr marL="342900" indent="-342900"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служебных (грамматических) морфем.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7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B9A5592-60D2-4FFF-996D-33632B3DB398}"/>
              </a:ext>
            </a:extLst>
          </p:cNvPr>
          <p:cNvSpPr/>
          <p:nvPr/>
        </p:nvSpPr>
        <p:spPr>
          <a:xfrm>
            <a:off x="1811524" y="1443841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синтаксис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Традиционное членение грамматики на морфологию (грамматику слова) и синтаксис (грамматику словосочетания и предложения) важнее всего для языков с четкой структурной противопоставленностью слова и морфемы (в языках синтетического типа).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 морфологией и синтаксисом (правилами образования связной речи)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трудно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Построение высказывания  предполагает одновременно  использование  морфологии и синтаксиса.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 понять динамику их взаимодействия.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5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B9D86E0-0DC2-4BD1-99F2-E409946D7711}"/>
              </a:ext>
            </a:extLst>
          </p:cNvPr>
          <p:cNvSpPr/>
          <p:nvPr/>
        </p:nvSpPr>
        <p:spPr>
          <a:xfrm>
            <a:off x="1739516" y="1282258"/>
            <a:ext cx="871296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основные области морфологии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делится на две основные области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-лексическая морфология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словоизменение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грамматическая морфология, парадигматика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морфологии -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морфонология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 фонологическую структуру  морфем разного типа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использование  фонологических различий в морфологических целях.  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узком смысле морфонология  изучает варьирование  фонем в составе  морфов одной морфемы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их альтернации, чередования.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7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8AC710D-30BA-464F-BA8B-2E4A74930ADA}"/>
              </a:ext>
            </a:extLst>
          </p:cNvPr>
          <p:cNvSpPr/>
          <p:nvPr/>
        </p:nvSpPr>
        <p:spPr>
          <a:xfrm>
            <a:off x="896630" y="797510"/>
            <a:ext cx="106265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Грамматическое значение -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обобщенное, отвлеченное языковое значение, присущее ряду слов, словоформ и синтаксических конструкций.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 находит в языке свое регулярное (стандартное) выражение,</a:t>
            </a: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значение падежа имен существительных, времени глагола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Грамматическое значение противопоставлено лексическому значению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лишено  регулярного (стандартного) выражения и не обязательно имеет абстрагированный характер.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Лексические  значения выражаются знаменательными словами, формообразующими основами, корневыми морфемами.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 значения выражаются аффиксальными морфемами, служебными словами, значащими чередованиями и другими средствами.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Вчера приехала моя сестра.</a:t>
            </a:r>
            <a:endParaRPr lang="cs-CZ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1838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1_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79</TotalTime>
  <Words>2974</Words>
  <Application>Microsoft Office PowerPoint</Application>
  <PresentationFormat>Širokoúhlá obrazovka</PresentationFormat>
  <Paragraphs>285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41" baseType="lpstr">
      <vt:lpstr>Arial</vt:lpstr>
      <vt:lpstr>Corbel</vt:lpstr>
      <vt:lpstr>Courier New</vt:lpstr>
      <vt:lpstr>Lato</vt:lpstr>
      <vt:lpstr>PT Sans</vt:lpstr>
      <vt:lpstr>Times New Roman</vt:lpstr>
      <vt:lpstr>Wingdings</vt:lpstr>
      <vt:lpstr>Základ</vt:lpstr>
      <vt:lpstr>1_Základ</vt:lpstr>
      <vt:lpstr>МОРФОЛОГИЯ Основные понятия и термины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МОРФОЛОГИЯ Основные понятия и термины</dc:title>
  <dc:creator>Veronika Stranz-Nikitina</dc:creator>
  <cp:lastModifiedBy>Veronika SN</cp:lastModifiedBy>
  <cp:revision>4</cp:revision>
  <dcterms:created xsi:type="dcterms:W3CDTF">2022-04-01T13:40:25Z</dcterms:created>
  <dcterms:modified xsi:type="dcterms:W3CDTF">2023-10-03T14:03:06Z</dcterms:modified>
</cp:coreProperties>
</file>