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60" r:id="rId3"/>
    <p:sldId id="259" r:id="rId4"/>
    <p:sldId id="267" r:id="rId5"/>
    <p:sldId id="261" r:id="rId6"/>
    <p:sldId id="264" r:id="rId7"/>
    <p:sldId id="269" r:id="rId8"/>
    <p:sldId id="262" r:id="rId9"/>
    <p:sldId id="263" r:id="rId10"/>
    <p:sldId id="268" r:id="rId11"/>
    <p:sldId id="271" r:id="rId12"/>
    <p:sldId id="272" r:id="rId13"/>
    <p:sldId id="273" r:id="rId14"/>
    <p:sldId id="265" r:id="rId15"/>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D597B354-567C-49D7-AC2E-8BB59237665B}">
          <p14:sldIdLst>
            <p14:sldId id="256"/>
            <p14:sldId id="260"/>
            <p14:sldId id="259"/>
            <p14:sldId id="267"/>
            <p14:sldId id="261"/>
            <p14:sldId id="264"/>
            <p14:sldId id="269"/>
            <p14:sldId id="262"/>
            <p14:sldId id="263"/>
            <p14:sldId id="268"/>
            <p14:sldId id="271"/>
            <p14:sldId id="272"/>
            <p14:sldId id="273"/>
            <p14:sldId id="26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3" autoAdjust="0"/>
    <p:restoredTop sz="94660"/>
  </p:normalViewPr>
  <p:slideViewPr>
    <p:cSldViewPr snapToGrid="0">
      <p:cViewPr varScale="1">
        <p:scale>
          <a:sx n="86" d="100"/>
          <a:sy n="86" d="100"/>
        </p:scale>
        <p:origin x="47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jpe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jpe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2AA434C-1D07-461E-9C9A-37D2D03FD76F}"/>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F25A0F86-A218-4A75-8323-CCB7F153A0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BA82AA25-5554-4DBA-8C24-F3CEB3780539}"/>
              </a:ext>
            </a:extLst>
          </p:cNvPr>
          <p:cNvSpPr>
            <a:spLocks noGrp="1"/>
          </p:cNvSpPr>
          <p:nvPr>
            <p:ph type="dt" sz="half" idx="10"/>
          </p:nvPr>
        </p:nvSpPr>
        <p:spPr/>
        <p:txBody>
          <a:bodyPr/>
          <a:lstStyle/>
          <a:p>
            <a:fld id="{96DCD1BD-EF6A-4DBE-A8AD-0E720D16C393}" type="datetimeFigureOut">
              <a:rPr lang="cs-CZ" smtClean="0"/>
              <a:t>06.12.2020</a:t>
            </a:fld>
            <a:endParaRPr lang="cs-CZ"/>
          </a:p>
        </p:txBody>
      </p:sp>
      <p:sp>
        <p:nvSpPr>
          <p:cNvPr id="5" name="Zástupný symbol pro zápatí 4">
            <a:extLst>
              <a:ext uri="{FF2B5EF4-FFF2-40B4-BE49-F238E27FC236}">
                <a16:creationId xmlns:a16="http://schemas.microsoft.com/office/drawing/2014/main" id="{403BE66A-73B9-4372-8BE0-80AE93B2A12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52446705-92F6-4F1B-B1D0-97BF4194768F}"/>
              </a:ext>
            </a:extLst>
          </p:cNvPr>
          <p:cNvSpPr>
            <a:spLocks noGrp="1"/>
          </p:cNvSpPr>
          <p:nvPr>
            <p:ph type="sldNum" sz="quarter" idx="12"/>
          </p:nvPr>
        </p:nvSpPr>
        <p:spPr/>
        <p:txBody>
          <a:bodyPr/>
          <a:lstStyle/>
          <a:p>
            <a:fld id="{D70EA61C-3AA0-4B68-B26E-CB804D250F44}" type="slidenum">
              <a:rPr lang="cs-CZ" smtClean="0"/>
              <a:t>‹#›</a:t>
            </a:fld>
            <a:endParaRPr lang="cs-CZ"/>
          </a:p>
        </p:txBody>
      </p:sp>
    </p:spTree>
    <p:extLst>
      <p:ext uri="{BB962C8B-B14F-4D97-AF65-F5344CB8AC3E}">
        <p14:creationId xmlns:p14="http://schemas.microsoft.com/office/powerpoint/2010/main" val="3765603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6812C4-CE7A-4D66-B0BF-139BC88996CF}"/>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E9B779CE-08EC-4320-937E-415B89B4BB59}"/>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DE6212C-0FCC-41AF-9470-CAA3F712120A}"/>
              </a:ext>
            </a:extLst>
          </p:cNvPr>
          <p:cNvSpPr>
            <a:spLocks noGrp="1"/>
          </p:cNvSpPr>
          <p:nvPr>
            <p:ph type="dt" sz="half" idx="10"/>
          </p:nvPr>
        </p:nvSpPr>
        <p:spPr/>
        <p:txBody>
          <a:bodyPr/>
          <a:lstStyle/>
          <a:p>
            <a:fld id="{96DCD1BD-EF6A-4DBE-A8AD-0E720D16C393}" type="datetimeFigureOut">
              <a:rPr lang="cs-CZ" smtClean="0"/>
              <a:t>06.12.2020</a:t>
            </a:fld>
            <a:endParaRPr lang="cs-CZ"/>
          </a:p>
        </p:txBody>
      </p:sp>
      <p:sp>
        <p:nvSpPr>
          <p:cNvPr id="5" name="Zástupný symbol pro zápatí 4">
            <a:extLst>
              <a:ext uri="{FF2B5EF4-FFF2-40B4-BE49-F238E27FC236}">
                <a16:creationId xmlns:a16="http://schemas.microsoft.com/office/drawing/2014/main" id="{CF2BCC47-15CF-4863-8A9E-5F268C026FBC}"/>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DE67553-729F-4DCD-8EE5-32A54B99DA0F}"/>
              </a:ext>
            </a:extLst>
          </p:cNvPr>
          <p:cNvSpPr>
            <a:spLocks noGrp="1"/>
          </p:cNvSpPr>
          <p:nvPr>
            <p:ph type="sldNum" sz="quarter" idx="12"/>
          </p:nvPr>
        </p:nvSpPr>
        <p:spPr/>
        <p:txBody>
          <a:bodyPr/>
          <a:lstStyle/>
          <a:p>
            <a:fld id="{D70EA61C-3AA0-4B68-B26E-CB804D250F44}" type="slidenum">
              <a:rPr lang="cs-CZ" smtClean="0"/>
              <a:t>‹#›</a:t>
            </a:fld>
            <a:endParaRPr lang="cs-CZ"/>
          </a:p>
        </p:txBody>
      </p:sp>
    </p:spTree>
    <p:extLst>
      <p:ext uri="{BB962C8B-B14F-4D97-AF65-F5344CB8AC3E}">
        <p14:creationId xmlns:p14="http://schemas.microsoft.com/office/powerpoint/2010/main" val="3254073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E85D6F20-42B8-4BB3-BD79-326E3F1A6C82}"/>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1C4D7122-2CF6-4F7E-8117-D9FB972F9937}"/>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5457B89-7CD9-479E-A3C1-412CB6506FF1}"/>
              </a:ext>
            </a:extLst>
          </p:cNvPr>
          <p:cNvSpPr>
            <a:spLocks noGrp="1"/>
          </p:cNvSpPr>
          <p:nvPr>
            <p:ph type="dt" sz="half" idx="10"/>
          </p:nvPr>
        </p:nvSpPr>
        <p:spPr/>
        <p:txBody>
          <a:bodyPr/>
          <a:lstStyle/>
          <a:p>
            <a:fld id="{96DCD1BD-EF6A-4DBE-A8AD-0E720D16C393}" type="datetimeFigureOut">
              <a:rPr lang="cs-CZ" smtClean="0"/>
              <a:t>06.12.2020</a:t>
            </a:fld>
            <a:endParaRPr lang="cs-CZ"/>
          </a:p>
        </p:txBody>
      </p:sp>
      <p:sp>
        <p:nvSpPr>
          <p:cNvPr id="5" name="Zástupný symbol pro zápatí 4">
            <a:extLst>
              <a:ext uri="{FF2B5EF4-FFF2-40B4-BE49-F238E27FC236}">
                <a16:creationId xmlns:a16="http://schemas.microsoft.com/office/drawing/2014/main" id="{2999A371-2482-479E-B836-DB949F5356C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DFE2A3C-2A18-4E8F-B4BD-BC2FBC48FB8D}"/>
              </a:ext>
            </a:extLst>
          </p:cNvPr>
          <p:cNvSpPr>
            <a:spLocks noGrp="1"/>
          </p:cNvSpPr>
          <p:nvPr>
            <p:ph type="sldNum" sz="quarter" idx="12"/>
          </p:nvPr>
        </p:nvSpPr>
        <p:spPr/>
        <p:txBody>
          <a:bodyPr/>
          <a:lstStyle/>
          <a:p>
            <a:fld id="{D70EA61C-3AA0-4B68-B26E-CB804D250F44}" type="slidenum">
              <a:rPr lang="cs-CZ" smtClean="0"/>
              <a:t>‹#›</a:t>
            </a:fld>
            <a:endParaRPr lang="cs-CZ"/>
          </a:p>
        </p:txBody>
      </p:sp>
    </p:spTree>
    <p:extLst>
      <p:ext uri="{BB962C8B-B14F-4D97-AF65-F5344CB8AC3E}">
        <p14:creationId xmlns:p14="http://schemas.microsoft.com/office/powerpoint/2010/main" val="1325180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0A32BA-F727-44B8-BD96-EA7CEC1D0181}"/>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B7EBFBC-AB00-47E5-BEC1-C8A6A005460A}"/>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B261A260-6D77-40C1-AD19-BEC886EC7918}"/>
              </a:ext>
            </a:extLst>
          </p:cNvPr>
          <p:cNvSpPr>
            <a:spLocks noGrp="1"/>
          </p:cNvSpPr>
          <p:nvPr>
            <p:ph type="dt" sz="half" idx="10"/>
          </p:nvPr>
        </p:nvSpPr>
        <p:spPr/>
        <p:txBody>
          <a:bodyPr/>
          <a:lstStyle/>
          <a:p>
            <a:fld id="{96DCD1BD-EF6A-4DBE-A8AD-0E720D16C393}" type="datetimeFigureOut">
              <a:rPr lang="cs-CZ" smtClean="0"/>
              <a:t>06.12.2020</a:t>
            </a:fld>
            <a:endParaRPr lang="cs-CZ"/>
          </a:p>
        </p:txBody>
      </p:sp>
      <p:sp>
        <p:nvSpPr>
          <p:cNvPr id="5" name="Zástupný symbol pro zápatí 4">
            <a:extLst>
              <a:ext uri="{FF2B5EF4-FFF2-40B4-BE49-F238E27FC236}">
                <a16:creationId xmlns:a16="http://schemas.microsoft.com/office/drawing/2014/main" id="{6B2494F5-78BB-418C-8A39-E6B102AD4F40}"/>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957CBD9-C37C-42F2-9CC4-453A7B491D88}"/>
              </a:ext>
            </a:extLst>
          </p:cNvPr>
          <p:cNvSpPr>
            <a:spLocks noGrp="1"/>
          </p:cNvSpPr>
          <p:nvPr>
            <p:ph type="sldNum" sz="quarter" idx="12"/>
          </p:nvPr>
        </p:nvSpPr>
        <p:spPr/>
        <p:txBody>
          <a:bodyPr/>
          <a:lstStyle/>
          <a:p>
            <a:fld id="{D70EA61C-3AA0-4B68-B26E-CB804D250F44}" type="slidenum">
              <a:rPr lang="cs-CZ" smtClean="0"/>
              <a:t>‹#›</a:t>
            </a:fld>
            <a:endParaRPr lang="cs-CZ"/>
          </a:p>
        </p:txBody>
      </p:sp>
    </p:spTree>
    <p:extLst>
      <p:ext uri="{BB962C8B-B14F-4D97-AF65-F5344CB8AC3E}">
        <p14:creationId xmlns:p14="http://schemas.microsoft.com/office/powerpoint/2010/main" val="1237764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BC55FD6-FDFA-4898-B890-248240E3F0C1}"/>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67728A7A-2FD8-4A9D-B550-51337293B43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ABC11EFD-7CB4-4629-BF2E-F96388F8421E}"/>
              </a:ext>
            </a:extLst>
          </p:cNvPr>
          <p:cNvSpPr>
            <a:spLocks noGrp="1"/>
          </p:cNvSpPr>
          <p:nvPr>
            <p:ph type="dt" sz="half" idx="10"/>
          </p:nvPr>
        </p:nvSpPr>
        <p:spPr/>
        <p:txBody>
          <a:bodyPr/>
          <a:lstStyle/>
          <a:p>
            <a:fld id="{96DCD1BD-EF6A-4DBE-A8AD-0E720D16C393}" type="datetimeFigureOut">
              <a:rPr lang="cs-CZ" smtClean="0"/>
              <a:t>06.12.2020</a:t>
            </a:fld>
            <a:endParaRPr lang="cs-CZ"/>
          </a:p>
        </p:txBody>
      </p:sp>
      <p:sp>
        <p:nvSpPr>
          <p:cNvPr id="5" name="Zástupný symbol pro zápatí 4">
            <a:extLst>
              <a:ext uri="{FF2B5EF4-FFF2-40B4-BE49-F238E27FC236}">
                <a16:creationId xmlns:a16="http://schemas.microsoft.com/office/drawing/2014/main" id="{609D4173-BE25-4B47-A175-322D10A88D3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202755F-F169-4E42-AD6D-451522AB7F44}"/>
              </a:ext>
            </a:extLst>
          </p:cNvPr>
          <p:cNvSpPr>
            <a:spLocks noGrp="1"/>
          </p:cNvSpPr>
          <p:nvPr>
            <p:ph type="sldNum" sz="quarter" idx="12"/>
          </p:nvPr>
        </p:nvSpPr>
        <p:spPr/>
        <p:txBody>
          <a:bodyPr/>
          <a:lstStyle/>
          <a:p>
            <a:fld id="{D70EA61C-3AA0-4B68-B26E-CB804D250F44}" type="slidenum">
              <a:rPr lang="cs-CZ" smtClean="0"/>
              <a:t>‹#›</a:t>
            </a:fld>
            <a:endParaRPr lang="cs-CZ"/>
          </a:p>
        </p:txBody>
      </p:sp>
    </p:spTree>
    <p:extLst>
      <p:ext uri="{BB962C8B-B14F-4D97-AF65-F5344CB8AC3E}">
        <p14:creationId xmlns:p14="http://schemas.microsoft.com/office/powerpoint/2010/main" val="2508195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D75227-1016-47EA-9D28-E2165E7BC795}"/>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7EEB704B-9611-4824-A6B5-26FC31C943CD}"/>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AE7776D6-6C7C-4E1B-B20B-1FA4CA677842}"/>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5285FC27-BE4A-4FEB-A8CC-45DF37461835}"/>
              </a:ext>
            </a:extLst>
          </p:cNvPr>
          <p:cNvSpPr>
            <a:spLocks noGrp="1"/>
          </p:cNvSpPr>
          <p:nvPr>
            <p:ph type="dt" sz="half" idx="10"/>
          </p:nvPr>
        </p:nvSpPr>
        <p:spPr/>
        <p:txBody>
          <a:bodyPr/>
          <a:lstStyle/>
          <a:p>
            <a:fld id="{96DCD1BD-EF6A-4DBE-A8AD-0E720D16C393}" type="datetimeFigureOut">
              <a:rPr lang="cs-CZ" smtClean="0"/>
              <a:t>06.12.2020</a:t>
            </a:fld>
            <a:endParaRPr lang="cs-CZ"/>
          </a:p>
        </p:txBody>
      </p:sp>
      <p:sp>
        <p:nvSpPr>
          <p:cNvPr id="6" name="Zástupný symbol pro zápatí 5">
            <a:extLst>
              <a:ext uri="{FF2B5EF4-FFF2-40B4-BE49-F238E27FC236}">
                <a16:creationId xmlns:a16="http://schemas.microsoft.com/office/drawing/2014/main" id="{AC7247CA-F675-4DF3-99C9-D15A57F6705B}"/>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E804293B-823E-46B2-A67C-72C509212AAE}"/>
              </a:ext>
            </a:extLst>
          </p:cNvPr>
          <p:cNvSpPr>
            <a:spLocks noGrp="1"/>
          </p:cNvSpPr>
          <p:nvPr>
            <p:ph type="sldNum" sz="quarter" idx="12"/>
          </p:nvPr>
        </p:nvSpPr>
        <p:spPr/>
        <p:txBody>
          <a:bodyPr/>
          <a:lstStyle/>
          <a:p>
            <a:fld id="{D70EA61C-3AA0-4B68-B26E-CB804D250F44}" type="slidenum">
              <a:rPr lang="cs-CZ" smtClean="0"/>
              <a:t>‹#›</a:t>
            </a:fld>
            <a:endParaRPr lang="cs-CZ"/>
          </a:p>
        </p:txBody>
      </p:sp>
    </p:spTree>
    <p:extLst>
      <p:ext uri="{BB962C8B-B14F-4D97-AF65-F5344CB8AC3E}">
        <p14:creationId xmlns:p14="http://schemas.microsoft.com/office/powerpoint/2010/main" val="1454710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9BAD9F-1DD5-47FF-996E-805BAFFF6024}"/>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612DF26D-9F96-4323-ADD1-031C5CBBB0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C6D3BE85-2516-4D05-B40B-E10C80CAD5A8}"/>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E6EDBF7E-443F-4C73-B76E-534E5B2C7E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713A07D3-F269-4E89-88F5-0621FBCDCC61}"/>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CAF4138E-36EE-4800-89FC-0FF4D6E14A44}"/>
              </a:ext>
            </a:extLst>
          </p:cNvPr>
          <p:cNvSpPr>
            <a:spLocks noGrp="1"/>
          </p:cNvSpPr>
          <p:nvPr>
            <p:ph type="dt" sz="half" idx="10"/>
          </p:nvPr>
        </p:nvSpPr>
        <p:spPr/>
        <p:txBody>
          <a:bodyPr/>
          <a:lstStyle/>
          <a:p>
            <a:fld id="{96DCD1BD-EF6A-4DBE-A8AD-0E720D16C393}" type="datetimeFigureOut">
              <a:rPr lang="cs-CZ" smtClean="0"/>
              <a:t>06.12.2020</a:t>
            </a:fld>
            <a:endParaRPr lang="cs-CZ"/>
          </a:p>
        </p:txBody>
      </p:sp>
      <p:sp>
        <p:nvSpPr>
          <p:cNvPr id="8" name="Zástupný symbol pro zápatí 7">
            <a:extLst>
              <a:ext uri="{FF2B5EF4-FFF2-40B4-BE49-F238E27FC236}">
                <a16:creationId xmlns:a16="http://schemas.microsoft.com/office/drawing/2014/main" id="{0A497712-0256-4640-AC15-9AF6FDD4A06F}"/>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89B76C9B-6784-422A-BE69-5ECC866229A6}"/>
              </a:ext>
            </a:extLst>
          </p:cNvPr>
          <p:cNvSpPr>
            <a:spLocks noGrp="1"/>
          </p:cNvSpPr>
          <p:nvPr>
            <p:ph type="sldNum" sz="quarter" idx="12"/>
          </p:nvPr>
        </p:nvSpPr>
        <p:spPr/>
        <p:txBody>
          <a:bodyPr/>
          <a:lstStyle/>
          <a:p>
            <a:fld id="{D70EA61C-3AA0-4B68-B26E-CB804D250F44}" type="slidenum">
              <a:rPr lang="cs-CZ" smtClean="0"/>
              <a:t>‹#›</a:t>
            </a:fld>
            <a:endParaRPr lang="cs-CZ"/>
          </a:p>
        </p:txBody>
      </p:sp>
    </p:spTree>
    <p:extLst>
      <p:ext uri="{BB962C8B-B14F-4D97-AF65-F5344CB8AC3E}">
        <p14:creationId xmlns:p14="http://schemas.microsoft.com/office/powerpoint/2010/main" val="3828331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F5467B-51CE-44CC-B3A9-C8DA78DDEEB8}"/>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EAFA720B-6EA4-48A4-84C4-638D71C93CE4}"/>
              </a:ext>
            </a:extLst>
          </p:cNvPr>
          <p:cNvSpPr>
            <a:spLocks noGrp="1"/>
          </p:cNvSpPr>
          <p:nvPr>
            <p:ph type="dt" sz="half" idx="10"/>
          </p:nvPr>
        </p:nvSpPr>
        <p:spPr/>
        <p:txBody>
          <a:bodyPr/>
          <a:lstStyle/>
          <a:p>
            <a:fld id="{96DCD1BD-EF6A-4DBE-A8AD-0E720D16C393}" type="datetimeFigureOut">
              <a:rPr lang="cs-CZ" smtClean="0"/>
              <a:t>06.12.2020</a:t>
            </a:fld>
            <a:endParaRPr lang="cs-CZ"/>
          </a:p>
        </p:txBody>
      </p:sp>
      <p:sp>
        <p:nvSpPr>
          <p:cNvPr id="4" name="Zástupný symbol pro zápatí 3">
            <a:extLst>
              <a:ext uri="{FF2B5EF4-FFF2-40B4-BE49-F238E27FC236}">
                <a16:creationId xmlns:a16="http://schemas.microsoft.com/office/drawing/2014/main" id="{168EFC7A-D0AB-4F8D-ABA7-3DEF80A3F539}"/>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3E1F9FA3-8DD4-4F2C-817A-19198B0CE5B0}"/>
              </a:ext>
            </a:extLst>
          </p:cNvPr>
          <p:cNvSpPr>
            <a:spLocks noGrp="1"/>
          </p:cNvSpPr>
          <p:nvPr>
            <p:ph type="sldNum" sz="quarter" idx="12"/>
          </p:nvPr>
        </p:nvSpPr>
        <p:spPr/>
        <p:txBody>
          <a:bodyPr/>
          <a:lstStyle/>
          <a:p>
            <a:fld id="{D70EA61C-3AA0-4B68-B26E-CB804D250F44}" type="slidenum">
              <a:rPr lang="cs-CZ" smtClean="0"/>
              <a:t>‹#›</a:t>
            </a:fld>
            <a:endParaRPr lang="cs-CZ"/>
          </a:p>
        </p:txBody>
      </p:sp>
    </p:spTree>
    <p:extLst>
      <p:ext uri="{BB962C8B-B14F-4D97-AF65-F5344CB8AC3E}">
        <p14:creationId xmlns:p14="http://schemas.microsoft.com/office/powerpoint/2010/main" val="2810115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BC9BFF99-DE1F-4008-BB75-FFDA637E0A82}"/>
              </a:ext>
            </a:extLst>
          </p:cNvPr>
          <p:cNvSpPr>
            <a:spLocks noGrp="1"/>
          </p:cNvSpPr>
          <p:nvPr>
            <p:ph type="dt" sz="half" idx="10"/>
          </p:nvPr>
        </p:nvSpPr>
        <p:spPr/>
        <p:txBody>
          <a:bodyPr/>
          <a:lstStyle/>
          <a:p>
            <a:fld id="{96DCD1BD-EF6A-4DBE-A8AD-0E720D16C393}" type="datetimeFigureOut">
              <a:rPr lang="cs-CZ" smtClean="0"/>
              <a:t>06.12.2020</a:t>
            </a:fld>
            <a:endParaRPr lang="cs-CZ"/>
          </a:p>
        </p:txBody>
      </p:sp>
      <p:sp>
        <p:nvSpPr>
          <p:cNvPr id="3" name="Zástupný symbol pro zápatí 2">
            <a:extLst>
              <a:ext uri="{FF2B5EF4-FFF2-40B4-BE49-F238E27FC236}">
                <a16:creationId xmlns:a16="http://schemas.microsoft.com/office/drawing/2014/main" id="{CB11434B-D390-41F9-AB30-58C246AA04C7}"/>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D43AB467-D488-467C-962F-579425879208}"/>
              </a:ext>
            </a:extLst>
          </p:cNvPr>
          <p:cNvSpPr>
            <a:spLocks noGrp="1"/>
          </p:cNvSpPr>
          <p:nvPr>
            <p:ph type="sldNum" sz="quarter" idx="12"/>
          </p:nvPr>
        </p:nvSpPr>
        <p:spPr/>
        <p:txBody>
          <a:bodyPr/>
          <a:lstStyle/>
          <a:p>
            <a:fld id="{D70EA61C-3AA0-4B68-B26E-CB804D250F44}" type="slidenum">
              <a:rPr lang="cs-CZ" smtClean="0"/>
              <a:t>‹#›</a:t>
            </a:fld>
            <a:endParaRPr lang="cs-CZ"/>
          </a:p>
        </p:txBody>
      </p:sp>
    </p:spTree>
    <p:extLst>
      <p:ext uri="{BB962C8B-B14F-4D97-AF65-F5344CB8AC3E}">
        <p14:creationId xmlns:p14="http://schemas.microsoft.com/office/powerpoint/2010/main" val="297108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F3674C-812D-4F0B-8FB1-55BCFBA646BA}"/>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728CB87B-76C3-4BC2-8DD6-AF2EA903A6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8029C5EB-0180-4364-B4CB-E6C43D7CB5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A3B192D5-8107-4F0F-A040-262A0F2A205A}"/>
              </a:ext>
            </a:extLst>
          </p:cNvPr>
          <p:cNvSpPr>
            <a:spLocks noGrp="1"/>
          </p:cNvSpPr>
          <p:nvPr>
            <p:ph type="dt" sz="half" idx="10"/>
          </p:nvPr>
        </p:nvSpPr>
        <p:spPr/>
        <p:txBody>
          <a:bodyPr/>
          <a:lstStyle/>
          <a:p>
            <a:fld id="{96DCD1BD-EF6A-4DBE-A8AD-0E720D16C393}" type="datetimeFigureOut">
              <a:rPr lang="cs-CZ" smtClean="0"/>
              <a:t>06.12.2020</a:t>
            </a:fld>
            <a:endParaRPr lang="cs-CZ"/>
          </a:p>
        </p:txBody>
      </p:sp>
      <p:sp>
        <p:nvSpPr>
          <p:cNvPr id="6" name="Zástupný symbol pro zápatí 5">
            <a:extLst>
              <a:ext uri="{FF2B5EF4-FFF2-40B4-BE49-F238E27FC236}">
                <a16:creationId xmlns:a16="http://schemas.microsoft.com/office/drawing/2014/main" id="{8DB2F70D-3710-4BBF-8C24-8401F5FCDB1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CE1A09BC-9418-4221-A7D3-762444193BAA}"/>
              </a:ext>
            </a:extLst>
          </p:cNvPr>
          <p:cNvSpPr>
            <a:spLocks noGrp="1"/>
          </p:cNvSpPr>
          <p:nvPr>
            <p:ph type="sldNum" sz="quarter" idx="12"/>
          </p:nvPr>
        </p:nvSpPr>
        <p:spPr/>
        <p:txBody>
          <a:bodyPr/>
          <a:lstStyle/>
          <a:p>
            <a:fld id="{D70EA61C-3AA0-4B68-B26E-CB804D250F44}" type="slidenum">
              <a:rPr lang="cs-CZ" smtClean="0"/>
              <a:t>‹#›</a:t>
            </a:fld>
            <a:endParaRPr lang="cs-CZ"/>
          </a:p>
        </p:txBody>
      </p:sp>
    </p:spTree>
    <p:extLst>
      <p:ext uri="{BB962C8B-B14F-4D97-AF65-F5344CB8AC3E}">
        <p14:creationId xmlns:p14="http://schemas.microsoft.com/office/powerpoint/2010/main" val="1063948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0B4002-B17B-410C-BFA7-5803453D7A40}"/>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C511D042-45C6-4C1E-A8F0-FCF8FB68CA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78AC89C2-9D9C-4CC8-8A93-6CEBEDDEB2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05FF9B42-9717-4545-83B6-D315F8C8D6B8}"/>
              </a:ext>
            </a:extLst>
          </p:cNvPr>
          <p:cNvSpPr>
            <a:spLocks noGrp="1"/>
          </p:cNvSpPr>
          <p:nvPr>
            <p:ph type="dt" sz="half" idx="10"/>
          </p:nvPr>
        </p:nvSpPr>
        <p:spPr/>
        <p:txBody>
          <a:bodyPr/>
          <a:lstStyle/>
          <a:p>
            <a:fld id="{96DCD1BD-EF6A-4DBE-A8AD-0E720D16C393}" type="datetimeFigureOut">
              <a:rPr lang="cs-CZ" smtClean="0"/>
              <a:t>06.12.2020</a:t>
            </a:fld>
            <a:endParaRPr lang="cs-CZ"/>
          </a:p>
        </p:txBody>
      </p:sp>
      <p:sp>
        <p:nvSpPr>
          <p:cNvPr id="6" name="Zástupný symbol pro zápatí 5">
            <a:extLst>
              <a:ext uri="{FF2B5EF4-FFF2-40B4-BE49-F238E27FC236}">
                <a16:creationId xmlns:a16="http://schemas.microsoft.com/office/drawing/2014/main" id="{C7C42E0E-9D8C-4B9A-B49B-8B71E978BA22}"/>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9536ECF3-44F0-4314-A075-6A025C99B79A}"/>
              </a:ext>
            </a:extLst>
          </p:cNvPr>
          <p:cNvSpPr>
            <a:spLocks noGrp="1"/>
          </p:cNvSpPr>
          <p:nvPr>
            <p:ph type="sldNum" sz="quarter" idx="12"/>
          </p:nvPr>
        </p:nvSpPr>
        <p:spPr/>
        <p:txBody>
          <a:bodyPr/>
          <a:lstStyle/>
          <a:p>
            <a:fld id="{D70EA61C-3AA0-4B68-B26E-CB804D250F44}" type="slidenum">
              <a:rPr lang="cs-CZ" smtClean="0"/>
              <a:t>‹#›</a:t>
            </a:fld>
            <a:endParaRPr lang="cs-CZ"/>
          </a:p>
        </p:txBody>
      </p:sp>
    </p:spTree>
    <p:extLst>
      <p:ext uri="{BB962C8B-B14F-4D97-AF65-F5344CB8AC3E}">
        <p14:creationId xmlns:p14="http://schemas.microsoft.com/office/powerpoint/2010/main" val="2151295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6B8747C3-2A7B-4341-918A-0DFEE43D75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97A2FE39-7FBB-4F6C-A398-1046E05B44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373D25D-CF66-4390-A5FF-01CF3C9EE8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DCD1BD-EF6A-4DBE-A8AD-0E720D16C393}" type="datetimeFigureOut">
              <a:rPr lang="cs-CZ" smtClean="0"/>
              <a:t>06.12.2020</a:t>
            </a:fld>
            <a:endParaRPr lang="cs-CZ"/>
          </a:p>
        </p:txBody>
      </p:sp>
      <p:sp>
        <p:nvSpPr>
          <p:cNvPr id="5" name="Zástupný symbol pro zápatí 4">
            <a:extLst>
              <a:ext uri="{FF2B5EF4-FFF2-40B4-BE49-F238E27FC236}">
                <a16:creationId xmlns:a16="http://schemas.microsoft.com/office/drawing/2014/main" id="{93FF99C4-F354-40A3-B171-CF58AC2CD0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A07E118A-C00B-4143-A97D-96E2175AAB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0EA61C-3AA0-4B68-B26E-CB804D250F44}" type="slidenum">
              <a:rPr lang="cs-CZ" smtClean="0"/>
              <a:t>‹#›</a:t>
            </a:fld>
            <a:endParaRPr lang="cs-CZ"/>
          </a:p>
        </p:txBody>
      </p:sp>
    </p:spTree>
    <p:extLst>
      <p:ext uri="{BB962C8B-B14F-4D97-AF65-F5344CB8AC3E}">
        <p14:creationId xmlns:p14="http://schemas.microsoft.com/office/powerpoint/2010/main" val="360444310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301E07F-4F79-4B58-8698-EF24DC1ECD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Arc 11">
            <a:extLst>
              <a:ext uri="{FF2B5EF4-FFF2-40B4-BE49-F238E27FC236}">
                <a16:creationId xmlns:a16="http://schemas.microsoft.com/office/drawing/2014/main" id="{E58B2195-5055-402F-A3E7-53FF0E4980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5836" y="775849"/>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Nadpis 1">
            <a:extLst>
              <a:ext uri="{FF2B5EF4-FFF2-40B4-BE49-F238E27FC236}">
                <a16:creationId xmlns:a16="http://schemas.microsoft.com/office/drawing/2014/main" id="{75B8B771-4745-4F47-91FF-FAC26823FE48}"/>
              </a:ext>
            </a:extLst>
          </p:cNvPr>
          <p:cNvSpPr>
            <a:spLocks noGrp="1"/>
          </p:cNvSpPr>
          <p:nvPr>
            <p:ph type="ctrTitle"/>
          </p:nvPr>
        </p:nvSpPr>
        <p:spPr>
          <a:xfrm>
            <a:off x="7080738" y="647593"/>
            <a:ext cx="4467792" cy="3060541"/>
          </a:xfrm>
        </p:spPr>
        <p:txBody>
          <a:bodyPr>
            <a:normAutofit/>
          </a:bodyPr>
          <a:lstStyle/>
          <a:p>
            <a:r>
              <a:rPr lang="cs-CZ" dirty="0">
                <a:solidFill>
                  <a:srgbClr val="FFFFFF"/>
                </a:solidFill>
              </a:rPr>
              <a:t>Vyučovací jednotky basketbalu</a:t>
            </a:r>
          </a:p>
        </p:txBody>
      </p:sp>
      <p:sp>
        <p:nvSpPr>
          <p:cNvPr id="3" name="Podnadpis 2">
            <a:extLst>
              <a:ext uri="{FF2B5EF4-FFF2-40B4-BE49-F238E27FC236}">
                <a16:creationId xmlns:a16="http://schemas.microsoft.com/office/drawing/2014/main" id="{915CFD46-75BB-419E-8D11-A5F5B152A0BF}"/>
              </a:ext>
            </a:extLst>
          </p:cNvPr>
          <p:cNvSpPr>
            <a:spLocks noGrp="1"/>
          </p:cNvSpPr>
          <p:nvPr>
            <p:ph type="subTitle" idx="1"/>
          </p:nvPr>
        </p:nvSpPr>
        <p:spPr>
          <a:xfrm>
            <a:off x="7080738" y="3800209"/>
            <a:ext cx="4467792" cy="2410198"/>
          </a:xfrm>
        </p:spPr>
        <p:txBody>
          <a:bodyPr>
            <a:normAutofit/>
          </a:bodyPr>
          <a:lstStyle/>
          <a:p>
            <a:r>
              <a:rPr lang="cs-CZ">
                <a:solidFill>
                  <a:srgbClr val="FFFFFF"/>
                </a:solidFill>
              </a:rPr>
              <a:t>Milan Ptáčník, Jan Konvář</a:t>
            </a:r>
          </a:p>
        </p:txBody>
      </p:sp>
      <p:sp>
        <p:nvSpPr>
          <p:cNvPr id="14" name="Oval 13">
            <a:extLst>
              <a:ext uri="{FF2B5EF4-FFF2-40B4-BE49-F238E27FC236}">
                <a16:creationId xmlns:a16="http://schemas.microsoft.com/office/drawing/2014/main" id="{9EE6F773-742A-491A-9A00-A2A150DF50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4368" y="366810"/>
            <a:ext cx="6124381" cy="61243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fický objekt 4" descr="Basketbal">
            <a:extLst>
              <a:ext uri="{FF2B5EF4-FFF2-40B4-BE49-F238E27FC236}">
                <a16:creationId xmlns:a16="http://schemas.microsoft.com/office/drawing/2014/main" id="{8F45508B-93FD-41E5-BDD0-6AACF5A94A2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78572" y="1374798"/>
            <a:ext cx="4108404" cy="4108404"/>
          </a:xfrm>
          <a:custGeom>
            <a:avLst/>
            <a:gdLst/>
            <a:ahLst/>
            <a:cxnLst/>
            <a:rect l="l" t="t" r="r" b="b"/>
            <a:pathLst>
              <a:path w="4273177" h="4470400">
                <a:moveTo>
                  <a:pt x="75080" y="0"/>
                </a:moveTo>
                <a:lnTo>
                  <a:pt x="4198097" y="0"/>
                </a:lnTo>
                <a:cubicBezTo>
                  <a:pt x="4239563" y="0"/>
                  <a:pt x="4273177" y="33614"/>
                  <a:pt x="4273177" y="75080"/>
                </a:cubicBezTo>
                <a:lnTo>
                  <a:pt x="4273177" y="4395320"/>
                </a:lnTo>
                <a:cubicBezTo>
                  <a:pt x="4273177" y="4436786"/>
                  <a:pt x="4239563" y="4470400"/>
                  <a:pt x="4198097" y="4470400"/>
                </a:cubicBezTo>
                <a:lnTo>
                  <a:pt x="75080" y="4470400"/>
                </a:lnTo>
                <a:cubicBezTo>
                  <a:pt x="33614" y="4470400"/>
                  <a:pt x="0" y="4436786"/>
                  <a:pt x="0" y="4395320"/>
                </a:cubicBezTo>
                <a:lnTo>
                  <a:pt x="0" y="75080"/>
                </a:lnTo>
                <a:cubicBezTo>
                  <a:pt x="0" y="33614"/>
                  <a:pt x="33614" y="0"/>
                  <a:pt x="75080" y="0"/>
                </a:cubicBezTo>
                <a:close/>
              </a:path>
            </a:pathLst>
          </a:custGeom>
        </p:spPr>
      </p:pic>
    </p:spTree>
    <p:extLst>
      <p:ext uri="{BB962C8B-B14F-4D97-AF65-F5344CB8AC3E}">
        <p14:creationId xmlns:p14="http://schemas.microsoft.com/office/powerpoint/2010/main" val="33710882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F4C0B10B-D2C4-4A54-AFAD-3D27DF88B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7" name="Group 136">
            <a:extLst>
              <a:ext uri="{FF2B5EF4-FFF2-40B4-BE49-F238E27FC236}">
                <a16:creationId xmlns:a16="http://schemas.microsoft.com/office/drawing/2014/main" id="{B6BADB90-C74B-40D6-86DC-503F65FCE8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38" name="Freeform 44">
              <a:extLst>
                <a:ext uri="{FF2B5EF4-FFF2-40B4-BE49-F238E27FC236}">
                  <a16:creationId xmlns:a16="http://schemas.microsoft.com/office/drawing/2014/main" id="{6559431D-1886-4AE0-9B87-9AD2ECAB84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9" name="Freeform 45">
              <a:extLst>
                <a:ext uri="{FF2B5EF4-FFF2-40B4-BE49-F238E27FC236}">
                  <a16:creationId xmlns:a16="http://schemas.microsoft.com/office/drawing/2014/main" id="{373850A5-B04A-4FCD-9E73-EE322167FB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0" name="Freeform 46">
              <a:extLst>
                <a:ext uri="{FF2B5EF4-FFF2-40B4-BE49-F238E27FC236}">
                  <a16:creationId xmlns:a16="http://schemas.microsoft.com/office/drawing/2014/main" id="{82C18C67-80FA-4738-AA53-0AF2419F98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1" name="Freeform 47">
              <a:extLst>
                <a:ext uri="{FF2B5EF4-FFF2-40B4-BE49-F238E27FC236}">
                  <a16:creationId xmlns:a16="http://schemas.microsoft.com/office/drawing/2014/main" id="{48543B1A-8BF5-4C63-8404-41B2EA70B3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2" name="Rectangle 141">
              <a:extLst>
                <a:ext uri="{FF2B5EF4-FFF2-40B4-BE49-F238E27FC236}">
                  <a16:creationId xmlns:a16="http://schemas.microsoft.com/office/drawing/2014/main" id="{92DF5096-E051-498C-A3ED-CBA77A813AA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Nadpis 1">
            <a:extLst>
              <a:ext uri="{FF2B5EF4-FFF2-40B4-BE49-F238E27FC236}">
                <a16:creationId xmlns:a16="http://schemas.microsoft.com/office/drawing/2014/main" id="{C1408424-F0D0-482C-91D6-D5111980D9CB}"/>
              </a:ext>
            </a:extLst>
          </p:cNvPr>
          <p:cNvSpPr>
            <a:spLocks noGrp="1"/>
          </p:cNvSpPr>
          <p:nvPr>
            <p:ph type="title"/>
          </p:nvPr>
        </p:nvSpPr>
        <p:spPr>
          <a:xfrm>
            <a:off x="1047280" y="759805"/>
            <a:ext cx="10306520" cy="1325563"/>
          </a:xfrm>
        </p:spPr>
        <p:txBody>
          <a:bodyPr>
            <a:normAutofit/>
          </a:bodyPr>
          <a:lstStyle/>
          <a:p>
            <a:r>
              <a:rPr lang="cs-CZ" sz="4000" dirty="0">
                <a:solidFill>
                  <a:srgbClr val="FFFFFF"/>
                </a:solidFill>
              </a:rPr>
              <a:t>Závěrečná část(40 – 45 minut)</a:t>
            </a:r>
          </a:p>
        </p:txBody>
      </p:sp>
      <p:sp>
        <p:nvSpPr>
          <p:cNvPr id="3" name="Zástupný obsah 2">
            <a:extLst>
              <a:ext uri="{FF2B5EF4-FFF2-40B4-BE49-F238E27FC236}">
                <a16:creationId xmlns:a16="http://schemas.microsoft.com/office/drawing/2014/main" id="{7215315A-AC2A-4F2A-A0FC-EBD80EA0A5D9}"/>
              </a:ext>
            </a:extLst>
          </p:cNvPr>
          <p:cNvSpPr>
            <a:spLocks noGrp="1"/>
          </p:cNvSpPr>
          <p:nvPr>
            <p:ph idx="1"/>
          </p:nvPr>
        </p:nvSpPr>
        <p:spPr>
          <a:xfrm>
            <a:off x="1529032" y="2494450"/>
            <a:ext cx="9694170" cy="3953484"/>
          </a:xfrm>
        </p:spPr>
        <p:txBody>
          <a:bodyPr>
            <a:normAutofit/>
          </a:bodyPr>
          <a:lstStyle/>
          <a:p>
            <a:pPr marL="0" indent="0">
              <a:buNone/>
            </a:pPr>
            <a:r>
              <a:rPr lang="cs-CZ" sz="1800" dirty="0">
                <a:effectLst/>
                <a:latin typeface="Times New Roman" panose="02020603050405020304" pitchFamily="18" charset="0"/>
                <a:ea typeface="Times New Roman" panose="02020603050405020304" pitchFamily="18" charset="0"/>
              </a:rPr>
              <a:t>Snaha o snížení tepové frekvence a celkové zklidnění organismu.</a:t>
            </a:r>
          </a:p>
          <a:p>
            <a:pPr marL="342900" indent="-342900">
              <a:buFont typeface="+mj-lt"/>
              <a:buAutoNum type="arabicPeriod"/>
            </a:pPr>
            <a:r>
              <a:rPr lang="cs-CZ" sz="1800" dirty="0">
                <a:effectLst/>
                <a:latin typeface="Times New Roman" panose="02020603050405020304" pitchFamily="18" charset="0"/>
                <a:ea typeface="Times New Roman" panose="02020603050405020304" pitchFamily="18" charset="0"/>
              </a:rPr>
              <a:t>Vyklusání: 2 oběhnutí tělocvičny</a:t>
            </a:r>
          </a:p>
          <a:p>
            <a:pPr marL="342900" indent="-342900">
              <a:buFont typeface="+mj-lt"/>
              <a:buAutoNum type="arabicPeriod"/>
            </a:pPr>
            <a:r>
              <a:rPr lang="cs-CZ" sz="1800">
                <a:latin typeface="Times New Roman" panose="02020603050405020304" pitchFamily="18" charset="0"/>
              </a:rPr>
              <a:t>Zhodnocení žáky </a:t>
            </a:r>
            <a:endParaRPr lang="cs-CZ" sz="1700" dirty="0"/>
          </a:p>
          <a:p>
            <a:pPr marL="0" indent="0">
              <a:buNone/>
            </a:pPr>
            <a:endParaRPr lang="cs-CZ" sz="1700" dirty="0"/>
          </a:p>
          <a:p>
            <a:pPr marL="342900" indent="-342900">
              <a:buFont typeface="+mj-lt"/>
              <a:buAutoNum type="arabicPeriod"/>
            </a:pPr>
            <a:endParaRPr lang="cs-CZ" sz="1700" dirty="0"/>
          </a:p>
          <a:p>
            <a:pPr marL="342900" indent="-342900">
              <a:buAutoNum type="alphaUcParenR"/>
            </a:pPr>
            <a:endParaRPr lang="cs-CZ" sz="1700" dirty="0"/>
          </a:p>
          <a:p>
            <a:pPr marL="342900" indent="-342900">
              <a:buAutoNum type="alphaUcParenR"/>
            </a:pPr>
            <a:endParaRPr lang="cs-CZ" sz="1700" dirty="0"/>
          </a:p>
          <a:p>
            <a:pPr marL="342900" indent="-342900">
              <a:buAutoNum type="alphaUcParenR"/>
            </a:pPr>
            <a:endParaRPr lang="cs-CZ" sz="1700" dirty="0"/>
          </a:p>
        </p:txBody>
      </p:sp>
    </p:spTree>
    <p:extLst>
      <p:ext uri="{BB962C8B-B14F-4D97-AF65-F5344CB8AC3E}">
        <p14:creationId xmlns:p14="http://schemas.microsoft.com/office/powerpoint/2010/main" val="1172709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F4C0B10B-D2C4-4A54-AFAD-3D27DF88B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7" name="Group 136">
            <a:extLst>
              <a:ext uri="{FF2B5EF4-FFF2-40B4-BE49-F238E27FC236}">
                <a16:creationId xmlns:a16="http://schemas.microsoft.com/office/drawing/2014/main" id="{B6BADB90-C74B-40D6-86DC-503F65FCE8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38" name="Freeform 44">
              <a:extLst>
                <a:ext uri="{FF2B5EF4-FFF2-40B4-BE49-F238E27FC236}">
                  <a16:creationId xmlns:a16="http://schemas.microsoft.com/office/drawing/2014/main" id="{6559431D-1886-4AE0-9B87-9AD2ECAB84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9" name="Freeform 45">
              <a:extLst>
                <a:ext uri="{FF2B5EF4-FFF2-40B4-BE49-F238E27FC236}">
                  <a16:creationId xmlns:a16="http://schemas.microsoft.com/office/drawing/2014/main" id="{373850A5-B04A-4FCD-9E73-EE322167FB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0" name="Freeform 46">
              <a:extLst>
                <a:ext uri="{FF2B5EF4-FFF2-40B4-BE49-F238E27FC236}">
                  <a16:creationId xmlns:a16="http://schemas.microsoft.com/office/drawing/2014/main" id="{82C18C67-80FA-4738-AA53-0AF2419F98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1" name="Freeform 47">
              <a:extLst>
                <a:ext uri="{FF2B5EF4-FFF2-40B4-BE49-F238E27FC236}">
                  <a16:creationId xmlns:a16="http://schemas.microsoft.com/office/drawing/2014/main" id="{48543B1A-8BF5-4C63-8404-41B2EA70B3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2" name="Rectangle 141">
              <a:extLst>
                <a:ext uri="{FF2B5EF4-FFF2-40B4-BE49-F238E27FC236}">
                  <a16:creationId xmlns:a16="http://schemas.microsoft.com/office/drawing/2014/main" id="{92DF5096-E051-498C-A3ED-CBA77A813AA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Nadpis 1">
            <a:extLst>
              <a:ext uri="{FF2B5EF4-FFF2-40B4-BE49-F238E27FC236}">
                <a16:creationId xmlns:a16="http://schemas.microsoft.com/office/drawing/2014/main" id="{C1408424-F0D0-482C-91D6-D5111980D9CB}"/>
              </a:ext>
            </a:extLst>
          </p:cNvPr>
          <p:cNvSpPr>
            <a:spLocks noGrp="1"/>
          </p:cNvSpPr>
          <p:nvPr>
            <p:ph type="title"/>
          </p:nvPr>
        </p:nvSpPr>
        <p:spPr>
          <a:xfrm>
            <a:off x="1047280" y="759805"/>
            <a:ext cx="10306520" cy="1325563"/>
          </a:xfrm>
        </p:spPr>
        <p:txBody>
          <a:bodyPr>
            <a:normAutofit/>
          </a:bodyPr>
          <a:lstStyle/>
          <a:p>
            <a:pPr algn="ctr"/>
            <a:r>
              <a:rPr lang="cs-CZ" sz="4000" dirty="0">
                <a:solidFill>
                  <a:srgbClr val="FFFFFF"/>
                </a:solidFill>
              </a:rPr>
              <a:t>3 jednotka – Úvodní část (1-15 minut)</a:t>
            </a:r>
          </a:p>
        </p:txBody>
      </p:sp>
      <p:sp>
        <p:nvSpPr>
          <p:cNvPr id="3" name="Zástupný obsah 2">
            <a:extLst>
              <a:ext uri="{FF2B5EF4-FFF2-40B4-BE49-F238E27FC236}">
                <a16:creationId xmlns:a16="http://schemas.microsoft.com/office/drawing/2014/main" id="{7215315A-AC2A-4F2A-A0FC-EBD80EA0A5D9}"/>
              </a:ext>
            </a:extLst>
          </p:cNvPr>
          <p:cNvSpPr>
            <a:spLocks noGrp="1"/>
          </p:cNvSpPr>
          <p:nvPr>
            <p:ph idx="1"/>
          </p:nvPr>
        </p:nvSpPr>
        <p:spPr>
          <a:xfrm>
            <a:off x="1529032" y="2494450"/>
            <a:ext cx="9694170" cy="3953484"/>
          </a:xfrm>
        </p:spPr>
        <p:txBody>
          <a:bodyPr>
            <a:normAutofit/>
          </a:bodyPr>
          <a:lstStyle/>
          <a:p>
            <a:pPr marL="342900" indent="-342900">
              <a:buFont typeface="+mj-lt"/>
              <a:buAutoNum type="arabicPeriod"/>
            </a:pPr>
            <a:r>
              <a:rPr lang="cs-CZ" sz="1700" dirty="0"/>
              <a:t>Zahájení hodiny - organizační záležitosti, seznámení s hodinou, kontrola úboru, rozdání míčů (5minut)</a:t>
            </a:r>
          </a:p>
          <a:p>
            <a:pPr marL="342900" indent="-342900">
              <a:buFont typeface="+mj-lt"/>
              <a:buAutoNum type="arabicPeriod"/>
            </a:pPr>
            <a:r>
              <a:rPr lang="cs-CZ" sz="1700" dirty="0"/>
              <a:t>Hra na zahřátí: </a:t>
            </a:r>
            <a:r>
              <a:rPr lang="cs-CZ" sz="1800" i="1" dirty="0">
                <a:effectLst/>
                <a:ea typeface="Times New Roman" panose="02020603050405020304" pitchFamily="18" charset="0"/>
              </a:rPr>
              <a:t>Přihrávková honička - </a:t>
            </a:r>
            <a:r>
              <a:rPr lang="cs-CZ" sz="1800" dirty="0">
                <a:effectLst/>
                <a:ea typeface="Times New Roman" panose="02020603050405020304" pitchFamily="18" charset="0"/>
              </a:rPr>
              <a:t>2 žáci mají míč a vzájemně si nahrávají. Ostatní chytají pomocí dotyku s míčem. (hraje na se půlce a chytači můžou udělat pouze jeden krok s míčem</a:t>
            </a:r>
          </a:p>
          <a:p>
            <a:pPr marL="342900" indent="-342900">
              <a:buFont typeface="+mj-lt"/>
              <a:buAutoNum type="arabicPeriod"/>
            </a:pPr>
            <a:r>
              <a:rPr lang="cs-CZ" sz="1800" dirty="0">
                <a:ea typeface="Times New Roman" panose="02020603050405020304" pitchFamily="18" charset="0"/>
              </a:rPr>
              <a:t>Střelba na koš: míč do dvojice, střídají se ve střílení z trestného hodu</a:t>
            </a:r>
          </a:p>
          <a:p>
            <a:pPr marL="342900" indent="-342900">
              <a:buFont typeface="+mj-lt"/>
              <a:buAutoNum type="arabicPeriod"/>
            </a:pPr>
            <a:r>
              <a:rPr lang="cs-CZ" sz="1800" dirty="0">
                <a:ea typeface="Times New Roman" panose="02020603050405020304" pitchFamily="18" charset="0"/>
              </a:rPr>
              <a:t>Zakončení dvoutaktem: míč do dvojice, střídají se ve dvoutaktu zprava, následně zleva</a:t>
            </a:r>
            <a:endParaRPr lang="cs-CZ" sz="1800" dirty="0">
              <a:effectLst/>
              <a:ea typeface="Times New Roman" panose="02020603050405020304" pitchFamily="18" charset="0"/>
            </a:endParaRPr>
          </a:p>
          <a:p>
            <a:pPr marL="342900" indent="-342900">
              <a:buFont typeface="+mj-lt"/>
              <a:buAutoNum type="arabicPeriod"/>
            </a:pPr>
            <a:endParaRPr lang="cs-CZ" sz="1700" dirty="0"/>
          </a:p>
          <a:p>
            <a:pPr marL="0" indent="0">
              <a:buNone/>
            </a:pPr>
            <a:endParaRPr lang="cs-CZ" sz="1700" dirty="0"/>
          </a:p>
          <a:p>
            <a:pPr marL="0" indent="0">
              <a:buNone/>
            </a:pPr>
            <a:endParaRPr lang="cs-CZ" sz="1700" dirty="0"/>
          </a:p>
          <a:p>
            <a:pPr marL="342900" indent="-342900">
              <a:buFont typeface="+mj-lt"/>
              <a:buAutoNum type="arabicPeriod"/>
            </a:pPr>
            <a:endParaRPr lang="cs-CZ" sz="1700" dirty="0"/>
          </a:p>
          <a:p>
            <a:pPr marL="342900" indent="-342900">
              <a:buAutoNum type="alphaUcParenR"/>
            </a:pPr>
            <a:endParaRPr lang="cs-CZ" sz="1700" dirty="0"/>
          </a:p>
          <a:p>
            <a:pPr marL="342900" indent="-342900">
              <a:buAutoNum type="alphaUcParenR"/>
            </a:pPr>
            <a:endParaRPr lang="cs-CZ" sz="1700" dirty="0"/>
          </a:p>
          <a:p>
            <a:pPr marL="342900" indent="-342900">
              <a:buAutoNum type="alphaUcParenR"/>
            </a:pPr>
            <a:endParaRPr lang="cs-CZ" sz="1700" dirty="0"/>
          </a:p>
        </p:txBody>
      </p:sp>
    </p:spTree>
    <p:extLst>
      <p:ext uri="{BB962C8B-B14F-4D97-AF65-F5344CB8AC3E}">
        <p14:creationId xmlns:p14="http://schemas.microsoft.com/office/powerpoint/2010/main" val="1377427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F4C0B10B-D2C4-4A54-AFAD-3D27DF88B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7" name="Group 136">
            <a:extLst>
              <a:ext uri="{FF2B5EF4-FFF2-40B4-BE49-F238E27FC236}">
                <a16:creationId xmlns:a16="http://schemas.microsoft.com/office/drawing/2014/main" id="{B6BADB90-C74B-40D6-86DC-503F65FCE8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38" name="Freeform 44">
              <a:extLst>
                <a:ext uri="{FF2B5EF4-FFF2-40B4-BE49-F238E27FC236}">
                  <a16:creationId xmlns:a16="http://schemas.microsoft.com/office/drawing/2014/main" id="{6559431D-1886-4AE0-9B87-9AD2ECAB84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9" name="Freeform 45">
              <a:extLst>
                <a:ext uri="{FF2B5EF4-FFF2-40B4-BE49-F238E27FC236}">
                  <a16:creationId xmlns:a16="http://schemas.microsoft.com/office/drawing/2014/main" id="{373850A5-B04A-4FCD-9E73-EE322167FB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0" name="Freeform 46">
              <a:extLst>
                <a:ext uri="{FF2B5EF4-FFF2-40B4-BE49-F238E27FC236}">
                  <a16:creationId xmlns:a16="http://schemas.microsoft.com/office/drawing/2014/main" id="{82C18C67-80FA-4738-AA53-0AF2419F98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1" name="Freeform 47">
              <a:extLst>
                <a:ext uri="{FF2B5EF4-FFF2-40B4-BE49-F238E27FC236}">
                  <a16:creationId xmlns:a16="http://schemas.microsoft.com/office/drawing/2014/main" id="{48543B1A-8BF5-4C63-8404-41B2EA70B3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2" name="Rectangle 141">
              <a:extLst>
                <a:ext uri="{FF2B5EF4-FFF2-40B4-BE49-F238E27FC236}">
                  <a16:creationId xmlns:a16="http://schemas.microsoft.com/office/drawing/2014/main" id="{92DF5096-E051-498C-A3ED-CBA77A813AA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Nadpis 1">
            <a:extLst>
              <a:ext uri="{FF2B5EF4-FFF2-40B4-BE49-F238E27FC236}">
                <a16:creationId xmlns:a16="http://schemas.microsoft.com/office/drawing/2014/main" id="{C1408424-F0D0-482C-91D6-D5111980D9CB}"/>
              </a:ext>
            </a:extLst>
          </p:cNvPr>
          <p:cNvSpPr>
            <a:spLocks noGrp="1"/>
          </p:cNvSpPr>
          <p:nvPr>
            <p:ph type="title"/>
          </p:nvPr>
        </p:nvSpPr>
        <p:spPr>
          <a:xfrm>
            <a:off x="1047280" y="759805"/>
            <a:ext cx="10306520" cy="1325563"/>
          </a:xfrm>
        </p:spPr>
        <p:txBody>
          <a:bodyPr>
            <a:normAutofit/>
          </a:bodyPr>
          <a:lstStyle/>
          <a:p>
            <a:pPr algn="ctr"/>
            <a:r>
              <a:rPr lang="cs-CZ" sz="4000" dirty="0">
                <a:solidFill>
                  <a:srgbClr val="FFFFFF"/>
                </a:solidFill>
              </a:rPr>
              <a:t>Průpravná část (16 – 25 minut)</a:t>
            </a:r>
          </a:p>
        </p:txBody>
      </p:sp>
      <p:sp>
        <p:nvSpPr>
          <p:cNvPr id="3" name="Zástupný obsah 2">
            <a:extLst>
              <a:ext uri="{FF2B5EF4-FFF2-40B4-BE49-F238E27FC236}">
                <a16:creationId xmlns:a16="http://schemas.microsoft.com/office/drawing/2014/main" id="{7215315A-AC2A-4F2A-A0FC-EBD80EA0A5D9}"/>
              </a:ext>
            </a:extLst>
          </p:cNvPr>
          <p:cNvSpPr>
            <a:spLocks noGrp="1"/>
          </p:cNvSpPr>
          <p:nvPr>
            <p:ph idx="1"/>
          </p:nvPr>
        </p:nvSpPr>
        <p:spPr>
          <a:xfrm>
            <a:off x="1529032" y="2494450"/>
            <a:ext cx="9694170" cy="3953484"/>
          </a:xfrm>
        </p:spPr>
        <p:txBody>
          <a:bodyPr>
            <a:normAutofit/>
          </a:bodyPr>
          <a:lstStyle/>
          <a:p>
            <a:pPr marL="0" indent="0">
              <a:buNone/>
            </a:pPr>
            <a:r>
              <a:rPr lang="cs-CZ" sz="1700" dirty="0"/>
              <a:t>Nácvik útočení a bránění při přečíslení - </a:t>
            </a:r>
            <a:r>
              <a:rPr lang="cs-CZ" sz="1800" dirty="0"/>
              <a:t>4 útočníci, 1 obránce, 1 míč</a:t>
            </a:r>
          </a:p>
          <a:p>
            <a:pPr marL="0" indent="0">
              <a:buNone/>
            </a:pPr>
            <a:r>
              <a:rPr lang="cs-CZ" sz="1800" dirty="0"/>
              <a:t>(pokud má třída např. 20 dětí, uděláme 4 týmy po 5 hráčích,</a:t>
            </a:r>
          </a:p>
          <a:p>
            <a:pPr marL="0" indent="0">
              <a:buNone/>
            </a:pPr>
            <a:r>
              <a:rPr lang="cs-CZ" sz="1800" dirty="0"/>
              <a:t>tzn. pod jedním košem na každé polovině se střídají 2 týmy)</a:t>
            </a:r>
          </a:p>
          <a:p>
            <a:pPr marL="0" indent="0">
              <a:buNone/>
            </a:pPr>
            <a:endParaRPr lang="cs-CZ" sz="1800" dirty="0"/>
          </a:p>
          <a:p>
            <a:pPr marL="0" indent="0">
              <a:buNone/>
            </a:pPr>
            <a:endParaRPr lang="cs-CZ" sz="1800" dirty="0"/>
          </a:p>
          <a:p>
            <a:pPr marL="0" indent="0">
              <a:buNone/>
            </a:pPr>
            <a:endParaRPr lang="cs-CZ" sz="1800" dirty="0"/>
          </a:p>
          <a:p>
            <a:pPr marL="0" indent="0">
              <a:buNone/>
            </a:pPr>
            <a:r>
              <a:rPr lang="cs-CZ" sz="1800" dirty="0"/>
              <a:t>Nácvik útočení a bránění při přečíslení - 3 útočníci, 2 obránci, 1 míč</a:t>
            </a:r>
          </a:p>
          <a:p>
            <a:pPr marL="0" indent="0">
              <a:buNone/>
            </a:pPr>
            <a:r>
              <a:rPr lang="cs-CZ" sz="1700" dirty="0"/>
              <a:t> </a:t>
            </a:r>
          </a:p>
          <a:p>
            <a:pPr marL="0" indent="0">
              <a:buNone/>
            </a:pPr>
            <a:endParaRPr lang="cs-CZ" sz="1700" dirty="0"/>
          </a:p>
          <a:p>
            <a:pPr marL="0" indent="0">
              <a:buNone/>
            </a:pPr>
            <a:endParaRPr lang="cs-CZ" sz="1700" dirty="0"/>
          </a:p>
          <a:p>
            <a:pPr marL="342900" indent="-342900">
              <a:buFont typeface="+mj-lt"/>
              <a:buAutoNum type="arabicPeriod"/>
            </a:pPr>
            <a:endParaRPr lang="cs-CZ" sz="1700" dirty="0"/>
          </a:p>
          <a:p>
            <a:pPr marL="342900" indent="-342900">
              <a:buAutoNum type="alphaUcParenR"/>
            </a:pPr>
            <a:endParaRPr lang="cs-CZ" sz="1700" dirty="0"/>
          </a:p>
          <a:p>
            <a:pPr marL="342900" indent="-342900">
              <a:buAutoNum type="alphaUcParenR"/>
            </a:pPr>
            <a:endParaRPr lang="cs-CZ" sz="1700" dirty="0"/>
          </a:p>
          <a:p>
            <a:pPr marL="342900" indent="-342900">
              <a:buAutoNum type="alphaUcParenR"/>
            </a:pPr>
            <a:endParaRPr lang="cs-CZ" sz="1700" dirty="0"/>
          </a:p>
        </p:txBody>
      </p:sp>
      <p:pic>
        <p:nvPicPr>
          <p:cNvPr id="1026" name="Picture 2">
            <a:extLst>
              <a:ext uri="{FF2B5EF4-FFF2-40B4-BE49-F238E27FC236}">
                <a16:creationId xmlns:a16="http://schemas.microsoft.com/office/drawing/2014/main" id="{D3D314E3-D006-450C-960B-063BFA68FC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91243" y="4578987"/>
            <a:ext cx="2371725" cy="22098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a:extLst>
              <a:ext uri="{FF2B5EF4-FFF2-40B4-BE49-F238E27FC236}">
                <a16:creationId xmlns:a16="http://schemas.microsoft.com/office/drawing/2014/main" id="{1684AC66-F4A3-4159-96AF-FBA91D073E7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84221" y="2201742"/>
            <a:ext cx="2390775" cy="2352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97436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F4C0B10B-D2C4-4A54-AFAD-3D27DF88B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7" name="Group 136">
            <a:extLst>
              <a:ext uri="{FF2B5EF4-FFF2-40B4-BE49-F238E27FC236}">
                <a16:creationId xmlns:a16="http://schemas.microsoft.com/office/drawing/2014/main" id="{B6BADB90-C74B-40D6-86DC-503F65FCE8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38" name="Freeform 44">
              <a:extLst>
                <a:ext uri="{FF2B5EF4-FFF2-40B4-BE49-F238E27FC236}">
                  <a16:creationId xmlns:a16="http://schemas.microsoft.com/office/drawing/2014/main" id="{6559431D-1886-4AE0-9B87-9AD2ECAB84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9" name="Freeform 45">
              <a:extLst>
                <a:ext uri="{FF2B5EF4-FFF2-40B4-BE49-F238E27FC236}">
                  <a16:creationId xmlns:a16="http://schemas.microsoft.com/office/drawing/2014/main" id="{373850A5-B04A-4FCD-9E73-EE322167FB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0" name="Freeform 46">
              <a:extLst>
                <a:ext uri="{FF2B5EF4-FFF2-40B4-BE49-F238E27FC236}">
                  <a16:creationId xmlns:a16="http://schemas.microsoft.com/office/drawing/2014/main" id="{82C18C67-80FA-4738-AA53-0AF2419F98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1" name="Freeform 47">
              <a:extLst>
                <a:ext uri="{FF2B5EF4-FFF2-40B4-BE49-F238E27FC236}">
                  <a16:creationId xmlns:a16="http://schemas.microsoft.com/office/drawing/2014/main" id="{48543B1A-8BF5-4C63-8404-41B2EA70B3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2" name="Rectangle 141">
              <a:extLst>
                <a:ext uri="{FF2B5EF4-FFF2-40B4-BE49-F238E27FC236}">
                  <a16:creationId xmlns:a16="http://schemas.microsoft.com/office/drawing/2014/main" id="{92DF5096-E051-498C-A3ED-CBA77A813AA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Nadpis 1">
            <a:extLst>
              <a:ext uri="{FF2B5EF4-FFF2-40B4-BE49-F238E27FC236}">
                <a16:creationId xmlns:a16="http://schemas.microsoft.com/office/drawing/2014/main" id="{C1408424-F0D0-482C-91D6-D5111980D9CB}"/>
              </a:ext>
            </a:extLst>
          </p:cNvPr>
          <p:cNvSpPr>
            <a:spLocks noGrp="1"/>
          </p:cNvSpPr>
          <p:nvPr>
            <p:ph type="title"/>
          </p:nvPr>
        </p:nvSpPr>
        <p:spPr>
          <a:xfrm>
            <a:off x="1047280" y="759805"/>
            <a:ext cx="10306520" cy="1325563"/>
          </a:xfrm>
        </p:spPr>
        <p:txBody>
          <a:bodyPr>
            <a:normAutofit/>
          </a:bodyPr>
          <a:lstStyle/>
          <a:p>
            <a:pPr algn="ctr"/>
            <a:r>
              <a:rPr lang="cs-CZ" sz="4000" dirty="0">
                <a:solidFill>
                  <a:srgbClr val="FFFFFF"/>
                </a:solidFill>
              </a:rPr>
              <a:t>Hlavní část (26 – 45 minut)</a:t>
            </a:r>
          </a:p>
        </p:txBody>
      </p:sp>
      <p:sp>
        <p:nvSpPr>
          <p:cNvPr id="3" name="Zástupný obsah 2">
            <a:extLst>
              <a:ext uri="{FF2B5EF4-FFF2-40B4-BE49-F238E27FC236}">
                <a16:creationId xmlns:a16="http://schemas.microsoft.com/office/drawing/2014/main" id="{7215315A-AC2A-4F2A-A0FC-EBD80EA0A5D9}"/>
              </a:ext>
            </a:extLst>
          </p:cNvPr>
          <p:cNvSpPr>
            <a:spLocks noGrp="1"/>
          </p:cNvSpPr>
          <p:nvPr>
            <p:ph idx="1"/>
          </p:nvPr>
        </p:nvSpPr>
        <p:spPr>
          <a:xfrm>
            <a:off x="1529032" y="2494450"/>
            <a:ext cx="9694170" cy="3953484"/>
          </a:xfrm>
        </p:spPr>
        <p:txBody>
          <a:bodyPr>
            <a:normAutofit/>
          </a:bodyPr>
          <a:lstStyle/>
          <a:p>
            <a:pPr marL="342900" indent="-342900">
              <a:buFont typeface="+mj-lt"/>
              <a:buAutoNum type="arabicPeriod"/>
            </a:pPr>
            <a:r>
              <a:rPr lang="cs-CZ" sz="1700" dirty="0"/>
              <a:t>Vysvětlení základních pravidel basketbalu</a:t>
            </a:r>
          </a:p>
          <a:p>
            <a:pPr marL="342900" indent="-342900">
              <a:buFont typeface="+mj-lt"/>
              <a:buAutoNum type="arabicPeriod"/>
            </a:pPr>
            <a:r>
              <a:rPr lang="cs-CZ" sz="1700" dirty="0"/>
              <a:t>Hraní basketbalu (počet hráčů jednoho týmu záleží na počtu žáků a na velikosti tělocvičny, např. 4 týmy po 5 hráčích) </a:t>
            </a:r>
          </a:p>
          <a:p>
            <a:pPr marL="0" indent="0">
              <a:buNone/>
            </a:pPr>
            <a:endParaRPr lang="cs-CZ" sz="1700" dirty="0"/>
          </a:p>
          <a:p>
            <a:r>
              <a:rPr lang="cs-CZ" sz="1700" dirty="0"/>
              <a:t>Žáci zužitkují a aplikují ve hře všechny získané dovednosti během uplynulých hodin</a:t>
            </a:r>
          </a:p>
          <a:p>
            <a:r>
              <a:rPr lang="cs-CZ" sz="1700" dirty="0"/>
              <a:t>Samotné hře se pak lze věnovat ještě několik dalších hodin, ve kterých se s žáky doladí znalost pravidel a mohou dále zdokonalovat své dovednosti opakovanými cvičeními, které byly předmětem těchto příprav</a:t>
            </a:r>
          </a:p>
          <a:p>
            <a:pPr marL="0" indent="0">
              <a:buNone/>
            </a:pPr>
            <a:endParaRPr lang="cs-CZ" sz="1700" dirty="0"/>
          </a:p>
          <a:p>
            <a:pPr marL="0" indent="0">
              <a:buNone/>
            </a:pPr>
            <a:endParaRPr lang="cs-CZ" sz="1700" dirty="0"/>
          </a:p>
          <a:p>
            <a:pPr marL="0" indent="0">
              <a:buNone/>
            </a:pPr>
            <a:endParaRPr lang="cs-CZ" sz="1700" dirty="0"/>
          </a:p>
          <a:p>
            <a:pPr marL="342900" indent="-342900">
              <a:buFont typeface="+mj-lt"/>
              <a:buAutoNum type="arabicPeriod"/>
            </a:pPr>
            <a:endParaRPr lang="cs-CZ" sz="1700" dirty="0"/>
          </a:p>
          <a:p>
            <a:pPr marL="342900" indent="-342900">
              <a:buAutoNum type="alphaUcParenR"/>
            </a:pPr>
            <a:endParaRPr lang="cs-CZ" sz="1700" dirty="0"/>
          </a:p>
          <a:p>
            <a:pPr marL="342900" indent="-342900">
              <a:buAutoNum type="alphaUcParenR"/>
            </a:pPr>
            <a:endParaRPr lang="cs-CZ" sz="1700" dirty="0"/>
          </a:p>
          <a:p>
            <a:pPr marL="342900" indent="-342900">
              <a:buAutoNum type="alphaUcParenR"/>
            </a:pPr>
            <a:endParaRPr lang="cs-CZ" sz="1700" dirty="0"/>
          </a:p>
        </p:txBody>
      </p:sp>
    </p:spTree>
    <p:extLst>
      <p:ext uri="{BB962C8B-B14F-4D97-AF65-F5344CB8AC3E}">
        <p14:creationId xmlns:p14="http://schemas.microsoft.com/office/powerpoint/2010/main" val="3594016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F4C0B10B-D2C4-4A54-AFAD-3D27DF88B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7" name="Group 136">
            <a:extLst>
              <a:ext uri="{FF2B5EF4-FFF2-40B4-BE49-F238E27FC236}">
                <a16:creationId xmlns:a16="http://schemas.microsoft.com/office/drawing/2014/main" id="{B6BADB90-C74B-40D6-86DC-503F65FCE8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38" name="Freeform 44">
              <a:extLst>
                <a:ext uri="{FF2B5EF4-FFF2-40B4-BE49-F238E27FC236}">
                  <a16:creationId xmlns:a16="http://schemas.microsoft.com/office/drawing/2014/main" id="{6559431D-1886-4AE0-9B87-9AD2ECAB84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9" name="Freeform 45">
              <a:extLst>
                <a:ext uri="{FF2B5EF4-FFF2-40B4-BE49-F238E27FC236}">
                  <a16:creationId xmlns:a16="http://schemas.microsoft.com/office/drawing/2014/main" id="{373850A5-B04A-4FCD-9E73-EE322167FB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0" name="Freeform 46">
              <a:extLst>
                <a:ext uri="{FF2B5EF4-FFF2-40B4-BE49-F238E27FC236}">
                  <a16:creationId xmlns:a16="http://schemas.microsoft.com/office/drawing/2014/main" id="{82C18C67-80FA-4738-AA53-0AF2419F98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1" name="Freeform 47">
              <a:extLst>
                <a:ext uri="{FF2B5EF4-FFF2-40B4-BE49-F238E27FC236}">
                  <a16:creationId xmlns:a16="http://schemas.microsoft.com/office/drawing/2014/main" id="{48543B1A-8BF5-4C63-8404-41B2EA70B3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2" name="Rectangle 141">
              <a:extLst>
                <a:ext uri="{FF2B5EF4-FFF2-40B4-BE49-F238E27FC236}">
                  <a16:creationId xmlns:a16="http://schemas.microsoft.com/office/drawing/2014/main" id="{92DF5096-E051-498C-A3ED-CBA77A813AA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Nadpis 1">
            <a:extLst>
              <a:ext uri="{FF2B5EF4-FFF2-40B4-BE49-F238E27FC236}">
                <a16:creationId xmlns:a16="http://schemas.microsoft.com/office/drawing/2014/main" id="{C1408424-F0D0-482C-91D6-D5111980D9CB}"/>
              </a:ext>
            </a:extLst>
          </p:cNvPr>
          <p:cNvSpPr>
            <a:spLocks noGrp="1"/>
          </p:cNvSpPr>
          <p:nvPr>
            <p:ph type="title"/>
          </p:nvPr>
        </p:nvSpPr>
        <p:spPr>
          <a:xfrm>
            <a:off x="1047280" y="759805"/>
            <a:ext cx="10306520" cy="1325563"/>
          </a:xfrm>
        </p:spPr>
        <p:txBody>
          <a:bodyPr>
            <a:normAutofit/>
          </a:bodyPr>
          <a:lstStyle/>
          <a:p>
            <a:r>
              <a:rPr lang="cs-CZ" sz="4000" dirty="0">
                <a:solidFill>
                  <a:srgbClr val="FFFFFF"/>
                </a:solidFill>
              </a:rPr>
              <a:t>Zdroje:</a:t>
            </a:r>
          </a:p>
        </p:txBody>
      </p:sp>
      <p:sp>
        <p:nvSpPr>
          <p:cNvPr id="3" name="Zástupný obsah 2">
            <a:extLst>
              <a:ext uri="{FF2B5EF4-FFF2-40B4-BE49-F238E27FC236}">
                <a16:creationId xmlns:a16="http://schemas.microsoft.com/office/drawing/2014/main" id="{7215315A-AC2A-4F2A-A0FC-EBD80EA0A5D9}"/>
              </a:ext>
            </a:extLst>
          </p:cNvPr>
          <p:cNvSpPr>
            <a:spLocks noGrp="1"/>
          </p:cNvSpPr>
          <p:nvPr>
            <p:ph idx="1"/>
          </p:nvPr>
        </p:nvSpPr>
        <p:spPr>
          <a:xfrm>
            <a:off x="1529032" y="2494450"/>
            <a:ext cx="9694170" cy="3953484"/>
          </a:xfrm>
        </p:spPr>
        <p:txBody>
          <a:bodyPr>
            <a:normAutofit/>
          </a:bodyPr>
          <a:lstStyle/>
          <a:p>
            <a:pPr>
              <a:buFont typeface="+mj-lt"/>
              <a:buAutoNum type="arabicPeriod"/>
            </a:pPr>
            <a:r>
              <a:rPr lang="cs-CZ" sz="1700" i="0" dirty="0">
                <a:solidFill>
                  <a:srgbClr val="212529"/>
                </a:solidFill>
                <a:effectLst/>
              </a:rPr>
              <a:t>DVOŘÁKOVÁ, Hana. </a:t>
            </a:r>
            <a:r>
              <a:rPr lang="cs-CZ" sz="1700" i="1" dirty="0">
                <a:solidFill>
                  <a:srgbClr val="212529"/>
                </a:solidFill>
                <a:effectLst/>
              </a:rPr>
              <a:t>Školáci v pohybu: tělesná výchova v praxi</a:t>
            </a:r>
            <a:r>
              <a:rPr lang="cs-CZ" sz="1700" i="0" dirty="0">
                <a:solidFill>
                  <a:srgbClr val="212529"/>
                </a:solidFill>
                <a:effectLst/>
              </a:rPr>
              <a:t>. 1. Praha: Grada, 2012. Děti a sport. ISBN 978-80-247-3733-1.</a:t>
            </a:r>
          </a:p>
          <a:p>
            <a:pPr>
              <a:buFont typeface="+mj-lt"/>
              <a:buAutoNum type="arabicPeriod"/>
            </a:pPr>
            <a:r>
              <a:rPr lang="cs-CZ" sz="1700" dirty="0"/>
              <a:t>Https://hop.rvp.cz/2-basketbal [online]. [cit. 2020-11-05].</a:t>
            </a:r>
          </a:p>
          <a:p>
            <a:pPr marL="342900" indent="-342900">
              <a:buFont typeface="+mj-lt"/>
              <a:buAutoNum type="arabicPeriod"/>
            </a:pPr>
            <a:r>
              <a:rPr lang="cs-CZ" sz="1700" dirty="0"/>
              <a:t>DOBRÝ, L. Malá škola basketbalu. Praha: Olympia Praha, 1986. ISBN 27-048-86.</a:t>
            </a:r>
          </a:p>
          <a:p>
            <a:pPr marL="342900" indent="-342900">
              <a:buAutoNum type="alphaUcParenR"/>
            </a:pPr>
            <a:endParaRPr lang="cs-CZ" sz="1700" dirty="0"/>
          </a:p>
          <a:p>
            <a:pPr marL="342900" indent="-342900">
              <a:buAutoNum type="alphaUcParenR"/>
            </a:pPr>
            <a:endParaRPr lang="cs-CZ" sz="1700" dirty="0"/>
          </a:p>
        </p:txBody>
      </p:sp>
    </p:spTree>
    <p:extLst>
      <p:ext uri="{BB962C8B-B14F-4D97-AF65-F5344CB8AC3E}">
        <p14:creationId xmlns:p14="http://schemas.microsoft.com/office/powerpoint/2010/main" val="270786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F4C0B10B-D2C4-4A54-AFAD-3D27DF88B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7" name="Group 136">
            <a:extLst>
              <a:ext uri="{FF2B5EF4-FFF2-40B4-BE49-F238E27FC236}">
                <a16:creationId xmlns:a16="http://schemas.microsoft.com/office/drawing/2014/main" id="{B6BADB90-C74B-40D6-86DC-503F65FCE8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38" name="Freeform 44">
              <a:extLst>
                <a:ext uri="{FF2B5EF4-FFF2-40B4-BE49-F238E27FC236}">
                  <a16:creationId xmlns:a16="http://schemas.microsoft.com/office/drawing/2014/main" id="{6559431D-1886-4AE0-9B87-9AD2ECAB84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9" name="Freeform 45">
              <a:extLst>
                <a:ext uri="{FF2B5EF4-FFF2-40B4-BE49-F238E27FC236}">
                  <a16:creationId xmlns:a16="http://schemas.microsoft.com/office/drawing/2014/main" id="{373850A5-B04A-4FCD-9E73-EE322167FB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0" name="Freeform 46">
              <a:extLst>
                <a:ext uri="{FF2B5EF4-FFF2-40B4-BE49-F238E27FC236}">
                  <a16:creationId xmlns:a16="http://schemas.microsoft.com/office/drawing/2014/main" id="{82C18C67-80FA-4738-AA53-0AF2419F98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1" name="Freeform 47">
              <a:extLst>
                <a:ext uri="{FF2B5EF4-FFF2-40B4-BE49-F238E27FC236}">
                  <a16:creationId xmlns:a16="http://schemas.microsoft.com/office/drawing/2014/main" id="{48543B1A-8BF5-4C63-8404-41B2EA70B3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2" name="Rectangle 141">
              <a:extLst>
                <a:ext uri="{FF2B5EF4-FFF2-40B4-BE49-F238E27FC236}">
                  <a16:creationId xmlns:a16="http://schemas.microsoft.com/office/drawing/2014/main" id="{92DF5096-E051-498C-A3ED-CBA77A813AA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Nadpis 1">
            <a:extLst>
              <a:ext uri="{FF2B5EF4-FFF2-40B4-BE49-F238E27FC236}">
                <a16:creationId xmlns:a16="http://schemas.microsoft.com/office/drawing/2014/main" id="{C1408424-F0D0-482C-91D6-D5111980D9CB}"/>
              </a:ext>
            </a:extLst>
          </p:cNvPr>
          <p:cNvSpPr>
            <a:spLocks noGrp="1"/>
          </p:cNvSpPr>
          <p:nvPr>
            <p:ph type="title"/>
          </p:nvPr>
        </p:nvSpPr>
        <p:spPr>
          <a:xfrm>
            <a:off x="1047280" y="759805"/>
            <a:ext cx="10306520" cy="1325563"/>
          </a:xfrm>
        </p:spPr>
        <p:txBody>
          <a:bodyPr>
            <a:normAutofit/>
          </a:bodyPr>
          <a:lstStyle/>
          <a:p>
            <a:r>
              <a:rPr lang="cs-CZ" sz="4000" dirty="0">
                <a:solidFill>
                  <a:srgbClr val="FFFFFF"/>
                </a:solidFill>
              </a:rPr>
              <a:t>Informace o vyučovacích jednotkách</a:t>
            </a:r>
          </a:p>
        </p:txBody>
      </p:sp>
      <p:sp>
        <p:nvSpPr>
          <p:cNvPr id="3" name="Zástupný obsah 2">
            <a:extLst>
              <a:ext uri="{FF2B5EF4-FFF2-40B4-BE49-F238E27FC236}">
                <a16:creationId xmlns:a16="http://schemas.microsoft.com/office/drawing/2014/main" id="{7215315A-AC2A-4F2A-A0FC-EBD80EA0A5D9}"/>
              </a:ext>
            </a:extLst>
          </p:cNvPr>
          <p:cNvSpPr>
            <a:spLocks noGrp="1"/>
          </p:cNvSpPr>
          <p:nvPr>
            <p:ph idx="1"/>
          </p:nvPr>
        </p:nvSpPr>
        <p:spPr>
          <a:xfrm>
            <a:off x="1529032" y="2494450"/>
            <a:ext cx="9694170" cy="3953484"/>
          </a:xfrm>
        </p:spPr>
        <p:txBody>
          <a:bodyPr>
            <a:normAutofit/>
          </a:bodyPr>
          <a:lstStyle/>
          <a:p>
            <a:r>
              <a:rPr lang="cs-CZ" sz="2000" dirty="0"/>
              <a:t>Určení VJ: Žáci 6.třídy  </a:t>
            </a:r>
          </a:p>
          <a:p>
            <a:r>
              <a:rPr lang="cs-CZ" sz="2000" dirty="0"/>
              <a:t>Délka VJ: 45 minut</a:t>
            </a:r>
          </a:p>
          <a:p>
            <a:r>
              <a:rPr lang="cs-CZ" sz="2000" dirty="0"/>
              <a:t>Počet žáků: 25-30 </a:t>
            </a:r>
          </a:p>
          <a:p>
            <a:r>
              <a:rPr lang="cs-CZ" sz="2000" dirty="0"/>
              <a:t>Místo: Velká tělocvična standardních rozměrů s basketbalovým hřištěm</a:t>
            </a:r>
          </a:p>
          <a:p>
            <a:r>
              <a:rPr lang="cs-CZ" sz="2000" dirty="0"/>
              <a:t>Pomůcky: Basketbalové míče (alespoň 15 míčů – 1 do dvojice), kužely a rozlišovací dresy </a:t>
            </a:r>
          </a:p>
          <a:p>
            <a:r>
              <a:rPr lang="cs-CZ" sz="2000" dirty="0"/>
              <a:t>Zařazení VJ: První hodina zaměřená na trénink přihrávek, druhá hodina na nácvik střelby, třetí hodina na taktiku při přečíslení, výklad pravidel a hru</a:t>
            </a:r>
            <a:endParaRPr lang="cs-CZ" sz="1700" dirty="0"/>
          </a:p>
          <a:p>
            <a:pPr marL="342900" indent="-342900">
              <a:buAutoNum type="alphaUcParenR"/>
            </a:pPr>
            <a:endParaRPr lang="cs-CZ" sz="1700" dirty="0"/>
          </a:p>
          <a:p>
            <a:pPr marL="342900" indent="-342900">
              <a:buAutoNum type="alphaUcParenR"/>
            </a:pPr>
            <a:endParaRPr lang="cs-CZ" sz="1700" dirty="0"/>
          </a:p>
          <a:p>
            <a:pPr marL="342900" indent="-342900">
              <a:buAutoNum type="alphaUcParenR"/>
            </a:pPr>
            <a:endParaRPr lang="cs-CZ" sz="1700" dirty="0"/>
          </a:p>
        </p:txBody>
      </p:sp>
    </p:spTree>
    <p:extLst>
      <p:ext uri="{BB962C8B-B14F-4D97-AF65-F5344CB8AC3E}">
        <p14:creationId xmlns:p14="http://schemas.microsoft.com/office/powerpoint/2010/main" val="2725842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F4C0B10B-D2C4-4A54-AFAD-3D27DF88B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7" name="Group 136">
            <a:extLst>
              <a:ext uri="{FF2B5EF4-FFF2-40B4-BE49-F238E27FC236}">
                <a16:creationId xmlns:a16="http://schemas.microsoft.com/office/drawing/2014/main" id="{B6BADB90-C74B-40D6-86DC-503F65FCE8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38" name="Freeform 44">
              <a:extLst>
                <a:ext uri="{FF2B5EF4-FFF2-40B4-BE49-F238E27FC236}">
                  <a16:creationId xmlns:a16="http://schemas.microsoft.com/office/drawing/2014/main" id="{6559431D-1886-4AE0-9B87-9AD2ECAB84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9" name="Freeform 45">
              <a:extLst>
                <a:ext uri="{FF2B5EF4-FFF2-40B4-BE49-F238E27FC236}">
                  <a16:creationId xmlns:a16="http://schemas.microsoft.com/office/drawing/2014/main" id="{373850A5-B04A-4FCD-9E73-EE322167FB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0" name="Freeform 46">
              <a:extLst>
                <a:ext uri="{FF2B5EF4-FFF2-40B4-BE49-F238E27FC236}">
                  <a16:creationId xmlns:a16="http://schemas.microsoft.com/office/drawing/2014/main" id="{82C18C67-80FA-4738-AA53-0AF2419F98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1" name="Freeform 47">
              <a:extLst>
                <a:ext uri="{FF2B5EF4-FFF2-40B4-BE49-F238E27FC236}">
                  <a16:creationId xmlns:a16="http://schemas.microsoft.com/office/drawing/2014/main" id="{48543B1A-8BF5-4C63-8404-41B2EA70B3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2" name="Rectangle 141">
              <a:extLst>
                <a:ext uri="{FF2B5EF4-FFF2-40B4-BE49-F238E27FC236}">
                  <a16:creationId xmlns:a16="http://schemas.microsoft.com/office/drawing/2014/main" id="{92DF5096-E051-498C-A3ED-CBA77A813AA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Nadpis 1">
            <a:extLst>
              <a:ext uri="{FF2B5EF4-FFF2-40B4-BE49-F238E27FC236}">
                <a16:creationId xmlns:a16="http://schemas.microsoft.com/office/drawing/2014/main" id="{C1408424-F0D0-482C-91D6-D5111980D9CB}"/>
              </a:ext>
            </a:extLst>
          </p:cNvPr>
          <p:cNvSpPr>
            <a:spLocks noGrp="1"/>
          </p:cNvSpPr>
          <p:nvPr>
            <p:ph type="title"/>
          </p:nvPr>
        </p:nvSpPr>
        <p:spPr>
          <a:xfrm>
            <a:off x="1047280" y="759805"/>
            <a:ext cx="10306520" cy="1325563"/>
          </a:xfrm>
        </p:spPr>
        <p:txBody>
          <a:bodyPr>
            <a:normAutofit/>
          </a:bodyPr>
          <a:lstStyle/>
          <a:p>
            <a:r>
              <a:rPr lang="cs-CZ" sz="4000" dirty="0">
                <a:solidFill>
                  <a:srgbClr val="FFFFFF"/>
                </a:solidFill>
              </a:rPr>
              <a:t>Úvodní část (1-15 minut)</a:t>
            </a:r>
          </a:p>
        </p:txBody>
      </p:sp>
      <p:sp>
        <p:nvSpPr>
          <p:cNvPr id="3" name="Zástupný obsah 2">
            <a:extLst>
              <a:ext uri="{FF2B5EF4-FFF2-40B4-BE49-F238E27FC236}">
                <a16:creationId xmlns:a16="http://schemas.microsoft.com/office/drawing/2014/main" id="{7215315A-AC2A-4F2A-A0FC-EBD80EA0A5D9}"/>
              </a:ext>
            </a:extLst>
          </p:cNvPr>
          <p:cNvSpPr>
            <a:spLocks noGrp="1"/>
          </p:cNvSpPr>
          <p:nvPr>
            <p:ph idx="1"/>
          </p:nvPr>
        </p:nvSpPr>
        <p:spPr>
          <a:xfrm>
            <a:off x="1424904" y="2494450"/>
            <a:ext cx="5277554" cy="3563159"/>
          </a:xfrm>
        </p:spPr>
        <p:txBody>
          <a:bodyPr>
            <a:normAutofit lnSpcReduction="10000"/>
          </a:bodyPr>
          <a:lstStyle/>
          <a:p>
            <a:pPr marL="342900" indent="-342900">
              <a:buFont typeface="+mj-lt"/>
              <a:buAutoNum type="arabicPeriod"/>
            </a:pPr>
            <a:r>
              <a:rPr lang="cs-CZ" sz="1300" dirty="0"/>
              <a:t>Zahájení hodiny (1-5 minut) - organizační záležitosti, oznámení náplně hodiny</a:t>
            </a:r>
          </a:p>
          <a:p>
            <a:pPr marL="342900" indent="-342900">
              <a:buFont typeface="+mj-lt"/>
              <a:buAutoNum type="arabicPeriod"/>
            </a:pPr>
            <a:r>
              <a:rPr lang="cs-CZ" sz="1300" dirty="0"/>
              <a:t>Zahřátí organismu – hra (6-10 minut)</a:t>
            </a:r>
          </a:p>
          <a:p>
            <a:pPr marL="342900" indent="-342900">
              <a:buAutoNum type="alphaUcParenR"/>
            </a:pPr>
            <a:r>
              <a:rPr lang="cs-CZ" sz="1300" dirty="0"/>
              <a:t>Hráči mají míč a na povel začínají driblovat libovolnou rukou po hřišti. Jejich úlohou je co nejčastěji tlesknout volnou rukou se spoluhráčem, po tlesknutí změnit driblující ruku a neztratit kontrolu nad míčem. Za určitý časový úsek si hráč počítá počet tlesknutí, každé tlesknutí je jeden bod (nebo určí trenér podle vyspělosti hráčů). Při ztrátě kontroly nad míčem si hráč odpočítá jeden bod. </a:t>
            </a:r>
          </a:p>
          <a:p>
            <a:pPr marL="342900" indent="-342900">
              <a:buAutoNum type="alphaUcParenR"/>
            </a:pPr>
            <a:r>
              <a:rPr lang="cs-CZ" sz="1300" dirty="0"/>
              <a:t>Lze si tlesknout oběma rukama, ale tak, aby míč nepřestal skákat v průběhu tlesknutí. Po tlesknutí vyměnit driblující ruku.</a:t>
            </a:r>
          </a:p>
          <a:p>
            <a:pPr marL="342900" indent="-342900">
              <a:buAutoNum type="alphaUcParenR"/>
            </a:pPr>
            <a:r>
              <a:rPr lang="cs-CZ" sz="1300" dirty="0"/>
              <a:t>Pokud jsou jedinci starší nebo znají již dobře základy driblování, lze hrát i se zavřenýma očima. </a:t>
            </a:r>
          </a:p>
          <a:p>
            <a:pPr marL="342900" indent="-342900">
              <a:buFont typeface="+mj-lt"/>
              <a:buAutoNum type="arabicPeriod" startAt="3"/>
            </a:pPr>
            <a:r>
              <a:rPr lang="cs-CZ" sz="1300" dirty="0"/>
              <a:t>Rozcvičení (11-15 minut)  – důraz především na horní a dolní končetiny (protahovací a mobilizační cvičení kloubních spojení u dolních končetin, protože v tělocvičně je tvrdý povrch, u dolních končetin zejména v zápěstním, loketním, ramenním kloubu)</a:t>
            </a:r>
          </a:p>
          <a:p>
            <a:pPr marL="342900" indent="-342900">
              <a:buFont typeface="+mj-lt"/>
              <a:buAutoNum type="arabicPeriod" startAt="3"/>
            </a:pPr>
            <a:endParaRPr lang="cs-CZ" sz="1700" dirty="0"/>
          </a:p>
          <a:p>
            <a:pPr marL="342900" indent="-342900">
              <a:buAutoNum type="alphaUcParenR"/>
            </a:pPr>
            <a:endParaRPr lang="cs-CZ" sz="1700" dirty="0"/>
          </a:p>
          <a:p>
            <a:pPr marL="342900" indent="-342900">
              <a:buAutoNum type="alphaUcParenR"/>
            </a:pPr>
            <a:endParaRPr lang="cs-CZ" sz="1700" dirty="0"/>
          </a:p>
          <a:p>
            <a:pPr marL="342900" indent="-342900">
              <a:buAutoNum type="alphaUcParenR"/>
            </a:pPr>
            <a:endParaRPr lang="cs-CZ" sz="1700" dirty="0"/>
          </a:p>
        </p:txBody>
      </p:sp>
      <p:pic>
        <p:nvPicPr>
          <p:cNvPr id="1026" name="Picture 2">
            <a:extLst>
              <a:ext uri="{FF2B5EF4-FFF2-40B4-BE49-F238E27FC236}">
                <a16:creationId xmlns:a16="http://schemas.microsoft.com/office/drawing/2014/main" id="{7932B313-7597-44F2-B575-A0B0E338EAA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48" r="10940"/>
          <a:stretch/>
        </p:blipFill>
        <p:spPr bwMode="auto">
          <a:xfrm>
            <a:off x="6828096" y="2492376"/>
            <a:ext cx="4073199" cy="30223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5951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1" name="Rectangle 90">
            <a:extLst>
              <a:ext uri="{FF2B5EF4-FFF2-40B4-BE49-F238E27FC236}">
                <a16:creationId xmlns:a16="http://schemas.microsoft.com/office/drawing/2014/main" id="{F4C0B10B-D2C4-4A54-AFAD-3D27DF88B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3" name="Group 92">
            <a:extLst>
              <a:ext uri="{FF2B5EF4-FFF2-40B4-BE49-F238E27FC236}">
                <a16:creationId xmlns:a16="http://schemas.microsoft.com/office/drawing/2014/main" id="{B6BADB90-C74B-40D6-86DC-503F65FCE8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94" name="Freeform 44">
              <a:extLst>
                <a:ext uri="{FF2B5EF4-FFF2-40B4-BE49-F238E27FC236}">
                  <a16:creationId xmlns:a16="http://schemas.microsoft.com/office/drawing/2014/main" id="{6559431D-1886-4AE0-9B87-9AD2ECAB84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5" name="Freeform 45">
              <a:extLst>
                <a:ext uri="{FF2B5EF4-FFF2-40B4-BE49-F238E27FC236}">
                  <a16:creationId xmlns:a16="http://schemas.microsoft.com/office/drawing/2014/main" id="{373850A5-B04A-4FCD-9E73-EE322167FB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6" name="Freeform 46">
              <a:extLst>
                <a:ext uri="{FF2B5EF4-FFF2-40B4-BE49-F238E27FC236}">
                  <a16:creationId xmlns:a16="http://schemas.microsoft.com/office/drawing/2014/main" id="{82C18C67-80FA-4738-AA53-0AF2419F98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7" name="Freeform 47">
              <a:extLst>
                <a:ext uri="{FF2B5EF4-FFF2-40B4-BE49-F238E27FC236}">
                  <a16:creationId xmlns:a16="http://schemas.microsoft.com/office/drawing/2014/main" id="{48543B1A-8BF5-4C63-8404-41B2EA70B3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8" name="Rectangle 97">
              <a:extLst>
                <a:ext uri="{FF2B5EF4-FFF2-40B4-BE49-F238E27FC236}">
                  <a16:creationId xmlns:a16="http://schemas.microsoft.com/office/drawing/2014/main" id="{92DF5096-E051-498C-A3ED-CBA77A813AA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Nadpis 1">
            <a:extLst>
              <a:ext uri="{FF2B5EF4-FFF2-40B4-BE49-F238E27FC236}">
                <a16:creationId xmlns:a16="http://schemas.microsoft.com/office/drawing/2014/main" id="{C1408424-F0D0-482C-91D6-D5111980D9CB}"/>
              </a:ext>
            </a:extLst>
          </p:cNvPr>
          <p:cNvSpPr>
            <a:spLocks noGrp="1"/>
          </p:cNvSpPr>
          <p:nvPr>
            <p:ph type="title"/>
          </p:nvPr>
        </p:nvSpPr>
        <p:spPr>
          <a:xfrm>
            <a:off x="1047280" y="759805"/>
            <a:ext cx="10306520" cy="1325563"/>
          </a:xfrm>
        </p:spPr>
        <p:txBody>
          <a:bodyPr>
            <a:normAutofit/>
          </a:bodyPr>
          <a:lstStyle/>
          <a:p>
            <a:r>
              <a:rPr lang="cs-CZ" sz="4000">
                <a:solidFill>
                  <a:srgbClr val="FFFFFF"/>
                </a:solidFill>
              </a:rPr>
              <a:t>Hlavní část (16 – 40 minut)</a:t>
            </a:r>
            <a:endParaRPr lang="cs-CZ" sz="4000" dirty="0">
              <a:solidFill>
                <a:srgbClr val="FFFFFF"/>
              </a:solidFill>
            </a:endParaRPr>
          </a:p>
        </p:txBody>
      </p:sp>
      <p:sp>
        <p:nvSpPr>
          <p:cNvPr id="3" name="Zástupný obsah 2">
            <a:extLst>
              <a:ext uri="{FF2B5EF4-FFF2-40B4-BE49-F238E27FC236}">
                <a16:creationId xmlns:a16="http://schemas.microsoft.com/office/drawing/2014/main" id="{7215315A-AC2A-4F2A-A0FC-EBD80EA0A5D9}"/>
              </a:ext>
            </a:extLst>
          </p:cNvPr>
          <p:cNvSpPr>
            <a:spLocks noGrp="1"/>
          </p:cNvSpPr>
          <p:nvPr>
            <p:ph idx="1"/>
          </p:nvPr>
        </p:nvSpPr>
        <p:spPr>
          <a:xfrm>
            <a:off x="1222645" y="2502165"/>
            <a:ext cx="10131155" cy="3957358"/>
          </a:xfrm>
        </p:spPr>
        <p:txBody>
          <a:bodyPr>
            <a:normAutofit fontScale="55000" lnSpcReduction="20000"/>
          </a:bodyPr>
          <a:lstStyle/>
          <a:p>
            <a:pPr marL="342900" indent="-342900">
              <a:buFont typeface="+mj-lt"/>
              <a:buAutoNum type="arabicPeriod"/>
            </a:pPr>
            <a:r>
              <a:rPr lang="cs-CZ" sz="2600" dirty="0"/>
              <a:t>Vysvětlení správného držení, driblinku a odhodu míče </a:t>
            </a:r>
          </a:p>
          <a:p>
            <a:pPr marL="342900" indent="-342900">
              <a:buFont typeface="+mj-lt"/>
              <a:buAutoNum type="arabicPeriod"/>
            </a:pPr>
            <a:r>
              <a:rPr lang="cs-CZ" sz="2600" dirty="0"/>
              <a:t>Žáci driblují a chodí po čárách v tělocvičně na 1x písknutí musí zrychlit, na 2x otočit se dokola, na 3x vyměnit ruce </a:t>
            </a:r>
          </a:p>
          <a:p>
            <a:pPr marL="342900" indent="-342900">
              <a:buFont typeface="+mj-lt"/>
              <a:buAutoNum type="arabicPeriod"/>
            </a:pPr>
            <a:r>
              <a:rPr lang="cs-CZ" sz="2600" dirty="0"/>
              <a:t>Střídání rukou L-P, snaží se nedívat na míč </a:t>
            </a:r>
          </a:p>
          <a:p>
            <a:pPr marL="342900" indent="-342900">
              <a:buFont typeface="+mj-lt"/>
              <a:buAutoNum type="arabicPeriod"/>
            </a:pPr>
            <a:r>
              <a:rPr lang="cs-CZ" sz="2600" dirty="0"/>
              <a:t>Učitel ukazuje čísla na prstech a žáci je musí číst</a:t>
            </a:r>
          </a:p>
          <a:p>
            <a:pPr marL="342900" indent="-342900">
              <a:buFont typeface="+mj-lt"/>
              <a:buAutoNum type="arabicPeriod"/>
            </a:pPr>
            <a:r>
              <a:rPr lang="cs-CZ" sz="2600" dirty="0"/>
              <a:t>Slalom mezi kužely </a:t>
            </a:r>
          </a:p>
          <a:p>
            <a:pPr marL="342900" indent="-342900">
              <a:buFont typeface="+mj-lt"/>
              <a:buAutoNum type="arabicPeriod"/>
            </a:pPr>
            <a:r>
              <a:rPr lang="cs-CZ" sz="2600" dirty="0"/>
              <a:t>Ve dvojicích nácvik driblinku (dvojice stojí naproti sobě na šířku hřiště, Ž1 vybíhá a dribluje našíř hřiště, obíhá Ž2 a vrací se na svoje místo, Ž1 přihrává míč Ž2 a Ž2 začíná to samé cvičení… první kolo driblují pravou rukou, druhé kolo levou rukou, třetí kolo střádání obou rukou)</a:t>
            </a:r>
          </a:p>
          <a:p>
            <a:pPr marL="342900" indent="-342900">
              <a:buFont typeface="+mj-lt"/>
              <a:buAutoNum type="arabicPeriod"/>
            </a:pPr>
            <a:r>
              <a:rPr lang="cs-CZ" sz="2600" dirty="0"/>
              <a:t>Žáci driblují míčem v běhu na polovinu hřiště a pokaždé, když se kříží se spoluhráčem, změní driblující ruku</a:t>
            </a:r>
          </a:p>
          <a:p>
            <a:pPr marL="342900" indent="-342900">
              <a:buFont typeface="+mj-lt"/>
              <a:buAutoNum type="arabicPeriod"/>
            </a:pPr>
            <a:r>
              <a:rPr lang="cs-CZ" sz="2600" dirty="0"/>
              <a:t>Žáci se rozdělí na skupiny po 5 v kruhu: ve kterém driblují a pokud všichni zkazí – tým prohrává</a:t>
            </a:r>
          </a:p>
          <a:p>
            <a:pPr marL="342900" indent="-342900">
              <a:buFont typeface="+mj-lt"/>
              <a:buAutoNum type="arabicPeriod"/>
            </a:pPr>
            <a:r>
              <a:rPr lang="cs-CZ" sz="2600" dirty="0"/>
              <a:t>                                                                    : chodí po tělocvičně a driblují</a:t>
            </a:r>
          </a:p>
          <a:p>
            <a:pPr marL="342900" indent="-342900">
              <a:buFont typeface="+mj-lt"/>
              <a:buAutoNum type="arabicPeriod"/>
            </a:pPr>
            <a:endParaRPr lang="cs-CZ" sz="1900" dirty="0"/>
          </a:p>
          <a:p>
            <a:pPr marL="342900" indent="-342900">
              <a:buFont typeface="+mj-lt"/>
              <a:buAutoNum type="arabicPeriod"/>
            </a:pPr>
            <a:endParaRPr lang="cs-CZ" sz="1900" dirty="0"/>
          </a:p>
          <a:p>
            <a:pPr marL="342900" indent="-342900">
              <a:buFont typeface="+mj-lt"/>
              <a:buAutoNum type="arabicPeriod"/>
            </a:pPr>
            <a:endParaRPr lang="cs-CZ" sz="1900" dirty="0"/>
          </a:p>
          <a:p>
            <a:pPr marL="0" indent="0">
              <a:buNone/>
            </a:pPr>
            <a:endParaRPr lang="cs-CZ" sz="1000" dirty="0"/>
          </a:p>
          <a:p>
            <a:pPr marL="0" indent="0">
              <a:buNone/>
            </a:pPr>
            <a:r>
              <a:rPr lang="cs-CZ" sz="1000" dirty="0"/>
              <a:t> </a:t>
            </a:r>
          </a:p>
          <a:p>
            <a:pPr marL="0" indent="0">
              <a:buNone/>
            </a:pPr>
            <a:endParaRPr lang="cs-CZ" sz="1000" dirty="0"/>
          </a:p>
          <a:p>
            <a:pPr marL="0" indent="0">
              <a:buNone/>
            </a:pPr>
            <a:endParaRPr lang="cs-CZ" sz="1000" dirty="0"/>
          </a:p>
          <a:p>
            <a:pPr marL="342900" indent="-342900">
              <a:buFont typeface="+mj-lt"/>
              <a:buAutoNum type="arabicPeriod"/>
            </a:pPr>
            <a:endParaRPr lang="cs-CZ" sz="1000" dirty="0"/>
          </a:p>
          <a:p>
            <a:pPr marL="342900" indent="-342900">
              <a:buAutoNum type="alphaUcParenR"/>
            </a:pPr>
            <a:endParaRPr lang="cs-CZ" sz="1000" dirty="0"/>
          </a:p>
          <a:p>
            <a:pPr marL="342900" indent="-342900">
              <a:buAutoNum type="alphaUcParenR"/>
            </a:pPr>
            <a:endParaRPr lang="cs-CZ" sz="1000" dirty="0"/>
          </a:p>
          <a:p>
            <a:pPr marL="342900" indent="-342900">
              <a:buAutoNum type="alphaUcParenR"/>
            </a:pPr>
            <a:endParaRPr lang="cs-CZ" sz="1000" dirty="0"/>
          </a:p>
        </p:txBody>
      </p:sp>
    </p:spTree>
    <p:extLst>
      <p:ext uri="{BB962C8B-B14F-4D97-AF65-F5344CB8AC3E}">
        <p14:creationId xmlns:p14="http://schemas.microsoft.com/office/powerpoint/2010/main" val="3616393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1" name="Rectangle 90">
            <a:extLst>
              <a:ext uri="{FF2B5EF4-FFF2-40B4-BE49-F238E27FC236}">
                <a16:creationId xmlns:a16="http://schemas.microsoft.com/office/drawing/2014/main" id="{F4C0B10B-D2C4-4A54-AFAD-3D27DF88B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3" name="Group 92">
            <a:extLst>
              <a:ext uri="{FF2B5EF4-FFF2-40B4-BE49-F238E27FC236}">
                <a16:creationId xmlns:a16="http://schemas.microsoft.com/office/drawing/2014/main" id="{B6BADB90-C74B-40D6-86DC-503F65FCE8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94" name="Freeform 44">
              <a:extLst>
                <a:ext uri="{FF2B5EF4-FFF2-40B4-BE49-F238E27FC236}">
                  <a16:creationId xmlns:a16="http://schemas.microsoft.com/office/drawing/2014/main" id="{6559431D-1886-4AE0-9B87-9AD2ECAB84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5" name="Freeform 45">
              <a:extLst>
                <a:ext uri="{FF2B5EF4-FFF2-40B4-BE49-F238E27FC236}">
                  <a16:creationId xmlns:a16="http://schemas.microsoft.com/office/drawing/2014/main" id="{373850A5-B04A-4FCD-9E73-EE322167FB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6" name="Freeform 46">
              <a:extLst>
                <a:ext uri="{FF2B5EF4-FFF2-40B4-BE49-F238E27FC236}">
                  <a16:creationId xmlns:a16="http://schemas.microsoft.com/office/drawing/2014/main" id="{82C18C67-80FA-4738-AA53-0AF2419F98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7" name="Freeform 47">
              <a:extLst>
                <a:ext uri="{FF2B5EF4-FFF2-40B4-BE49-F238E27FC236}">
                  <a16:creationId xmlns:a16="http://schemas.microsoft.com/office/drawing/2014/main" id="{48543B1A-8BF5-4C63-8404-41B2EA70B3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8" name="Rectangle 97">
              <a:extLst>
                <a:ext uri="{FF2B5EF4-FFF2-40B4-BE49-F238E27FC236}">
                  <a16:creationId xmlns:a16="http://schemas.microsoft.com/office/drawing/2014/main" id="{92DF5096-E051-498C-A3ED-CBA77A813AA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Nadpis 1">
            <a:extLst>
              <a:ext uri="{FF2B5EF4-FFF2-40B4-BE49-F238E27FC236}">
                <a16:creationId xmlns:a16="http://schemas.microsoft.com/office/drawing/2014/main" id="{C1408424-F0D0-482C-91D6-D5111980D9CB}"/>
              </a:ext>
            </a:extLst>
          </p:cNvPr>
          <p:cNvSpPr>
            <a:spLocks noGrp="1"/>
          </p:cNvSpPr>
          <p:nvPr>
            <p:ph type="title"/>
          </p:nvPr>
        </p:nvSpPr>
        <p:spPr>
          <a:xfrm>
            <a:off x="1047280" y="759805"/>
            <a:ext cx="10306520" cy="1325563"/>
          </a:xfrm>
        </p:spPr>
        <p:txBody>
          <a:bodyPr>
            <a:normAutofit/>
          </a:bodyPr>
          <a:lstStyle/>
          <a:p>
            <a:r>
              <a:rPr lang="cs-CZ" sz="4000">
                <a:solidFill>
                  <a:srgbClr val="FFFFFF"/>
                </a:solidFill>
              </a:rPr>
              <a:t>Hlavní část (16 – 40 minut)</a:t>
            </a:r>
            <a:endParaRPr lang="cs-CZ" sz="4000" dirty="0">
              <a:solidFill>
                <a:srgbClr val="FFFFFF"/>
              </a:solidFill>
            </a:endParaRPr>
          </a:p>
        </p:txBody>
      </p:sp>
      <p:sp>
        <p:nvSpPr>
          <p:cNvPr id="3" name="Zástupný obsah 2">
            <a:extLst>
              <a:ext uri="{FF2B5EF4-FFF2-40B4-BE49-F238E27FC236}">
                <a16:creationId xmlns:a16="http://schemas.microsoft.com/office/drawing/2014/main" id="{7215315A-AC2A-4F2A-A0FC-EBD80EA0A5D9}"/>
              </a:ext>
            </a:extLst>
          </p:cNvPr>
          <p:cNvSpPr>
            <a:spLocks noGrp="1"/>
          </p:cNvSpPr>
          <p:nvPr>
            <p:ph idx="1"/>
          </p:nvPr>
        </p:nvSpPr>
        <p:spPr>
          <a:xfrm>
            <a:off x="1037691" y="2492376"/>
            <a:ext cx="5925171" cy="4210428"/>
          </a:xfrm>
        </p:spPr>
        <p:txBody>
          <a:bodyPr>
            <a:normAutofit fontScale="62500" lnSpcReduction="20000"/>
          </a:bodyPr>
          <a:lstStyle/>
          <a:p>
            <a:pPr marL="342900" indent="-342900">
              <a:buFont typeface="+mj-lt"/>
              <a:buAutoNum type="arabicPeriod"/>
            </a:pPr>
            <a:r>
              <a:rPr lang="cs-CZ" sz="2000" dirty="0"/>
              <a:t>Vysvětlení přihrávek </a:t>
            </a:r>
          </a:p>
          <a:p>
            <a:pPr marL="342900" indent="-342900">
              <a:buFont typeface="+mj-lt"/>
              <a:buAutoNum type="arabicPeriod"/>
            </a:pPr>
            <a:r>
              <a:rPr lang="cs-CZ" sz="2000" dirty="0"/>
              <a:t>Nácvik přihrávek na místě ve dvojích: </a:t>
            </a:r>
          </a:p>
          <a:p>
            <a:pPr marL="342900" indent="-342900">
              <a:buFont typeface="+mj-lt"/>
              <a:buAutoNum type="arabicPeriod"/>
            </a:pPr>
            <a:r>
              <a:rPr lang="cs-CZ" sz="2000" dirty="0"/>
              <a:t>Ve dvojicích přihrávky od prsou (trčením)</a:t>
            </a:r>
          </a:p>
          <a:p>
            <a:pPr marL="342900" indent="-342900">
              <a:buFont typeface="+mj-lt"/>
              <a:buAutoNum type="arabicPeriod"/>
            </a:pPr>
            <a:r>
              <a:rPr lang="cs-CZ" sz="2000" dirty="0"/>
              <a:t>Ve dvojicích přihrávky od prsou o zem</a:t>
            </a:r>
          </a:p>
          <a:p>
            <a:pPr marL="342900" indent="-342900">
              <a:buFont typeface="+mj-lt"/>
              <a:buAutoNum type="arabicPeriod"/>
            </a:pPr>
            <a:r>
              <a:rPr lang="cs-CZ" sz="2000" dirty="0"/>
              <a:t>Ve dvojicích přihrávky „autové“</a:t>
            </a:r>
          </a:p>
          <a:p>
            <a:pPr marL="342900" indent="-342900">
              <a:buFont typeface="+mj-lt"/>
              <a:buAutoNum type="arabicPeriod"/>
            </a:pPr>
            <a:r>
              <a:rPr lang="cs-CZ" sz="2000" dirty="0"/>
              <a:t>tam a zpět: po každém kole úspěšných přihrávek (bez dopadu míče na zem) hráči ustoupí o jeden krok zpět.</a:t>
            </a:r>
          </a:p>
          <a:p>
            <a:pPr marL="342900" indent="-342900">
              <a:buFont typeface="+mj-lt"/>
              <a:buAutoNum type="arabicPeriod"/>
            </a:pPr>
            <a:r>
              <a:rPr lang="cs-CZ" sz="2000" dirty="0"/>
              <a:t>Žáci jsou ve dvojících, každá dvojice má míč, všechny dvojice se shromáždí na jedné kratší části tělocvičny, postupně po dvojicích budou přebíhat přes tělocvičnu a vzájemně si za pohybu přihrávat. Po proběhnutí se žáci po okrajích tělocvičny vrací na původní místo a přeběh opakují. </a:t>
            </a:r>
          </a:p>
          <a:p>
            <a:pPr marL="342900" indent="-342900">
              <a:buFont typeface="+mj-lt"/>
              <a:buAutoNum type="arabicPeriod"/>
            </a:pPr>
            <a:r>
              <a:rPr lang="cs-CZ" sz="2000" dirty="0"/>
              <a:t>Utvoří trojice, jeden žák z trojice je obránce. Obránce se snaží zachytit přihrávku, která směřuje od přihrávajícího hráče k jeho spoluhráči – může využít různé finty jako náznak přihrávky, zákaz </a:t>
            </a:r>
            <a:r>
              <a:rPr lang="cs-CZ" sz="2000" dirty="0" err="1"/>
              <a:t>příhrávky</a:t>
            </a:r>
            <a:r>
              <a:rPr lang="cs-CZ" sz="2000" dirty="0"/>
              <a:t> lobem</a:t>
            </a:r>
          </a:p>
          <a:p>
            <a:pPr marL="342900" indent="-342900">
              <a:buFont typeface="+mj-lt"/>
              <a:buAutoNum type="arabicPeriod"/>
            </a:pPr>
            <a:r>
              <a:rPr lang="cs-CZ" sz="2000" dirty="0"/>
              <a:t>Rozdělí se na 2 družstva v půlce tělocvičny a soutěží se kdo první dá 10 přihrávek </a:t>
            </a:r>
          </a:p>
          <a:p>
            <a:pPr marL="342900" indent="-342900">
              <a:buFont typeface="+mj-lt"/>
              <a:buAutoNum type="arabicPeriod"/>
            </a:pPr>
            <a:endParaRPr lang="cs-CZ" sz="1600" dirty="0"/>
          </a:p>
          <a:p>
            <a:pPr marL="342900" indent="-342900">
              <a:buFont typeface="+mj-lt"/>
              <a:buAutoNum type="arabicPeriod"/>
            </a:pPr>
            <a:endParaRPr lang="cs-CZ" sz="1600" dirty="0"/>
          </a:p>
          <a:p>
            <a:pPr marL="0" indent="0">
              <a:buNone/>
            </a:pPr>
            <a:endParaRPr lang="cs-CZ" sz="1000" dirty="0"/>
          </a:p>
          <a:p>
            <a:pPr marL="0" indent="0">
              <a:buNone/>
            </a:pPr>
            <a:r>
              <a:rPr lang="cs-CZ" sz="1000" dirty="0"/>
              <a:t> </a:t>
            </a:r>
          </a:p>
          <a:p>
            <a:pPr marL="0" indent="0">
              <a:buNone/>
            </a:pPr>
            <a:endParaRPr lang="cs-CZ" sz="1000" dirty="0"/>
          </a:p>
          <a:p>
            <a:pPr marL="0" indent="0">
              <a:buNone/>
            </a:pPr>
            <a:endParaRPr lang="cs-CZ" sz="1000" dirty="0"/>
          </a:p>
          <a:p>
            <a:pPr marL="342900" indent="-342900">
              <a:buFont typeface="+mj-lt"/>
              <a:buAutoNum type="arabicPeriod"/>
            </a:pPr>
            <a:endParaRPr lang="cs-CZ" sz="1000" dirty="0"/>
          </a:p>
          <a:p>
            <a:pPr marL="342900" indent="-342900">
              <a:buAutoNum type="alphaUcParenR"/>
            </a:pPr>
            <a:endParaRPr lang="cs-CZ" sz="1000" dirty="0"/>
          </a:p>
          <a:p>
            <a:pPr marL="342900" indent="-342900">
              <a:buAutoNum type="alphaUcParenR"/>
            </a:pPr>
            <a:endParaRPr lang="cs-CZ" sz="1000" dirty="0"/>
          </a:p>
          <a:p>
            <a:pPr marL="342900" indent="-342900">
              <a:buAutoNum type="alphaUcParenR"/>
            </a:pPr>
            <a:endParaRPr lang="cs-CZ" sz="1000" dirty="0"/>
          </a:p>
        </p:txBody>
      </p:sp>
      <p:pic>
        <p:nvPicPr>
          <p:cNvPr id="7" name="Obrázek 6" descr="Obsah obrázku šipka&#10;&#10;Popis byl vytvořen automaticky">
            <a:extLst>
              <a:ext uri="{FF2B5EF4-FFF2-40B4-BE49-F238E27FC236}">
                <a16:creationId xmlns:a16="http://schemas.microsoft.com/office/drawing/2014/main" id="{0381622E-CE9C-4B25-8888-12A0093B890B}"/>
              </a:ext>
            </a:extLst>
          </p:cNvPr>
          <p:cNvPicPr>
            <a:picLocks noChangeAspect="1"/>
          </p:cNvPicPr>
          <p:nvPr/>
        </p:nvPicPr>
        <p:blipFill rotWithShape="1">
          <a:blip r:embed="rId2">
            <a:extLst>
              <a:ext uri="{28A0092B-C50C-407E-A947-70E740481C1C}">
                <a14:useLocalDpi xmlns:a14="http://schemas.microsoft.com/office/drawing/2010/main" val="0"/>
              </a:ext>
            </a:extLst>
          </a:blip>
          <a:srcRect r="11727" b="3"/>
          <a:stretch/>
        </p:blipFill>
        <p:spPr>
          <a:xfrm>
            <a:off x="6895756" y="2492376"/>
            <a:ext cx="4005539" cy="3563372"/>
          </a:xfrm>
          <a:prstGeom prst="rect">
            <a:avLst/>
          </a:prstGeom>
        </p:spPr>
      </p:pic>
    </p:spTree>
    <p:extLst>
      <p:ext uri="{BB962C8B-B14F-4D97-AF65-F5344CB8AC3E}">
        <p14:creationId xmlns:p14="http://schemas.microsoft.com/office/powerpoint/2010/main" val="1391830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F4C0B10B-D2C4-4A54-AFAD-3D27DF88B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7" name="Group 136">
            <a:extLst>
              <a:ext uri="{FF2B5EF4-FFF2-40B4-BE49-F238E27FC236}">
                <a16:creationId xmlns:a16="http://schemas.microsoft.com/office/drawing/2014/main" id="{B6BADB90-C74B-40D6-86DC-503F65FCE8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38" name="Freeform 44">
              <a:extLst>
                <a:ext uri="{FF2B5EF4-FFF2-40B4-BE49-F238E27FC236}">
                  <a16:creationId xmlns:a16="http://schemas.microsoft.com/office/drawing/2014/main" id="{6559431D-1886-4AE0-9B87-9AD2ECAB84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9" name="Freeform 45">
              <a:extLst>
                <a:ext uri="{FF2B5EF4-FFF2-40B4-BE49-F238E27FC236}">
                  <a16:creationId xmlns:a16="http://schemas.microsoft.com/office/drawing/2014/main" id="{373850A5-B04A-4FCD-9E73-EE322167FB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0" name="Freeform 46">
              <a:extLst>
                <a:ext uri="{FF2B5EF4-FFF2-40B4-BE49-F238E27FC236}">
                  <a16:creationId xmlns:a16="http://schemas.microsoft.com/office/drawing/2014/main" id="{82C18C67-80FA-4738-AA53-0AF2419F98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1" name="Freeform 47">
              <a:extLst>
                <a:ext uri="{FF2B5EF4-FFF2-40B4-BE49-F238E27FC236}">
                  <a16:creationId xmlns:a16="http://schemas.microsoft.com/office/drawing/2014/main" id="{48543B1A-8BF5-4C63-8404-41B2EA70B3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2" name="Rectangle 141">
              <a:extLst>
                <a:ext uri="{FF2B5EF4-FFF2-40B4-BE49-F238E27FC236}">
                  <a16:creationId xmlns:a16="http://schemas.microsoft.com/office/drawing/2014/main" id="{92DF5096-E051-498C-A3ED-CBA77A813AA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Nadpis 1">
            <a:extLst>
              <a:ext uri="{FF2B5EF4-FFF2-40B4-BE49-F238E27FC236}">
                <a16:creationId xmlns:a16="http://schemas.microsoft.com/office/drawing/2014/main" id="{C1408424-F0D0-482C-91D6-D5111980D9CB}"/>
              </a:ext>
            </a:extLst>
          </p:cNvPr>
          <p:cNvSpPr>
            <a:spLocks noGrp="1"/>
          </p:cNvSpPr>
          <p:nvPr>
            <p:ph type="title"/>
          </p:nvPr>
        </p:nvSpPr>
        <p:spPr>
          <a:xfrm>
            <a:off x="1047280" y="759805"/>
            <a:ext cx="10306520" cy="1325563"/>
          </a:xfrm>
        </p:spPr>
        <p:txBody>
          <a:bodyPr>
            <a:normAutofit/>
          </a:bodyPr>
          <a:lstStyle/>
          <a:p>
            <a:r>
              <a:rPr lang="cs-CZ" sz="4000" dirty="0">
                <a:solidFill>
                  <a:srgbClr val="FFFFFF"/>
                </a:solidFill>
              </a:rPr>
              <a:t>Závěrečná část(40 – 45 minut)</a:t>
            </a:r>
          </a:p>
        </p:txBody>
      </p:sp>
      <p:sp>
        <p:nvSpPr>
          <p:cNvPr id="3" name="Zástupný obsah 2">
            <a:extLst>
              <a:ext uri="{FF2B5EF4-FFF2-40B4-BE49-F238E27FC236}">
                <a16:creationId xmlns:a16="http://schemas.microsoft.com/office/drawing/2014/main" id="{7215315A-AC2A-4F2A-A0FC-EBD80EA0A5D9}"/>
              </a:ext>
            </a:extLst>
          </p:cNvPr>
          <p:cNvSpPr>
            <a:spLocks noGrp="1"/>
          </p:cNvSpPr>
          <p:nvPr>
            <p:ph idx="1"/>
          </p:nvPr>
        </p:nvSpPr>
        <p:spPr>
          <a:xfrm>
            <a:off x="1529032" y="2494450"/>
            <a:ext cx="9694170" cy="3953484"/>
          </a:xfrm>
        </p:spPr>
        <p:txBody>
          <a:bodyPr>
            <a:normAutofit/>
          </a:bodyPr>
          <a:lstStyle/>
          <a:p>
            <a:pPr marL="0" indent="0">
              <a:buNone/>
            </a:pPr>
            <a:r>
              <a:rPr lang="cs-CZ" sz="1800" dirty="0">
                <a:effectLst/>
                <a:latin typeface="Times New Roman" panose="02020603050405020304" pitchFamily="18" charset="0"/>
                <a:ea typeface="Times New Roman" panose="02020603050405020304" pitchFamily="18" charset="0"/>
              </a:rPr>
              <a:t>Snaha o snížení tepové frekvence a celkové zklidnění organismu.</a:t>
            </a:r>
          </a:p>
          <a:p>
            <a:pPr marL="342900" indent="-342900">
              <a:buFont typeface="+mj-lt"/>
              <a:buAutoNum type="arabicPeriod"/>
            </a:pPr>
            <a:r>
              <a:rPr lang="cs-CZ" sz="1800" dirty="0">
                <a:effectLst/>
                <a:latin typeface="Times New Roman" panose="02020603050405020304" pitchFamily="18" charset="0"/>
                <a:ea typeface="Times New Roman" panose="02020603050405020304" pitchFamily="18" charset="0"/>
              </a:rPr>
              <a:t>Vyklusání: 2 x 3 oběhnutí tělocvičny</a:t>
            </a:r>
          </a:p>
          <a:p>
            <a:pPr marL="342900" indent="-342900">
              <a:buFont typeface="+mj-lt"/>
              <a:buAutoNum type="arabicPeriod"/>
            </a:pPr>
            <a:r>
              <a:rPr lang="cs-CZ" sz="1800" dirty="0">
                <a:effectLst/>
                <a:latin typeface="Times New Roman" panose="02020603050405020304" pitchFamily="18" charset="0"/>
                <a:ea typeface="Times New Roman" panose="02020603050405020304" pitchFamily="18" charset="0"/>
              </a:rPr>
              <a:t>Stoj mírně rozkročný, úklon hlavou vpravo / vlevo 5x</a:t>
            </a:r>
          </a:p>
          <a:p>
            <a:pPr marL="342900" indent="-342900">
              <a:buFont typeface="+mj-lt"/>
              <a:buAutoNum type="arabicPeriod"/>
            </a:pPr>
            <a:r>
              <a:rPr lang="cs-CZ" sz="1800" dirty="0">
                <a:effectLst/>
                <a:latin typeface="Times New Roman" panose="02020603050405020304" pitchFamily="18" charset="0"/>
                <a:ea typeface="Times New Roman" panose="02020603050405020304" pitchFamily="18" charset="0"/>
              </a:rPr>
              <a:t>Stoj mírně rozkročný, úklon vlevo / vpravo 5x</a:t>
            </a:r>
          </a:p>
          <a:p>
            <a:pPr marL="342900" indent="-342900">
              <a:buFont typeface="+mj-lt"/>
              <a:buAutoNum type="arabicPeriod"/>
            </a:pPr>
            <a:r>
              <a:rPr lang="cs-CZ" sz="1800" dirty="0">
                <a:effectLst/>
                <a:latin typeface="Times New Roman" panose="02020603050405020304" pitchFamily="18" charset="0"/>
                <a:ea typeface="Times New Roman" panose="02020603050405020304" pitchFamily="18" charset="0"/>
              </a:rPr>
              <a:t>Stoj mírně rozkročný, přednožit skrčmo povýš pravou / levou 5x </a:t>
            </a:r>
          </a:p>
          <a:p>
            <a:pPr marL="342900" indent="-342900">
              <a:buFont typeface="+mj-lt"/>
              <a:buAutoNum type="arabicPeriod"/>
            </a:pPr>
            <a:r>
              <a:rPr lang="cs-CZ" sz="1800" dirty="0">
                <a:effectLst/>
                <a:latin typeface="Times New Roman" panose="02020603050405020304" pitchFamily="18" charset="0"/>
                <a:ea typeface="Times New Roman" panose="02020603050405020304" pitchFamily="18" charset="0"/>
              </a:rPr>
              <a:t>Stoj mírně rozkročný, hluboký předklon 5x</a:t>
            </a:r>
          </a:p>
          <a:p>
            <a:pPr marL="342900" indent="-342900">
              <a:buFont typeface="+mj-lt"/>
              <a:buAutoNum type="arabicPeriod"/>
            </a:pPr>
            <a:r>
              <a:rPr lang="cs-CZ" sz="1800" dirty="0">
                <a:effectLst/>
                <a:latin typeface="Times New Roman" panose="02020603050405020304" pitchFamily="18" charset="0"/>
                <a:ea typeface="Times New Roman" panose="02020603050405020304" pitchFamily="18" charset="0"/>
              </a:rPr>
              <a:t>Sed roznožný, předklon 5x</a:t>
            </a:r>
          </a:p>
          <a:p>
            <a:pPr marL="0" indent="0">
              <a:buNone/>
            </a:pPr>
            <a:endParaRPr lang="cs-CZ" sz="1700" dirty="0"/>
          </a:p>
          <a:p>
            <a:pPr marL="0" indent="0">
              <a:buNone/>
            </a:pPr>
            <a:endParaRPr lang="cs-CZ" sz="1700" dirty="0"/>
          </a:p>
          <a:p>
            <a:pPr marL="342900" indent="-342900">
              <a:buFont typeface="+mj-lt"/>
              <a:buAutoNum type="arabicPeriod"/>
            </a:pPr>
            <a:endParaRPr lang="cs-CZ" sz="1700" dirty="0"/>
          </a:p>
          <a:p>
            <a:pPr marL="342900" indent="-342900">
              <a:buAutoNum type="alphaUcParenR"/>
            </a:pPr>
            <a:endParaRPr lang="cs-CZ" sz="1700" dirty="0"/>
          </a:p>
          <a:p>
            <a:pPr marL="342900" indent="-342900">
              <a:buAutoNum type="alphaUcParenR"/>
            </a:pPr>
            <a:endParaRPr lang="cs-CZ" sz="1700" dirty="0"/>
          </a:p>
          <a:p>
            <a:pPr marL="342900" indent="-342900">
              <a:buAutoNum type="alphaUcParenR"/>
            </a:pPr>
            <a:endParaRPr lang="cs-CZ" sz="1700" dirty="0"/>
          </a:p>
        </p:txBody>
      </p:sp>
    </p:spTree>
    <p:extLst>
      <p:ext uri="{BB962C8B-B14F-4D97-AF65-F5344CB8AC3E}">
        <p14:creationId xmlns:p14="http://schemas.microsoft.com/office/powerpoint/2010/main" val="1025968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F4C0B10B-D2C4-4A54-AFAD-3D27DF88B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7" name="Group 136">
            <a:extLst>
              <a:ext uri="{FF2B5EF4-FFF2-40B4-BE49-F238E27FC236}">
                <a16:creationId xmlns:a16="http://schemas.microsoft.com/office/drawing/2014/main" id="{B6BADB90-C74B-40D6-86DC-503F65FCE8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38" name="Freeform 44">
              <a:extLst>
                <a:ext uri="{FF2B5EF4-FFF2-40B4-BE49-F238E27FC236}">
                  <a16:creationId xmlns:a16="http://schemas.microsoft.com/office/drawing/2014/main" id="{6559431D-1886-4AE0-9B87-9AD2ECAB84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9" name="Freeform 45">
              <a:extLst>
                <a:ext uri="{FF2B5EF4-FFF2-40B4-BE49-F238E27FC236}">
                  <a16:creationId xmlns:a16="http://schemas.microsoft.com/office/drawing/2014/main" id="{373850A5-B04A-4FCD-9E73-EE322167FB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0" name="Freeform 46">
              <a:extLst>
                <a:ext uri="{FF2B5EF4-FFF2-40B4-BE49-F238E27FC236}">
                  <a16:creationId xmlns:a16="http://schemas.microsoft.com/office/drawing/2014/main" id="{82C18C67-80FA-4738-AA53-0AF2419F98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1" name="Freeform 47">
              <a:extLst>
                <a:ext uri="{FF2B5EF4-FFF2-40B4-BE49-F238E27FC236}">
                  <a16:creationId xmlns:a16="http://schemas.microsoft.com/office/drawing/2014/main" id="{48543B1A-8BF5-4C63-8404-41B2EA70B3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2" name="Rectangle 141">
              <a:extLst>
                <a:ext uri="{FF2B5EF4-FFF2-40B4-BE49-F238E27FC236}">
                  <a16:creationId xmlns:a16="http://schemas.microsoft.com/office/drawing/2014/main" id="{92DF5096-E051-498C-A3ED-CBA77A813AA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Nadpis 1">
            <a:extLst>
              <a:ext uri="{FF2B5EF4-FFF2-40B4-BE49-F238E27FC236}">
                <a16:creationId xmlns:a16="http://schemas.microsoft.com/office/drawing/2014/main" id="{C1408424-F0D0-482C-91D6-D5111980D9CB}"/>
              </a:ext>
            </a:extLst>
          </p:cNvPr>
          <p:cNvSpPr>
            <a:spLocks noGrp="1"/>
          </p:cNvSpPr>
          <p:nvPr>
            <p:ph type="title"/>
          </p:nvPr>
        </p:nvSpPr>
        <p:spPr>
          <a:xfrm>
            <a:off x="1047280" y="759805"/>
            <a:ext cx="10306520" cy="1325563"/>
          </a:xfrm>
        </p:spPr>
        <p:txBody>
          <a:bodyPr>
            <a:normAutofit/>
          </a:bodyPr>
          <a:lstStyle/>
          <a:p>
            <a:pPr algn="ctr"/>
            <a:r>
              <a:rPr lang="cs-CZ" sz="4000" dirty="0">
                <a:solidFill>
                  <a:srgbClr val="FFFFFF"/>
                </a:solidFill>
              </a:rPr>
              <a:t>2 jednotka – úvodní část (1-18minut)</a:t>
            </a:r>
          </a:p>
        </p:txBody>
      </p:sp>
      <p:sp>
        <p:nvSpPr>
          <p:cNvPr id="3" name="Zástupný obsah 2">
            <a:extLst>
              <a:ext uri="{FF2B5EF4-FFF2-40B4-BE49-F238E27FC236}">
                <a16:creationId xmlns:a16="http://schemas.microsoft.com/office/drawing/2014/main" id="{7215315A-AC2A-4F2A-A0FC-EBD80EA0A5D9}"/>
              </a:ext>
            </a:extLst>
          </p:cNvPr>
          <p:cNvSpPr>
            <a:spLocks noGrp="1"/>
          </p:cNvSpPr>
          <p:nvPr>
            <p:ph idx="1"/>
          </p:nvPr>
        </p:nvSpPr>
        <p:spPr>
          <a:xfrm>
            <a:off x="1529032" y="2494450"/>
            <a:ext cx="9694170" cy="3953484"/>
          </a:xfrm>
        </p:spPr>
        <p:txBody>
          <a:bodyPr>
            <a:normAutofit/>
          </a:bodyPr>
          <a:lstStyle/>
          <a:p>
            <a:pPr marL="342900" indent="-342900">
              <a:buFont typeface="+mj-lt"/>
              <a:buAutoNum type="arabicPeriod"/>
            </a:pPr>
            <a:r>
              <a:rPr lang="cs-CZ" sz="1700" dirty="0"/>
              <a:t>Zahájení hodiny - organizační záležitosti, seznámení s hodinou, kontrola úboru, rozdání míčů (5minut)</a:t>
            </a:r>
          </a:p>
          <a:p>
            <a:pPr marL="342900" indent="-342900">
              <a:buFont typeface="+mj-lt"/>
              <a:buAutoNum type="arabicPeriod"/>
            </a:pPr>
            <a:r>
              <a:rPr lang="cs-CZ" sz="1700" b="1" dirty="0"/>
              <a:t>Hry na zahřátí:</a:t>
            </a:r>
          </a:p>
          <a:p>
            <a:r>
              <a:rPr lang="cs-CZ" sz="1800" i="1" dirty="0">
                <a:effectLst/>
                <a:ea typeface="Times New Roman" panose="02020603050405020304" pitchFamily="18" charset="0"/>
              </a:rPr>
              <a:t>Přihrávková honička - </a:t>
            </a:r>
            <a:r>
              <a:rPr lang="cs-CZ" sz="1800" dirty="0">
                <a:effectLst/>
                <a:ea typeface="Times New Roman" panose="02020603050405020304" pitchFamily="18" charset="0"/>
              </a:rPr>
              <a:t>2 žáci mají míč a vzájemně si nahrávají. Ostatní chytají pomocí dotyku s míčem. (hraje na se půlce a chytači můžou udělat pouze jeden krok s míčem</a:t>
            </a:r>
          </a:p>
          <a:p>
            <a:r>
              <a:rPr lang="cs-CZ" sz="1800" i="1" dirty="0">
                <a:effectLst/>
                <a:ea typeface="Times New Roman" panose="02020603050405020304" pitchFamily="18" charset="0"/>
              </a:rPr>
              <a:t>Pokládaná</a:t>
            </a:r>
            <a:r>
              <a:rPr lang="cs-CZ" sz="1800" i="1" dirty="0">
                <a:ea typeface="Times New Roman" panose="02020603050405020304" pitchFamily="18" charset="0"/>
              </a:rPr>
              <a:t> - </a:t>
            </a:r>
            <a:r>
              <a:rPr lang="cs-CZ" sz="1800" dirty="0">
                <a:effectLst/>
                <a:ea typeface="Times New Roman" panose="02020603050405020304" pitchFamily="18" charset="0"/>
              </a:rPr>
              <a:t>žáky rozdělíme na dvě družstva. Hra probíhá na basketbalovém hřišti, kdy žáci mají za cíl položit míč na koncovou čáru hřiště pouze pomocí přihrávek, bez driblinku</a:t>
            </a:r>
          </a:p>
          <a:p>
            <a:r>
              <a:rPr lang="cs-CZ" sz="1800" dirty="0"/>
              <a:t>Žáci běží a přitom točí míčem kolem hlavy a pasu</a:t>
            </a:r>
          </a:p>
          <a:p>
            <a:r>
              <a:rPr lang="cs-CZ" sz="1700" dirty="0"/>
              <a:t>Kráčí vpřed a vzad a podávají  si míč mezi nohama</a:t>
            </a:r>
          </a:p>
          <a:p>
            <a:r>
              <a:rPr lang="cs-CZ" sz="1700" dirty="0"/>
              <a:t>Rozkutálejí si míč po podlaze, běží rychleji než míč a krouží kolem něj</a:t>
            </a:r>
          </a:p>
          <a:p>
            <a:r>
              <a:rPr lang="cs-CZ" sz="1700" dirty="0"/>
              <a:t>Rozkutálejí si míč a přeskakují ho zprava a zleva</a:t>
            </a:r>
          </a:p>
          <a:p>
            <a:pPr marL="342900" indent="-342900">
              <a:buFont typeface="+mj-lt"/>
              <a:buAutoNum type="arabicPeriod"/>
            </a:pPr>
            <a:endParaRPr lang="cs-CZ" sz="1700" dirty="0"/>
          </a:p>
          <a:p>
            <a:pPr marL="342900" indent="-342900">
              <a:buFont typeface="+mj-lt"/>
              <a:buAutoNum type="arabicPeriod"/>
            </a:pPr>
            <a:endParaRPr lang="cs-CZ" sz="1700" dirty="0"/>
          </a:p>
          <a:p>
            <a:pPr marL="0" indent="0">
              <a:buNone/>
            </a:pPr>
            <a:endParaRPr lang="cs-CZ" sz="1700" dirty="0"/>
          </a:p>
          <a:p>
            <a:pPr marL="0" indent="0">
              <a:buNone/>
            </a:pPr>
            <a:endParaRPr lang="cs-CZ" sz="1700" dirty="0"/>
          </a:p>
          <a:p>
            <a:pPr marL="342900" indent="-342900">
              <a:buFont typeface="+mj-lt"/>
              <a:buAutoNum type="arabicPeriod"/>
            </a:pPr>
            <a:endParaRPr lang="cs-CZ" sz="1700" dirty="0"/>
          </a:p>
          <a:p>
            <a:pPr marL="342900" indent="-342900">
              <a:buAutoNum type="alphaUcParenR"/>
            </a:pPr>
            <a:endParaRPr lang="cs-CZ" sz="1700" dirty="0"/>
          </a:p>
          <a:p>
            <a:pPr marL="342900" indent="-342900">
              <a:buAutoNum type="alphaUcParenR"/>
            </a:pPr>
            <a:endParaRPr lang="cs-CZ" sz="1700" dirty="0"/>
          </a:p>
          <a:p>
            <a:pPr marL="342900" indent="-342900">
              <a:buAutoNum type="alphaUcParenR"/>
            </a:pPr>
            <a:endParaRPr lang="cs-CZ" sz="1700" dirty="0"/>
          </a:p>
        </p:txBody>
      </p:sp>
    </p:spTree>
    <p:extLst>
      <p:ext uri="{BB962C8B-B14F-4D97-AF65-F5344CB8AC3E}">
        <p14:creationId xmlns:p14="http://schemas.microsoft.com/office/powerpoint/2010/main" val="2591220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3" name="Rectangle 82">
            <a:extLst>
              <a:ext uri="{FF2B5EF4-FFF2-40B4-BE49-F238E27FC236}">
                <a16:creationId xmlns:a16="http://schemas.microsoft.com/office/drawing/2014/main" id="{F4C0B10B-D2C4-4A54-AFAD-3D27DF88B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5" name="Group 84">
            <a:extLst>
              <a:ext uri="{FF2B5EF4-FFF2-40B4-BE49-F238E27FC236}">
                <a16:creationId xmlns:a16="http://schemas.microsoft.com/office/drawing/2014/main" id="{B6BADB90-C74B-40D6-86DC-503F65FCE8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86" name="Freeform 44">
              <a:extLst>
                <a:ext uri="{FF2B5EF4-FFF2-40B4-BE49-F238E27FC236}">
                  <a16:creationId xmlns:a16="http://schemas.microsoft.com/office/drawing/2014/main" id="{6559431D-1886-4AE0-9B87-9AD2ECAB84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7" name="Freeform 45">
              <a:extLst>
                <a:ext uri="{FF2B5EF4-FFF2-40B4-BE49-F238E27FC236}">
                  <a16:creationId xmlns:a16="http://schemas.microsoft.com/office/drawing/2014/main" id="{373850A5-B04A-4FCD-9E73-EE322167FB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8" name="Freeform 46">
              <a:extLst>
                <a:ext uri="{FF2B5EF4-FFF2-40B4-BE49-F238E27FC236}">
                  <a16:creationId xmlns:a16="http://schemas.microsoft.com/office/drawing/2014/main" id="{82C18C67-80FA-4738-AA53-0AF2419F98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9" name="Freeform 47">
              <a:extLst>
                <a:ext uri="{FF2B5EF4-FFF2-40B4-BE49-F238E27FC236}">
                  <a16:creationId xmlns:a16="http://schemas.microsoft.com/office/drawing/2014/main" id="{48543B1A-8BF5-4C63-8404-41B2EA70B3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90" name="Rectangle 89">
              <a:extLst>
                <a:ext uri="{FF2B5EF4-FFF2-40B4-BE49-F238E27FC236}">
                  <a16:creationId xmlns:a16="http://schemas.microsoft.com/office/drawing/2014/main" id="{92DF5096-E051-498C-A3ED-CBA77A813AA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Nadpis 1">
            <a:extLst>
              <a:ext uri="{FF2B5EF4-FFF2-40B4-BE49-F238E27FC236}">
                <a16:creationId xmlns:a16="http://schemas.microsoft.com/office/drawing/2014/main" id="{C1408424-F0D0-482C-91D6-D5111980D9CB}"/>
              </a:ext>
            </a:extLst>
          </p:cNvPr>
          <p:cNvSpPr>
            <a:spLocks noGrp="1"/>
          </p:cNvSpPr>
          <p:nvPr>
            <p:ph type="title"/>
          </p:nvPr>
        </p:nvSpPr>
        <p:spPr>
          <a:xfrm>
            <a:off x="1047280" y="759805"/>
            <a:ext cx="10306520" cy="1325563"/>
          </a:xfrm>
        </p:spPr>
        <p:txBody>
          <a:bodyPr>
            <a:normAutofit/>
          </a:bodyPr>
          <a:lstStyle/>
          <a:p>
            <a:r>
              <a:rPr lang="cs-CZ" sz="4000" dirty="0">
                <a:solidFill>
                  <a:srgbClr val="FFFFFF"/>
                </a:solidFill>
              </a:rPr>
              <a:t>Hlavní část (22 – 40 minut)</a:t>
            </a:r>
          </a:p>
        </p:txBody>
      </p:sp>
      <p:sp>
        <p:nvSpPr>
          <p:cNvPr id="3" name="Zástupný obsah 2">
            <a:extLst>
              <a:ext uri="{FF2B5EF4-FFF2-40B4-BE49-F238E27FC236}">
                <a16:creationId xmlns:a16="http://schemas.microsoft.com/office/drawing/2014/main" id="{7215315A-AC2A-4F2A-A0FC-EBD80EA0A5D9}"/>
              </a:ext>
            </a:extLst>
          </p:cNvPr>
          <p:cNvSpPr>
            <a:spLocks noGrp="1"/>
          </p:cNvSpPr>
          <p:nvPr>
            <p:ph idx="1"/>
          </p:nvPr>
        </p:nvSpPr>
        <p:spPr>
          <a:xfrm>
            <a:off x="1424904" y="2494450"/>
            <a:ext cx="5399351" cy="3859216"/>
          </a:xfrm>
        </p:spPr>
        <p:txBody>
          <a:bodyPr>
            <a:normAutofit/>
          </a:bodyPr>
          <a:lstStyle/>
          <a:p>
            <a:pPr marL="0" indent="0">
              <a:buNone/>
            </a:pPr>
            <a:r>
              <a:rPr lang="cs-CZ" sz="1400" b="1" dirty="0"/>
              <a:t>Nácvik střelby:</a:t>
            </a:r>
          </a:p>
          <a:p>
            <a:pPr marL="342900" indent="-342900">
              <a:buFont typeface="+mj-lt"/>
              <a:buAutoNum type="arabicPeriod"/>
            </a:pPr>
            <a:r>
              <a:rPr lang="cs-CZ" sz="1400" dirty="0"/>
              <a:t>Vysvětlení správného postoje průběhu střelby </a:t>
            </a:r>
          </a:p>
          <a:p>
            <a:pPr marL="342900" indent="-342900">
              <a:buFont typeface="+mj-lt"/>
              <a:buAutoNum type="arabicPeriod"/>
            </a:pPr>
            <a:r>
              <a:rPr lang="cs-CZ" sz="1400" dirty="0"/>
              <a:t>žáci stojí ve dvojicích naproti sobě na vzdálenost asi 1,5 metru. Mají jeden míč a zkoušejí správnou techniku střelby. Jeden žák sleduje a opravuje druhého.</a:t>
            </a:r>
          </a:p>
          <a:p>
            <a:pPr marL="342900" indent="-342900">
              <a:buFont typeface="+mj-lt"/>
              <a:buAutoNum type="arabicPeriod"/>
            </a:pPr>
            <a:r>
              <a:rPr lang="cs-CZ" sz="1400" dirty="0"/>
              <a:t>každý žák má svůj míč. Z označeného místa (asi 50 cm před zdvojeným písmenem - střelba z pod koše) střílí na koš. Žák střílí minimálně 10x</a:t>
            </a:r>
          </a:p>
          <a:p>
            <a:pPr marL="342900" indent="-342900">
              <a:buFont typeface="+mj-lt"/>
              <a:buAutoNum type="arabicPeriod"/>
            </a:pPr>
            <a:r>
              <a:rPr lang="cs-CZ" sz="1400" dirty="0"/>
              <a:t>3. „</a:t>
            </a:r>
            <a:r>
              <a:rPr lang="cs-CZ" sz="1400" dirty="0" err="1"/>
              <a:t>vyřazovák</a:t>
            </a:r>
            <a:r>
              <a:rPr lang="cs-CZ" sz="1400" dirty="0"/>
              <a:t>“ - každý žák má svůj míč. Všichni žáci si stoupnou do zástupu. První z nich stojí u  mety (zdvojené písmeno, čára trestného hodu, uvnitř vymezeného území...) a začne střílet na koš. Jestliže žák před dá koš, další ho musíte dát také, pokud nedá je vyloučen a musí udělat 10 dřepů. Celou hru rozdělíme na 2 týmy</a:t>
            </a:r>
          </a:p>
          <a:p>
            <a:pPr marL="342900" indent="-342900">
              <a:buFont typeface="+mj-lt"/>
              <a:buAutoNum type="arabicPeriod"/>
            </a:pPr>
            <a:r>
              <a:rPr lang="cs-CZ" sz="1400" dirty="0"/>
              <a:t> Žáci jsou ve trojích na šířku hřiště běží na druhou polovinu a podél trestného hodu se zastaví, míč přihrají od prostředního k L na P a ten střílí, žáci se střídají</a:t>
            </a:r>
          </a:p>
          <a:p>
            <a:pPr marL="342900" indent="-342900">
              <a:buFont typeface="+mj-lt"/>
              <a:buAutoNum type="arabicPeriod"/>
            </a:pPr>
            <a:endParaRPr lang="cs-CZ" sz="1100" dirty="0"/>
          </a:p>
          <a:p>
            <a:pPr marL="342900" indent="-342900">
              <a:buAutoNum type="alphaUcParenR"/>
            </a:pPr>
            <a:endParaRPr lang="cs-CZ" sz="1100" dirty="0"/>
          </a:p>
          <a:p>
            <a:pPr marL="342900" indent="-342900">
              <a:buAutoNum type="alphaUcParenR"/>
            </a:pPr>
            <a:endParaRPr lang="cs-CZ" sz="1100" dirty="0"/>
          </a:p>
          <a:p>
            <a:pPr marL="342900" indent="-342900">
              <a:buAutoNum type="alphaUcParenR"/>
            </a:pPr>
            <a:endParaRPr lang="cs-CZ" sz="1100" dirty="0"/>
          </a:p>
        </p:txBody>
      </p:sp>
      <p:pic>
        <p:nvPicPr>
          <p:cNvPr id="5" name="Obrázek 4" descr="Obsah obrázku kovové nádobí, perokresba, klíč&#10;&#10;Popis byl vytvořen automaticky">
            <a:extLst>
              <a:ext uri="{FF2B5EF4-FFF2-40B4-BE49-F238E27FC236}">
                <a16:creationId xmlns:a16="http://schemas.microsoft.com/office/drawing/2014/main" id="{01C551C6-F8C1-4C76-BA08-0CD192016E58}"/>
              </a:ext>
            </a:extLst>
          </p:cNvPr>
          <p:cNvPicPr>
            <a:picLocks noChangeAspect="1"/>
          </p:cNvPicPr>
          <p:nvPr/>
        </p:nvPicPr>
        <p:blipFill rotWithShape="1">
          <a:blip r:embed="rId2">
            <a:extLst>
              <a:ext uri="{28A0092B-C50C-407E-A947-70E740481C1C}">
                <a14:useLocalDpi xmlns:a14="http://schemas.microsoft.com/office/drawing/2010/main" val="0"/>
              </a:ext>
            </a:extLst>
          </a:blip>
          <a:srcRect l="11578" t="17" r="41253" b="-17"/>
          <a:stretch/>
        </p:blipFill>
        <p:spPr>
          <a:xfrm>
            <a:off x="7130642" y="2492375"/>
            <a:ext cx="3833770" cy="3647551"/>
          </a:xfrm>
          <a:prstGeom prst="rect">
            <a:avLst/>
          </a:prstGeom>
        </p:spPr>
      </p:pic>
    </p:spTree>
    <p:extLst>
      <p:ext uri="{BB962C8B-B14F-4D97-AF65-F5344CB8AC3E}">
        <p14:creationId xmlns:p14="http://schemas.microsoft.com/office/powerpoint/2010/main" val="3286442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F4C0B10B-D2C4-4A54-AFAD-3D27DF88B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7" name="Group 136">
            <a:extLst>
              <a:ext uri="{FF2B5EF4-FFF2-40B4-BE49-F238E27FC236}">
                <a16:creationId xmlns:a16="http://schemas.microsoft.com/office/drawing/2014/main" id="{B6BADB90-C74B-40D6-86DC-503F65FCE8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138" name="Freeform 44">
              <a:extLst>
                <a:ext uri="{FF2B5EF4-FFF2-40B4-BE49-F238E27FC236}">
                  <a16:creationId xmlns:a16="http://schemas.microsoft.com/office/drawing/2014/main" id="{6559431D-1886-4AE0-9B87-9AD2ECAB84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9" name="Freeform 45">
              <a:extLst>
                <a:ext uri="{FF2B5EF4-FFF2-40B4-BE49-F238E27FC236}">
                  <a16:creationId xmlns:a16="http://schemas.microsoft.com/office/drawing/2014/main" id="{373850A5-B04A-4FCD-9E73-EE322167FB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0" name="Freeform 46">
              <a:extLst>
                <a:ext uri="{FF2B5EF4-FFF2-40B4-BE49-F238E27FC236}">
                  <a16:creationId xmlns:a16="http://schemas.microsoft.com/office/drawing/2014/main" id="{82C18C67-80FA-4738-AA53-0AF2419F98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1" name="Freeform 47">
              <a:extLst>
                <a:ext uri="{FF2B5EF4-FFF2-40B4-BE49-F238E27FC236}">
                  <a16:creationId xmlns:a16="http://schemas.microsoft.com/office/drawing/2014/main" id="{48543B1A-8BF5-4C63-8404-41B2EA70B3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2" name="Rectangle 141">
              <a:extLst>
                <a:ext uri="{FF2B5EF4-FFF2-40B4-BE49-F238E27FC236}">
                  <a16:creationId xmlns:a16="http://schemas.microsoft.com/office/drawing/2014/main" id="{92DF5096-E051-498C-A3ED-CBA77A813AA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Nadpis 1">
            <a:extLst>
              <a:ext uri="{FF2B5EF4-FFF2-40B4-BE49-F238E27FC236}">
                <a16:creationId xmlns:a16="http://schemas.microsoft.com/office/drawing/2014/main" id="{C1408424-F0D0-482C-91D6-D5111980D9CB}"/>
              </a:ext>
            </a:extLst>
          </p:cNvPr>
          <p:cNvSpPr>
            <a:spLocks noGrp="1"/>
          </p:cNvSpPr>
          <p:nvPr>
            <p:ph type="title"/>
          </p:nvPr>
        </p:nvSpPr>
        <p:spPr>
          <a:xfrm>
            <a:off x="1047280" y="759805"/>
            <a:ext cx="10306520" cy="1325563"/>
          </a:xfrm>
        </p:spPr>
        <p:txBody>
          <a:bodyPr>
            <a:normAutofit/>
          </a:bodyPr>
          <a:lstStyle/>
          <a:p>
            <a:r>
              <a:rPr lang="cs-CZ" sz="4000" dirty="0">
                <a:solidFill>
                  <a:srgbClr val="FFFFFF"/>
                </a:solidFill>
              </a:rPr>
              <a:t>Hlavní část (22 – 40 minut)</a:t>
            </a:r>
          </a:p>
        </p:txBody>
      </p:sp>
      <p:sp>
        <p:nvSpPr>
          <p:cNvPr id="3" name="Zástupný obsah 2">
            <a:extLst>
              <a:ext uri="{FF2B5EF4-FFF2-40B4-BE49-F238E27FC236}">
                <a16:creationId xmlns:a16="http://schemas.microsoft.com/office/drawing/2014/main" id="{7215315A-AC2A-4F2A-A0FC-EBD80EA0A5D9}"/>
              </a:ext>
            </a:extLst>
          </p:cNvPr>
          <p:cNvSpPr>
            <a:spLocks noGrp="1"/>
          </p:cNvSpPr>
          <p:nvPr>
            <p:ph idx="1"/>
          </p:nvPr>
        </p:nvSpPr>
        <p:spPr>
          <a:xfrm>
            <a:off x="1529032" y="2494450"/>
            <a:ext cx="9694170" cy="3953484"/>
          </a:xfrm>
        </p:spPr>
        <p:txBody>
          <a:bodyPr>
            <a:normAutofit/>
          </a:bodyPr>
          <a:lstStyle/>
          <a:p>
            <a:pPr marL="0" indent="0">
              <a:buNone/>
            </a:pPr>
            <a:r>
              <a:rPr lang="cs-CZ" sz="1700" b="1" dirty="0"/>
              <a:t>Střelba dvojtakt </a:t>
            </a:r>
          </a:p>
          <a:p>
            <a:pPr marL="342900" indent="-342900">
              <a:buFont typeface="+mj-lt"/>
              <a:buAutoNum type="arabicPeriod"/>
            </a:pPr>
            <a:r>
              <a:rPr lang="cs-CZ" sz="1700" dirty="0"/>
              <a:t>Učitel předvede dvojtakt se zakončením do koše. </a:t>
            </a:r>
          </a:p>
          <a:p>
            <a:pPr marL="342900" indent="-342900">
              <a:buFont typeface="+mj-lt"/>
              <a:buAutoNum type="arabicPeriod"/>
            </a:pPr>
            <a:r>
              <a:rPr lang="cs-CZ" sz="1700" dirty="0"/>
              <a:t>dvojtakty – žáci utvoří dva zástupy na trojkové čáře, na pravé straně a levé straně. Na povel učitele začnou driblovat směrem ke koši a kolem zdvojeného písmene začnou dělat dvojtakt. Po vystřelení si najde žák svůj míč a driblingem se zařadí na konec zástupu. Počítá si koše</a:t>
            </a:r>
          </a:p>
          <a:p>
            <a:pPr marL="342900" indent="-342900">
              <a:buFont typeface="+mj-lt"/>
              <a:buAutoNum type="arabicPeriod"/>
            </a:pPr>
            <a:r>
              <a:rPr lang="cs-CZ" sz="1700" dirty="0"/>
              <a:t>dvojtakty ve trojicích – žáci si vytvoří trojice a každý žák bude mít svůj míč. Jeden z trojice stojí na půlící čáře a zbylí dva vždy pod jedním košem a všichni stojí naproti sobě. Na povel žák stojící na půlící čáře začne driblovat ke koši. Udělá dvojtakt. Jestliže vstřelí koš, vymění se se žákem z jeho trojice stojícím pod košem. Tento žák dribluje na druhou stranu hřiště a snaží se vstřelit koš, v případě úspěšné střely se opět žáci mění. V případě neúspěchu si střílející hráč sebere míč a dribluje na protější koš, kde se snaží vstřelit koš. </a:t>
            </a:r>
            <a:r>
              <a:rPr lang="pl-PL" sz="1700" dirty="0"/>
              <a:t>Úkolem trojice je dát 15 košů.</a:t>
            </a:r>
          </a:p>
          <a:p>
            <a:pPr marL="342900" indent="-342900">
              <a:buFont typeface="+mj-lt"/>
              <a:buAutoNum type="arabicPeriod"/>
            </a:pPr>
            <a:r>
              <a:rPr lang="pl-PL" sz="1700" dirty="0"/>
              <a:t> Žák 1 dribluje na čáru TH, ostře změní směr a zastavuje se na čáře 3 bodového hodu - žák 2 sprintuje podél postranní čáry, běží obloukem k žáku 1, přebírá od hráče 1 míč a do středu hřiště zakončuje  dvojtaktem</a:t>
            </a:r>
            <a:endParaRPr lang="cs-CZ" sz="1700" dirty="0"/>
          </a:p>
          <a:p>
            <a:pPr marL="342900" indent="-342900">
              <a:buFont typeface="+mj-lt"/>
              <a:buAutoNum type="arabicPeriod"/>
            </a:pPr>
            <a:endParaRPr lang="cs-CZ" sz="1700" dirty="0"/>
          </a:p>
          <a:p>
            <a:pPr marL="0" indent="0">
              <a:buNone/>
            </a:pPr>
            <a:endParaRPr lang="cs-CZ" sz="1700" dirty="0"/>
          </a:p>
          <a:p>
            <a:pPr marL="0" indent="0">
              <a:buNone/>
            </a:pPr>
            <a:endParaRPr lang="cs-CZ" sz="1700" dirty="0"/>
          </a:p>
          <a:p>
            <a:pPr marL="342900" indent="-342900">
              <a:buFont typeface="+mj-lt"/>
              <a:buAutoNum type="arabicPeriod"/>
            </a:pPr>
            <a:endParaRPr lang="cs-CZ" sz="1700" dirty="0"/>
          </a:p>
          <a:p>
            <a:pPr marL="342900" indent="-342900">
              <a:buAutoNum type="alphaUcParenR"/>
            </a:pPr>
            <a:endParaRPr lang="cs-CZ" sz="1700" dirty="0"/>
          </a:p>
          <a:p>
            <a:pPr marL="342900" indent="-342900">
              <a:buAutoNum type="alphaUcParenR"/>
            </a:pPr>
            <a:endParaRPr lang="cs-CZ" sz="1700" dirty="0"/>
          </a:p>
          <a:p>
            <a:pPr marL="342900" indent="-342900">
              <a:buAutoNum type="alphaUcParenR"/>
            </a:pPr>
            <a:endParaRPr lang="cs-CZ" sz="1700" dirty="0"/>
          </a:p>
        </p:txBody>
      </p:sp>
    </p:spTree>
    <p:extLst>
      <p:ext uri="{BB962C8B-B14F-4D97-AF65-F5344CB8AC3E}">
        <p14:creationId xmlns:p14="http://schemas.microsoft.com/office/powerpoint/2010/main" val="915008584"/>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TotalTime>
  <Words>1535</Words>
  <Application>Microsoft Office PowerPoint</Application>
  <PresentationFormat>Širokoúhlá obrazovka</PresentationFormat>
  <Paragraphs>148</Paragraphs>
  <Slides>14</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14</vt:i4>
      </vt:variant>
    </vt:vector>
  </HeadingPairs>
  <TitlesOfParts>
    <vt:vector size="19" baseType="lpstr">
      <vt:lpstr>Arial</vt:lpstr>
      <vt:lpstr>Calibri</vt:lpstr>
      <vt:lpstr>Calibri Light</vt:lpstr>
      <vt:lpstr>Times New Roman</vt:lpstr>
      <vt:lpstr>Motiv Office</vt:lpstr>
      <vt:lpstr>Vyučovací jednotky basketbalu</vt:lpstr>
      <vt:lpstr>Informace o vyučovacích jednotkách</vt:lpstr>
      <vt:lpstr>Úvodní část (1-15 minut)</vt:lpstr>
      <vt:lpstr>Hlavní část (16 – 40 minut)</vt:lpstr>
      <vt:lpstr>Hlavní část (16 – 40 minut)</vt:lpstr>
      <vt:lpstr>Závěrečná část(40 – 45 minut)</vt:lpstr>
      <vt:lpstr>2 jednotka – úvodní část (1-18minut)</vt:lpstr>
      <vt:lpstr>Hlavní část (22 – 40 minut)</vt:lpstr>
      <vt:lpstr>Hlavní část (22 – 40 minut)</vt:lpstr>
      <vt:lpstr>Závěrečná část(40 – 45 minut)</vt:lpstr>
      <vt:lpstr>3 jednotka – Úvodní část (1-15 minut)</vt:lpstr>
      <vt:lpstr>Průpravná část (16 – 25 minut)</vt:lpstr>
      <vt:lpstr>Hlavní část (26 – 45 minut)</vt:lpstr>
      <vt:lpstr>Zdroje: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Vyučovací jednotka basketbalu</dc:title>
  <dc:creator>Jan Konvář</dc:creator>
  <cp:lastModifiedBy>Mildex Ptáčník</cp:lastModifiedBy>
  <cp:revision>18</cp:revision>
  <dcterms:created xsi:type="dcterms:W3CDTF">2020-11-05T19:14:35Z</dcterms:created>
  <dcterms:modified xsi:type="dcterms:W3CDTF">2020-12-06T21:15:21Z</dcterms:modified>
</cp:coreProperties>
</file>