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65" r:id="rId3"/>
    <p:sldId id="266" r:id="rId4"/>
    <p:sldId id="267" r:id="rId5"/>
    <p:sldId id="268" r:id="rId6"/>
    <p:sldId id="269" r:id="rId7"/>
    <p:sldId id="259" r:id="rId8"/>
    <p:sldId id="261" r:id="rId9"/>
    <p:sldId id="262" r:id="rId10"/>
    <p:sldId id="263" r:id="rId11"/>
    <p:sldId id="264" r:id="rId12"/>
    <p:sldId id="26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a Hudáková" initials="AH" lastIdx="5" clrIdx="0">
    <p:extLst>
      <p:ext uri="{19B8F6BF-5375-455C-9EA6-DF929625EA0E}">
        <p15:presenceInfo xmlns:p15="http://schemas.microsoft.com/office/powerpoint/2012/main" userId="741b2a806fc06f4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531" autoAdjust="0"/>
  </p:normalViewPr>
  <p:slideViewPr>
    <p:cSldViewPr snapToGrid="0">
      <p:cViewPr varScale="1">
        <p:scale>
          <a:sx n="62" d="100"/>
          <a:sy n="62" d="100"/>
        </p:scale>
        <p:origin x="40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5-23T17:33:18.935" idx="2">
    <p:pos x="4343" y="1126"/>
    <p:text>Lze použít toto video bez titulků? znáte ho a bude stačit simultánní přepis?</p:text>
    <p:extLst>
      <p:ext uri="{C676402C-5697-4E1C-873F-D02D1690AC5C}">
        <p15:threadingInfo xmlns:p15="http://schemas.microsoft.com/office/powerpoint/2012/main" timeZoneBias="-120"/>
      </p:ext>
    </p:extLst>
  </p:cm>
  <p:cm authorId="1" dt="2016-05-23T17:34:12.957" idx="3">
    <p:pos x="2848" y="1437"/>
    <p:text>zatímco předchozí video představí autora a metodu v obecnosti, toto video ukáže některé její "vychytávky"</p:text>
    <p:extLst>
      <p:ext uri="{C676402C-5697-4E1C-873F-D02D1690AC5C}">
        <p15:threadingInfo xmlns:p15="http://schemas.microsoft.com/office/powerpoint/2012/main" timeZoneBias="-120"/>
      </p:ext>
    </p:extLst>
  </p:cm>
  <p:cm authorId="1" dt="2016-05-23T17:35:05.427" idx="4">
    <p:pos x="4064" y="1728"/>
    <p:text>toto video ukáže další vychytávky a začne i "problematizovat"</p:text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51CCC4-6B69-454A-A755-3E9278A02971}" type="datetimeFigureOut">
              <a:rPr lang="cs-CZ" smtClean="0"/>
              <a:t>25. 5. 2016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142212-95EE-418B-9EB3-35CB8ADF41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7089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FB06A-B3E6-40AD-A7FE-E202A553901D}" type="datetimeFigureOut">
              <a:rPr lang="cs-CZ" smtClean="0"/>
              <a:t>25. 5. 2016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AB567603-F0DA-477D-A200-72CCFF04B7B2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7623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FB06A-B3E6-40AD-A7FE-E202A553901D}" type="datetimeFigureOut">
              <a:rPr lang="cs-CZ" smtClean="0"/>
              <a:t>25. 5. 2016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67603-F0DA-477D-A200-72CCFF04B7B2}" type="slidenum">
              <a:rPr lang="cs-CZ" smtClean="0"/>
              <a:t>‹#›</a:t>
            </a:fld>
            <a:endParaRPr lang="cs-CZ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3183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FB06A-B3E6-40AD-A7FE-E202A553901D}" type="datetimeFigureOut">
              <a:rPr lang="cs-CZ" smtClean="0"/>
              <a:t>25. 5. 2016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67603-F0DA-477D-A200-72CCFF04B7B2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3227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FB06A-B3E6-40AD-A7FE-E202A553901D}" type="datetimeFigureOut">
              <a:rPr lang="cs-CZ" smtClean="0"/>
              <a:t>25. 5. 2016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67603-F0DA-477D-A200-72CCFF04B7B2}" type="slidenum">
              <a:rPr lang="cs-CZ" smtClean="0"/>
              <a:t>‹#›</a:t>
            </a:fld>
            <a:endParaRPr lang="cs-CZ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7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FB06A-B3E6-40AD-A7FE-E202A553901D}" type="datetimeFigureOut">
              <a:rPr lang="cs-CZ" smtClean="0"/>
              <a:t>25. 5. 2016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67603-F0DA-477D-A200-72CCFF04B7B2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9497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FB06A-B3E6-40AD-A7FE-E202A553901D}" type="datetimeFigureOut">
              <a:rPr lang="cs-CZ" smtClean="0"/>
              <a:t>25. 5. 2016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67603-F0DA-477D-A200-72CCFF04B7B2}" type="slidenum">
              <a:rPr lang="cs-CZ" smtClean="0"/>
              <a:t>‹#›</a:t>
            </a:fld>
            <a:endParaRPr lang="cs-CZ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3697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FB06A-B3E6-40AD-A7FE-E202A553901D}" type="datetimeFigureOut">
              <a:rPr lang="cs-CZ" smtClean="0"/>
              <a:t>25. 5. 2016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67603-F0DA-477D-A200-72CCFF04B7B2}" type="slidenum">
              <a:rPr lang="cs-CZ" smtClean="0"/>
              <a:t>‹#›</a:t>
            </a:fld>
            <a:endParaRPr lang="cs-CZ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5804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FB06A-B3E6-40AD-A7FE-E202A553901D}" type="datetimeFigureOut">
              <a:rPr lang="cs-CZ" smtClean="0"/>
              <a:t>25. 5. 2016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67603-F0DA-477D-A200-72CCFF04B7B2}" type="slidenum">
              <a:rPr lang="cs-CZ" smtClean="0"/>
              <a:t>‹#›</a:t>
            </a:fld>
            <a:endParaRPr lang="cs-CZ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471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FB06A-B3E6-40AD-A7FE-E202A553901D}" type="datetimeFigureOut">
              <a:rPr lang="cs-CZ" smtClean="0"/>
              <a:t>25. 5. 2016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67603-F0DA-477D-A200-72CCFF04B7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4884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FB06A-B3E6-40AD-A7FE-E202A553901D}" type="datetimeFigureOut">
              <a:rPr lang="cs-CZ" smtClean="0"/>
              <a:t>25. 5. 2016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67603-F0DA-477D-A200-72CCFF04B7B2}" type="slidenum">
              <a:rPr lang="cs-CZ" smtClean="0"/>
              <a:t>‹#›</a:t>
            </a:fld>
            <a:endParaRPr lang="cs-CZ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7235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82CFB06A-B3E6-40AD-A7FE-E202A553901D}" type="datetimeFigureOut">
              <a:rPr lang="cs-CZ" smtClean="0"/>
              <a:t>25. 5. 2016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67603-F0DA-477D-A200-72CCFF04B7B2}" type="slidenum">
              <a:rPr lang="cs-CZ" smtClean="0"/>
              <a:t>‹#›</a:t>
            </a:fld>
            <a:endParaRPr lang="cs-CZ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5216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FB06A-B3E6-40AD-A7FE-E202A553901D}" type="datetimeFigureOut">
              <a:rPr lang="cs-CZ" smtClean="0"/>
              <a:t>25. 5. 2016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AB567603-F0DA-477D-A200-72CCFF04B7B2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014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patents/US20090253106" TargetMode="External"/><Relationship Id="rId3" Type="http://schemas.openxmlformats.org/officeDocument/2006/relationships/hyperlink" Target="https://repository.library.georgetown.edu/handle/10822/559501" TargetMode="External"/><Relationship Id="rId7" Type="http://schemas.openxmlformats.org/officeDocument/2006/relationships/hyperlink" Target="http://www.deafconnections.co.uk/images/pdfs/Final%20MVL%20Report%20Public.pdf" TargetMode="External"/><Relationship Id="rId2" Type="http://schemas.openxmlformats.org/officeDocument/2006/relationships/hyperlink" Target="http://www.green-bridge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log.montessoriforeveryone.com/grammar.html" TargetMode="External"/><Relationship Id="rId5" Type="http://schemas.openxmlformats.org/officeDocument/2006/relationships/hyperlink" Target="http://www.slideshare.net/GailGrigg/using-montessori-methods-in-adult-education-esl-literacy-instruction" TargetMode="External"/><Relationship Id="rId4" Type="http://schemas.openxmlformats.org/officeDocument/2006/relationships/hyperlink" Target="http://montessoritraining.blogspot.cz/2012/11/favorite-upper-elementary-montessori-material-sentence-analysis.html" TargetMode="External"/><Relationship Id="rId9" Type="http://schemas.openxmlformats.org/officeDocument/2006/relationships/hyperlink" Target="http://www.grammargraphic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een-bridge.org/" TargetMode="External"/><Relationship Id="rId2" Type="http://schemas.openxmlformats.org/officeDocument/2006/relationships/hyperlink" Target="https://www.youtube.com/watch?v=kpbJZZ08fkc" TargetMode="Externa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hyperlink" Target="https://vimeo.com/110792983?from=outro-embe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D1B2AA.123EB920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z/search?q=parts+of+speech+in+english&amp;biw=1280&amp;bih=575&amp;source=lnms&amp;tbm=isch&amp;sa=X&amp;ved=0ahUKEwiAgsLs7pjMAhWmZpoKHbvXAq8Q_AUIBigB#tbm=isch&amp;q=montessori+parts+of+speech+symbols" TargetMode="External"/><Relationship Id="rId2" Type="http://schemas.openxmlformats.org/officeDocument/2006/relationships/hyperlink" Target="http://www.alisonsmontessori.com/Parts_of_Speech_Grammar_Symbol_Charts_p/l11.01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lisonsmontessori.com/Grammar_Symbol_Solids_w_Base_p/l30.ht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uryr-ricany.cz/clanek/ms-a-zs-sofie-c2049" TargetMode="External"/><Relationship Id="rId2" Type="http://schemas.openxmlformats.org/officeDocument/2006/relationships/hyperlink" Target="http://baby-cafe.cz/forum/diskuse/12/43667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google.com/patents/US20090253106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405575" y="802298"/>
            <a:ext cx="8679767" cy="2541431"/>
          </a:xfrm>
        </p:spPr>
        <p:txBody>
          <a:bodyPr>
            <a:normAutofit/>
          </a:bodyPr>
          <a:lstStyle/>
          <a:p>
            <a:pPr algn="ctr"/>
            <a:r>
              <a:rPr lang="cs-CZ" sz="4400" cap="none" dirty="0" err="1"/>
              <a:t>Manipulative</a:t>
            </a:r>
            <a:r>
              <a:rPr lang="cs-CZ" sz="4400" cap="none" dirty="0"/>
              <a:t> </a:t>
            </a:r>
            <a:r>
              <a:rPr lang="cs-CZ" sz="4400" cap="none" dirty="0" err="1"/>
              <a:t>Visual</a:t>
            </a:r>
            <a:r>
              <a:rPr lang="cs-CZ" sz="4400" cap="none" dirty="0"/>
              <a:t> </a:t>
            </a:r>
            <a:r>
              <a:rPr lang="cs-CZ" sz="4400" cap="none" dirty="0" err="1"/>
              <a:t>Language</a:t>
            </a:r>
            <a:r>
              <a:rPr lang="cs-CZ" sz="4400" cap="none" dirty="0"/>
              <a:t/>
            </a:r>
            <a:br>
              <a:rPr lang="cs-CZ" sz="4400" cap="none" dirty="0"/>
            </a:br>
            <a:r>
              <a:rPr lang="cs-CZ" sz="4400" cap="none" dirty="0"/>
              <a:t>(MVL)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14401" y="3714750"/>
            <a:ext cx="10491536" cy="2481512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cs-CZ" dirty="0" smtClean="0"/>
              <a:t>Anna </a:t>
            </a:r>
            <a:r>
              <a:rPr lang="cs-CZ" dirty="0"/>
              <a:t>Hezká</a:t>
            </a:r>
          </a:p>
          <a:p>
            <a:pPr algn="l"/>
            <a:r>
              <a:rPr lang="cs-CZ" dirty="0" smtClean="0"/>
              <a:t>Honza Bláha</a:t>
            </a:r>
          </a:p>
          <a:p>
            <a:pPr algn="l"/>
            <a:r>
              <a:rPr lang="cs-CZ" dirty="0" smtClean="0"/>
              <a:t>Kačka lišková</a:t>
            </a:r>
          </a:p>
          <a:p>
            <a:pPr algn="l"/>
            <a:r>
              <a:rPr lang="cs-CZ" dirty="0" smtClean="0"/>
              <a:t>Andrea </a:t>
            </a:r>
            <a:r>
              <a:rPr lang="cs-CZ" dirty="0" err="1" smtClean="0"/>
              <a:t>hudáková</a:t>
            </a:r>
            <a:endParaRPr lang="cs-CZ" dirty="0"/>
          </a:p>
          <a:p>
            <a:pPr algn="r"/>
            <a:endParaRPr lang="cs-CZ" dirty="0"/>
          </a:p>
          <a:p>
            <a:pPr algn="r"/>
            <a:r>
              <a:rPr lang="en-US" dirty="0"/>
              <a:t>"I cannot hear the order. I need to see it and touch it, </a:t>
            </a:r>
            <a:r>
              <a:rPr lang="cs-CZ" dirty="0" smtClean="0"/>
              <a:t> </a:t>
            </a:r>
            <a:r>
              <a:rPr lang="en-US" dirty="0" smtClean="0"/>
              <a:t>and </a:t>
            </a:r>
            <a:r>
              <a:rPr lang="en-US" dirty="0"/>
              <a:t>that way I understand it" (MVL Learner).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721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none" dirty="0"/>
              <a:t>Práce s časem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542" t="18902" r="33188" b="11295"/>
          <a:stretch/>
        </p:blipFill>
        <p:spPr>
          <a:xfrm>
            <a:off x="1295400" y="1435136"/>
            <a:ext cx="4358640" cy="484975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291" t="18355" r="32302" b="12792"/>
          <a:stretch/>
        </p:blipFill>
        <p:spPr>
          <a:xfrm>
            <a:off x="6355080" y="1727522"/>
            <a:ext cx="4450080" cy="473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68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 obdobném principu jsou založeny i jiné </a:t>
            </a:r>
            <a:r>
              <a:rPr lang="cs-CZ" dirty="0" smtClean="0"/>
              <a:t>metody, </a:t>
            </a:r>
            <a:r>
              <a:rPr lang="cs-CZ" dirty="0"/>
              <a:t>jako je </a:t>
            </a:r>
            <a:r>
              <a:rPr lang="cs-CZ" dirty="0" err="1"/>
              <a:t>Grammar</a:t>
            </a:r>
            <a:r>
              <a:rPr lang="cs-CZ" dirty="0"/>
              <a:t> </a:t>
            </a:r>
            <a:r>
              <a:rPr lang="cs-CZ" dirty="0" err="1"/>
              <a:t>Graphics</a:t>
            </a:r>
            <a:r>
              <a:rPr lang="cs-CZ" dirty="0"/>
              <a:t> (využívající zcela jiné symboly), signální gramatika nebo již zmiňovaná </a:t>
            </a:r>
            <a:r>
              <a:rPr lang="cs-CZ" dirty="0" err="1"/>
              <a:t>Montessori</a:t>
            </a:r>
            <a:r>
              <a:rPr lang="cs-CZ" dirty="0"/>
              <a:t> </a:t>
            </a:r>
            <a:r>
              <a:rPr lang="cs-CZ" dirty="0" err="1"/>
              <a:t>Grammar</a:t>
            </a:r>
            <a:r>
              <a:rPr lang="cs-CZ" dirty="0"/>
              <a:t> Symbol </a:t>
            </a:r>
            <a:r>
              <a:rPr lang="cs-CZ" dirty="0" err="1"/>
              <a:t>Method</a:t>
            </a:r>
            <a:r>
              <a:rPr lang="cs-CZ" dirty="0"/>
              <a:t>.</a:t>
            </a:r>
          </a:p>
          <a:p>
            <a:r>
              <a:rPr lang="cs-CZ" dirty="0"/>
              <a:t>O přesném fungování MVL se moc neví, protože si G. Gore přeje, aby metoda byla využívána výhradně neslyšícími.</a:t>
            </a:r>
          </a:p>
          <a:p>
            <a:r>
              <a:rPr lang="cs-CZ" dirty="0"/>
              <a:t>Aplikace metody na jiné jazyky, jako např. </a:t>
            </a:r>
            <a:r>
              <a:rPr lang="cs-CZ" smtClean="0"/>
              <a:t>češtinu,???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173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861086"/>
          </a:xfrm>
        </p:spPr>
        <p:txBody>
          <a:bodyPr>
            <a:normAutofit fontScale="85000" lnSpcReduction="20000"/>
          </a:bodyPr>
          <a:lstStyle/>
          <a:p>
            <a:r>
              <a:rPr lang="cs-CZ" dirty="0">
                <a:hlinkClick r:id="rId2"/>
              </a:rPr>
              <a:t>http://www.green-bridge.org/</a:t>
            </a:r>
            <a:r>
              <a:rPr lang="cs-CZ" dirty="0"/>
              <a:t> </a:t>
            </a:r>
          </a:p>
          <a:p>
            <a:r>
              <a:rPr lang="cs-CZ" dirty="0">
                <a:hlinkClick r:id="rId3"/>
              </a:rPr>
              <a:t>https://repository.library.georgetown.edu/handle/10822/559501</a:t>
            </a:r>
            <a:r>
              <a:rPr lang="cs-CZ" dirty="0"/>
              <a:t> </a:t>
            </a:r>
          </a:p>
          <a:p>
            <a:r>
              <a:rPr lang="cs-CZ" dirty="0">
                <a:hlinkClick r:id="rId4"/>
              </a:rPr>
              <a:t>http://montessoritraining.blogspot.cz/2012/11/favorite-upper-elementary-montessori-material-sentence-analysis.html</a:t>
            </a:r>
            <a:r>
              <a:rPr lang="cs-CZ" dirty="0"/>
              <a:t> </a:t>
            </a:r>
          </a:p>
          <a:p>
            <a:r>
              <a:rPr lang="cs-CZ" dirty="0">
                <a:hlinkClick r:id="rId5"/>
              </a:rPr>
              <a:t>http://www.slideshare.net/GailGrigg/using-montessori-methods-in-adult-education-esl-literacy-instruction</a:t>
            </a:r>
            <a:r>
              <a:rPr lang="cs-CZ" dirty="0"/>
              <a:t> </a:t>
            </a:r>
          </a:p>
          <a:p>
            <a:r>
              <a:rPr lang="cs-CZ" dirty="0">
                <a:hlinkClick r:id="rId6"/>
              </a:rPr>
              <a:t>http://www.blog.montessoriforeveryone.com/grammar.html</a:t>
            </a:r>
            <a:r>
              <a:rPr lang="cs-CZ" dirty="0"/>
              <a:t> </a:t>
            </a:r>
          </a:p>
          <a:p>
            <a:r>
              <a:rPr lang="cs-CZ" dirty="0">
                <a:hlinkClick r:id="rId7"/>
              </a:rPr>
              <a:t>http://www.deafconnections.co.uk/images/pdfs/Final%20MVL%20Report%20Public.pdf</a:t>
            </a:r>
            <a:r>
              <a:rPr lang="cs-CZ" dirty="0"/>
              <a:t> </a:t>
            </a:r>
          </a:p>
          <a:p>
            <a:r>
              <a:rPr lang="cs-CZ" dirty="0">
                <a:hlinkClick r:id="rId8"/>
              </a:rPr>
              <a:t>http://www.google.com/patents/US20090253106</a:t>
            </a:r>
            <a:r>
              <a:rPr lang="cs-CZ" dirty="0"/>
              <a:t> </a:t>
            </a:r>
          </a:p>
          <a:p>
            <a:r>
              <a:rPr lang="cs-CZ" dirty="0">
                <a:hlinkClick r:id="rId9"/>
              </a:rPr>
              <a:t>http://www.grammargraphics.com/</a:t>
            </a:r>
            <a:r>
              <a:rPr lang="cs-CZ" dirty="0"/>
              <a:t> </a:t>
            </a:r>
            <a:endParaRPr lang="cs-CZ" dirty="0" smtClean="0"/>
          </a:p>
          <a:p>
            <a:r>
              <a:rPr lang="cs-CZ" dirty="0" smtClean="0"/>
              <a:t>Další v prezentaci uvedené odkazy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521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51579" y="1012874"/>
            <a:ext cx="9603275" cy="4453471"/>
          </a:xfrm>
        </p:spPr>
        <p:txBody>
          <a:bodyPr>
            <a:normAutofit/>
          </a:bodyPr>
          <a:lstStyle/>
          <a:p>
            <a:r>
              <a:rPr lang="cs-CZ" dirty="0"/>
              <a:t>MVL je metoda vizuálního učení používána k výuce angličtiny u neslyšících </a:t>
            </a:r>
            <a:r>
              <a:rPr lang="cs-CZ" dirty="0" smtClean="0"/>
              <a:t>dětí (ale i dospělých) v </a:t>
            </a:r>
            <a:r>
              <a:rPr lang="cs-CZ" dirty="0"/>
              <a:t>Americe a </a:t>
            </a:r>
            <a:r>
              <a:rPr lang="cs-CZ" dirty="0" smtClean="0"/>
              <a:t>Kanadě (ale i jinde ve světě).</a:t>
            </a:r>
            <a:endParaRPr lang="cs-CZ" dirty="0"/>
          </a:p>
          <a:p>
            <a:pPr>
              <a:spcBef>
                <a:spcPts val="1800"/>
              </a:spcBef>
            </a:pPr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www.youtube.com/watch?v=kpbJZZ08fkc</a:t>
            </a:r>
            <a:r>
              <a:rPr lang="cs-CZ" dirty="0" smtClean="0"/>
              <a:t> </a:t>
            </a:r>
          </a:p>
          <a:p>
            <a:pPr marL="228600" lvl="1">
              <a:spcBef>
                <a:spcPts val="1800"/>
              </a:spcBef>
            </a:pPr>
            <a:r>
              <a:rPr lang="pl-PL" sz="2000" u="sng" dirty="0">
                <a:hlinkClick r:id="rId3"/>
              </a:rPr>
              <a:t>http://www.green-bridge.org</a:t>
            </a:r>
            <a:r>
              <a:rPr lang="pl-PL" sz="2000" u="sng" dirty="0" smtClean="0">
                <a:hlinkClick r:id="rId3"/>
              </a:rPr>
              <a:t>/</a:t>
            </a:r>
            <a:endParaRPr lang="pl-PL" sz="2000" u="sng" dirty="0" smtClean="0"/>
          </a:p>
          <a:p>
            <a:pPr marL="228600" lvl="1">
              <a:spcBef>
                <a:spcPts val="1800"/>
              </a:spcBef>
            </a:pPr>
            <a:r>
              <a:rPr lang="pl-PL" sz="2000" u="sng" dirty="0">
                <a:hlinkClick r:id="rId4"/>
              </a:rPr>
              <a:t>https://vimeo.com/110792983?from=outro-embed</a:t>
            </a:r>
            <a:endParaRPr lang="en-GB" sz="2000" dirty="0"/>
          </a:p>
          <a:p>
            <a:pPr marL="228600" lvl="1">
              <a:spcBef>
                <a:spcPts val="1000"/>
              </a:spcBef>
            </a:pPr>
            <a:endParaRPr lang="en-GB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106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Zástupný symbol pro obsah 3" descr="cid:image001.png@01D1B2AA.123EB920"/>
          <p:cNvPicPr>
            <a:picLocks noGrp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543" y="626722"/>
            <a:ext cx="9657707" cy="4880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756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Připomíná vám to něco?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97392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www.alisonsmontessori.com/Parts_of_Speech_Grammar_Symbol_Charts_p/l11.01.htm</a:t>
            </a:r>
            <a:endParaRPr lang="cs-CZ" dirty="0" smtClean="0"/>
          </a:p>
          <a:p>
            <a:pPr>
              <a:spcBef>
                <a:spcPts val="1800"/>
              </a:spcBef>
            </a:pPr>
            <a:r>
              <a:rPr lang="cs-CZ" dirty="0">
                <a:hlinkClick r:id="rId3"/>
              </a:rPr>
              <a:t>https://www.google.cz/search?q=parts+of+speech+in+english&amp;biw=1280&amp;bih=575&amp;source=lnms&amp;tbm=isch&amp;sa=X&amp;ved=0ahUKEwiAgsLs7pjMAhWmZpoKHbvXAq8Q_AUIBigB#tbm=isch&amp;q=montessori+parts+of+speech+symbols</a:t>
            </a:r>
            <a:endParaRPr lang="cs-CZ" dirty="0">
              <a:hlinkClick r:id="rId4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622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Připomíná vám to něco?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baby-cafe.cz/forum/diskuse/12/43667</a:t>
            </a:r>
            <a:endParaRPr lang="cs-CZ" dirty="0" smtClean="0"/>
          </a:p>
          <a:p>
            <a:pPr>
              <a:spcBef>
                <a:spcPts val="1800"/>
              </a:spcBef>
            </a:pPr>
            <a:r>
              <a:rPr lang="en-GB" dirty="0">
                <a:hlinkClick r:id="rId3"/>
              </a:rPr>
              <a:t>http://</a:t>
            </a:r>
            <a:r>
              <a:rPr lang="en-GB" dirty="0" smtClean="0">
                <a:hlinkClick r:id="rId3"/>
              </a:rPr>
              <a:t>www.kuryr-ricany.cz/clanek/ms-a-zs-sofie-c2049</a:t>
            </a:r>
            <a:endParaRPr lang="cs-CZ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060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Maria </a:t>
            </a:r>
            <a:r>
              <a:rPr lang="cs-CZ" dirty="0" err="1" smtClean="0"/>
              <a:t>montessori</a:t>
            </a:r>
            <a:r>
              <a:rPr lang="cs-CZ" dirty="0" smtClean="0"/>
              <a:t> (1870–1952)</a:t>
            </a:r>
            <a:endParaRPr lang="en-GB" dirty="0"/>
          </a:p>
        </p:txBody>
      </p:sp>
      <p:pic>
        <p:nvPicPr>
          <p:cNvPr id="1026" name="Picture 2" descr="Výsledek obrázku pro maria montessor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061" y="2123887"/>
            <a:ext cx="4590260" cy="34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01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74662"/>
            <a:ext cx="10515600" cy="6002302"/>
          </a:xfrm>
        </p:spPr>
        <p:txBody>
          <a:bodyPr/>
          <a:lstStyle/>
          <a:p>
            <a:r>
              <a:rPr lang="cs-CZ" dirty="0" smtClean="0"/>
              <a:t>Uvádí se, že MVL metodu vymyslel Jimmy </a:t>
            </a:r>
            <a:r>
              <a:rPr lang="cs-CZ" dirty="0" err="1" smtClean="0"/>
              <a:t>Challis</a:t>
            </a:r>
            <a:r>
              <a:rPr lang="cs-CZ" dirty="0" smtClean="0"/>
              <a:t> Gore (z </a:t>
            </a:r>
            <a:r>
              <a:rPr lang="cs-CZ" dirty="0" err="1" smtClean="0"/>
              <a:t>Gallaudetovy</a:t>
            </a:r>
            <a:r>
              <a:rPr lang="cs-CZ" dirty="0" smtClean="0"/>
              <a:t> univerzity) a Robert </a:t>
            </a:r>
            <a:r>
              <a:rPr lang="cs-CZ" dirty="0" err="1" smtClean="0"/>
              <a:t>Gillies</a:t>
            </a:r>
            <a:r>
              <a:rPr lang="cs-CZ" dirty="0" smtClean="0"/>
              <a:t> (z </a:t>
            </a:r>
            <a:r>
              <a:rPr lang="cs-CZ" dirty="0" err="1" smtClean="0"/>
              <a:t>Baxtrovy</a:t>
            </a:r>
            <a:r>
              <a:rPr lang="cs-CZ" dirty="0" smtClean="0"/>
              <a:t> školy pro neslyšící) </a:t>
            </a:r>
            <a:r>
              <a:rPr lang="cs-CZ" dirty="0" smtClean="0"/>
              <a:t>a v roce 2009 si ji nechali </a:t>
            </a:r>
            <a:r>
              <a:rPr lang="cs-CZ" dirty="0" smtClean="0">
                <a:hlinkClick r:id="rId2"/>
              </a:rPr>
              <a:t>patentovat</a:t>
            </a:r>
            <a:r>
              <a:rPr lang="cs-CZ" dirty="0" smtClean="0"/>
              <a:t>.</a:t>
            </a:r>
            <a:endParaRPr lang="cs-CZ" dirty="0" smtClean="0"/>
          </a:p>
          <a:p>
            <a:r>
              <a:rPr lang="cs-CZ" dirty="0" smtClean="0"/>
              <a:t>Gore</a:t>
            </a:r>
            <a:r>
              <a:rPr lang="cs-CZ" baseline="0" dirty="0" smtClean="0"/>
              <a:t> </a:t>
            </a:r>
            <a:r>
              <a:rPr lang="cs-CZ" baseline="0" dirty="0"/>
              <a:t>a </a:t>
            </a:r>
            <a:r>
              <a:rPr lang="cs-CZ" baseline="0" dirty="0" err="1"/>
              <a:t>Gillies</a:t>
            </a:r>
            <a:r>
              <a:rPr lang="cs-CZ" baseline="0" dirty="0"/>
              <a:t> v průběhu zdokonalování metody zjistili, že jednotlivé tvary nejsou dostatečné pro vyjádření všech tvarů sloves, </a:t>
            </a:r>
            <a:r>
              <a:rPr lang="cs-CZ" baseline="0" dirty="0" err="1"/>
              <a:t>podst</a:t>
            </a:r>
            <a:r>
              <a:rPr lang="cs-CZ" baseline="0" dirty="0"/>
              <a:t>. </a:t>
            </a:r>
            <a:r>
              <a:rPr lang="cs-CZ" baseline="0" dirty="0" err="1"/>
              <a:t>jm</a:t>
            </a:r>
            <a:r>
              <a:rPr lang="cs-CZ" baseline="0" dirty="0"/>
              <a:t>., příd. </a:t>
            </a:r>
            <a:r>
              <a:rPr lang="cs-CZ" baseline="0" dirty="0" err="1"/>
              <a:t>jm</a:t>
            </a:r>
            <a:r>
              <a:rPr lang="cs-CZ" baseline="0" dirty="0"/>
              <a:t>. a zájmen, tudíž k tvarům přidali další</a:t>
            </a:r>
            <a:r>
              <a:rPr lang="cs-CZ" dirty="0"/>
              <a:t> prvky.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43" t="24855" r="72525" b="22645"/>
          <a:stretch/>
        </p:blipFill>
        <p:spPr>
          <a:xfrm>
            <a:off x="599046" y="2004647"/>
            <a:ext cx="3348110" cy="384048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94" t="34746" r="70471" b="10721"/>
          <a:stretch/>
        </p:blipFill>
        <p:spPr>
          <a:xfrm>
            <a:off x="4037421" y="2073978"/>
            <a:ext cx="3699803" cy="398919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94" t="16617" r="70471" b="64461"/>
          <a:stretch/>
        </p:blipFill>
        <p:spPr>
          <a:xfrm>
            <a:off x="528708" y="5390521"/>
            <a:ext cx="3699803" cy="138421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10" t="34690" r="70255" b="37835"/>
          <a:stretch/>
        </p:blipFill>
        <p:spPr>
          <a:xfrm>
            <a:off x="7980479" y="2117520"/>
            <a:ext cx="3699803" cy="200978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34" t="26538" r="73066" b="57632"/>
          <a:stretch/>
        </p:blipFill>
        <p:spPr>
          <a:xfrm>
            <a:off x="8002864" y="3745602"/>
            <a:ext cx="3291840" cy="115799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10" t="20387" r="73764" b="67433"/>
          <a:stretch/>
        </p:blipFill>
        <p:spPr>
          <a:xfrm>
            <a:off x="4048268" y="5869917"/>
            <a:ext cx="3243258" cy="89097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34" t="45407" r="73066" b="38496"/>
          <a:stretch/>
        </p:blipFill>
        <p:spPr>
          <a:xfrm>
            <a:off x="8017491" y="4577805"/>
            <a:ext cx="3291840" cy="1177584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34" t="63629" r="73066" b="20336"/>
          <a:stretch/>
        </p:blipFill>
        <p:spPr>
          <a:xfrm>
            <a:off x="8029211" y="5528598"/>
            <a:ext cx="3291840" cy="117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50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341" t="38443" r="74145" b="51750"/>
          <a:stretch/>
        </p:blipFill>
        <p:spPr>
          <a:xfrm>
            <a:off x="1678745" y="2664759"/>
            <a:ext cx="717452" cy="71745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006" t="19821" r="72372" b="64461"/>
          <a:stretch/>
        </p:blipFill>
        <p:spPr>
          <a:xfrm>
            <a:off x="2396197" y="2146102"/>
            <a:ext cx="1252024" cy="114985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858" t="47609" r="70255" b="37835"/>
          <a:stretch/>
        </p:blipFill>
        <p:spPr>
          <a:xfrm rot="5400000">
            <a:off x="3507450" y="2358606"/>
            <a:ext cx="896168" cy="1064792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850166" y="3257295"/>
            <a:ext cx="9603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The</a:t>
            </a:r>
            <a:r>
              <a:rPr lang="cs-CZ" dirty="0"/>
              <a:t> 		</a:t>
            </a:r>
            <a:r>
              <a:rPr lang="cs-CZ" dirty="0" err="1"/>
              <a:t>dogs</a:t>
            </a:r>
            <a:r>
              <a:rPr lang="cs-CZ" dirty="0"/>
              <a:t> 	</a:t>
            </a:r>
            <a:r>
              <a:rPr lang="cs-CZ" dirty="0" err="1"/>
              <a:t>walk</a:t>
            </a:r>
            <a:r>
              <a:rPr lang="cs-CZ" dirty="0"/>
              <a:t>.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1451579" y="689318"/>
            <a:ext cx="9603275" cy="4777028"/>
          </a:xfrm>
        </p:spPr>
        <p:txBody>
          <a:bodyPr/>
          <a:lstStyle/>
          <a:p>
            <a:r>
              <a:rPr lang="cs-CZ" dirty="0"/>
              <a:t>V praktickém využití žáci fyzicky pracují s jednotlivými symboly, které mohou mít buď 3D nebo 2D podobu (přemisťují je, otáčejí apod.)</a:t>
            </a:r>
          </a:p>
          <a:p>
            <a:endParaRPr lang="cs-CZ" dirty="0"/>
          </a:p>
          <a:p>
            <a:r>
              <a:rPr lang="cs-CZ" dirty="0"/>
              <a:t>Př.:</a:t>
            </a:r>
          </a:p>
        </p:txBody>
      </p:sp>
      <p:pic>
        <p:nvPicPr>
          <p:cNvPr id="11" name="Obrázek 10"/>
          <p:cNvPicPr/>
          <p:nvPr/>
        </p:nvPicPr>
        <p:blipFill rotWithShape="1">
          <a:blip r:embed="rId4"/>
          <a:srcRect l="31359" t="13456" r="26394" b="31657"/>
          <a:stretch/>
        </p:blipFill>
        <p:spPr>
          <a:xfrm>
            <a:off x="6060823" y="2184517"/>
            <a:ext cx="4994031" cy="3649650"/>
          </a:xfrm>
          <a:prstGeom prst="rect">
            <a:avLst/>
          </a:prstGeom>
        </p:spPr>
      </p:pic>
      <p:pic>
        <p:nvPicPr>
          <p:cNvPr id="12" name="Obrázek 11"/>
          <p:cNvPicPr/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069" t="15893" r="31034" b="57557"/>
          <a:stretch/>
        </p:blipFill>
        <p:spPr>
          <a:xfrm>
            <a:off x="1451579" y="4299710"/>
            <a:ext cx="4105159" cy="173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13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045" t="19595" r="32194" b="11486"/>
          <a:stretch/>
        </p:blipFill>
        <p:spPr>
          <a:xfrm>
            <a:off x="5726013" y="329589"/>
            <a:ext cx="5383946" cy="567497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642" t="20181" r="35964" b="12177"/>
          <a:stretch/>
        </p:blipFill>
        <p:spPr>
          <a:xfrm>
            <a:off x="1143000" y="405788"/>
            <a:ext cx="4572000" cy="572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76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e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TM10001114[[fn=Galerie]]</Template>
  <TotalTime>753</TotalTime>
  <Words>300</Words>
  <Application>Microsoft Office PowerPoint</Application>
  <PresentationFormat>Širokoúhlá obrazovka</PresentationFormat>
  <Paragraphs>38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Calibri</vt:lpstr>
      <vt:lpstr>Gill Sans MT</vt:lpstr>
      <vt:lpstr>Galerie</vt:lpstr>
      <vt:lpstr>Manipulative Visual Language (MVL)</vt:lpstr>
      <vt:lpstr>Prezentace aplikace PowerPoint</vt:lpstr>
      <vt:lpstr>Prezentace aplikace PowerPoint</vt:lpstr>
      <vt:lpstr>Připomíná vám to něco?</vt:lpstr>
      <vt:lpstr>Připomíná vám to něco?</vt:lpstr>
      <vt:lpstr>Maria montessori (1870–1952)</vt:lpstr>
      <vt:lpstr>Prezentace aplikace PowerPoint</vt:lpstr>
      <vt:lpstr>Prezentace aplikace PowerPoint</vt:lpstr>
      <vt:lpstr>Prezentace aplikace PowerPoint</vt:lpstr>
      <vt:lpstr>Práce s časem</vt:lpstr>
      <vt:lpstr>Prezentace aplikace PowerPoint</vt:lpstr>
      <vt:lpstr>Zdroje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Manipulative Visual Language</dc:title>
  <dc:creator>Anna Hezká</dc:creator>
  <cp:lastModifiedBy>Andrea Hudáková</cp:lastModifiedBy>
  <cp:revision>30</cp:revision>
  <dcterms:created xsi:type="dcterms:W3CDTF">2016-05-02T21:32:27Z</dcterms:created>
  <dcterms:modified xsi:type="dcterms:W3CDTF">2016-05-25T11:35:09Z</dcterms:modified>
</cp:coreProperties>
</file>