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8" r:id="rId6"/>
    <p:sldId id="272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A5FBD-575D-FBA4-6860-5C536C50FEC8}" v="1456" dt="2024-04-29T13:20:16.594"/>
    <p1510:client id="{B1E66DBF-AED2-D6A7-57C0-E28A468E52E4}" v="565" dt="2024-04-29T18:49:15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2.png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2.png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2307B-3610-400B-9B4A-8AFAFAE3B96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662266-4E66-4C9B-8264-A39E35631C91}">
      <dgm:prSet/>
      <dgm:spPr/>
      <dgm:t>
        <a:bodyPr/>
        <a:lstStyle/>
        <a:p>
          <a:r>
            <a:rPr lang="cs-CZ" dirty="0" smtClean="0"/>
            <a:t>p</a:t>
          </a:r>
          <a:r>
            <a:rPr lang="en-US" dirty="0" err="1" smtClean="0"/>
            <a:t>ojmy</a:t>
          </a:r>
          <a:r>
            <a:rPr lang="en-US" dirty="0" smtClean="0"/>
            <a:t> </a:t>
          </a:r>
          <a:r>
            <a:rPr lang="en-US" dirty="0" err="1"/>
            <a:t>azylant</a:t>
          </a:r>
          <a:r>
            <a:rPr lang="en-US" dirty="0"/>
            <a:t> (</a:t>
          </a:r>
          <a:r>
            <a:rPr lang="en-US" dirty="0" err="1"/>
            <a:t>článek</a:t>
          </a:r>
          <a:r>
            <a:rPr lang="en-US" dirty="0"/>
            <a:t> 16 GG) a </a:t>
          </a:r>
          <a:r>
            <a:rPr lang="en-US" dirty="0" err="1"/>
            <a:t>uprchlík</a:t>
          </a:r>
          <a:r>
            <a:rPr lang="en-US" dirty="0"/>
            <a:t> (</a:t>
          </a:r>
          <a:r>
            <a:rPr lang="en-US" dirty="0" err="1"/>
            <a:t>Ženevská</a:t>
          </a:r>
          <a:r>
            <a:rPr lang="en-US" dirty="0"/>
            <a:t> </a:t>
          </a:r>
          <a:r>
            <a:rPr lang="en-US" dirty="0" err="1"/>
            <a:t>úmluva</a:t>
          </a:r>
          <a:r>
            <a:rPr lang="en-US" dirty="0"/>
            <a:t>) - </a:t>
          </a:r>
          <a:r>
            <a:rPr lang="en-US" dirty="0" err="1"/>
            <a:t>konkrétnější</a:t>
          </a:r>
          <a:r>
            <a:rPr lang="en-US" dirty="0"/>
            <a:t> </a:t>
          </a:r>
          <a:r>
            <a:rPr lang="en-US" dirty="0" err="1"/>
            <a:t>než</a:t>
          </a:r>
          <a:r>
            <a:rPr lang="en-US" dirty="0"/>
            <a:t> migrant</a:t>
          </a:r>
        </a:p>
      </dgm:t>
    </dgm:pt>
    <dgm:pt modelId="{7267AF09-D6BD-4D90-A433-A6993FCB48FA}" type="parTrans" cxnId="{E41C561F-ED7D-4EF8-8AB1-3365048E0CC7}">
      <dgm:prSet/>
      <dgm:spPr/>
      <dgm:t>
        <a:bodyPr/>
        <a:lstStyle/>
        <a:p>
          <a:endParaRPr lang="en-US"/>
        </a:p>
      </dgm:t>
    </dgm:pt>
    <dgm:pt modelId="{23E7857C-9AE4-4926-9702-A08B6343981F}" type="sibTrans" cxnId="{E41C561F-ED7D-4EF8-8AB1-3365048E0CC7}">
      <dgm:prSet/>
      <dgm:spPr/>
      <dgm:t>
        <a:bodyPr/>
        <a:lstStyle/>
        <a:p>
          <a:endParaRPr lang="en-US"/>
        </a:p>
      </dgm:t>
    </dgm:pt>
    <dgm:pt modelId="{1E39C5E6-32D0-4347-AD7E-C06977A1BE71}">
      <dgm:prSet/>
      <dgm:spPr/>
      <dgm:t>
        <a:bodyPr/>
        <a:lstStyle/>
        <a:p>
          <a:pPr rtl="0"/>
          <a:r>
            <a:rPr lang="cs-CZ" dirty="0" smtClean="0"/>
            <a:t>e</a:t>
          </a:r>
          <a:r>
            <a:rPr lang="en-US" dirty="0" err="1" smtClean="0"/>
            <a:t>uropeizace</a:t>
          </a:r>
          <a:r>
            <a:rPr lang="en-US" dirty="0" smtClean="0"/>
            <a:t> </a:t>
          </a:r>
          <a:r>
            <a:rPr lang="en-US" dirty="0" err="1"/>
            <a:t>migrace</a:t>
          </a:r>
          <a:r>
            <a:rPr lang="en-US" dirty="0"/>
            <a:t> - </a:t>
          </a:r>
          <a:r>
            <a:rPr lang="en-US" dirty="0" err="1"/>
            <a:t>Maasrichtská</a:t>
          </a:r>
          <a:r>
            <a:rPr lang="en-US" dirty="0"/>
            <a:t> a </a:t>
          </a:r>
          <a:r>
            <a:rPr lang="en-US" dirty="0" err="1"/>
            <a:t>Amsterdamská</a:t>
          </a:r>
          <a:r>
            <a:rPr lang="en-US" dirty="0"/>
            <a:t> </a:t>
          </a:r>
          <a:r>
            <a:rPr lang="cs-CZ" dirty="0" smtClean="0"/>
            <a:t>smlouva </a:t>
          </a:r>
          <a:r>
            <a:rPr lang="en-US" dirty="0" smtClean="0"/>
            <a:t>(</a:t>
          </a:r>
          <a:r>
            <a:rPr lang="en-US" dirty="0" err="1" smtClean="0"/>
            <a:t>Dublinský</a:t>
          </a:r>
          <a:r>
            <a:rPr lang="en-US" dirty="0" smtClean="0"/>
            <a:t> </a:t>
          </a:r>
          <a:r>
            <a:rPr lang="en-US" dirty="0" err="1"/>
            <a:t>systém</a:t>
          </a:r>
          <a:r>
            <a:rPr lang="en-US" dirty="0"/>
            <a:t>), </a:t>
          </a:r>
          <a:r>
            <a:rPr lang="en-US" dirty="0" err="1"/>
            <a:t>Schengenský</a:t>
          </a:r>
          <a:r>
            <a:rPr lang="en-US" dirty="0"/>
            <a:t> </a:t>
          </a:r>
          <a:r>
            <a:rPr lang="en-US" dirty="0" err="1"/>
            <a:t>prostor</a:t>
          </a:r>
          <a:endParaRPr lang="en-US" dirty="0"/>
        </a:p>
      </dgm:t>
    </dgm:pt>
    <dgm:pt modelId="{2B10A2BF-7AA4-4EEA-B336-6ABD53B30500}" type="parTrans" cxnId="{0AB86C07-8258-4124-A649-FFEB5C91B7AC}">
      <dgm:prSet/>
      <dgm:spPr/>
      <dgm:t>
        <a:bodyPr/>
        <a:lstStyle/>
        <a:p>
          <a:endParaRPr lang="en-US"/>
        </a:p>
      </dgm:t>
    </dgm:pt>
    <dgm:pt modelId="{8F30B489-23FD-4E2D-9E47-00AF535CDEC8}" type="sibTrans" cxnId="{0AB86C07-8258-4124-A649-FFEB5C91B7AC}">
      <dgm:prSet/>
      <dgm:spPr/>
      <dgm:t>
        <a:bodyPr/>
        <a:lstStyle/>
        <a:p>
          <a:endParaRPr lang="en-US"/>
        </a:p>
      </dgm:t>
    </dgm:pt>
    <dgm:pt modelId="{CC7BF692-5001-443E-8B2D-ADD219C19D75}" type="pres">
      <dgm:prSet presAssocID="{8F02307B-3610-400B-9B4A-8AFAFAE3B9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411A56-6E23-48C3-9768-2AF2F366E286}" type="pres">
      <dgm:prSet presAssocID="{F5662266-4E66-4C9B-8264-A39E35631C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DA6B3-BE92-4E87-97DB-2EFADC24BFB7}" type="pres">
      <dgm:prSet presAssocID="{23E7857C-9AE4-4926-9702-A08B6343981F}" presName="spacer" presStyleCnt="0"/>
      <dgm:spPr/>
    </dgm:pt>
    <dgm:pt modelId="{F3815A16-5EB1-40FA-96BE-378E68879077}" type="pres">
      <dgm:prSet presAssocID="{1E39C5E6-32D0-4347-AD7E-C06977A1BE7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D9CDA-9EE5-4314-BCCA-3960772D1700}" type="presOf" srcId="{F5662266-4E66-4C9B-8264-A39E35631C91}" destId="{49411A56-6E23-48C3-9768-2AF2F366E286}" srcOrd="0" destOrd="0" presId="urn:microsoft.com/office/officeart/2005/8/layout/vList2"/>
    <dgm:cxn modelId="{E41C561F-ED7D-4EF8-8AB1-3365048E0CC7}" srcId="{8F02307B-3610-400B-9B4A-8AFAFAE3B96D}" destId="{F5662266-4E66-4C9B-8264-A39E35631C91}" srcOrd="0" destOrd="0" parTransId="{7267AF09-D6BD-4D90-A433-A6993FCB48FA}" sibTransId="{23E7857C-9AE4-4926-9702-A08B6343981F}"/>
    <dgm:cxn modelId="{6374804C-156B-450E-B8D2-AD04766B0D34}" type="presOf" srcId="{1E39C5E6-32D0-4347-AD7E-C06977A1BE71}" destId="{F3815A16-5EB1-40FA-96BE-378E68879077}" srcOrd="0" destOrd="0" presId="urn:microsoft.com/office/officeart/2005/8/layout/vList2"/>
    <dgm:cxn modelId="{A8C285AF-9AD7-418E-8CD1-6D94F15C8DA1}" type="presOf" srcId="{8F02307B-3610-400B-9B4A-8AFAFAE3B96D}" destId="{CC7BF692-5001-443E-8B2D-ADD219C19D75}" srcOrd="0" destOrd="0" presId="urn:microsoft.com/office/officeart/2005/8/layout/vList2"/>
    <dgm:cxn modelId="{0AB86C07-8258-4124-A649-FFEB5C91B7AC}" srcId="{8F02307B-3610-400B-9B4A-8AFAFAE3B96D}" destId="{1E39C5E6-32D0-4347-AD7E-C06977A1BE71}" srcOrd="1" destOrd="0" parTransId="{2B10A2BF-7AA4-4EEA-B336-6ABD53B30500}" sibTransId="{8F30B489-23FD-4E2D-9E47-00AF535CDEC8}"/>
    <dgm:cxn modelId="{85CCE5ED-311B-40D9-ADE9-B044F7C3A58B}" type="presParOf" srcId="{CC7BF692-5001-443E-8B2D-ADD219C19D75}" destId="{49411A56-6E23-48C3-9768-2AF2F366E286}" srcOrd="0" destOrd="0" presId="urn:microsoft.com/office/officeart/2005/8/layout/vList2"/>
    <dgm:cxn modelId="{AEAD5EC8-6872-4628-8087-E4CBD6F34A98}" type="presParOf" srcId="{CC7BF692-5001-443E-8B2D-ADD219C19D75}" destId="{2B3DA6B3-BE92-4E87-97DB-2EFADC24BFB7}" srcOrd="1" destOrd="0" presId="urn:microsoft.com/office/officeart/2005/8/layout/vList2"/>
    <dgm:cxn modelId="{C532CA20-1F95-4844-B268-10A4471CF960}" type="presParOf" srcId="{CC7BF692-5001-443E-8B2D-ADD219C19D75}" destId="{F3815A16-5EB1-40FA-96BE-378E688790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24E51-A49F-4E1D-92C9-A07EC2D148F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755B2A-CF25-4B18-803D-259634DFFA84}">
      <dgm:prSet/>
      <dgm:spPr/>
      <dgm:t>
        <a:bodyPr/>
        <a:lstStyle/>
        <a:p>
          <a:r>
            <a:rPr lang="cs-CZ" dirty="0" smtClean="0"/>
            <a:t>l</a:t>
          </a:r>
          <a:r>
            <a:rPr lang="en-US" dirty="0" err="1" smtClean="0"/>
            <a:t>eden</a:t>
          </a:r>
          <a:r>
            <a:rPr lang="en-US" dirty="0" smtClean="0"/>
            <a:t> </a:t>
          </a:r>
          <a:r>
            <a:rPr lang="en-US" dirty="0" err="1"/>
            <a:t>až</a:t>
          </a:r>
          <a:r>
            <a:rPr lang="en-US" dirty="0"/>
            <a:t> </a:t>
          </a:r>
          <a:r>
            <a:rPr lang="en-US" dirty="0" err="1"/>
            <a:t>červen</a:t>
          </a:r>
          <a:r>
            <a:rPr lang="en-US" dirty="0"/>
            <a:t> 2015 - </a:t>
          </a:r>
          <a:r>
            <a:rPr lang="en-US" dirty="0" err="1"/>
            <a:t>přes</a:t>
          </a:r>
          <a:r>
            <a:rPr lang="en-US" dirty="0"/>
            <a:t> 170 000 – </a:t>
          </a:r>
          <a:r>
            <a:rPr lang="en-US" dirty="0" err="1"/>
            <a:t>skoto</a:t>
          </a:r>
          <a:r>
            <a:rPr lang="en-US" dirty="0"/>
            <a:t> </a:t>
          </a:r>
          <a:r>
            <a:rPr lang="en-US" dirty="0" err="1"/>
            <a:t>tolik</a:t>
          </a:r>
          <a:r>
            <a:rPr lang="en-US" dirty="0"/>
            <a:t>, </a:t>
          </a:r>
          <a:r>
            <a:rPr lang="en-US" dirty="0" err="1" smtClean="0"/>
            <a:t>jako</a:t>
          </a:r>
          <a:r>
            <a:rPr lang="en-US" dirty="0" smtClean="0"/>
            <a:t> </a:t>
          </a:r>
          <a:r>
            <a:rPr lang="en-US" dirty="0"/>
            <a:t>za </a:t>
          </a:r>
          <a:r>
            <a:rPr lang="en-US" dirty="0" err="1"/>
            <a:t>celý</a:t>
          </a:r>
          <a:r>
            <a:rPr lang="en-US" dirty="0"/>
            <a:t> </a:t>
          </a:r>
          <a:r>
            <a:rPr lang="en-US" dirty="0" err="1"/>
            <a:t>předchozí</a:t>
          </a:r>
          <a:r>
            <a:rPr lang="en-US" dirty="0"/>
            <a:t> </a:t>
          </a:r>
          <a:r>
            <a:rPr lang="en-US" dirty="0" err="1"/>
            <a:t>rok</a:t>
          </a:r>
          <a:endParaRPr lang="en-US" dirty="0"/>
        </a:p>
      </dgm:t>
    </dgm:pt>
    <dgm:pt modelId="{E46B92CF-83FC-4DAA-9C2A-9A7421BF0B8F}" type="parTrans" cxnId="{33E87F38-5D01-4075-9EE2-6B7A24CBC565}">
      <dgm:prSet/>
      <dgm:spPr/>
      <dgm:t>
        <a:bodyPr/>
        <a:lstStyle/>
        <a:p>
          <a:endParaRPr lang="en-US"/>
        </a:p>
      </dgm:t>
    </dgm:pt>
    <dgm:pt modelId="{8E345E9E-8B40-42EE-A791-9F104248F7E2}" type="sibTrans" cxnId="{33E87F38-5D01-4075-9EE2-6B7A24CBC565}">
      <dgm:prSet/>
      <dgm:spPr/>
      <dgm:t>
        <a:bodyPr/>
        <a:lstStyle/>
        <a:p>
          <a:endParaRPr lang="en-US"/>
        </a:p>
      </dgm:t>
    </dgm:pt>
    <dgm:pt modelId="{BE3F5457-935E-4368-ACCA-BD0BA0A51429}">
      <dgm:prSet/>
      <dgm:spPr/>
      <dgm:t>
        <a:bodyPr/>
        <a:lstStyle/>
        <a:p>
          <a:pPr rtl="0"/>
          <a:r>
            <a:rPr lang="cs-CZ" dirty="0" smtClean="0"/>
            <a:t>s</a:t>
          </a:r>
          <a:r>
            <a:rPr lang="en-US" dirty="0" err="1" smtClean="0"/>
            <a:t>rpen</a:t>
          </a:r>
          <a:r>
            <a:rPr lang="en-US" dirty="0" smtClean="0"/>
            <a:t> </a:t>
          </a:r>
          <a:r>
            <a:rPr lang="en-US" dirty="0"/>
            <a:t>2015 - </a:t>
          </a:r>
          <a:r>
            <a:rPr lang="en-US" dirty="0" err="1"/>
            <a:t>Merkelová</a:t>
          </a:r>
          <a:r>
            <a:rPr lang="en-US" dirty="0"/>
            <a:t> </a:t>
          </a:r>
          <a:r>
            <a:rPr lang="en-US" dirty="0" err="1"/>
            <a:t>pozastavuje</a:t>
          </a:r>
          <a:r>
            <a:rPr lang="en-US" dirty="0"/>
            <a:t> </a:t>
          </a:r>
          <a:r>
            <a:rPr lang="en-US" dirty="0" err="1"/>
            <a:t>Dublinský</a:t>
          </a:r>
          <a:r>
            <a:rPr lang="en-US" dirty="0"/>
            <a:t> </a:t>
          </a:r>
          <a:r>
            <a:rPr lang="en-US" dirty="0" err="1"/>
            <a:t>systém</a:t>
          </a:r>
          <a:r>
            <a:rPr lang="en-US" dirty="0"/>
            <a:t> - </a:t>
          </a:r>
          <a:r>
            <a:rPr lang="en-US" dirty="0" err="1"/>
            <a:t>nemusí</a:t>
          </a:r>
          <a:r>
            <a:rPr lang="en-US" dirty="0"/>
            <a:t> </a:t>
          </a:r>
          <a:r>
            <a:rPr lang="en-US" dirty="0" err="1"/>
            <a:t>nejdřív</a:t>
          </a:r>
          <a:r>
            <a:rPr lang="en-US" dirty="0"/>
            <a:t> </a:t>
          </a:r>
          <a:r>
            <a:rPr lang="en-US" dirty="0" err="1"/>
            <a:t>žádat</a:t>
          </a:r>
          <a:r>
            <a:rPr lang="en-US" dirty="0"/>
            <a:t> v 1. zemi - </a:t>
          </a:r>
          <a:r>
            <a:rPr lang="en-US" dirty="0" err="1"/>
            <a:t>Řecko</a:t>
          </a:r>
          <a:r>
            <a:rPr lang="en-US" dirty="0"/>
            <a:t>, </a:t>
          </a:r>
          <a:r>
            <a:rPr lang="en-US" dirty="0" err="1"/>
            <a:t>Itálie</a:t>
          </a:r>
          <a:r>
            <a:rPr lang="en-US" dirty="0">
              <a:latin typeface="Gill Sans Nova"/>
            </a:rPr>
            <a:t> </a:t>
          </a:r>
          <a:endParaRPr lang="en-US" dirty="0"/>
        </a:p>
      </dgm:t>
    </dgm:pt>
    <dgm:pt modelId="{92694AFA-08A5-44EC-97B4-03E013562D0F}" type="parTrans" cxnId="{23DBD687-3799-4244-95FE-C30E627C9064}">
      <dgm:prSet/>
      <dgm:spPr/>
      <dgm:t>
        <a:bodyPr/>
        <a:lstStyle/>
        <a:p>
          <a:endParaRPr lang="en-US"/>
        </a:p>
      </dgm:t>
    </dgm:pt>
    <dgm:pt modelId="{D3B1E9AC-D60D-4CA9-B8FF-AA7C496C51FC}" type="sibTrans" cxnId="{23DBD687-3799-4244-95FE-C30E627C9064}">
      <dgm:prSet/>
      <dgm:spPr/>
      <dgm:t>
        <a:bodyPr/>
        <a:lstStyle/>
        <a:p>
          <a:endParaRPr lang="en-US"/>
        </a:p>
      </dgm:t>
    </dgm:pt>
    <dgm:pt modelId="{22B9CABD-33EC-4E5D-822B-B3550BE61833}">
      <dgm:prSet/>
      <dgm:spPr/>
      <dgm:t>
        <a:bodyPr/>
        <a:lstStyle/>
        <a:p>
          <a:r>
            <a:rPr lang="cs-CZ" dirty="0" smtClean="0"/>
            <a:t>z</a:t>
          </a:r>
          <a:r>
            <a:rPr lang="en-US" dirty="0" err="1" smtClean="0"/>
            <a:t>áří</a:t>
          </a:r>
          <a:r>
            <a:rPr lang="en-US" dirty="0" smtClean="0"/>
            <a:t> </a:t>
          </a:r>
          <a:r>
            <a:rPr lang="en-US" dirty="0"/>
            <a:t>2015 – 1. </a:t>
          </a:r>
          <a:r>
            <a:rPr lang="en-US" dirty="0" err="1"/>
            <a:t>azylový</a:t>
          </a:r>
          <a:r>
            <a:rPr lang="en-US" dirty="0"/>
            <a:t> </a:t>
          </a:r>
          <a:r>
            <a:rPr lang="en-US" dirty="0" err="1"/>
            <a:t>balíček</a:t>
          </a:r>
          <a:r>
            <a:rPr lang="en-US" dirty="0"/>
            <a:t> - </a:t>
          </a:r>
          <a:r>
            <a:rPr lang="en-US" dirty="0" err="1"/>
            <a:t>podpora</a:t>
          </a:r>
          <a:r>
            <a:rPr lang="en-US" dirty="0"/>
            <a:t> </a:t>
          </a:r>
          <a:r>
            <a:rPr lang="en-US" dirty="0" err="1"/>
            <a:t>zemí</a:t>
          </a:r>
          <a:r>
            <a:rPr lang="en-US" dirty="0"/>
            <a:t> </a:t>
          </a:r>
          <a:r>
            <a:rPr lang="en-US" dirty="0" err="1"/>
            <a:t>federální</a:t>
          </a:r>
          <a:r>
            <a:rPr lang="en-US" dirty="0"/>
            <a:t> </a:t>
          </a:r>
          <a:r>
            <a:rPr lang="en-US" dirty="0" err="1"/>
            <a:t>vládou</a:t>
          </a:r>
          <a:r>
            <a:rPr lang="en-US" dirty="0"/>
            <a:t> - 2 </a:t>
          </a:r>
          <a:r>
            <a:rPr lang="en-US" dirty="0" err="1"/>
            <a:t>mld</a:t>
          </a:r>
          <a:r>
            <a:rPr lang="en-US" dirty="0"/>
            <a:t>. Euro</a:t>
          </a:r>
        </a:p>
      </dgm:t>
    </dgm:pt>
    <dgm:pt modelId="{E497B347-2BBF-4349-84B9-E4FF0AB4578C}" type="parTrans" cxnId="{E326D1CD-F4AC-4A60-AC21-2C45B3F0DD86}">
      <dgm:prSet/>
      <dgm:spPr/>
      <dgm:t>
        <a:bodyPr/>
        <a:lstStyle/>
        <a:p>
          <a:endParaRPr lang="en-US"/>
        </a:p>
      </dgm:t>
    </dgm:pt>
    <dgm:pt modelId="{66F4B5A4-E046-4587-9DEC-F2D32AC4D5F3}" type="sibTrans" cxnId="{E326D1CD-F4AC-4A60-AC21-2C45B3F0DD86}">
      <dgm:prSet/>
      <dgm:spPr/>
      <dgm:t>
        <a:bodyPr/>
        <a:lstStyle/>
        <a:p>
          <a:endParaRPr lang="en-US"/>
        </a:p>
      </dgm:t>
    </dgm:pt>
    <dgm:pt modelId="{E93D3052-65EB-4E3F-ABBC-DC146D0B994B}">
      <dgm:prSet/>
      <dgm:spPr/>
      <dgm:t>
        <a:bodyPr/>
        <a:lstStyle/>
        <a:p>
          <a:r>
            <a:rPr lang="cs-CZ" dirty="0" smtClean="0"/>
            <a:t>p</a:t>
          </a:r>
          <a:r>
            <a:rPr lang="en-US" dirty="0" err="1" smtClean="0"/>
            <a:t>rosinec</a:t>
          </a:r>
          <a:r>
            <a:rPr lang="en-US" dirty="0" smtClean="0"/>
            <a:t> </a:t>
          </a:r>
          <a:r>
            <a:rPr lang="en-US" dirty="0"/>
            <a:t>2015 – 14 000 </a:t>
          </a:r>
          <a:r>
            <a:rPr lang="en-US" dirty="0" err="1"/>
            <a:t>dobrovolnických</a:t>
          </a:r>
          <a:r>
            <a:rPr lang="en-US" dirty="0"/>
            <a:t> center, 350 000 </a:t>
          </a:r>
          <a:r>
            <a:rPr lang="en-US" dirty="0" err="1"/>
            <a:t>nevyřízených</a:t>
          </a:r>
          <a:r>
            <a:rPr lang="en-US" dirty="0"/>
            <a:t> </a:t>
          </a:r>
          <a:r>
            <a:rPr lang="en-US" dirty="0" err="1"/>
            <a:t>žádostí</a:t>
          </a:r>
          <a:endParaRPr lang="en-US" dirty="0"/>
        </a:p>
      </dgm:t>
    </dgm:pt>
    <dgm:pt modelId="{4CC3E297-6166-4ECA-92EC-9AA3D1B99C07}" type="parTrans" cxnId="{914E3AE9-6B68-4B8E-A7ED-244EF68297A8}">
      <dgm:prSet/>
      <dgm:spPr/>
      <dgm:t>
        <a:bodyPr/>
        <a:lstStyle/>
        <a:p>
          <a:endParaRPr lang="en-US"/>
        </a:p>
      </dgm:t>
    </dgm:pt>
    <dgm:pt modelId="{19140A3F-0406-4BB4-B192-1D44D0A36360}" type="sibTrans" cxnId="{914E3AE9-6B68-4B8E-A7ED-244EF68297A8}">
      <dgm:prSet/>
      <dgm:spPr/>
      <dgm:t>
        <a:bodyPr/>
        <a:lstStyle/>
        <a:p>
          <a:endParaRPr lang="en-US"/>
        </a:p>
      </dgm:t>
    </dgm:pt>
    <dgm:pt modelId="{76393971-F3D1-4364-B860-A63BA07D3E22}" type="pres">
      <dgm:prSet presAssocID="{63D24E51-A49F-4E1D-92C9-A07EC2D148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274365-56E0-43AC-86A6-965A35D812FD}" type="pres">
      <dgm:prSet presAssocID="{7A755B2A-CF25-4B18-803D-259634DFFA84}" presName="thickLine" presStyleLbl="alignNode1" presStyleIdx="0" presStyleCnt="4"/>
      <dgm:spPr/>
    </dgm:pt>
    <dgm:pt modelId="{AED9AF11-7B16-4B97-8A9D-E075F63BB382}" type="pres">
      <dgm:prSet presAssocID="{7A755B2A-CF25-4B18-803D-259634DFFA84}" presName="horz1" presStyleCnt="0"/>
      <dgm:spPr/>
    </dgm:pt>
    <dgm:pt modelId="{1C5ADCCD-2F56-4F2D-A63F-C9AF2F2862A5}" type="pres">
      <dgm:prSet presAssocID="{7A755B2A-CF25-4B18-803D-259634DFFA84}" presName="tx1" presStyleLbl="revTx" presStyleIdx="0" presStyleCnt="4"/>
      <dgm:spPr/>
      <dgm:t>
        <a:bodyPr/>
        <a:lstStyle/>
        <a:p>
          <a:endParaRPr lang="en-US"/>
        </a:p>
      </dgm:t>
    </dgm:pt>
    <dgm:pt modelId="{9BBFDBDC-74BF-4CD9-81EC-A68BD8547123}" type="pres">
      <dgm:prSet presAssocID="{7A755B2A-CF25-4B18-803D-259634DFFA84}" presName="vert1" presStyleCnt="0"/>
      <dgm:spPr/>
    </dgm:pt>
    <dgm:pt modelId="{50BE0799-0FBD-4A0D-A3E7-E7204BF22414}" type="pres">
      <dgm:prSet presAssocID="{BE3F5457-935E-4368-ACCA-BD0BA0A51429}" presName="thickLine" presStyleLbl="alignNode1" presStyleIdx="1" presStyleCnt="4"/>
      <dgm:spPr/>
    </dgm:pt>
    <dgm:pt modelId="{B979C8D7-B6A2-4664-BE45-672A2BCCE7BD}" type="pres">
      <dgm:prSet presAssocID="{BE3F5457-935E-4368-ACCA-BD0BA0A51429}" presName="horz1" presStyleCnt="0"/>
      <dgm:spPr/>
    </dgm:pt>
    <dgm:pt modelId="{4756FA67-C2CF-48E6-91AD-F5B679FD0035}" type="pres">
      <dgm:prSet presAssocID="{BE3F5457-935E-4368-ACCA-BD0BA0A51429}" presName="tx1" presStyleLbl="revTx" presStyleIdx="1" presStyleCnt="4"/>
      <dgm:spPr/>
      <dgm:t>
        <a:bodyPr/>
        <a:lstStyle/>
        <a:p>
          <a:endParaRPr lang="en-US"/>
        </a:p>
      </dgm:t>
    </dgm:pt>
    <dgm:pt modelId="{BA4BBC6E-1723-4210-B9F6-04027BCC11FF}" type="pres">
      <dgm:prSet presAssocID="{BE3F5457-935E-4368-ACCA-BD0BA0A51429}" presName="vert1" presStyleCnt="0"/>
      <dgm:spPr/>
    </dgm:pt>
    <dgm:pt modelId="{2CFF41F7-1775-47FE-AFFF-6F177E56132E}" type="pres">
      <dgm:prSet presAssocID="{22B9CABD-33EC-4E5D-822B-B3550BE61833}" presName="thickLine" presStyleLbl="alignNode1" presStyleIdx="2" presStyleCnt="4"/>
      <dgm:spPr/>
    </dgm:pt>
    <dgm:pt modelId="{5AFEF01D-C44B-461C-BF3B-73C76F7D4E3C}" type="pres">
      <dgm:prSet presAssocID="{22B9CABD-33EC-4E5D-822B-B3550BE61833}" presName="horz1" presStyleCnt="0"/>
      <dgm:spPr/>
    </dgm:pt>
    <dgm:pt modelId="{EC3A4896-0CDF-43DD-B487-0F94790DCA9B}" type="pres">
      <dgm:prSet presAssocID="{22B9CABD-33EC-4E5D-822B-B3550BE61833}" presName="tx1" presStyleLbl="revTx" presStyleIdx="2" presStyleCnt="4"/>
      <dgm:spPr/>
      <dgm:t>
        <a:bodyPr/>
        <a:lstStyle/>
        <a:p>
          <a:endParaRPr lang="en-US"/>
        </a:p>
      </dgm:t>
    </dgm:pt>
    <dgm:pt modelId="{66498896-BA4F-4798-A853-C950ED6855F4}" type="pres">
      <dgm:prSet presAssocID="{22B9CABD-33EC-4E5D-822B-B3550BE61833}" presName="vert1" presStyleCnt="0"/>
      <dgm:spPr/>
    </dgm:pt>
    <dgm:pt modelId="{141E7D8E-1924-444B-97E0-12F3DB34FFCA}" type="pres">
      <dgm:prSet presAssocID="{E93D3052-65EB-4E3F-ABBC-DC146D0B994B}" presName="thickLine" presStyleLbl="alignNode1" presStyleIdx="3" presStyleCnt="4"/>
      <dgm:spPr/>
    </dgm:pt>
    <dgm:pt modelId="{BA8D6AAC-B20A-48CA-A15E-493CEE52F7F1}" type="pres">
      <dgm:prSet presAssocID="{E93D3052-65EB-4E3F-ABBC-DC146D0B994B}" presName="horz1" presStyleCnt="0"/>
      <dgm:spPr/>
    </dgm:pt>
    <dgm:pt modelId="{B906299B-86A1-4852-ACC8-6EACFB889778}" type="pres">
      <dgm:prSet presAssocID="{E93D3052-65EB-4E3F-ABBC-DC146D0B994B}" presName="tx1" presStyleLbl="revTx" presStyleIdx="3" presStyleCnt="4"/>
      <dgm:spPr/>
      <dgm:t>
        <a:bodyPr/>
        <a:lstStyle/>
        <a:p>
          <a:endParaRPr lang="en-US"/>
        </a:p>
      </dgm:t>
    </dgm:pt>
    <dgm:pt modelId="{55967B81-F562-418C-BCFD-852A949FE1DC}" type="pres">
      <dgm:prSet presAssocID="{E93D3052-65EB-4E3F-ABBC-DC146D0B994B}" presName="vert1" presStyleCnt="0"/>
      <dgm:spPr/>
    </dgm:pt>
  </dgm:ptLst>
  <dgm:cxnLst>
    <dgm:cxn modelId="{914E3AE9-6B68-4B8E-A7ED-244EF68297A8}" srcId="{63D24E51-A49F-4E1D-92C9-A07EC2D148FD}" destId="{E93D3052-65EB-4E3F-ABBC-DC146D0B994B}" srcOrd="3" destOrd="0" parTransId="{4CC3E297-6166-4ECA-92EC-9AA3D1B99C07}" sibTransId="{19140A3F-0406-4BB4-B192-1D44D0A36360}"/>
    <dgm:cxn modelId="{BBCD1BD7-9DFA-459F-A1CE-3C1DC94E85BE}" type="presOf" srcId="{7A755B2A-CF25-4B18-803D-259634DFFA84}" destId="{1C5ADCCD-2F56-4F2D-A63F-C9AF2F2862A5}" srcOrd="0" destOrd="0" presId="urn:microsoft.com/office/officeart/2008/layout/LinedList"/>
    <dgm:cxn modelId="{B200B4C3-D084-4527-9426-BE73FABC1D02}" type="presOf" srcId="{63D24E51-A49F-4E1D-92C9-A07EC2D148FD}" destId="{76393971-F3D1-4364-B860-A63BA07D3E22}" srcOrd="0" destOrd="0" presId="urn:microsoft.com/office/officeart/2008/layout/LinedList"/>
    <dgm:cxn modelId="{23DBD687-3799-4244-95FE-C30E627C9064}" srcId="{63D24E51-A49F-4E1D-92C9-A07EC2D148FD}" destId="{BE3F5457-935E-4368-ACCA-BD0BA0A51429}" srcOrd="1" destOrd="0" parTransId="{92694AFA-08A5-44EC-97B4-03E013562D0F}" sibTransId="{D3B1E9AC-D60D-4CA9-B8FF-AA7C496C51FC}"/>
    <dgm:cxn modelId="{508028AA-B02B-49F2-BFBB-66E21C256E2C}" type="presOf" srcId="{22B9CABD-33EC-4E5D-822B-B3550BE61833}" destId="{EC3A4896-0CDF-43DD-B487-0F94790DCA9B}" srcOrd="0" destOrd="0" presId="urn:microsoft.com/office/officeart/2008/layout/LinedList"/>
    <dgm:cxn modelId="{7C55AD6A-552B-47D0-8133-8506353BDFDC}" type="presOf" srcId="{E93D3052-65EB-4E3F-ABBC-DC146D0B994B}" destId="{B906299B-86A1-4852-ACC8-6EACFB889778}" srcOrd="0" destOrd="0" presId="urn:microsoft.com/office/officeart/2008/layout/LinedList"/>
    <dgm:cxn modelId="{81312364-F51C-4BD8-9061-48CF8321F520}" type="presOf" srcId="{BE3F5457-935E-4368-ACCA-BD0BA0A51429}" destId="{4756FA67-C2CF-48E6-91AD-F5B679FD0035}" srcOrd="0" destOrd="0" presId="urn:microsoft.com/office/officeart/2008/layout/LinedList"/>
    <dgm:cxn modelId="{E326D1CD-F4AC-4A60-AC21-2C45B3F0DD86}" srcId="{63D24E51-A49F-4E1D-92C9-A07EC2D148FD}" destId="{22B9CABD-33EC-4E5D-822B-B3550BE61833}" srcOrd="2" destOrd="0" parTransId="{E497B347-2BBF-4349-84B9-E4FF0AB4578C}" sibTransId="{66F4B5A4-E046-4587-9DEC-F2D32AC4D5F3}"/>
    <dgm:cxn modelId="{33E87F38-5D01-4075-9EE2-6B7A24CBC565}" srcId="{63D24E51-A49F-4E1D-92C9-A07EC2D148FD}" destId="{7A755B2A-CF25-4B18-803D-259634DFFA84}" srcOrd="0" destOrd="0" parTransId="{E46B92CF-83FC-4DAA-9C2A-9A7421BF0B8F}" sibTransId="{8E345E9E-8B40-42EE-A791-9F104248F7E2}"/>
    <dgm:cxn modelId="{B3C97453-DE94-434A-B874-528F8A37F748}" type="presParOf" srcId="{76393971-F3D1-4364-B860-A63BA07D3E22}" destId="{52274365-56E0-43AC-86A6-965A35D812FD}" srcOrd="0" destOrd="0" presId="urn:microsoft.com/office/officeart/2008/layout/LinedList"/>
    <dgm:cxn modelId="{A2EE15FB-2EEF-4F3D-8DEE-80C398232447}" type="presParOf" srcId="{76393971-F3D1-4364-B860-A63BA07D3E22}" destId="{AED9AF11-7B16-4B97-8A9D-E075F63BB382}" srcOrd="1" destOrd="0" presId="urn:microsoft.com/office/officeart/2008/layout/LinedList"/>
    <dgm:cxn modelId="{EC6C8E96-E76F-4257-92D7-09DA8F5327A7}" type="presParOf" srcId="{AED9AF11-7B16-4B97-8A9D-E075F63BB382}" destId="{1C5ADCCD-2F56-4F2D-A63F-C9AF2F2862A5}" srcOrd="0" destOrd="0" presId="urn:microsoft.com/office/officeart/2008/layout/LinedList"/>
    <dgm:cxn modelId="{83881402-ED2C-46E9-8CA7-AC8ECB234A07}" type="presParOf" srcId="{AED9AF11-7B16-4B97-8A9D-E075F63BB382}" destId="{9BBFDBDC-74BF-4CD9-81EC-A68BD8547123}" srcOrd="1" destOrd="0" presId="urn:microsoft.com/office/officeart/2008/layout/LinedList"/>
    <dgm:cxn modelId="{92C3E909-15C6-45B3-848A-D46FB6B7B0D0}" type="presParOf" srcId="{76393971-F3D1-4364-B860-A63BA07D3E22}" destId="{50BE0799-0FBD-4A0D-A3E7-E7204BF22414}" srcOrd="2" destOrd="0" presId="urn:microsoft.com/office/officeart/2008/layout/LinedList"/>
    <dgm:cxn modelId="{13D73228-5B5C-404F-ABCF-B4B293D7573E}" type="presParOf" srcId="{76393971-F3D1-4364-B860-A63BA07D3E22}" destId="{B979C8D7-B6A2-4664-BE45-672A2BCCE7BD}" srcOrd="3" destOrd="0" presId="urn:microsoft.com/office/officeart/2008/layout/LinedList"/>
    <dgm:cxn modelId="{EC08CFAA-3228-46F7-A879-759721801040}" type="presParOf" srcId="{B979C8D7-B6A2-4664-BE45-672A2BCCE7BD}" destId="{4756FA67-C2CF-48E6-91AD-F5B679FD0035}" srcOrd="0" destOrd="0" presId="urn:microsoft.com/office/officeart/2008/layout/LinedList"/>
    <dgm:cxn modelId="{1552AB94-7D0F-43C7-8605-16208CE14BCF}" type="presParOf" srcId="{B979C8D7-B6A2-4664-BE45-672A2BCCE7BD}" destId="{BA4BBC6E-1723-4210-B9F6-04027BCC11FF}" srcOrd="1" destOrd="0" presId="urn:microsoft.com/office/officeart/2008/layout/LinedList"/>
    <dgm:cxn modelId="{E9E142A5-2790-4EEA-B60B-6D01175E9FB8}" type="presParOf" srcId="{76393971-F3D1-4364-B860-A63BA07D3E22}" destId="{2CFF41F7-1775-47FE-AFFF-6F177E56132E}" srcOrd="4" destOrd="0" presId="urn:microsoft.com/office/officeart/2008/layout/LinedList"/>
    <dgm:cxn modelId="{94E0B5AD-3A52-41CF-90BA-683C12F24774}" type="presParOf" srcId="{76393971-F3D1-4364-B860-A63BA07D3E22}" destId="{5AFEF01D-C44B-461C-BF3B-73C76F7D4E3C}" srcOrd="5" destOrd="0" presId="urn:microsoft.com/office/officeart/2008/layout/LinedList"/>
    <dgm:cxn modelId="{A85E1D8C-74A9-4FEB-ACD9-2ECD483B21BD}" type="presParOf" srcId="{5AFEF01D-C44B-461C-BF3B-73C76F7D4E3C}" destId="{EC3A4896-0CDF-43DD-B487-0F94790DCA9B}" srcOrd="0" destOrd="0" presId="urn:microsoft.com/office/officeart/2008/layout/LinedList"/>
    <dgm:cxn modelId="{09E3C842-88FC-4840-81E8-22D1335698E5}" type="presParOf" srcId="{5AFEF01D-C44B-461C-BF3B-73C76F7D4E3C}" destId="{66498896-BA4F-4798-A853-C950ED6855F4}" srcOrd="1" destOrd="0" presId="urn:microsoft.com/office/officeart/2008/layout/LinedList"/>
    <dgm:cxn modelId="{AFB3D342-B572-4D30-AD5E-7076AA12BAF3}" type="presParOf" srcId="{76393971-F3D1-4364-B860-A63BA07D3E22}" destId="{141E7D8E-1924-444B-97E0-12F3DB34FFCA}" srcOrd="6" destOrd="0" presId="urn:microsoft.com/office/officeart/2008/layout/LinedList"/>
    <dgm:cxn modelId="{124CB0EF-3CA6-4DFE-9F8C-54A164226D53}" type="presParOf" srcId="{76393971-F3D1-4364-B860-A63BA07D3E22}" destId="{BA8D6AAC-B20A-48CA-A15E-493CEE52F7F1}" srcOrd="7" destOrd="0" presId="urn:microsoft.com/office/officeart/2008/layout/LinedList"/>
    <dgm:cxn modelId="{AAAC2207-600B-461E-9DE7-BD17893426C3}" type="presParOf" srcId="{BA8D6AAC-B20A-48CA-A15E-493CEE52F7F1}" destId="{B906299B-86A1-4852-ACC8-6EACFB889778}" srcOrd="0" destOrd="0" presId="urn:microsoft.com/office/officeart/2008/layout/LinedList"/>
    <dgm:cxn modelId="{160668BE-05DF-40C0-A8B3-A0B0732B7312}" type="presParOf" srcId="{BA8D6AAC-B20A-48CA-A15E-493CEE52F7F1}" destId="{55967B81-F562-418C-BCFD-852A949FE1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24E51-A49F-4E1D-92C9-A07EC2D148F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755B2A-CF25-4B18-803D-259634DFFA84}">
      <dgm:prSet/>
      <dgm:spPr/>
      <dgm:t>
        <a:bodyPr/>
        <a:lstStyle/>
        <a:p>
          <a:r>
            <a:rPr lang="cs-CZ" dirty="0" smtClean="0">
              <a:latin typeface="Calibri"/>
              <a:ea typeface="Calibri"/>
              <a:cs typeface="Calibri"/>
            </a:rPr>
            <a:t>l</a:t>
          </a:r>
          <a:r>
            <a:rPr lang="en-US" dirty="0" err="1" smtClean="0">
              <a:latin typeface="Calibri"/>
              <a:ea typeface="Calibri"/>
              <a:cs typeface="Calibri"/>
            </a:rPr>
            <a:t>eden</a:t>
          </a:r>
          <a:r>
            <a:rPr lang="en-US" dirty="0" smtClean="0">
              <a:latin typeface="Calibri"/>
              <a:ea typeface="Calibri"/>
              <a:cs typeface="Calibri"/>
            </a:rPr>
            <a:t> </a:t>
          </a:r>
          <a:r>
            <a:rPr lang="en-US" dirty="0">
              <a:latin typeface="Calibri"/>
              <a:ea typeface="Calibri"/>
              <a:cs typeface="Calibri"/>
            </a:rPr>
            <a:t>2016 – 2. balíček - odvolávání mnoha opatření - např. Více důvodů pro odepření podpory a azylu</a:t>
          </a:r>
          <a:endParaRPr lang="en-US" dirty="0" err="1">
            <a:latin typeface="Calibri"/>
            <a:ea typeface="Calibri"/>
            <a:cs typeface="Calibri"/>
          </a:endParaRPr>
        </a:p>
      </dgm:t>
    </dgm:pt>
    <dgm:pt modelId="{E46B92CF-83FC-4DAA-9C2A-9A7421BF0B8F}" type="parTrans" cxnId="{33E87F38-5D01-4075-9EE2-6B7A24CBC565}">
      <dgm:prSet/>
      <dgm:spPr/>
      <dgm:t>
        <a:bodyPr/>
        <a:lstStyle/>
        <a:p>
          <a:endParaRPr lang="en-US"/>
        </a:p>
      </dgm:t>
    </dgm:pt>
    <dgm:pt modelId="{8E345E9E-8B40-42EE-A791-9F104248F7E2}" type="sibTrans" cxnId="{33E87F38-5D01-4075-9EE2-6B7A24CBC565}">
      <dgm:prSet/>
      <dgm:spPr/>
      <dgm:t>
        <a:bodyPr/>
        <a:lstStyle/>
        <a:p>
          <a:endParaRPr lang="en-US"/>
        </a:p>
      </dgm:t>
    </dgm:pt>
    <dgm:pt modelId="{E93D3052-65EB-4E3F-ABBC-DC146D0B994B}">
      <dgm:prSet/>
      <dgm:spPr/>
      <dgm:t>
        <a:bodyPr/>
        <a:lstStyle/>
        <a:p>
          <a:r>
            <a:rPr lang="cs-CZ" dirty="0" smtClean="0">
              <a:latin typeface="Calibri"/>
              <a:ea typeface="Calibri"/>
              <a:cs typeface="Calibri"/>
            </a:rPr>
            <a:t>d</a:t>
          </a:r>
          <a:r>
            <a:rPr lang="en-US" dirty="0" err="1" smtClean="0">
              <a:latin typeface="Calibri"/>
              <a:ea typeface="Calibri"/>
              <a:cs typeface="Calibri"/>
            </a:rPr>
            <a:t>uben</a:t>
          </a:r>
          <a:r>
            <a:rPr lang="en-US" dirty="0" smtClean="0">
              <a:latin typeface="Calibri"/>
              <a:ea typeface="Calibri"/>
              <a:cs typeface="Calibri"/>
            </a:rPr>
            <a:t> </a:t>
          </a:r>
          <a:r>
            <a:rPr lang="en-US" dirty="0">
              <a:latin typeface="Calibri"/>
              <a:ea typeface="Calibri"/>
              <a:cs typeface="Calibri"/>
            </a:rPr>
            <a:t>- nový integrační zákon - omezení podpory při odmítnutí jazykových/integračních kurzů - 200 000 čeká na místo</a:t>
          </a:r>
        </a:p>
      </dgm:t>
    </dgm:pt>
    <dgm:pt modelId="{4CC3E297-6166-4ECA-92EC-9AA3D1B99C07}" type="parTrans" cxnId="{914E3AE9-6B68-4B8E-A7ED-244EF68297A8}">
      <dgm:prSet/>
      <dgm:spPr/>
      <dgm:t>
        <a:bodyPr/>
        <a:lstStyle/>
        <a:p>
          <a:endParaRPr lang="en-US"/>
        </a:p>
      </dgm:t>
    </dgm:pt>
    <dgm:pt modelId="{19140A3F-0406-4BB4-B192-1D44D0A36360}" type="sibTrans" cxnId="{914E3AE9-6B68-4B8E-A7ED-244EF68297A8}">
      <dgm:prSet/>
      <dgm:spPr/>
      <dgm:t>
        <a:bodyPr/>
        <a:lstStyle/>
        <a:p>
          <a:endParaRPr lang="en-US"/>
        </a:p>
      </dgm:t>
    </dgm:pt>
    <dgm:pt modelId="{887C41EA-7886-488C-AB80-E3C17EE076A8}">
      <dgm:prSet phldr="0"/>
      <dgm:spPr/>
      <dgm:t>
        <a:bodyPr/>
        <a:lstStyle/>
        <a:p>
          <a:r>
            <a:rPr lang="cs-CZ" dirty="0" smtClean="0">
              <a:latin typeface="Calibri"/>
              <a:ea typeface="Calibri"/>
              <a:cs typeface="Calibri"/>
            </a:rPr>
            <a:t>i</a:t>
          </a:r>
          <a:r>
            <a:rPr lang="en-US" dirty="0" smtClean="0">
              <a:latin typeface="Calibri"/>
              <a:ea typeface="Calibri"/>
              <a:cs typeface="Calibri"/>
            </a:rPr>
            <a:t> </a:t>
          </a:r>
          <a:r>
            <a:rPr lang="en-US" dirty="0" err="1">
              <a:latin typeface="Calibri"/>
              <a:ea typeface="Calibri"/>
              <a:cs typeface="Calibri"/>
            </a:rPr>
            <a:t>tak</a:t>
          </a:r>
          <a:r>
            <a:rPr lang="en-US" dirty="0">
              <a:latin typeface="Calibri"/>
              <a:ea typeface="Calibri"/>
              <a:cs typeface="Calibri"/>
            </a:rPr>
            <a:t> </a:t>
          </a:r>
          <a:r>
            <a:rPr lang="en-US" dirty="0" smtClean="0">
              <a:latin typeface="Calibri"/>
              <a:ea typeface="Calibri"/>
              <a:cs typeface="Calibri"/>
            </a:rPr>
            <a:t>v</a:t>
          </a:r>
          <a:r>
            <a:rPr lang="cs-CZ" dirty="0" smtClean="0">
              <a:latin typeface="Calibri"/>
              <a:ea typeface="Calibri"/>
              <a:cs typeface="Calibri"/>
            </a:rPr>
            <a:t>e srovnání s koncem 20. století mnohem otevřenější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892A3DF6-FE42-44EB-BA53-A855B82D0BEC}" type="parTrans" cxnId="{AAC71BF9-DCBB-4EF9-921D-F3ABCC2F6A77}">
      <dgm:prSet/>
      <dgm:spPr/>
    </dgm:pt>
    <dgm:pt modelId="{1C75E4A6-88A1-4CF0-ADF1-AE0C24302874}" type="sibTrans" cxnId="{AAC71BF9-DCBB-4EF9-921D-F3ABCC2F6A77}">
      <dgm:prSet/>
      <dgm:spPr/>
    </dgm:pt>
    <dgm:pt modelId="{76393971-F3D1-4364-B860-A63BA07D3E22}" type="pres">
      <dgm:prSet presAssocID="{63D24E51-A49F-4E1D-92C9-A07EC2D148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274365-56E0-43AC-86A6-965A35D812FD}" type="pres">
      <dgm:prSet presAssocID="{7A755B2A-CF25-4B18-803D-259634DFFA84}" presName="thickLine" presStyleLbl="alignNode1" presStyleIdx="0" presStyleCnt="3"/>
      <dgm:spPr/>
    </dgm:pt>
    <dgm:pt modelId="{AED9AF11-7B16-4B97-8A9D-E075F63BB382}" type="pres">
      <dgm:prSet presAssocID="{7A755B2A-CF25-4B18-803D-259634DFFA84}" presName="horz1" presStyleCnt="0"/>
      <dgm:spPr/>
    </dgm:pt>
    <dgm:pt modelId="{1C5ADCCD-2F56-4F2D-A63F-C9AF2F2862A5}" type="pres">
      <dgm:prSet presAssocID="{7A755B2A-CF25-4B18-803D-259634DFFA84}" presName="tx1" presStyleLbl="revTx" presStyleIdx="0" presStyleCnt="3"/>
      <dgm:spPr/>
      <dgm:t>
        <a:bodyPr/>
        <a:lstStyle/>
        <a:p>
          <a:endParaRPr lang="en-US"/>
        </a:p>
      </dgm:t>
    </dgm:pt>
    <dgm:pt modelId="{9BBFDBDC-74BF-4CD9-81EC-A68BD8547123}" type="pres">
      <dgm:prSet presAssocID="{7A755B2A-CF25-4B18-803D-259634DFFA84}" presName="vert1" presStyleCnt="0"/>
      <dgm:spPr/>
    </dgm:pt>
    <dgm:pt modelId="{141E7D8E-1924-444B-97E0-12F3DB34FFCA}" type="pres">
      <dgm:prSet presAssocID="{E93D3052-65EB-4E3F-ABBC-DC146D0B994B}" presName="thickLine" presStyleLbl="alignNode1" presStyleIdx="1" presStyleCnt="3"/>
      <dgm:spPr/>
    </dgm:pt>
    <dgm:pt modelId="{BA8D6AAC-B20A-48CA-A15E-493CEE52F7F1}" type="pres">
      <dgm:prSet presAssocID="{E93D3052-65EB-4E3F-ABBC-DC146D0B994B}" presName="horz1" presStyleCnt="0"/>
      <dgm:spPr/>
    </dgm:pt>
    <dgm:pt modelId="{B906299B-86A1-4852-ACC8-6EACFB889778}" type="pres">
      <dgm:prSet presAssocID="{E93D3052-65EB-4E3F-ABBC-DC146D0B994B}" presName="tx1" presStyleLbl="revTx" presStyleIdx="1" presStyleCnt="3"/>
      <dgm:spPr/>
      <dgm:t>
        <a:bodyPr/>
        <a:lstStyle/>
        <a:p>
          <a:endParaRPr lang="en-US"/>
        </a:p>
      </dgm:t>
    </dgm:pt>
    <dgm:pt modelId="{55967B81-F562-418C-BCFD-852A949FE1DC}" type="pres">
      <dgm:prSet presAssocID="{E93D3052-65EB-4E3F-ABBC-DC146D0B994B}" presName="vert1" presStyleCnt="0"/>
      <dgm:spPr/>
    </dgm:pt>
    <dgm:pt modelId="{E6AAED29-29BE-4A4B-AEE3-50207BBF4155}" type="pres">
      <dgm:prSet presAssocID="{887C41EA-7886-488C-AB80-E3C17EE076A8}" presName="thickLine" presStyleLbl="alignNode1" presStyleIdx="2" presStyleCnt="3"/>
      <dgm:spPr/>
    </dgm:pt>
    <dgm:pt modelId="{880091FF-C216-437E-AEE9-11E3EA154846}" type="pres">
      <dgm:prSet presAssocID="{887C41EA-7886-488C-AB80-E3C17EE076A8}" presName="horz1" presStyleCnt="0"/>
      <dgm:spPr/>
    </dgm:pt>
    <dgm:pt modelId="{10D9E214-A9D2-42B2-A928-F5FEF7A111F9}" type="pres">
      <dgm:prSet presAssocID="{887C41EA-7886-488C-AB80-E3C17EE076A8}" presName="tx1" presStyleLbl="revTx" presStyleIdx="2" presStyleCnt="3"/>
      <dgm:spPr/>
      <dgm:t>
        <a:bodyPr/>
        <a:lstStyle/>
        <a:p>
          <a:endParaRPr lang="en-US"/>
        </a:p>
      </dgm:t>
    </dgm:pt>
    <dgm:pt modelId="{6616E281-8720-4962-85AB-13377FA6CE94}" type="pres">
      <dgm:prSet presAssocID="{887C41EA-7886-488C-AB80-E3C17EE076A8}" presName="vert1" presStyleCnt="0"/>
      <dgm:spPr/>
    </dgm:pt>
  </dgm:ptLst>
  <dgm:cxnLst>
    <dgm:cxn modelId="{914E3AE9-6B68-4B8E-A7ED-244EF68297A8}" srcId="{63D24E51-A49F-4E1D-92C9-A07EC2D148FD}" destId="{E93D3052-65EB-4E3F-ABBC-DC146D0B994B}" srcOrd="1" destOrd="0" parTransId="{4CC3E297-6166-4ECA-92EC-9AA3D1B99C07}" sibTransId="{19140A3F-0406-4BB4-B192-1D44D0A36360}"/>
    <dgm:cxn modelId="{B200B4C3-D084-4527-9426-BE73FABC1D02}" type="presOf" srcId="{63D24E51-A49F-4E1D-92C9-A07EC2D148FD}" destId="{76393971-F3D1-4364-B860-A63BA07D3E22}" srcOrd="0" destOrd="0" presId="urn:microsoft.com/office/officeart/2008/layout/LinedList"/>
    <dgm:cxn modelId="{5D78522C-11BF-4D5B-B487-367143E9BE5E}" type="presOf" srcId="{E93D3052-65EB-4E3F-ABBC-DC146D0B994B}" destId="{B906299B-86A1-4852-ACC8-6EACFB889778}" srcOrd="0" destOrd="0" presId="urn:microsoft.com/office/officeart/2008/layout/LinedList"/>
    <dgm:cxn modelId="{AAC71BF9-DCBB-4EF9-921D-F3ABCC2F6A77}" srcId="{63D24E51-A49F-4E1D-92C9-A07EC2D148FD}" destId="{887C41EA-7886-488C-AB80-E3C17EE076A8}" srcOrd="2" destOrd="0" parTransId="{892A3DF6-FE42-44EB-BA53-A855B82D0BEC}" sibTransId="{1C75E4A6-88A1-4CF0-ADF1-AE0C24302874}"/>
    <dgm:cxn modelId="{E5AA21F9-B964-434C-AD1B-9D74D702A030}" type="presOf" srcId="{887C41EA-7886-488C-AB80-E3C17EE076A8}" destId="{10D9E214-A9D2-42B2-A928-F5FEF7A111F9}" srcOrd="0" destOrd="0" presId="urn:microsoft.com/office/officeart/2008/layout/LinedList"/>
    <dgm:cxn modelId="{33E87F38-5D01-4075-9EE2-6B7A24CBC565}" srcId="{63D24E51-A49F-4E1D-92C9-A07EC2D148FD}" destId="{7A755B2A-CF25-4B18-803D-259634DFFA84}" srcOrd="0" destOrd="0" parTransId="{E46B92CF-83FC-4DAA-9C2A-9A7421BF0B8F}" sibTransId="{8E345E9E-8B40-42EE-A791-9F104248F7E2}"/>
    <dgm:cxn modelId="{6E328A83-E4D4-4B1F-B581-78D5B3107CFE}" type="presOf" srcId="{7A755B2A-CF25-4B18-803D-259634DFFA84}" destId="{1C5ADCCD-2F56-4F2D-A63F-C9AF2F2862A5}" srcOrd="0" destOrd="0" presId="urn:microsoft.com/office/officeart/2008/layout/LinedList"/>
    <dgm:cxn modelId="{5186FAA1-0263-4E3E-ACFF-3E5A56B7AC0E}" type="presParOf" srcId="{76393971-F3D1-4364-B860-A63BA07D3E22}" destId="{52274365-56E0-43AC-86A6-965A35D812FD}" srcOrd="0" destOrd="0" presId="urn:microsoft.com/office/officeart/2008/layout/LinedList"/>
    <dgm:cxn modelId="{36EA845D-417C-404B-8AB6-D1E220AE5B93}" type="presParOf" srcId="{76393971-F3D1-4364-B860-A63BA07D3E22}" destId="{AED9AF11-7B16-4B97-8A9D-E075F63BB382}" srcOrd="1" destOrd="0" presId="urn:microsoft.com/office/officeart/2008/layout/LinedList"/>
    <dgm:cxn modelId="{14464DD5-FE4A-4722-AB0A-F5A5B137BEF4}" type="presParOf" srcId="{AED9AF11-7B16-4B97-8A9D-E075F63BB382}" destId="{1C5ADCCD-2F56-4F2D-A63F-C9AF2F2862A5}" srcOrd="0" destOrd="0" presId="urn:microsoft.com/office/officeart/2008/layout/LinedList"/>
    <dgm:cxn modelId="{6BEFEFCD-7015-4838-9E2C-CCB328C400C3}" type="presParOf" srcId="{AED9AF11-7B16-4B97-8A9D-E075F63BB382}" destId="{9BBFDBDC-74BF-4CD9-81EC-A68BD8547123}" srcOrd="1" destOrd="0" presId="urn:microsoft.com/office/officeart/2008/layout/LinedList"/>
    <dgm:cxn modelId="{9FF8C792-8775-4D55-8C7F-5115FAFE5107}" type="presParOf" srcId="{76393971-F3D1-4364-B860-A63BA07D3E22}" destId="{141E7D8E-1924-444B-97E0-12F3DB34FFCA}" srcOrd="2" destOrd="0" presId="urn:microsoft.com/office/officeart/2008/layout/LinedList"/>
    <dgm:cxn modelId="{9DF2F1FB-A3A2-4F51-B743-107DF3A40F1E}" type="presParOf" srcId="{76393971-F3D1-4364-B860-A63BA07D3E22}" destId="{BA8D6AAC-B20A-48CA-A15E-493CEE52F7F1}" srcOrd="3" destOrd="0" presId="urn:microsoft.com/office/officeart/2008/layout/LinedList"/>
    <dgm:cxn modelId="{02CEDB10-3D4F-4AB8-B3F1-DC4D3993DF5A}" type="presParOf" srcId="{BA8D6AAC-B20A-48CA-A15E-493CEE52F7F1}" destId="{B906299B-86A1-4852-ACC8-6EACFB889778}" srcOrd="0" destOrd="0" presId="urn:microsoft.com/office/officeart/2008/layout/LinedList"/>
    <dgm:cxn modelId="{CA6E9AA7-38D6-474D-9325-1E08F8D9196F}" type="presParOf" srcId="{BA8D6AAC-B20A-48CA-A15E-493CEE52F7F1}" destId="{55967B81-F562-418C-BCFD-852A949FE1DC}" srcOrd="1" destOrd="0" presId="urn:microsoft.com/office/officeart/2008/layout/LinedList"/>
    <dgm:cxn modelId="{C58CE6E5-3DE4-40D1-93EB-427DEEE8DCA5}" type="presParOf" srcId="{76393971-F3D1-4364-B860-A63BA07D3E22}" destId="{E6AAED29-29BE-4A4B-AEE3-50207BBF4155}" srcOrd="4" destOrd="0" presId="urn:microsoft.com/office/officeart/2008/layout/LinedList"/>
    <dgm:cxn modelId="{4388EBF5-D937-4014-A121-E7BD15B10040}" type="presParOf" srcId="{76393971-F3D1-4364-B860-A63BA07D3E22}" destId="{880091FF-C216-437E-AEE9-11E3EA154846}" srcOrd="5" destOrd="0" presId="urn:microsoft.com/office/officeart/2008/layout/LinedList"/>
    <dgm:cxn modelId="{2781B7CA-E42F-4F29-ADEA-A40AACDF920A}" type="presParOf" srcId="{880091FF-C216-437E-AEE9-11E3EA154846}" destId="{10D9E214-A9D2-42B2-A928-F5FEF7A111F9}" srcOrd="0" destOrd="0" presId="urn:microsoft.com/office/officeart/2008/layout/LinedList"/>
    <dgm:cxn modelId="{0FFA5F37-9319-44D6-97C8-D6B325E07E8E}" type="presParOf" srcId="{880091FF-C216-437E-AEE9-11E3EA154846}" destId="{6616E281-8720-4962-85AB-13377FA6CE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4071AF-31AF-4828-9516-B679BD53C04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439461-3AC9-4239-8E16-DDBA814C5481}">
      <dgm:prSet/>
      <dgm:spPr/>
      <dgm:t>
        <a:bodyPr/>
        <a:lstStyle/>
        <a:p>
          <a:r>
            <a:rPr lang="en-US" dirty="0"/>
            <a:t>Drag-effect of habitus</a:t>
          </a:r>
        </a:p>
      </dgm:t>
    </dgm:pt>
    <dgm:pt modelId="{C17F6D3E-0927-4D37-81EF-96EBFC865573}" type="parTrans" cxnId="{5F6D014C-FF86-4F4B-9026-6D0E6DEF748A}">
      <dgm:prSet/>
      <dgm:spPr/>
      <dgm:t>
        <a:bodyPr/>
        <a:lstStyle/>
        <a:p>
          <a:endParaRPr lang="en-US"/>
        </a:p>
      </dgm:t>
    </dgm:pt>
    <dgm:pt modelId="{DDBDF1BF-C2F5-4E6F-B3A5-2037A77D28B3}" type="sibTrans" cxnId="{5F6D014C-FF86-4F4B-9026-6D0E6DEF748A}">
      <dgm:prSet/>
      <dgm:spPr/>
      <dgm:t>
        <a:bodyPr/>
        <a:lstStyle/>
        <a:p>
          <a:endParaRPr lang="en-US"/>
        </a:p>
      </dgm:t>
    </dgm:pt>
    <dgm:pt modelId="{FEBEC091-93C3-42E2-BBD0-CDD996C93C41}">
      <dgm:prSet/>
      <dgm:spPr/>
      <dgm:t>
        <a:bodyPr/>
        <a:lstStyle/>
        <a:p>
          <a:r>
            <a:rPr lang="en-US" dirty="0"/>
            <a:t>Nová </a:t>
          </a:r>
          <a:r>
            <a:rPr lang="en-US" dirty="0" err="1"/>
            <a:t>pravice</a:t>
          </a:r>
        </a:p>
      </dgm:t>
    </dgm:pt>
    <dgm:pt modelId="{E4F9B136-F880-48CD-92BF-EDF2B7252E98}" type="parTrans" cxnId="{D704D281-0F85-4E7F-AF4D-FCCD35AC62D3}">
      <dgm:prSet/>
      <dgm:spPr/>
      <dgm:t>
        <a:bodyPr/>
        <a:lstStyle/>
        <a:p>
          <a:endParaRPr lang="en-US"/>
        </a:p>
      </dgm:t>
    </dgm:pt>
    <dgm:pt modelId="{BC45BAF2-6364-4D4F-9996-FA733DF06704}" type="sibTrans" cxnId="{D704D281-0F85-4E7F-AF4D-FCCD35AC62D3}">
      <dgm:prSet/>
      <dgm:spPr/>
      <dgm:t>
        <a:bodyPr/>
        <a:lstStyle/>
        <a:p>
          <a:endParaRPr lang="en-US"/>
        </a:p>
      </dgm:t>
    </dgm:pt>
    <dgm:pt modelId="{CD44D5A9-9135-435D-AEE5-5136BDB02335}">
      <dgm:prSet phldr="0"/>
      <dgm:spPr/>
      <dgm:t>
        <a:bodyPr/>
        <a:lstStyle/>
        <a:p>
          <a:r>
            <a:rPr lang="en-US" dirty="0">
              <a:latin typeface="Calibri"/>
              <a:cs typeface="Calibri"/>
            </a:rPr>
            <a:t>Demografika</a:t>
          </a:r>
        </a:p>
      </dgm:t>
    </dgm:pt>
    <dgm:pt modelId="{CE1D12FE-3599-4B28-948E-77747654BA3E}" type="parTrans" cxnId="{0939A9A6-59A1-4011-B949-F99F0CDFC6D3}">
      <dgm:prSet/>
      <dgm:spPr/>
    </dgm:pt>
    <dgm:pt modelId="{7DE98AE1-A18E-4C87-9746-952C70E33B69}" type="sibTrans" cxnId="{0939A9A6-59A1-4011-B949-F99F0CDFC6D3}">
      <dgm:prSet/>
      <dgm:spPr/>
    </dgm:pt>
    <dgm:pt modelId="{DE72D1D2-0824-4D3B-9D23-74FEF3445560}" type="pres">
      <dgm:prSet presAssocID="{2B4071AF-31AF-4828-9516-B679BD53C0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12DEC5-F6BA-4353-A9B0-BC8958F2674C}" type="pres">
      <dgm:prSet presAssocID="{1F439461-3AC9-4239-8E16-DDBA814C5481}" presName="hierRoot1" presStyleCnt="0"/>
      <dgm:spPr/>
    </dgm:pt>
    <dgm:pt modelId="{445A4D82-C058-4695-ACEC-6EFED1B79B27}" type="pres">
      <dgm:prSet presAssocID="{1F439461-3AC9-4239-8E16-DDBA814C5481}" presName="composite" presStyleCnt="0"/>
      <dgm:spPr/>
    </dgm:pt>
    <dgm:pt modelId="{8B70B1DF-58A8-4F72-B117-0DA10C02185D}" type="pres">
      <dgm:prSet presAssocID="{1F439461-3AC9-4239-8E16-DDBA814C5481}" presName="background" presStyleLbl="node0" presStyleIdx="0" presStyleCnt="3"/>
      <dgm:spPr/>
    </dgm:pt>
    <dgm:pt modelId="{6AB76A88-8215-4070-AA09-D2A01BC43D63}" type="pres">
      <dgm:prSet presAssocID="{1F439461-3AC9-4239-8E16-DDBA814C5481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715278-FE5F-4710-9666-544BAC443B76}" type="pres">
      <dgm:prSet presAssocID="{1F439461-3AC9-4239-8E16-DDBA814C5481}" presName="hierChild2" presStyleCnt="0"/>
      <dgm:spPr/>
    </dgm:pt>
    <dgm:pt modelId="{3D635A6C-7609-426F-8984-E922CD381690}" type="pres">
      <dgm:prSet presAssocID="{FEBEC091-93C3-42E2-BBD0-CDD996C93C41}" presName="hierRoot1" presStyleCnt="0"/>
      <dgm:spPr/>
    </dgm:pt>
    <dgm:pt modelId="{91782B7A-0C59-46B3-B24E-22C18328FA74}" type="pres">
      <dgm:prSet presAssocID="{FEBEC091-93C3-42E2-BBD0-CDD996C93C41}" presName="composite" presStyleCnt="0"/>
      <dgm:spPr/>
    </dgm:pt>
    <dgm:pt modelId="{0F3D8E1D-5F60-4FDB-B800-419510784280}" type="pres">
      <dgm:prSet presAssocID="{FEBEC091-93C3-42E2-BBD0-CDD996C93C41}" presName="background" presStyleLbl="node0" presStyleIdx="1" presStyleCnt="3"/>
      <dgm:spPr/>
    </dgm:pt>
    <dgm:pt modelId="{37543B0F-515D-459C-BB34-6AC1DC3FCC5A}" type="pres">
      <dgm:prSet presAssocID="{FEBEC091-93C3-42E2-BBD0-CDD996C93C41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5EEA6-3E0B-43A6-B367-107E75659993}" type="pres">
      <dgm:prSet presAssocID="{FEBEC091-93C3-42E2-BBD0-CDD996C93C41}" presName="hierChild2" presStyleCnt="0"/>
      <dgm:spPr/>
    </dgm:pt>
    <dgm:pt modelId="{93BC5C9A-DFA8-4691-AE7A-C90F5C9666F6}" type="pres">
      <dgm:prSet presAssocID="{CD44D5A9-9135-435D-AEE5-5136BDB02335}" presName="hierRoot1" presStyleCnt="0"/>
      <dgm:spPr/>
    </dgm:pt>
    <dgm:pt modelId="{7759C57C-6D13-4573-B814-4F5108F1E917}" type="pres">
      <dgm:prSet presAssocID="{CD44D5A9-9135-435D-AEE5-5136BDB02335}" presName="composite" presStyleCnt="0"/>
      <dgm:spPr/>
    </dgm:pt>
    <dgm:pt modelId="{647DEDFE-AC7B-4CAF-96A7-7E36AC557DD8}" type="pres">
      <dgm:prSet presAssocID="{CD44D5A9-9135-435D-AEE5-5136BDB02335}" presName="background" presStyleLbl="node0" presStyleIdx="2" presStyleCnt="3"/>
      <dgm:spPr/>
    </dgm:pt>
    <dgm:pt modelId="{B557011D-9875-49FC-B880-4FB692A2D4CE}" type="pres">
      <dgm:prSet presAssocID="{CD44D5A9-9135-435D-AEE5-5136BDB02335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5E0D5B-7BE0-4A6D-B1DB-D5CDFD10351E}" type="pres">
      <dgm:prSet presAssocID="{CD44D5A9-9135-435D-AEE5-5136BDB02335}" presName="hierChild2" presStyleCnt="0"/>
      <dgm:spPr/>
    </dgm:pt>
  </dgm:ptLst>
  <dgm:cxnLst>
    <dgm:cxn modelId="{E9B3B760-9AA4-44EC-BAC8-DA263AC5DAAC}" type="presOf" srcId="{2B4071AF-31AF-4828-9516-B679BD53C04D}" destId="{DE72D1D2-0824-4D3B-9D23-74FEF3445560}" srcOrd="0" destOrd="0" presId="urn:microsoft.com/office/officeart/2005/8/layout/hierarchy1"/>
    <dgm:cxn modelId="{3FAC8D3E-A6A6-4071-9CE5-73504B0CBBE3}" type="presOf" srcId="{FEBEC091-93C3-42E2-BBD0-CDD996C93C41}" destId="{37543B0F-515D-459C-BB34-6AC1DC3FCC5A}" srcOrd="0" destOrd="0" presId="urn:microsoft.com/office/officeart/2005/8/layout/hierarchy1"/>
    <dgm:cxn modelId="{5F6D014C-FF86-4F4B-9026-6D0E6DEF748A}" srcId="{2B4071AF-31AF-4828-9516-B679BD53C04D}" destId="{1F439461-3AC9-4239-8E16-DDBA814C5481}" srcOrd="0" destOrd="0" parTransId="{C17F6D3E-0927-4D37-81EF-96EBFC865573}" sibTransId="{DDBDF1BF-C2F5-4E6F-B3A5-2037A77D28B3}"/>
    <dgm:cxn modelId="{62D80B8B-ADEF-4D3F-A56D-A03C2BFBA8C7}" type="presOf" srcId="{1F439461-3AC9-4239-8E16-DDBA814C5481}" destId="{6AB76A88-8215-4070-AA09-D2A01BC43D63}" srcOrd="0" destOrd="0" presId="urn:microsoft.com/office/officeart/2005/8/layout/hierarchy1"/>
    <dgm:cxn modelId="{D704D281-0F85-4E7F-AF4D-FCCD35AC62D3}" srcId="{2B4071AF-31AF-4828-9516-B679BD53C04D}" destId="{FEBEC091-93C3-42E2-BBD0-CDD996C93C41}" srcOrd="1" destOrd="0" parTransId="{E4F9B136-F880-48CD-92BF-EDF2B7252E98}" sibTransId="{BC45BAF2-6364-4D4F-9996-FA733DF06704}"/>
    <dgm:cxn modelId="{0939A9A6-59A1-4011-B949-F99F0CDFC6D3}" srcId="{2B4071AF-31AF-4828-9516-B679BD53C04D}" destId="{CD44D5A9-9135-435D-AEE5-5136BDB02335}" srcOrd="2" destOrd="0" parTransId="{CE1D12FE-3599-4B28-948E-77747654BA3E}" sibTransId="{7DE98AE1-A18E-4C87-9746-952C70E33B69}"/>
    <dgm:cxn modelId="{C59B4C43-CD5A-42FE-89CD-3E7BBA6EE578}" type="presOf" srcId="{CD44D5A9-9135-435D-AEE5-5136BDB02335}" destId="{B557011D-9875-49FC-B880-4FB692A2D4CE}" srcOrd="0" destOrd="0" presId="urn:microsoft.com/office/officeart/2005/8/layout/hierarchy1"/>
    <dgm:cxn modelId="{A3B552B3-7570-4B37-8E03-8E3686D98117}" type="presParOf" srcId="{DE72D1D2-0824-4D3B-9D23-74FEF3445560}" destId="{2F12DEC5-F6BA-4353-A9B0-BC8958F2674C}" srcOrd="0" destOrd="0" presId="urn:microsoft.com/office/officeart/2005/8/layout/hierarchy1"/>
    <dgm:cxn modelId="{125B7AE2-ED8C-403B-83DA-3EE070E57C0C}" type="presParOf" srcId="{2F12DEC5-F6BA-4353-A9B0-BC8958F2674C}" destId="{445A4D82-C058-4695-ACEC-6EFED1B79B27}" srcOrd="0" destOrd="0" presId="urn:microsoft.com/office/officeart/2005/8/layout/hierarchy1"/>
    <dgm:cxn modelId="{C613C011-B0C4-4351-ABD7-8AE0526B4C35}" type="presParOf" srcId="{445A4D82-C058-4695-ACEC-6EFED1B79B27}" destId="{8B70B1DF-58A8-4F72-B117-0DA10C02185D}" srcOrd="0" destOrd="0" presId="urn:microsoft.com/office/officeart/2005/8/layout/hierarchy1"/>
    <dgm:cxn modelId="{A1D12EA7-A8E6-4893-89B3-D7FB814ECB9D}" type="presParOf" srcId="{445A4D82-C058-4695-ACEC-6EFED1B79B27}" destId="{6AB76A88-8215-4070-AA09-D2A01BC43D63}" srcOrd="1" destOrd="0" presId="urn:microsoft.com/office/officeart/2005/8/layout/hierarchy1"/>
    <dgm:cxn modelId="{EF6ADFAF-F127-44CE-9C89-9DEBBAAAF3EA}" type="presParOf" srcId="{2F12DEC5-F6BA-4353-A9B0-BC8958F2674C}" destId="{68715278-FE5F-4710-9666-544BAC443B76}" srcOrd="1" destOrd="0" presId="urn:microsoft.com/office/officeart/2005/8/layout/hierarchy1"/>
    <dgm:cxn modelId="{7D92AD5C-528A-4098-8278-913705F39064}" type="presParOf" srcId="{DE72D1D2-0824-4D3B-9D23-74FEF3445560}" destId="{3D635A6C-7609-426F-8984-E922CD381690}" srcOrd="1" destOrd="0" presId="urn:microsoft.com/office/officeart/2005/8/layout/hierarchy1"/>
    <dgm:cxn modelId="{FDE816B9-1169-4C7E-8DFE-B9D1085EBC46}" type="presParOf" srcId="{3D635A6C-7609-426F-8984-E922CD381690}" destId="{91782B7A-0C59-46B3-B24E-22C18328FA74}" srcOrd="0" destOrd="0" presId="urn:microsoft.com/office/officeart/2005/8/layout/hierarchy1"/>
    <dgm:cxn modelId="{B6483A81-089B-4422-AA2D-DE6EAF4E45B4}" type="presParOf" srcId="{91782B7A-0C59-46B3-B24E-22C18328FA74}" destId="{0F3D8E1D-5F60-4FDB-B800-419510784280}" srcOrd="0" destOrd="0" presId="urn:microsoft.com/office/officeart/2005/8/layout/hierarchy1"/>
    <dgm:cxn modelId="{CE7E9C0E-8693-4D7E-B58E-57DED1949109}" type="presParOf" srcId="{91782B7A-0C59-46B3-B24E-22C18328FA74}" destId="{37543B0F-515D-459C-BB34-6AC1DC3FCC5A}" srcOrd="1" destOrd="0" presId="urn:microsoft.com/office/officeart/2005/8/layout/hierarchy1"/>
    <dgm:cxn modelId="{3ECDAD2E-8FB7-4CC4-B3D5-47FE6DEE9C8A}" type="presParOf" srcId="{3D635A6C-7609-426F-8984-E922CD381690}" destId="{10F5EEA6-3E0B-43A6-B367-107E75659993}" srcOrd="1" destOrd="0" presId="urn:microsoft.com/office/officeart/2005/8/layout/hierarchy1"/>
    <dgm:cxn modelId="{DF2BA955-4FD0-43D3-9E62-8D0AB0692676}" type="presParOf" srcId="{DE72D1D2-0824-4D3B-9D23-74FEF3445560}" destId="{93BC5C9A-DFA8-4691-AE7A-C90F5C9666F6}" srcOrd="2" destOrd="0" presId="urn:microsoft.com/office/officeart/2005/8/layout/hierarchy1"/>
    <dgm:cxn modelId="{2D6152A8-EF12-4304-96F1-654C4EC2E597}" type="presParOf" srcId="{93BC5C9A-DFA8-4691-AE7A-C90F5C9666F6}" destId="{7759C57C-6D13-4573-B814-4F5108F1E917}" srcOrd="0" destOrd="0" presId="urn:microsoft.com/office/officeart/2005/8/layout/hierarchy1"/>
    <dgm:cxn modelId="{2464F59A-89C3-4479-925D-D3ED5ABEBDF8}" type="presParOf" srcId="{7759C57C-6D13-4573-B814-4F5108F1E917}" destId="{647DEDFE-AC7B-4CAF-96A7-7E36AC557DD8}" srcOrd="0" destOrd="0" presId="urn:microsoft.com/office/officeart/2005/8/layout/hierarchy1"/>
    <dgm:cxn modelId="{850719C2-824F-4DB5-B503-18529EF52D58}" type="presParOf" srcId="{7759C57C-6D13-4573-B814-4F5108F1E917}" destId="{B557011D-9875-49FC-B880-4FB692A2D4CE}" srcOrd="1" destOrd="0" presId="urn:microsoft.com/office/officeart/2005/8/layout/hierarchy1"/>
    <dgm:cxn modelId="{E9565880-1C8C-4BE1-B25D-200BD6920A70}" type="presParOf" srcId="{93BC5C9A-DFA8-4691-AE7A-C90F5C9666F6}" destId="{6D5E0D5B-7BE0-4A6D-B1DB-D5CDFD1035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933F6-E279-4391-BDF2-F1CEC31AB0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62A09D-05FA-4400-ABE7-5055381E6C7D}">
      <dgm:prSet/>
      <dgm:spPr/>
      <dgm:t>
        <a:bodyPr/>
        <a:lstStyle/>
        <a:p>
          <a:r>
            <a:rPr lang="cs-CZ" dirty="0" smtClean="0"/>
            <a:t>r</a:t>
          </a:r>
          <a:r>
            <a:rPr lang="en-US" dirty="0" err="1" smtClean="0"/>
            <a:t>ůst</a:t>
          </a:r>
          <a:r>
            <a:rPr lang="en-US" dirty="0" smtClean="0"/>
            <a:t> </a:t>
          </a:r>
          <a:r>
            <a:rPr lang="en-US" dirty="0" err="1"/>
            <a:t>pravicově</a:t>
          </a:r>
          <a:r>
            <a:rPr lang="en-US" dirty="0"/>
            <a:t> </a:t>
          </a:r>
          <a:r>
            <a:rPr lang="en-US" dirty="0" err="1"/>
            <a:t>populistických</a:t>
          </a:r>
          <a:r>
            <a:rPr lang="en-US" dirty="0"/>
            <a:t> </a:t>
          </a:r>
          <a:r>
            <a:rPr lang="en-US" dirty="0" err="1"/>
            <a:t>názorů</a:t>
          </a:r>
          <a:r>
            <a:rPr lang="en-US" dirty="0"/>
            <a:t> a </a:t>
          </a:r>
          <a:r>
            <a:rPr lang="en-US" dirty="0" err="1"/>
            <a:t>sklonů</a:t>
          </a:r>
          <a:r>
            <a:rPr lang="en-US" dirty="0"/>
            <a:t> k </a:t>
          </a:r>
          <a:r>
            <a:rPr lang="en-US" dirty="0" err="1"/>
            <a:t>násilí</a:t>
          </a:r>
          <a:r>
            <a:rPr lang="en-US" dirty="0"/>
            <a:t>, </a:t>
          </a:r>
          <a:r>
            <a:rPr lang="en-US" dirty="0" err="1"/>
            <a:t>šovinismus</a:t>
          </a:r>
          <a:endParaRPr lang="en-US" dirty="0"/>
        </a:p>
      </dgm:t>
    </dgm:pt>
    <dgm:pt modelId="{815695FD-7CB5-432E-AE8F-887050023FCF}" type="parTrans" cxnId="{6102FA2C-9C5A-475F-AEF6-3F0249EFB419}">
      <dgm:prSet/>
      <dgm:spPr/>
      <dgm:t>
        <a:bodyPr/>
        <a:lstStyle/>
        <a:p>
          <a:endParaRPr lang="en-US"/>
        </a:p>
      </dgm:t>
    </dgm:pt>
    <dgm:pt modelId="{F7D40D25-B8E9-4BE1-834E-AB5F42F98EFE}" type="sibTrans" cxnId="{6102FA2C-9C5A-475F-AEF6-3F0249EFB419}">
      <dgm:prSet/>
      <dgm:spPr/>
      <dgm:t>
        <a:bodyPr/>
        <a:lstStyle/>
        <a:p>
          <a:endParaRPr lang="en-US"/>
        </a:p>
      </dgm:t>
    </dgm:pt>
    <dgm:pt modelId="{8A5EB9CD-AD42-41A7-81A1-81927D140EF6}">
      <dgm:prSet/>
      <dgm:spPr/>
      <dgm:t>
        <a:bodyPr/>
        <a:lstStyle/>
        <a:p>
          <a:r>
            <a:rPr lang="cs-CZ" dirty="0" smtClean="0"/>
            <a:t>k</a:t>
          </a:r>
          <a:r>
            <a:rPr lang="en-US" dirty="0" err="1" smtClean="0"/>
            <a:t>onzervativní</a:t>
          </a:r>
          <a:r>
            <a:rPr lang="en-US" dirty="0"/>
            <a:t>, </a:t>
          </a:r>
          <a:r>
            <a:rPr lang="en-US" dirty="0" err="1"/>
            <a:t>důraz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tradiční</a:t>
          </a:r>
          <a:r>
            <a:rPr lang="en-US" dirty="0"/>
            <a:t> </a:t>
          </a:r>
          <a:r>
            <a:rPr lang="en-US" dirty="0" err="1"/>
            <a:t>genderové</a:t>
          </a:r>
          <a:r>
            <a:rPr lang="en-US" dirty="0"/>
            <a:t> role a </a:t>
          </a:r>
          <a:r>
            <a:rPr lang="en-US" dirty="0" err="1"/>
            <a:t>rodinu</a:t>
          </a:r>
          <a:endParaRPr lang="en-US" dirty="0"/>
        </a:p>
      </dgm:t>
    </dgm:pt>
    <dgm:pt modelId="{DA4C536D-5094-4E66-A61E-1F5C25015666}" type="parTrans" cxnId="{56E40EAB-61AB-4F7D-A055-0A4A01B761EA}">
      <dgm:prSet/>
      <dgm:spPr/>
      <dgm:t>
        <a:bodyPr/>
        <a:lstStyle/>
        <a:p>
          <a:endParaRPr lang="en-US"/>
        </a:p>
      </dgm:t>
    </dgm:pt>
    <dgm:pt modelId="{935D279F-D9EA-4AD8-8ED9-F3CDD1A9095A}" type="sibTrans" cxnId="{56E40EAB-61AB-4F7D-A055-0A4A01B761EA}">
      <dgm:prSet/>
      <dgm:spPr/>
      <dgm:t>
        <a:bodyPr/>
        <a:lstStyle/>
        <a:p>
          <a:endParaRPr lang="en-US"/>
        </a:p>
      </dgm:t>
    </dgm:pt>
    <dgm:pt modelId="{1FDB2465-83E4-4944-A641-EF7EB20D99E9}">
      <dgm:prSet/>
      <dgm:spPr/>
      <dgm:t>
        <a:bodyPr/>
        <a:lstStyle/>
        <a:p>
          <a:r>
            <a:rPr lang="cs-CZ" dirty="0" smtClean="0"/>
            <a:t>p</a:t>
          </a:r>
          <a:r>
            <a:rPr lang="en-US" dirty="0" err="1" smtClean="0"/>
            <a:t>rosazování</a:t>
          </a:r>
          <a:r>
            <a:rPr lang="en-US" dirty="0" smtClean="0"/>
            <a:t> </a:t>
          </a:r>
          <a:r>
            <a:rPr lang="en-US" dirty="0" err="1"/>
            <a:t>národních</a:t>
          </a:r>
          <a:r>
            <a:rPr lang="en-US" dirty="0"/>
            <a:t> </a:t>
          </a:r>
          <a:r>
            <a:rPr lang="en-US" dirty="0" err="1"/>
            <a:t>identitářských</a:t>
          </a:r>
          <a:r>
            <a:rPr lang="en-US" dirty="0"/>
            <a:t> DE </a:t>
          </a:r>
          <a:r>
            <a:rPr lang="en-US" dirty="0" err="1"/>
            <a:t>zájmů</a:t>
          </a:r>
          <a:r>
            <a:rPr lang="en-US" dirty="0"/>
            <a:t> - </a:t>
          </a:r>
          <a:r>
            <a:rPr lang="en-US" dirty="0" err="1"/>
            <a:t>Islám</a:t>
          </a:r>
          <a:r>
            <a:rPr lang="en-US" dirty="0"/>
            <a:t> do </a:t>
          </a:r>
          <a:r>
            <a:rPr lang="en-US" dirty="0" err="1"/>
            <a:t>Německa</a:t>
          </a:r>
          <a:r>
            <a:rPr lang="en-US" dirty="0"/>
            <a:t> </a:t>
          </a:r>
          <a:r>
            <a:rPr lang="en-US" dirty="0" err="1"/>
            <a:t>nepatří</a:t>
          </a:r>
          <a:r>
            <a:rPr lang="en-US" dirty="0"/>
            <a:t>, </a:t>
          </a:r>
          <a:r>
            <a:rPr lang="en-US" dirty="0" err="1"/>
            <a:t>ohrožují</a:t>
          </a:r>
          <a:r>
            <a:rPr lang="en-US" dirty="0"/>
            <a:t> </a:t>
          </a:r>
          <a:r>
            <a:rPr lang="en-US" dirty="0" err="1"/>
            <a:t>národní</a:t>
          </a:r>
          <a:r>
            <a:rPr lang="en-US" dirty="0"/>
            <a:t> </a:t>
          </a:r>
          <a:r>
            <a:rPr lang="en-US" dirty="0" err="1"/>
            <a:t>kulturu</a:t>
          </a:r>
          <a:r>
            <a:rPr lang="en-US" dirty="0"/>
            <a:t> a </a:t>
          </a:r>
          <a:r>
            <a:rPr lang="en-US" dirty="0" err="1"/>
            <a:t>kulturní</a:t>
          </a:r>
          <a:r>
            <a:rPr lang="en-US" dirty="0"/>
            <a:t> </a:t>
          </a:r>
          <a:r>
            <a:rPr lang="en-US" dirty="0" err="1"/>
            <a:t>rozdíly</a:t>
          </a:r>
          <a:r>
            <a:rPr lang="en-US" dirty="0"/>
            <a:t> </a:t>
          </a:r>
          <a:r>
            <a:rPr lang="en-US" dirty="0" err="1"/>
            <a:t>jako</a:t>
          </a:r>
          <a:r>
            <a:rPr lang="en-US" dirty="0"/>
            <a:t> </a:t>
          </a:r>
          <a:r>
            <a:rPr lang="en-US" dirty="0" err="1"/>
            <a:t>důvod</a:t>
          </a:r>
          <a:r>
            <a:rPr lang="en-US" dirty="0"/>
            <a:t> </a:t>
          </a:r>
          <a:r>
            <a:rPr lang="en-US" dirty="0" err="1"/>
            <a:t>konfliktů</a:t>
          </a:r>
          <a:r>
            <a:rPr lang="en-US" dirty="0"/>
            <a:t> a </a:t>
          </a:r>
          <a:r>
            <a:rPr lang="en-US" dirty="0" err="1"/>
            <a:t>nerovnosti</a:t>
          </a:r>
          <a:endParaRPr lang="en-US" dirty="0"/>
        </a:p>
      </dgm:t>
    </dgm:pt>
    <dgm:pt modelId="{183FA52C-0F0D-48FC-9380-BAD155129D90}" type="parTrans" cxnId="{F7E369F0-EDBF-4E02-A412-8A9CD9466B95}">
      <dgm:prSet/>
      <dgm:spPr/>
      <dgm:t>
        <a:bodyPr/>
        <a:lstStyle/>
        <a:p>
          <a:endParaRPr lang="en-US"/>
        </a:p>
      </dgm:t>
    </dgm:pt>
    <dgm:pt modelId="{28645BB9-55EE-4DA3-AE22-344D1950DF08}" type="sibTrans" cxnId="{F7E369F0-EDBF-4E02-A412-8A9CD9466B95}">
      <dgm:prSet/>
      <dgm:spPr/>
      <dgm:t>
        <a:bodyPr/>
        <a:lstStyle/>
        <a:p>
          <a:endParaRPr lang="en-US"/>
        </a:p>
      </dgm:t>
    </dgm:pt>
    <dgm:pt modelId="{F055EB1D-8033-400C-BB0E-017A700EB006}">
      <dgm:prSet/>
      <dgm:spPr/>
      <dgm:t>
        <a:bodyPr/>
        <a:lstStyle/>
        <a:p>
          <a:r>
            <a:rPr lang="cs-CZ" dirty="0" smtClean="0"/>
            <a:t>d</a:t>
          </a:r>
          <a:r>
            <a:rPr lang="en-US" dirty="0" err="1" smtClean="0"/>
            <a:t>ůraz</a:t>
          </a:r>
          <a:r>
            <a:rPr lang="en-US" dirty="0" smtClean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demokracii</a:t>
          </a:r>
          <a:r>
            <a:rPr lang="en-US" dirty="0"/>
            <a:t> – je to </a:t>
          </a:r>
          <a:r>
            <a:rPr lang="en-US" dirty="0" err="1"/>
            <a:t>vůle</a:t>
          </a:r>
          <a:r>
            <a:rPr lang="en-US" dirty="0"/>
            <a:t> </a:t>
          </a:r>
          <a:r>
            <a:rPr lang="en-US" dirty="0" err="1"/>
            <a:t>lidu</a:t>
          </a:r>
          <a:endParaRPr lang="en-US" dirty="0"/>
        </a:p>
      </dgm:t>
    </dgm:pt>
    <dgm:pt modelId="{28A2DC2E-96CD-4E40-8C18-5506CB515137}" type="parTrans" cxnId="{032EFD56-A68E-4970-9154-8C883F5FB222}">
      <dgm:prSet/>
      <dgm:spPr/>
      <dgm:t>
        <a:bodyPr/>
        <a:lstStyle/>
        <a:p>
          <a:endParaRPr lang="en-US"/>
        </a:p>
      </dgm:t>
    </dgm:pt>
    <dgm:pt modelId="{826200C4-282F-4B67-B613-BFD49EEE8DAB}" type="sibTrans" cxnId="{032EFD56-A68E-4970-9154-8C883F5FB222}">
      <dgm:prSet/>
      <dgm:spPr/>
      <dgm:t>
        <a:bodyPr/>
        <a:lstStyle/>
        <a:p>
          <a:endParaRPr lang="en-US"/>
        </a:p>
      </dgm:t>
    </dgm:pt>
    <dgm:pt modelId="{C5A0A882-6FB1-4611-B22E-609DB9A048AB}" type="pres">
      <dgm:prSet presAssocID="{9FC933F6-E279-4391-BDF2-F1CEC31AB0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BE1FA-21D8-40E3-87EE-8A7C438FD6EF}" type="pres">
      <dgm:prSet presAssocID="{4862A09D-05FA-4400-ABE7-5055381E6C7D}" presName="compNode" presStyleCnt="0"/>
      <dgm:spPr/>
    </dgm:pt>
    <dgm:pt modelId="{C7E203AD-ECD9-4F39-A803-E0CDF18ED6F3}" type="pres">
      <dgm:prSet presAssocID="{4862A09D-05FA-4400-ABE7-5055381E6C7D}" presName="bgRect" presStyleLbl="bgShp" presStyleIdx="0" presStyleCnt="4"/>
      <dgm:spPr/>
    </dgm:pt>
    <dgm:pt modelId="{8C74F382-8916-4040-9231-3E0F2685AA1A}" type="pres">
      <dgm:prSet presAssocID="{4862A09D-05FA-4400-ABE7-5055381E6C7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3A6391B-1E9E-4D49-A3CF-EBFF8E7F5C88}" type="pres">
      <dgm:prSet presAssocID="{4862A09D-05FA-4400-ABE7-5055381E6C7D}" presName="spaceRect" presStyleCnt="0"/>
      <dgm:spPr/>
    </dgm:pt>
    <dgm:pt modelId="{57FC1F2F-45C9-42EE-873A-B59C58B2E626}" type="pres">
      <dgm:prSet presAssocID="{4862A09D-05FA-4400-ABE7-5055381E6C7D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9CA1E3-2E29-4D0F-AB48-D446A158173E}" type="pres">
      <dgm:prSet presAssocID="{F7D40D25-B8E9-4BE1-834E-AB5F42F98EFE}" presName="sibTrans" presStyleCnt="0"/>
      <dgm:spPr/>
    </dgm:pt>
    <dgm:pt modelId="{93213284-EE36-49AE-BC79-8CE663E37631}" type="pres">
      <dgm:prSet presAssocID="{8A5EB9CD-AD42-41A7-81A1-81927D140EF6}" presName="compNode" presStyleCnt="0"/>
      <dgm:spPr/>
    </dgm:pt>
    <dgm:pt modelId="{E94A88A2-F4B4-45E2-8442-B855362691CC}" type="pres">
      <dgm:prSet presAssocID="{8A5EB9CD-AD42-41A7-81A1-81927D140EF6}" presName="bgRect" presStyleLbl="bgShp" presStyleIdx="1" presStyleCnt="4"/>
      <dgm:spPr/>
    </dgm:pt>
    <dgm:pt modelId="{BC1D915F-FB0B-4D96-8818-CA0285EE45F7}" type="pres">
      <dgm:prSet presAssocID="{8A5EB9CD-AD42-41A7-81A1-81927D140EF6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51492EE6-6235-4957-843A-95A91B4C9E8F}" type="pres">
      <dgm:prSet presAssocID="{8A5EB9CD-AD42-41A7-81A1-81927D140EF6}" presName="spaceRect" presStyleCnt="0"/>
      <dgm:spPr/>
    </dgm:pt>
    <dgm:pt modelId="{64F5AE9B-8688-46BD-BBC1-3AE58A4524A2}" type="pres">
      <dgm:prSet presAssocID="{8A5EB9CD-AD42-41A7-81A1-81927D140EF6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DA7ADDF-3778-4B9D-9D20-A6EF2C659127}" type="pres">
      <dgm:prSet presAssocID="{935D279F-D9EA-4AD8-8ED9-F3CDD1A9095A}" presName="sibTrans" presStyleCnt="0"/>
      <dgm:spPr/>
    </dgm:pt>
    <dgm:pt modelId="{A69134CC-5FAA-4C65-9E01-A7202CF578EE}" type="pres">
      <dgm:prSet presAssocID="{1FDB2465-83E4-4944-A641-EF7EB20D99E9}" presName="compNode" presStyleCnt="0"/>
      <dgm:spPr/>
    </dgm:pt>
    <dgm:pt modelId="{342CC44C-C206-4795-8675-A66186B9A5C7}" type="pres">
      <dgm:prSet presAssocID="{1FDB2465-83E4-4944-A641-EF7EB20D99E9}" presName="bgRect" presStyleLbl="bgShp" presStyleIdx="2" presStyleCnt="4"/>
      <dgm:spPr/>
    </dgm:pt>
    <dgm:pt modelId="{AD2A3317-DC6F-4CB4-8B5D-D8F91C74B37B}" type="pres">
      <dgm:prSet presAssocID="{1FDB2465-83E4-4944-A641-EF7EB20D99E9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06F6268-F163-4A36-B58F-006A6E2E0107}" type="pres">
      <dgm:prSet presAssocID="{1FDB2465-83E4-4944-A641-EF7EB20D99E9}" presName="spaceRect" presStyleCnt="0"/>
      <dgm:spPr/>
    </dgm:pt>
    <dgm:pt modelId="{58369BEA-4047-44DB-BA4E-927A894E8CFA}" type="pres">
      <dgm:prSet presAssocID="{1FDB2465-83E4-4944-A641-EF7EB20D99E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EB4FA1-A82B-48B6-94EB-59949761DF00}" type="pres">
      <dgm:prSet presAssocID="{28645BB9-55EE-4DA3-AE22-344D1950DF08}" presName="sibTrans" presStyleCnt="0"/>
      <dgm:spPr/>
    </dgm:pt>
    <dgm:pt modelId="{5219EA8D-D01E-4E91-BCCF-F30B3045A48C}" type="pres">
      <dgm:prSet presAssocID="{F055EB1D-8033-400C-BB0E-017A700EB006}" presName="compNode" presStyleCnt="0"/>
      <dgm:spPr/>
    </dgm:pt>
    <dgm:pt modelId="{1C007F71-C75D-4CBB-9B13-251A70E6654C}" type="pres">
      <dgm:prSet presAssocID="{F055EB1D-8033-400C-BB0E-017A700EB006}" presName="bgRect" presStyleLbl="bgShp" presStyleIdx="3" presStyleCnt="4"/>
      <dgm:spPr/>
    </dgm:pt>
    <dgm:pt modelId="{BF765AA4-42B4-44F0-AA49-3DCD389EC9B1}" type="pres">
      <dgm:prSet presAssocID="{F055EB1D-8033-400C-BB0E-017A700EB00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4DB585EB-62BA-4F44-B4B4-49377CB71A11}" type="pres">
      <dgm:prSet presAssocID="{F055EB1D-8033-400C-BB0E-017A700EB006}" presName="spaceRect" presStyleCnt="0"/>
      <dgm:spPr/>
    </dgm:pt>
    <dgm:pt modelId="{21ACF3A0-A913-442F-9120-50199A57021F}" type="pres">
      <dgm:prSet presAssocID="{F055EB1D-8033-400C-BB0E-017A700EB00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66CC5-5E5C-44CF-B75D-472EAE514E2E}" type="presOf" srcId="{F055EB1D-8033-400C-BB0E-017A700EB006}" destId="{21ACF3A0-A913-442F-9120-50199A57021F}" srcOrd="0" destOrd="0" presId="urn:microsoft.com/office/officeart/2018/2/layout/IconVerticalSolidList"/>
    <dgm:cxn modelId="{6102FA2C-9C5A-475F-AEF6-3F0249EFB419}" srcId="{9FC933F6-E279-4391-BDF2-F1CEC31AB043}" destId="{4862A09D-05FA-4400-ABE7-5055381E6C7D}" srcOrd="0" destOrd="0" parTransId="{815695FD-7CB5-432E-AE8F-887050023FCF}" sibTransId="{F7D40D25-B8E9-4BE1-834E-AB5F42F98EFE}"/>
    <dgm:cxn modelId="{54B71E42-1E81-4179-AAE9-9E384C698556}" type="presOf" srcId="{1FDB2465-83E4-4944-A641-EF7EB20D99E9}" destId="{58369BEA-4047-44DB-BA4E-927A894E8CFA}" srcOrd="0" destOrd="0" presId="urn:microsoft.com/office/officeart/2018/2/layout/IconVerticalSolidList"/>
    <dgm:cxn modelId="{56E40EAB-61AB-4F7D-A055-0A4A01B761EA}" srcId="{9FC933F6-E279-4391-BDF2-F1CEC31AB043}" destId="{8A5EB9CD-AD42-41A7-81A1-81927D140EF6}" srcOrd="1" destOrd="0" parTransId="{DA4C536D-5094-4E66-A61E-1F5C25015666}" sibTransId="{935D279F-D9EA-4AD8-8ED9-F3CDD1A9095A}"/>
    <dgm:cxn modelId="{49CAEA38-5154-44FB-803F-5F58ED4D90B3}" type="presOf" srcId="{8A5EB9CD-AD42-41A7-81A1-81927D140EF6}" destId="{64F5AE9B-8688-46BD-BBC1-3AE58A4524A2}" srcOrd="0" destOrd="0" presId="urn:microsoft.com/office/officeart/2018/2/layout/IconVerticalSolidList"/>
    <dgm:cxn modelId="{D7FC25D5-B642-45AB-A3B6-99E3B3340430}" type="presOf" srcId="{4862A09D-05FA-4400-ABE7-5055381E6C7D}" destId="{57FC1F2F-45C9-42EE-873A-B59C58B2E626}" srcOrd="0" destOrd="0" presId="urn:microsoft.com/office/officeart/2018/2/layout/IconVerticalSolidList"/>
    <dgm:cxn modelId="{C15DDF8F-35B2-4488-8B5B-6F635D4062BF}" type="presOf" srcId="{9FC933F6-E279-4391-BDF2-F1CEC31AB043}" destId="{C5A0A882-6FB1-4611-B22E-609DB9A048AB}" srcOrd="0" destOrd="0" presId="urn:microsoft.com/office/officeart/2018/2/layout/IconVerticalSolidList"/>
    <dgm:cxn modelId="{F7E369F0-EDBF-4E02-A412-8A9CD9466B95}" srcId="{9FC933F6-E279-4391-BDF2-F1CEC31AB043}" destId="{1FDB2465-83E4-4944-A641-EF7EB20D99E9}" srcOrd="2" destOrd="0" parTransId="{183FA52C-0F0D-48FC-9380-BAD155129D90}" sibTransId="{28645BB9-55EE-4DA3-AE22-344D1950DF08}"/>
    <dgm:cxn modelId="{032EFD56-A68E-4970-9154-8C883F5FB222}" srcId="{9FC933F6-E279-4391-BDF2-F1CEC31AB043}" destId="{F055EB1D-8033-400C-BB0E-017A700EB006}" srcOrd="3" destOrd="0" parTransId="{28A2DC2E-96CD-4E40-8C18-5506CB515137}" sibTransId="{826200C4-282F-4B67-B613-BFD49EEE8DAB}"/>
    <dgm:cxn modelId="{3F02C391-3688-4338-AD92-CE027168581A}" type="presParOf" srcId="{C5A0A882-6FB1-4611-B22E-609DB9A048AB}" destId="{CA7BE1FA-21D8-40E3-87EE-8A7C438FD6EF}" srcOrd="0" destOrd="0" presId="urn:microsoft.com/office/officeart/2018/2/layout/IconVerticalSolidList"/>
    <dgm:cxn modelId="{34733D50-FA28-4EEE-B4C6-E1B4ACC5347D}" type="presParOf" srcId="{CA7BE1FA-21D8-40E3-87EE-8A7C438FD6EF}" destId="{C7E203AD-ECD9-4F39-A803-E0CDF18ED6F3}" srcOrd="0" destOrd="0" presId="urn:microsoft.com/office/officeart/2018/2/layout/IconVerticalSolidList"/>
    <dgm:cxn modelId="{E180E9BD-760D-464A-A696-3C85827013F6}" type="presParOf" srcId="{CA7BE1FA-21D8-40E3-87EE-8A7C438FD6EF}" destId="{8C74F382-8916-4040-9231-3E0F2685AA1A}" srcOrd="1" destOrd="0" presId="urn:microsoft.com/office/officeart/2018/2/layout/IconVerticalSolidList"/>
    <dgm:cxn modelId="{756D05E0-4A63-4236-BB80-18E932BEB4EC}" type="presParOf" srcId="{CA7BE1FA-21D8-40E3-87EE-8A7C438FD6EF}" destId="{D3A6391B-1E9E-4D49-A3CF-EBFF8E7F5C88}" srcOrd="2" destOrd="0" presId="urn:microsoft.com/office/officeart/2018/2/layout/IconVerticalSolidList"/>
    <dgm:cxn modelId="{59FE26BF-50A5-4018-9252-A93D92E192C4}" type="presParOf" srcId="{CA7BE1FA-21D8-40E3-87EE-8A7C438FD6EF}" destId="{57FC1F2F-45C9-42EE-873A-B59C58B2E626}" srcOrd="3" destOrd="0" presId="urn:microsoft.com/office/officeart/2018/2/layout/IconVerticalSolidList"/>
    <dgm:cxn modelId="{4A7ED4B5-2182-4DD1-B3C7-42413D6708BE}" type="presParOf" srcId="{C5A0A882-6FB1-4611-B22E-609DB9A048AB}" destId="{DD9CA1E3-2E29-4D0F-AB48-D446A158173E}" srcOrd="1" destOrd="0" presId="urn:microsoft.com/office/officeart/2018/2/layout/IconVerticalSolidList"/>
    <dgm:cxn modelId="{2F959957-094C-4BE7-B671-5B70DEC34147}" type="presParOf" srcId="{C5A0A882-6FB1-4611-B22E-609DB9A048AB}" destId="{93213284-EE36-49AE-BC79-8CE663E37631}" srcOrd="2" destOrd="0" presId="urn:microsoft.com/office/officeart/2018/2/layout/IconVerticalSolidList"/>
    <dgm:cxn modelId="{F7E1C0D9-3761-49F3-AAB1-D6CED7888FDD}" type="presParOf" srcId="{93213284-EE36-49AE-BC79-8CE663E37631}" destId="{E94A88A2-F4B4-45E2-8442-B855362691CC}" srcOrd="0" destOrd="0" presId="urn:microsoft.com/office/officeart/2018/2/layout/IconVerticalSolidList"/>
    <dgm:cxn modelId="{DCE5FC67-A8C4-4EEF-8229-C4B02F2016C5}" type="presParOf" srcId="{93213284-EE36-49AE-BC79-8CE663E37631}" destId="{BC1D915F-FB0B-4D96-8818-CA0285EE45F7}" srcOrd="1" destOrd="0" presId="urn:microsoft.com/office/officeart/2018/2/layout/IconVerticalSolidList"/>
    <dgm:cxn modelId="{BC045652-57D4-4E5A-9AE4-81BAD5E4970F}" type="presParOf" srcId="{93213284-EE36-49AE-BC79-8CE663E37631}" destId="{51492EE6-6235-4957-843A-95A91B4C9E8F}" srcOrd="2" destOrd="0" presId="urn:microsoft.com/office/officeart/2018/2/layout/IconVerticalSolidList"/>
    <dgm:cxn modelId="{254874CC-68C7-45DD-BB12-149DD06A300B}" type="presParOf" srcId="{93213284-EE36-49AE-BC79-8CE663E37631}" destId="{64F5AE9B-8688-46BD-BBC1-3AE58A4524A2}" srcOrd="3" destOrd="0" presId="urn:microsoft.com/office/officeart/2018/2/layout/IconVerticalSolidList"/>
    <dgm:cxn modelId="{D3C97C85-D0A9-4740-A7BC-05C1532A76EC}" type="presParOf" srcId="{C5A0A882-6FB1-4611-B22E-609DB9A048AB}" destId="{4DA7ADDF-3778-4B9D-9D20-A6EF2C659127}" srcOrd="3" destOrd="0" presId="urn:microsoft.com/office/officeart/2018/2/layout/IconVerticalSolidList"/>
    <dgm:cxn modelId="{35AC1E9F-8E9F-4EB0-9F50-090B7CCE5BA5}" type="presParOf" srcId="{C5A0A882-6FB1-4611-B22E-609DB9A048AB}" destId="{A69134CC-5FAA-4C65-9E01-A7202CF578EE}" srcOrd="4" destOrd="0" presId="urn:microsoft.com/office/officeart/2018/2/layout/IconVerticalSolidList"/>
    <dgm:cxn modelId="{79F9BA83-C86D-4E1B-A30A-B82E62E42458}" type="presParOf" srcId="{A69134CC-5FAA-4C65-9E01-A7202CF578EE}" destId="{342CC44C-C206-4795-8675-A66186B9A5C7}" srcOrd="0" destOrd="0" presId="urn:microsoft.com/office/officeart/2018/2/layout/IconVerticalSolidList"/>
    <dgm:cxn modelId="{BA71E52A-C38B-4C43-966E-2850F2C99A96}" type="presParOf" srcId="{A69134CC-5FAA-4C65-9E01-A7202CF578EE}" destId="{AD2A3317-DC6F-4CB4-8B5D-D8F91C74B37B}" srcOrd="1" destOrd="0" presId="urn:microsoft.com/office/officeart/2018/2/layout/IconVerticalSolidList"/>
    <dgm:cxn modelId="{ACE89F12-049C-4E0F-BACE-90F092C36B9A}" type="presParOf" srcId="{A69134CC-5FAA-4C65-9E01-A7202CF578EE}" destId="{306F6268-F163-4A36-B58F-006A6E2E0107}" srcOrd="2" destOrd="0" presId="urn:microsoft.com/office/officeart/2018/2/layout/IconVerticalSolidList"/>
    <dgm:cxn modelId="{1C131205-DE37-43D8-8DF5-DEE0A830D34D}" type="presParOf" srcId="{A69134CC-5FAA-4C65-9E01-A7202CF578EE}" destId="{58369BEA-4047-44DB-BA4E-927A894E8CFA}" srcOrd="3" destOrd="0" presId="urn:microsoft.com/office/officeart/2018/2/layout/IconVerticalSolidList"/>
    <dgm:cxn modelId="{75B4F2AB-F0A5-42A7-85EE-A5F3C0ACFDDD}" type="presParOf" srcId="{C5A0A882-6FB1-4611-B22E-609DB9A048AB}" destId="{82EB4FA1-A82B-48B6-94EB-59949761DF00}" srcOrd="5" destOrd="0" presId="urn:microsoft.com/office/officeart/2018/2/layout/IconVerticalSolidList"/>
    <dgm:cxn modelId="{80F1ACDD-C8D0-40C5-98AB-D7E60CD97681}" type="presParOf" srcId="{C5A0A882-6FB1-4611-B22E-609DB9A048AB}" destId="{5219EA8D-D01E-4E91-BCCF-F30B3045A48C}" srcOrd="6" destOrd="0" presId="urn:microsoft.com/office/officeart/2018/2/layout/IconVerticalSolidList"/>
    <dgm:cxn modelId="{4E97D8EF-6C32-4D28-85AB-FEDA64A6DB41}" type="presParOf" srcId="{5219EA8D-D01E-4E91-BCCF-F30B3045A48C}" destId="{1C007F71-C75D-4CBB-9B13-251A70E6654C}" srcOrd="0" destOrd="0" presId="urn:microsoft.com/office/officeart/2018/2/layout/IconVerticalSolidList"/>
    <dgm:cxn modelId="{4D5D4931-F9A5-4B99-B25A-68CC23C2477F}" type="presParOf" srcId="{5219EA8D-D01E-4E91-BCCF-F30B3045A48C}" destId="{BF765AA4-42B4-44F0-AA49-3DCD389EC9B1}" srcOrd="1" destOrd="0" presId="urn:microsoft.com/office/officeart/2018/2/layout/IconVerticalSolidList"/>
    <dgm:cxn modelId="{B477AE0F-0AC1-45EB-AADD-5D331472A693}" type="presParOf" srcId="{5219EA8D-D01E-4E91-BCCF-F30B3045A48C}" destId="{4DB585EB-62BA-4F44-B4B4-49377CB71A11}" srcOrd="2" destOrd="0" presId="urn:microsoft.com/office/officeart/2018/2/layout/IconVerticalSolidList"/>
    <dgm:cxn modelId="{05ADFF05-89CF-469E-B70B-3F7B54695F27}" type="presParOf" srcId="{5219EA8D-D01E-4E91-BCCF-F30B3045A48C}" destId="{21ACF3A0-A913-442F-9120-50199A5702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1A56-6E23-48C3-9768-2AF2F366E286}">
      <dsp:nvSpPr>
        <dsp:cNvPr id="0" name=""/>
        <dsp:cNvSpPr/>
      </dsp:nvSpPr>
      <dsp:spPr>
        <a:xfrm>
          <a:off x="0" y="134062"/>
          <a:ext cx="5891471" cy="2395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p</a:t>
          </a:r>
          <a:r>
            <a:rPr lang="en-US" sz="3400" kern="1200" dirty="0" err="1" smtClean="0"/>
            <a:t>ojmy</a:t>
          </a:r>
          <a:r>
            <a:rPr lang="en-US" sz="3400" kern="1200" dirty="0" smtClean="0"/>
            <a:t> </a:t>
          </a:r>
          <a:r>
            <a:rPr lang="en-US" sz="3400" kern="1200" dirty="0" err="1"/>
            <a:t>azylant</a:t>
          </a:r>
          <a:r>
            <a:rPr lang="en-US" sz="3400" kern="1200" dirty="0"/>
            <a:t> (</a:t>
          </a:r>
          <a:r>
            <a:rPr lang="en-US" sz="3400" kern="1200" dirty="0" err="1"/>
            <a:t>článek</a:t>
          </a:r>
          <a:r>
            <a:rPr lang="en-US" sz="3400" kern="1200" dirty="0"/>
            <a:t> 16 GG) a </a:t>
          </a:r>
          <a:r>
            <a:rPr lang="en-US" sz="3400" kern="1200" dirty="0" err="1"/>
            <a:t>uprchlík</a:t>
          </a:r>
          <a:r>
            <a:rPr lang="en-US" sz="3400" kern="1200" dirty="0"/>
            <a:t> (</a:t>
          </a:r>
          <a:r>
            <a:rPr lang="en-US" sz="3400" kern="1200" dirty="0" err="1"/>
            <a:t>Ženevská</a:t>
          </a:r>
          <a:r>
            <a:rPr lang="en-US" sz="3400" kern="1200" dirty="0"/>
            <a:t> </a:t>
          </a:r>
          <a:r>
            <a:rPr lang="en-US" sz="3400" kern="1200" dirty="0" err="1"/>
            <a:t>úmluva</a:t>
          </a:r>
          <a:r>
            <a:rPr lang="en-US" sz="3400" kern="1200" dirty="0"/>
            <a:t>) - </a:t>
          </a:r>
          <a:r>
            <a:rPr lang="en-US" sz="3400" kern="1200" dirty="0" err="1"/>
            <a:t>konkrétnější</a:t>
          </a:r>
          <a:r>
            <a:rPr lang="en-US" sz="3400" kern="1200" dirty="0"/>
            <a:t> </a:t>
          </a:r>
          <a:r>
            <a:rPr lang="en-US" sz="3400" kern="1200" dirty="0" err="1"/>
            <a:t>než</a:t>
          </a:r>
          <a:r>
            <a:rPr lang="en-US" sz="3400" kern="1200" dirty="0"/>
            <a:t> migrant</a:t>
          </a:r>
        </a:p>
      </dsp:txBody>
      <dsp:txXfrm>
        <a:off x="116939" y="251001"/>
        <a:ext cx="5657593" cy="2161623"/>
      </dsp:txXfrm>
    </dsp:sp>
    <dsp:sp modelId="{F3815A16-5EB1-40FA-96BE-378E68879077}">
      <dsp:nvSpPr>
        <dsp:cNvPr id="0" name=""/>
        <dsp:cNvSpPr/>
      </dsp:nvSpPr>
      <dsp:spPr>
        <a:xfrm>
          <a:off x="0" y="2627484"/>
          <a:ext cx="5891471" cy="2395501"/>
        </a:xfrm>
        <a:prstGeom prst="roundRect">
          <a:avLst/>
        </a:prstGeom>
        <a:solidFill>
          <a:schemeClr val="accent5">
            <a:hueOff val="-1232511"/>
            <a:satOff val="-12614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e</a:t>
          </a:r>
          <a:r>
            <a:rPr lang="en-US" sz="3400" kern="1200" dirty="0" err="1" smtClean="0"/>
            <a:t>uropeizace</a:t>
          </a:r>
          <a:r>
            <a:rPr lang="en-US" sz="3400" kern="1200" dirty="0" smtClean="0"/>
            <a:t> </a:t>
          </a:r>
          <a:r>
            <a:rPr lang="en-US" sz="3400" kern="1200" dirty="0" err="1"/>
            <a:t>migrace</a:t>
          </a:r>
          <a:r>
            <a:rPr lang="en-US" sz="3400" kern="1200" dirty="0"/>
            <a:t> - </a:t>
          </a:r>
          <a:r>
            <a:rPr lang="en-US" sz="3400" kern="1200" dirty="0" err="1"/>
            <a:t>Maasrichtská</a:t>
          </a:r>
          <a:r>
            <a:rPr lang="en-US" sz="3400" kern="1200" dirty="0"/>
            <a:t> a </a:t>
          </a:r>
          <a:r>
            <a:rPr lang="en-US" sz="3400" kern="1200" dirty="0" err="1"/>
            <a:t>Amsterdamská</a:t>
          </a:r>
          <a:r>
            <a:rPr lang="en-US" sz="3400" kern="1200" dirty="0"/>
            <a:t> </a:t>
          </a:r>
          <a:r>
            <a:rPr lang="cs-CZ" sz="3400" kern="1200" dirty="0" smtClean="0"/>
            <a:t>smlouva </a:t>
          </a:r>
          <a:r>
            <a:rPr lang="en-US" sz="3400" kern="1200" dirty="0" smtClean="0"/>
            <a:t>(</a:t>
          </a:r>
          <a:r>
            <a:rPr lang="en-US" sz="3400" kern="1200" dirty="0" err="1" smtClean="0"/>
            <a:t>Dublinský</a:t>
          </a:r>
          <a:r>
            <a:rPr lang="en-US" sz="3400" kern="1200" dirty="0" smtClean="0"/>
            <a:t> </a:t>
          </a:r>
          <a:r>
            <a:rPr lang="en-US" sz="3400" kern="1200" dirty="0" err="1"/>
            <a:t>systém</a:t>
          </a:r>
          <a:r>
            <a:rPr lang="en-US" sz="3400" kern="1200" dirty="0"/>
            <a:t>), </a:t>
          </a:r>
          <a:r>
            <a:rPr lang="en-US" sz="3400" kern="1200" dirty="0" err="1"/>
            <a:t>Schengenský</a:t>
          </a:r>
          <a:r>
            <a:rPr lang="en-US" sz="3400" kern="1200" dirty="0"/>
            <a:t> </a:t>
          </a:r>
          <a:r>
            <a:rPr lang="en-US" sz="3400" kern="1200" dirty="0" err="1"/>
            <a:t>prostor</a:t>
          </a:r>
          <a:endParaRPr lang="en-US" sz="3400" kern="1200" dirty="0"/>
        </a:p>
      </dsp:txBody>
      <dsp:txXfrm>
        <a:off x="116939" y="2744423"/>
        <a:ext cx="5657593" cy="2161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4365-56E0-43AC-86A6-965A35D812FD}">
      <dsp:nvSpPr>
        <dsp:cNvPr id="0" name=""/>
        <dsp:cNvSpPr/>
      </dsp:nvSpPr>
      <dsp:spPr>
        <a:xfrm>
          <a:off x="0" y="0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ADCCD-2F56-4F2D-A63F-C9AF2F2862A5}">
      <dsp:nvSpPr>
        <dsp:cNvPr id="0" name=""/>
        <dsp:cNvSpPr/>
      </dsp:nvSpPr>
      <dsp:spPr>
        <a:xfrm>
          <a:off x="0" y="0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l</a:t>
          </a:r>
          <a:r>
            <a:rPr lang="en-US" sz="2600" kern="1200" dirty="0" err="1" smtClean="0"/>
            <a:t>eden</a:t>
          </a:r>
          <a:r>
            <a:rPr lang="en-US" sz="2600" kern="1200" dirty="0" smtClean="0"/>
            <a:t> </a:t>
          </a:r>
          <a:r>
            <a:rPr lang="en-US" sz="2600" kern="1200" dirty="0" err="1"/>
            <a:t>až</a:t>
          </a:r>
          <a:r>
            <a:rPr lang="en-US" sz="2600" kern="1200" dirty="0"/>
            <a:t> </a:t>
          </a:r>
          <a:r>
            <a:rPr lang="en-US" sz="2600" kern="1200" dirty="0" err="1"/>
            <a:t>červen</a:t>
          </a:r>
          <a:r>
            <a:rPr lang="en-US" sz="2600" kern="1200" dirty="0"/>
            <a:t> 2015 - </a:t>
          </a:r>
          <a:r>
            <a:rPr lang="en-US" sz="2600" kern="1200" dirty="0" err="1"/>
            <a:t>přes</a:t>
          </a:r>
          <a:r>
            <a:rPr lang="en-US" sz="2600" kern="1200" dirty="0"/>
            <a:t> 170 000 – </a:t>
          </a:r>
          <a:r>
            <a:rPr lang="en-US" sz="2600" kern="1200" dirty="0" err="1"/>
            <a:t>skoto</a:t>
          </a:r>
          <a:r>
            <a:rPr lang="en-US" sz="2600" kern="1200" dirty="0"/>
            <a:t> </a:t>
          </a:r>
          <a:r>
            <a:rPr lang="en-US" sz="2600" kern="1200" dirty="0" err="1"/>
            <a:t>tolik</a:t>
          </a:r>
          <a:r>
            <a:rPr lang="en-US" sz="2600" kern="1200" dirty="0"/>
            <a:t>, </a:t>
          </a:r>
          <a:r>
            <a:rPr lang="en-US" sz="2600" kern="1200" dirty="0" err="1" smtClean="0"/>
            <a:t>jako</a:t>
          </a:r>
          <a:r>
            <a:rPr lang="en-US" sz="2600" kern="1200" dirty="0" smtClean="0"/>
            <a:t> </a:t>
          </a:r>
          <a:r>
            <a:rPr lang="en-US" sz="2600" kern="1200" dirty="0"/>
            <a:t>za </a:t>
          </a:r>
          <a:r>
            <a:rPr lang="en-US" sz="2600" kern="1200" dirty="0" err="1"/>
            <a:t>celý</a:t>
          </a:r>
          <a:r>
            <a:rPr lang="en-US" sz="2600" kern="1200" dirty="0"/>
            <a:t> </a:t>
          </a:r>
          <a:r>
            <a:rPr lang="en-US" sz="2600" kern="1200" dirty="0" err="1"/>
            <a:t>předchozí</a:t>
          </a:r>
          <a:r>
            <a:rPr lang="en-US" sz="2600" kern="1200" dirty="0"/>
            <a:t> </a:t>
          </a:r>
          <a:r>
            <a:rPr lang="en-US" sz="2600" kern="1200" dirty="0" err="1"/>
            <a:t>rok</a:t>
          </a:r>
          <a:endParaRPr lang="en-US" sz="2600" kern="1200" dirty="0"/>
        </a:p>
      </dsp:txBody>
      <dsp:txXfrm>
        <a:off x="0" y="0"/>
        <a:ext cx="7117918" cy="1289262"/>
      </dsp:txXfrm>
    </dsp:sp>
    <dsp:sp modelId="{50BE0799-0FBD-4A0D-A3E7-E7204BF22414}">
      <dsp:nvSpPr>
        <dsp:cNvPr id="0" name=""/>
        <dsp:cNvSpPr/>
      </dsp:nvSpPr>
      <dsp:spPr>
        <a:xfrm>
          <a:off x="0" y="1289262"/>
          <a:ext cx="7117918" cy="0"/>
        </a:xfrm>
        <a:prstGeom prst="line">
          <a:avLst/>
        </a:prstGeom>
        <a:solidFill>
          <a:schemeClr val="accent2">
            <a:hueOff val="-2685588"/>
            <a:satOff val="-4802"/>
            <a:lumOff val="7189"/>
            <a:alphaOff val="0"/>
          </a:schemeClr>
        </a:solidFill>
        <a:ln w="12700" cap="flat" cmpd="sng" algn="ctr">
          <a:solidFill>
            <a:schemeClr val="accent2">
              <a:hueOff val="-2685588"/>
              <a:satOff val="-4802"/>
              <a:lumOff val="7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6FA67-C2CF-48E6-91AD-F5B679FD0035}">
      <dsp:nvSpPr>
        <dsp:cNvPr id="0" name=""/>
        <dsp:cNvSpPr/>
      </dsp:nvSpPr>
      <dsp:spPr>
        <a:xfrm>
          <a:off x="0" y="1289262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</a:t>
          </a:r>
          <a:r>
            <a:rPr lang="en-US" sz="2600" kern="1200" dirty="0" err="1" smtClean="0"/>
            <a:t>rpen</a:t>
          </a:r>
          <a:r>
            <a:rPr lang="en-US" sz="2600" kern="1200" dirty="0" smtClean="0"/>
            <a:t> </a:t>
          </a:r>
          <a:r>
            <a:rPr lang="en-US" sz="2600" kern="1200" dirty="0"/>
            <a:t>2015 - </a:t>
          </a:r>
          <a:r>
            <a:rPr lang="en-US" sz="2600" kern="1200" dirty="0" err="1"/>
            <a:t>Merkelová</a:t>
          </a:r>
          <a:r>
            <a:rPr lang="en-US" sz="2600" kern="1200" dirty="0"/>
            <a:t> </a:t>
          </a:r>
          <a:r>
            <a:rPr lang="en-US" sz="2600" kern="1200" dirty="0" err="1"/>
            <a:t>pozastavuje</a:t>
          </a:r>
          <a:r>
            <a:rPr lang="en-US" sz="2600" kern="1200" dirty="0"/>
            <a:t> </a:t>
          </a:r>
          <a:r>
            <a:rPr lang="en-US" sz="2600" kern="1200" dirty="0" err="1"/>
            <a:t>Dublinský</a:t>
          </a:r>
          <a:r>
            <a:rPr lang="en-US" sz="2600" kern="1200" dirty="0"/>
            <a:t> </a:t>
          </a:r>
          <a:r>
            <a:rPr lang="en-US" sz="2600" kern="1200" dirty="0" err="1"/>
            <a:t>systém</a:t>
          </a:r>
          <a:r>
            <a:rPr lang="en-US" sz="2600" kern="1200" dirty="0"/>
            <a:t> - </a:t>
          </a:r>
          <a:r>
            <a:rPr lang="en-US" sz="2600" kern="1200" dirty="0" err="1"/>
            <a:t>nemusí</a:t>
          </a:r>
          <a:r>
            <a:rPr lang="en-US" sz="2600" kern="1200" dirty="0"/>
            <a:t> </a:t>
          </a:r>
          <a:r>
            <a:rPr lang="en-US" sz="2600" kern="1200" dirty="0" err="1"/>
            <a:t>nejdřív</a:t>
          </a:r>
          <a:r>
            <a:rPr lang="en-US" sz="2600" kern="1200" dirty="0"/>
            <a:t> </a:t>
          </a:r>
          <a:r>
            <a:rPr lang="en-US" sz="2600" kern="1200" dirty="0" err="1"/>
            <a:t>žádat</a:t>
          </a:r>
          <a:r>
            <a:rPr lang="en-US" sz="2600" kern="1200" dirty="0"/>
            <a:t> v 1. zemi - </a:t>
          </a:r>
          <a:r>
            <a:rPr lang="en-US" sz="2600" kern="1200" dirty="0" err="1"/>
            <a:t>Řecko</a:t>
          </a:r>
          <a:r>
            <a:rPr lang="en-US" sz="2600" kern="1200" dirty="0"/>
            <a:t>, </a:t>
          </a:r>
          <a:r>
            <a:rPr lang="en-US" sz="2600" kern="1200" dirty="0" err="1"/>
            <a:t>Itálie</a:t>
          </a:r>
          <a:r>
            <a:rPr lang="en-US" sz="2600" kern="1200" dirty="0">
              <a:latin typeface="Gill Sans Nova"/>
            </a:rPr>
            <a:t> </a:t>
          </a:r>
          <a:endParaRPr lang="en-US" sz="2600" kern="1200" dirty="0"/>
        </a:p>
      </dsp:txBody>
      <dsp:txXfrm>
        <a:off x="0" y="1289262"/>
        <a:ext cx="7117918" cy="1289262"/>
      </dsp:txXfrm>
    </dsp:sp>
    <dsp:sp modelId="{2CFF41F7-1775-47FE-AFFF-6F177E56132E}">
      <dsp:nvSpPr>
        <dsp:cNvPr id="0" name=""/>
        <dsp:cNvSpPr/>
      </dsp:nvSpPr>
      <dsp:spPr>
        <a:xfrm>
          <a:off x="0" y="2578524"/>
          <a:ext cx="7117918" cy="0"/>
        </a:xfrm>
        <a:prstGeom prst="line">
          <a:avLst/>
        </a:prstGeom>
        <a:solidFill>
          <a:schemeClr val="accent2">
            <a:hueOff val="-5371177"/>
            <a:satOff val="-9605"/>
            <a:lumOff val="14379"/>
            <a:alphaOff val="0"/>
          </a:schemeClr>
        </a:solidFill>
        <a:ln w="12700" cap="flat" cmpd="sng" algn="ctr">
          <a:solidFill>
            <a:schemeClr val="accent2">
              <a:hueOff val="-5371177"/>
              <a:satOff val="-9605"/>
              <a:lumOff val="14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A4896-0CDF-43DD-B487-0F94790DCA9B}">
      <dsp:nvSpPr>
        <dsp:cNvPr id="0" name=""/>
        <dsp:cNvSpPr/>
      </dsp:nvSpPr>
      <dsp:spPr>
        <a:xfrm>
          <a:off x="0" y="2578524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</a:t>
          </a:r>
          <a:r>
            <a:rPr lang="en-US" sz="2600" kern="1200" dirty="0" err="1" smtClean="0"/>
            <a:t>áří</a:t>
          </a:r>
          <a:r>
            <a:rPr lang="en-US" sz="2600" kern="1200" dirty="0" smtClean="0"/>
            <a:t> </a:t>
          </a:r>
          <a:r>
            <a:rPr lang="en-US" sz="2600" kern="1200" dirty="0"/>
            <a:t>2015 – 1. </a:t>
          </a:r>
          <a:r>
            <a:rPr lang="en-US" sz="2600" kern="1200" dirty="0" err="1"/>
            <a:t>azylový</a:t>
          </a:r>
          <a:r>
            <a:rPr lang="en-US" sz="2600" kern="1200" dirty="0"/>
            <a:t> </a:t>
          </a:r>
          <a:r>
            <a:rPr lang="en-US" sz="2600" kern="1200" dirty="0" err="1"/>
            <a:t>balíček</a:t>
          </a:r>
          <a:r>
            <a:rPr lang="en-US" sz="2600" kern="1200" dirty="0"/>
            <a:t> - </a:t>
          </a:r>
          <a:r>
            <a:rPr lang="en-US" sz="2600" kern="1200" dirty="0" err="1"/>
            <a:t>podpora</a:t>
          </a:r>
          <a:r>
            <a:rPr lang="en-US" sz="2600" kern="1200" dirty="0"/>
            <a:t> </a:t>
          </a:r>
          <a:r>
            <a:rPr lang="en-US" sz="2600" kern="1200" dirty="0" err="1"/>
            <a:t>zemí</a:t>
          </a:r>
          <a:r>
            <a:rPr lang="en-US" sz="2600" kern="1200" dirty="0"/>
            <a:t> </a:t>
          </a:r>
          <a:r>
            <a:rPr lang="en-US" sz="2600" kern="1200" dirty="0" err="1"/>
            <a:t>federální</a:t>
          </a:r>
          <a:r>
            <a:rPr lang="en-US" sz="2600" kern="1200" dirty="0"/>
            <a:t> </a:t>
          </a:r>
          <a:r>
            <a:rPr lang="en-US" sz="2600" kern="1200" dirty="0" err="1"/>
            <a:t>vládou</a:t>
          </a:r>
          <a:r>
            <a:rPr lang="en-US" sz="2600" kern="1200" dirty="0"/>
            <a:t> - 2 </a:t>
          </a:r>
          <a:r>
            <a:rPr lang="en-US" sz="2600" kern="1200" dirty="0" err="1"/>
            <a:t>mld</a:t>
          </a:r>
          <a:r>
            <a:rPr lang="en-US" sz="2600" kern="1200" dirty="0"/>
            <a:t>. Euro</a:t>
          </a:r>
        </a:p>
      </dsp:txBody>
      <dsp:txXfrm>
        <a:off x="0" y="2578524"/>
        <a:ext cx="7117918" cy="1289262"/>
      </dsp:txXfrm>
    </dsp:sp>
    <dsp:sp modelId="{141E7D8E-1924-444B-97E0-12F3DB34FFCA}">
      <dsp:nvSpPr>
        <dsp:cNvPr id="0" name=""/>
        <dsp:cNvSpPr/>
      </dsp:nvSpPr>
      <dsp:spPr>
        <a:xfrm>
          <a:off x="0" y="3867786"/>
          <a:ext cx="7117918" cy="0"/>
        </a:xfrm>
        <a:prstGeom prst="line">
          <a:avLst/>
        </a:prstGeom>
        <a:solidFill>
          <a:schemeClr val="accent2">
            <a:hueOff val="-8056765"/>
            <a:satOff val="-14407"/>
            <a:lumOff val="21568"/>
            <a:alphaOff val="0"/>
          </a:schemeClr>
        </a:solidFill>
        <a:ln w="12700" cap="flat" cmpd="sng" algn="ctr">
          <a:solidFill>
            <a:schemeClr val="accent2">
              <a:hueOff val="-8056765"/>
              <a:satOff val="-14407"/>
              <a:lumOff val="2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299B-86A1-4852-ACC8-6EACFB889778}">
      <dsp:nvSpPr>
        <dsp:cNvPr id="0" name=""/>
        <dsp:cNvSpPr/>
      </dsp:nvSpPr>
      <dsp:spPr>
        <a:xfrm>
          <a:off x="0" y="3867786"/>
          <a:ext cx="7117918" cy="128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</a:t>
          </a:r>
          <a:r>
            <a:rPr lang="en-US" sz="2600" kern="1200" dirty="0" err="1" smtClean="0"/>
            <a:t>rosinec</a:t>
          </a:r>
          <a:r>
            <a:rPr lang="en-US" sz="2600" kern="1200" dirty="0" smtClean="0"/>
            <a:t> </a:t>
          </a:r>
          <a:r>
            <a:rPr lang="en-US" sz="2600" kern="1200" dirty="0"/>
            <a:t>2015 – 14 000 </a:t>
          </a:r>
          <a:r>
            <a:rPr lang="en-US" sz="2600" kern="1200" dirty="0" err="1"/>
            <a:t>dobrovolnických</a:t>
          </a:r>
          <a:r>
            <a:rPr lang="en-US" sz="2600" kern="1200" dirty="0"/>
            <a:t> center, 350 000 </a:t>
          </a:r>
          <a:r>
            <a:rPr lang="en-US" sz="2600" kern="1200" dirty="0" err="1"/>
            <a:t>nevyřízených</a:t>
          </a:r>
          <a:r>
            <a:rPr lang="en-US" sz="2600" kern="1200" dirty="0"/>
            <a:t> </a:t>
          </a:r>
          <a:r>
            <a:rPr lang="en-US" sz="2600" kern="1200" dirty="0" err="1"/>
            <a:t>žádostí</a:t>
          </a:r>
          <a:endParaRPr lang="en-US" sz="2600" kern="1200" dirty="0"/>
        </a:p>
      </dsp:txBody>
      <dsp:txXfrm>
        <a:off x="0" y="3867786"/>
        <a:ext cx="7117918" cy="1289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4365-56E0-43AC-86A6-965A35D812FD}">
      <dsp:nvSpPr>
        <dsp:cNvPr id="0" name=""/>
        <dsp:cNvSpPr/>
      </dsp:nvSpPr>
      <dsp:spPr>
        <a:xfrm>
          <a:off x="0" y="2518"/>
          <a:ext cx="71179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ADCCD-2F56-4F2D-A63F-C9AF2F2862A5}">
      <dsp:nvSpPr>
        <dsp:cNvPr id="0" name=""/>
        <dsp:cNvSpPr/>
      </dsp:nvSpPr>
      <dsp:spPr>
        <a:xfrm>
          <a:off x="0" y="2518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Calibri"/>
              <a:ea typeface="Calibri"/>
              <a:cs typeface="Calibri"/>
            </a:rPr>
            <a:t>l</a:t>
          </a:r>
          <a:r>
            <a:rPr lang="en-US" sz="2800" kern="1200" dirty="0" err="1" smtClean="0">
              <a:latin typeface="Calibri"/>
              <a:ea typeface="Calibri"/>
              <a:cs typeface="Calibri"/>
            </a:rPr>
            <a:t>eden</a:t>
          </a:r>
          <a:r>
            <a:rPr lang="en-US" sz="2800" kern="1200" dirty="0" smtClean="0">
              <a:latin typeface="Calibri"/>
              <a:ea typeface="Calibri"/>
              <a:cs typeface="Calibri"/>
            </a:rPr>
            <a:t> </a:t>
          </a:r>
          <a:r>
            <a:rPr lang="en-US" sz="2800" kern="1200" dirty="0">
              <a:latin typeface="Calibri"/>
              <a:ea typeface="Calibri"/>
              <a:cs typeface="Calibri"/>
            </a:rPr>
            <a:t>2016 – 2. balíček - odvolávání mnoha opatření - např. Více důvodů pro odepření podpory a azylu</a:t>
          </a:r>
          <a:endParaRPr lang="en-US" sz="2800" kern="1200" dirty="0" err="1">
            <a:latin typeface="Calibri"/>
            <a:ea typeface="Calibri"/>
            <a:cs typeface="Calibri"/>
          </a:endParaRPr>
        </a:p>
      </dsp:txBody>
      <dsp:txXfrm>
        <a:off x="0" y="2518"/>
        <a:ext cx="7117918" cy="1717337"/>
      </dsp:txXfrm>
    </dsp:sp>
    <dsp:sp modelId="{141E7D8E-1924-444B-97E0-12F3DB34FFCA}">
      <dsp:nvSpPr>
        <dsp:cNvPr id="0" name=""/>
        <dsp:cNvSpPr/>
      </dsp:nvSpPr>
      <dsp:spPr>
        <a:xfrm>
          <a:off x="0" y="1719855"/>
          <a:ext cx="7117918" cy="0"/>
        </a:xfrm>
        <a:prstGeom prst="line">
          <a:avLst/>
        </a:prstGeom>
        <a:solidFill>
          <a:schemeClr val="accent2">
            <a:hueOff val="-4028383"/>
            <a:satOff val="-7204"/>
            <a:lumOff val="10784"/>
            <a:alphaOff val="0"/>
          </a:schemeClr>
        </a:solidFill>
        <a:ln w="12700" cap="flat" cmpd="sng" algn="ctr">
          <a:solidFill>
            <a:schemeClr val="accent2">
              <a:hueOff val="-4028383"/>
              <a:satOff val="-7204"/>
              <a:lumOff val="10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299B-86A1-4852-ACC8-6EACFB889778}">
      <dsp:nvSpPr>
        <dsp:cNvPr id="0" name=""/>
        <dsp:cNvSpPr/>
      </dsp:nvSpPr>
      <dsp:spPr>
        <a:xfrm>
          <a:off x="0" y="1719855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Calibri"/>
              <a:ea typeface="Calibri"/>
              <a:cs typeface="Calibri"/>
            </a:rPr>
            <a:t>d</a:t>
          </a:r>
          <a:r>
            <a:rPr lang="en-US" sz="2800" kern="1200" dirty="0" err="1" smtClean="0">
              <a:latin typeface="Calibri"/>
              <a:ea typeface="Calibri"/>
              <a:cs typeface="Calibri"/>
            </a:rPr>
            <a:t>uben</a:t>
          </a:r>
          <a:r>
            <a:rPr lang="en-US" sz="2800" kern="1200" dirty="0" smtClean="0">
              <a:latin typeface="Calibri"/>
              <a:ea typeface="Calibri"/>
              <a:cs typeface="Calibri"/>
            </a:rPr>
            <a:t> </a:t>
          </a:r>
          <a:r>
            <a:rPr lang="en-US" sz="2800" kern="1200" dirty="0">
              <a:latin typeface="Calibri"/>
              <a:ea typeface="Calibri"/>
              <a:cs typeface="Calibri"/>
            </a:rPr>
            <a:t>- nový integrační zákon - omezení podpory při odmítnutí jazykových/integračních kurzů - 200 000 čeká na místo</a:t>
          </a:r>
        </a:p>
      </dsp:txBody>
      <dsp:txXfrm>
        <a:off x="0" y="1719855"/>
        <a:ext cx="7117918" cy="1717337"/>
      </dsp:txXfrm>
    </dsp:sp>
    <dsp:sp modelId="{E6AAED29-29BE-4A4B-AEE3-50207BBF4155}">
      <dsp:nvSpPr>
        <dsp:cNvPr id="0" name=""/>
        <dsp:cNvSpPr/>
      </dsp:nvSpPr>
      <dsp:spPr>
        <a:xfrm>
          <a:off x="0" y="3437193"/>
          <a:ext cx="7117918" cy="0"/>
        </a:xfrm>
        <a:prstGeom prst="line">
          <a:avLst/>
        </a:prstGeom>
        <a:solidFill>
          <a:schemeClr val="accent2">
            <a:hueOff val="-8056765"/>
            <a:satOff val="-14407"/>
            <a:lumOff val="21568"/>
            <a:alphaOff val="0"/>
          </a:schemeClr>
        </a:solidFill>
        <a:ln w="12700" cap="flat" cmpd="sng" algn="ctr">
          <a:solidFill>
            <a:schemeClr val="accent2">
              <a:hueOff val="-8056765"/>
              <a:satOff val="-14407"/>
              <a:lumOff val="2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9E214-A9D2-42B2-A928-F5FEF7A111F9}">
      <dsp:nvSpPr>
        <dsp:cNvPr id="0" name=""/>
        <dsp:cNvSpPr/>
      </dsp:nvSpPr>
      <dsp:spPr>
        <a:xfrm>
          <a:off x="0" y="3437193"/>
          <a:ext cx="7117918" cy="17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Calibri"/>
              <a:ea typeface="Calibri"/>
              <a:cs typeface="Calibri"/>
            </a:rPr>
            <a:t>i</a:t>
          </a:r>
          <a:r>
            <a:rPr lang="en-US" sz="2800" kern="1200" dirty="0" smtClean="0">
              <a:latin typeface="Calibri"/>
              <a:ea typeface="Calibri"/>
              <a:cs typeface="Calibri"/>
            </a:rPr>
            <a:t> </a:t>
          </a:r>
          <a:r>
            <a:rPr lang="en-US" sz="2800" kern="1200" dirty="0" err="1">
              <a:latin typeface="Calibri"/>
              <a:ea typeface="Calibri"/>
              <a:cs typeface="Calibri"/>
            </a:rPr>
            <a:t>tak</a:t>
          </a:r>
          <a:r>
            <a:rPr lang="en-US" sz="2800" kern="1200" dirty="0">
              <a:latin typeface="Calibri"/>
              <a:ea typeface="Calibri"/>
              <a:cs typeface="Calibri"/>
            </a:rPr>
            <a:t> </a:t>
          </a:r>
          <a:r>
            <a:rPr lang="en-US" sz="2800" kern="1200" dirty="0" smtClean="0">
              <a:latin typeface="Calibri"/>
              <a:ea typeface="Calibri"/>
              <a:cs typeface="Calibri"/>
            </a:rPr>
            <a:t>v</a:t>
          </a:r>
          <a:r>
            <a:rPr lang="cs-CZ" sz="2800" kern="1200" dirty="0" smtClean="0">
              <a:latin typeface="Calibri"/>
              <a:ea typeface="Calibri"/>
              <a:cs typeface="Calibri"/>
            </a:rPr>
            <a:t>e srovnání s koncem 20. století mnohem otevřenější</a:t>
          </a:r>
          <a:endParaRPr lang="en-US" sz="2800" kern="1200" dirty="0">
            <a:latin typeface="Calibri"/>
            <a:ea typeface="Calibri"/>
            <a:cs typeface="Calibri"/>
          </a:endParaRPr>
        </a:p>
      </dsp:txBody>
      <dsp:txXfrm>
        <a:off x="0" y="3437193"/>
        <a:ext cx="7117918" cy="1717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1DF-58A8-4F72-B117-0DA10C02185D}">
      <dsp:nvSpPr>
        <dsp:cNvPr id="0" name=""/>
        <dsp:cNvSpPr/>
      </dsp:nvSpPr>
      <dsp:spPr>
        <a:xfrm>
          <a:off x="0" y="535463"/>
          <a:ext cx="2997696" cy="1903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76A88-8215-4070-AA09-D2A01BC43D63}">
      <dsp:nvSpPr>
        <dsp:cNvPr id="0" name=""/>
        <dsp:cNvSpPr/>
      </dsp:nvSpPr>
      <dsp:spPr>
        <a:xfrm>
          <a:off x="333077" y="851887"/>
          <a:ext cx="2997696" cy="190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Drag-effect of habitus</a:t>
          </a:r>
        </a:p>
      </dsp:txBody>
      <dsp:txXfrm>
        <a:off x="388830" y="907640"/>
        <a:ext cx="2886190" cy="1792031"/>
      </dsp:txXfrm>
    </dsp:sp>
    <dsp:sp modelId="{0F3D8E1D-5F60-4FDB-B800-419510784280}">
      <dsp:nvSpPr>
        <dsp:cNvPr id="0" name=""/>
        <dsp:cNvSpPr/>
      </dsp:nvSpPr>
      <dsp:spPr>
        <a:xfrm>
          <a:off x="3663850" y="535463"/>
          <a:ext cx="2997696" cy="1903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3B0F-515D-459C-BB34-6AC1DC3FCC5A}">
      <dsp:nvSpPr>
        <dsp:cNvPr id="0" name=""/>
        <dsp:cNvSpPr/>
      </dsp:nvSpPr>
      <dsp:spPr>
        <a:xfrm>
          <a:off x="3996928" y="851887"/>
          <a:ext cx="2997696" cy="190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Nová </a:t>
          </a:r>
          <a:r>
            <a:rPr lang="en-US" sz="3900" kern="1200" dirty="0" err="1"/>
            <a:t>pravice</a:t>
          </a:r>
        </a:p>
      </dsp:txBody>
      <dsp:txXfrm>
        <a:off x="4052681" y="907640"/>
        <a:ext cx="2886190" cy="1792031"/>
      </dsp:txXfrm>
    </dsp:sp>
    <dsp:sp modelId="{647DEDFE-AC7B-4CAF-96A7-7E36AC557DD8}">
      <dsp:nvSpPr>
        <dsp:cNvPr id="0" name=""/>
        <dsp:cNvSpPr/>
      </dsp:nvSpPr>
      <dsp:spPr>
        <a:xfrm>
          <a:off x="7327701" y="535463"/>
          <a:ext cx="2997696" cy="1903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7011D-9875-49FC-B880-4FB692A2D4CE}">
      <dsp:nvSpPr>
        <dsp:cNvPr id="0" name=""/>
        <dsp:cNvSpPr/>
      </dsp:nvSpPr>
      <dsp:spPr>
        <a:xfrm>
          <a:off x="7660778" y="851887"/>
          <a:ext cx="2997696" cy="190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Calibri"/>
              <a:cs typeface="Calibri"/>
            </a:rPr>
            <a:t>Demografika</a:t>
          </a:r>
        </a:p>
      </dsp:txBody>
      <dsp:txXfrm>
        <a:off x="7716531" y="907640"/>
        <a:ext cx="2886190" cy="1792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203AD-ECD9-4F39-A803-E0CDF18ED6F3}">
      <dsp:nvSpPr>
        <dsp:cNvPr id="0" name=""/>
        <dsp:cNvSpPr/>
      </dsp:nvSpPr>
      <dsp:spPr>
        <a:xfrm>
          <a:off x="0" y="2140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4F382-8916-4040-9231-3E0F2685AA1A}">
      <dsp:nvSpPr>
        <dsp:cNvPr id="0" name=""/>
        <dsp:cNvSpPr/>
      </dsp:nvSpPr>
      <dsp:spPr>
        <a:xfrm>
          <a:off x="328149" y="246218"/>
          <a:ext cx="596636" cy="5966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C1F2F-45C9-42EE-873A-B59C58B2E626}">
      <dsp:nvSpPr>
        <dsp:cNvPr id="0" name=""/>
        <dsp:cNvSpPr/>
      </dsp:nvSpPr>
      <dsp:spPr>
        <a:xfrm>
          <a:off x="1252936" y="2140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r</a:t>
          </a:r>
          <a:r>
            <a:rPr lang="en-US" sz="2000" kern="1200" dirty="0" err="1" smtClean="0"/>
            <a:t>ůst</a:t>
          </a:r>
          <a:r>
            <a:rPr lang="en-US" sz="2000" kern="1200" dirty="0" smtClean="0"/>
            <a:t> </a:t>
          </a:r>
          <a:r>
            <a:rPr lang="en-US" sz="2000" kern="1200" dirty="0" err="1"/>
            <a:t>pravicově</a:t>
          </a:r>
          <a:r>
            <a:rPr lang="en-US" sz="2000" kern="1200" dirty="0"/>
            <a:t> </a:t>
          </a:r>
          <a:r>
            <a:rPr lang="en-US" sz="2000" kern="1200" dirty="0" err="1"/>
            <a:t>populistických</a:t>
          </a:r>
          <a:r>
            <a:rPr lang="en-US" sz="2000" kern="1200" dirty="0"/>
            <a:t> </a:t>
          </a:r>
          <a:r>
            <a:rPr lang="en-US" sz="2000" kern="1200" dirty="0" err="1"/>
            <a:t>názorů</a:t>
          </a:r>
          <a:r>
            <a:rPr lang="en-US" sz="2000" kern="1200" dirty="0"/>
            <a:t> a </a:t>
          </a:r>
          <a:r>
            <a:rPr lang="en-US" sz="2000" kern="1200" dirty="0" err="1"/>
            <a:t>sklonů</a:t>
          </a:r>
          <a:r>
            <a:rPr lang="en-US" sz="2000" kern="1200" dirty="0"/>
            <a:t> k </a:t>
          </a:r>
          <a:r>
            <a:rPr lang="en-US" sz="2000" kern="1200" dirty="0" err="1"/>
            <a:t>násilí</a:t>
          </a:r>
          <a:r>
            <a:rPr lang="en-US" sz="2000" kern="1200" dirty="0"/>
            <a:t>, </a:t>
          </a:r>
          <a:r>
            <a:rPr lang="en-US" sz="2000" kern="1200" dirty="0" err="1"/>
            <a:t>šovinismus</a:t>
          </a:r>
          <a:endParaRPr lang="en-US" sz="2000" kern="1200" dirty="0"/>
        </a:p>
      </dsp:txBody>
      <dsp:txXfrm>
        <a:off x="1252936" y="2140"/>
        <a:ext cx="5864981" cy="1084793"/>
      </dsp:txXfrm>
    </dsp:sp>
    <dsp:sp modelId="{E94A88A2-F4B4-45E2-8442-B855362691CC}">
      <dsp:nvSpPr>
        <dsp:cNvPr id="0" name=""/>
        <dsp:cNvSpPr/>
      </dsp:nvSpPr>
      <dsp:spPr>
        <a:xfrm>
          <a:off x="0" y="1358132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D915F-FB0B-4D96-8818-CA0285EE45F7}">
      <dsp:nvSpPr>
        <dsp:cNvPr id="0" name=""/>
        <dsp:cNvSpPr/>
      </dsp:nvSpPr>
      <dsp:spPr>
        <a:xfrm>
          <a:off x="328149" y="1602210"/>
          <a:ext cx="596636" cy="5966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5AE9B-8688-46BD-BBC1-3AE58A4524A2}">
      <dsp:nvSpPr>
        <dsp:cNvPr id="0" name=""/>
        <dsp:cNvSpPr/>
      </dsp:nvSpPr>
      <dsp:spPr>
        <a:xfrm>
          <a:off x="1252936" y="1358132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</a:t>
          </a:r>
          <a:r>
            <a:rPr lang="en-US" sz="2000" kern="1200" dirty="0" err="1" smtClean="0"/>
            <a:t>onzervativní</a:t>
          </a:r>
          <a:r>
            <a:rPr lang="en-US" sz="2000" kern="1200" dirty="0"/>
            <a:t>, </a:t>
          </a:r>
          <a:r>
            <a:rPr lang="en-US" sz="2000" kern="1200" dirty="0" err="1"/>
            <a:t>důraz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tradiční</a:t>
          </a:r>
          <a:r>
            <a:rPr lang="en-US" sz="2000" kern="1200" dirty="0"/>
            <a:t> </a:t>
          </a:r>
          <a:r>
            <a:rPr lang="en-US" sz="2000" kern="1200" dirty="0" err="1"/>
            <a:t>genderové</a:t>
          </a:r>
          <a:r>
            <a:rPr lang="en-US" sz="2000" kern="1200" dirty="0"/>
            <a:t> role a </a:t>
          </a:r>
          <a:r>
            <a:rPr lang="en-US" sz="2000" kern="1200" dirty="0" err="1"/>
            <a:t>rodinu</a:t>
          </a:r>
          <a:endParaRPr lang="en-US" sz="2000" kern="1200" dirty="0"/>
        </a:p>
      </dsp:txBody>
      <dsp:txXfrm>
        <a:off x="1252936" y="1358132"/>
        <a:ext cx="5864981" cy="1084793"/>
      </dsp:txXfrm>
    </dsp:sp>
    <dsp:sp modelId="{342CC44C-C206-4795-8675-A66186B9A5C7}">
      <dsp:nvSpPr>
        <dsp:cNvPr id="0" name=""/>
        <dsp:cNvSpPr/>
      </dsp:nvSpPr>
      <dsp:spPr>
        <a:xfrm>
          <a:off x="0" y="2714123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A3317-DC6F-4CB4-8B5D-D8F91C74B37B}">
      <dsp:nvSpPr>
        <dsp:cNvPr id="0" name=""/>
        <dsp:cNvSpPr/>
      </dsp:nvSpPr>
      <dsp:spPr>
        <a:xfrm>
          <a:off x="328149" y="2958202"/>
          <a:ext cx="596636" cy="59663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69BEA-4047-44DB-BA4E-927A894E8CFA}">
      <dsp:nvSpPr>
        <dsp:cNvPr id="0" name=""/>
        <dsp:cNvSpPr/>
      </dsp:nvSpPr>
      <dsp:spPr>
        <a:xfrm>
          <a:off x="1252936" y="2714123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</a:t>
          </a:r>
          <a:r>
            <a:rPr lang="en-US" sz="2000" kern="1200" dirty="0" err="1" smtClean="0"/>
            <a:t>rosazování</a:t>
          </a:r>
          <a:r>
            <a:rPr lang="en-US" sz="2000" kern="1200" dirty="0" smtClean="0"/>
            <a:t> </a:t>
          </a:r>
          <a:r>
            <a:rPr lang="en-US" sz="2000" kern="1200" dirty="0" err="1"/>
            <a:t>národních</a:t>
          </a:r>
          <a:r>
            <a:rPr lang="en-US" sz="2000" kern="1200" dirty="0"/>
            <a:t> </a:t>
          </a:r>
          <a:r>
            <a:rPr lang="en-US" sz="2000" kern="1200" dirty="0" err="1"/>
            <a:t>identitářských</a:t>
          </a:r>
          <a:r>
            <a:rPr lang="en-US" sz="2000" kern="1200" dirty="0"/>
            <a:t> DE </a:t>
          </a:r>
          <a:r>
            <a:rPr lang="en-US" sz="2000" kern="1200" dirty="0" err="1"/>
            <a:t>zájmů</a:t>
          </a:r>
          <a:r>
            <a:rPr lang="en-US" sz="2000" kern="1200" dirty="0"/>
            <a:t> - </a:t>
          </a:r>
          <a:r>
            <a:rPr lang="en-US" sz="2000" kern="1200" dirty="0" err="1"/>
            <a:t>Islám</a:t>
          </a:r>
          <a:r>
            <a:rPr lang="en-US" sz="2000" kern="1200" dirty="0"/>
            <a:t> do </a:t>
          </a:r>
          <a:r>
            <a:rPr lang="en-US" sz="2000" kern="1200" dirty="0" err="1"/>
            <a:t>Německa</a:t>
          </a:r>
          <a:r>
            <a:rPr lang="en-US" sz="2000" kern="1200" dirty="0"/>
            <a:t> </a:t>
          </a:r>
          <a:r>
            <a:rPr lang="en-US" sz="2000" kern="1200" dirty="0" err="1"/>
            <a:t>nepatří</a:t>
          </a:r>
          <a:r>
            <a:rPr lang="en-US" sz="2000" kern="1200" dirty="0"/>
            <a:t>, </a:t>
          </a:r>
          <a:r>
            <a:rPr lang="en-US" sz="2000" kern="1200" dirty="0" err="1"/>
            <a:t>ohrožují</a:t>
          </a:r>
          <a:r>
            <a:rPr lang="en-US" sz="2000" kern="1200" dirty="0"/>
            <a:t> </a:t>
          </a:r>
          <a:r>
            <a:rPr lang="en-US" sz="2000" kern="1200" dirty="0" err="1"/>
            <a:t>národní</a:t>
          </a:r>
          <a:r>
            <a:rPr lang="en-US" sz="2000" kern="1200" dirty="0"/>
            <a:t> </a:t>
          </a:r>
          <a:r>
            <a:rPr lang="en-US" sz="2000" kern="1200" dirty="0" err="1"/>
            <a:t>kulturu</a:t>
          </a:r>
          <a:r>
            <a:rPr lang="en-US" sz="2000" kern="1200" dirty="0"/>
            <a:t> a </a:t>
          </a:r>
          <a:r>
            <a:rPr lang="en-US" sz="2000" kern="1200" dirty="0" err="1"/>
            <a:t>kulturní</a:t>
          </a:r>
          <a:r>
            <a:rPr lang="en-US" sz="2000" kern="1200" dirty="0"/>
            <a:t> </a:t>
          </a:r>
          <a:r>
            <a:rPr lang="en-US" sz="2000" kern="1200" dirty="0" err="1"/>
            <a:t>rozdíly</a:t>
          </a:r>
          <a:r>
            <a:rPr lang="en-US" sz="2000" kern="1200" dirty="0"/>
            <a:t> </a:t>
          </a:r>
          <a:r>
            <a:rPr lang="en-US" sz="2000" kern="1200" dirty="0" err="1"/>
            <a:t>jako</a:t>
          </a:r>
          <a:r>
            <a:rPr lang="en-US" sz="2000" kern="1200" dirty="0"/>
            <a:t> </a:t>
          </a:r>
          <a:r>
            <a:rPr lang="en-US" sz="2000" kern="1200" dirty="0" err="1"/>
            <a:t>důvod</a:t>
          </a:r>
          <a:r>
            <a:rPr lang="en-US" sz="2000" kern="1200" dirty="0"/>
            <a:t> </a:t>
          </a:r>
          <a:r>
            <a:rPr lang="en-US" sz="2000" kern="1200" dirty="0" err="1"/>
            <a:t>konfliktů</a:t>
          </a:r>
          <a:r>
            <a:rPr lang="en-US" sz="2000" kern="1200" dirty="0"/>
            <a:t> a </a:t>
          </a:r>
          <a:r>
            <a:rPr lang="en-US" sz="2000" kern="1200" dirty="0" err="1"/>
            <a:t>nerovnosti</a:t>
          </a:r>
          <a:endParaRPr lang="en-US" sz="2000" kern="1200" dirty="0"/>
        </a:p>
      </dsp:txBody>
      <dsp:txXfrm>
        <a:off x="1252936" y="2714123"/>
        <a:ext cx="5864981" cy="1084793"/>
      </dsp:txXfrm>
    </dsp:sp>
    <dsp:sp modelId="{1C007F71-C75D-4CBB-9B13-251A70E6654C}">
      <dsp:nvSpPr>
        <dsp:cNvPr id="0" name=""/>
        <dsp:cNvSpPr/>
      </dsp:nvSpPr>
      <dsp:spPr>
        <a:xfrm>
          <a:off x="0" y="4070115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65AA4-42B4-44F0-AA49-3DCD389EC9B1}">
      <dsp:nvSpPr>
        <dsp:cNvPr id="0" name=""/>
        <dsp:cNvSpPr/>
      </dsp:nvSpPr>
      <dsp:spPr>
        <a:xfrm>
          <a:off x="328149" y="4314193"/>
          <a:ext cx="596636" cy="59663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CF3A0-A913-442F-9120-50199A57021F}">
      <dsp:nvSpPr>
        <dsp:cNvPr id="0" name=""/>
        <dsp:cNvSpPr/>
      </dsp:nvSpPr>
      <dsp:spPr>
        <a:xfrm>
          <a:off x="1252936" y="4070115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</a:t>
          </a:r>
          <a:r>
            <a:rPr lang="en-US" sz="2000" kern="1200" dirty="0" err="1" smtClean="0"/>
            <a:t>ůraz</a:t>
          </a:r>
          <a:r>
            <a:rPr lang="en-US" sz="2000" kern="1200" dirty="0" smtClean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demokracii</a:t>
          </a:r>
          <a:r>
            <a:rPr lang="en-US" sz="2000" kern="1200" dirty="0"/>
            <a:t> – je to </a:t>
          </a:r>
          <a:r>
            <a:rPr lang="en-US" sz="2000" kern="1200" dirty="0" err="1"/>
            <a:t>vůle</a:t>
          </a:r>
          <a:r>
            <a:rPr lang="en-US" sz="2000" kern="1200" dirty="0"/>
            <a:t> </a:t>
          </a:r>
          <a:r>
            <a:rPr lang="en-US" sz="2000" kern="1200" dirty="0" err="1"/>
            <a:t>lidu</a:t>
          </a:r>
          <a:endParaRPr lang="en-US" sz="2000" kern="1200" dirty="0"/>
        </a:p>
      </dsp:txBody>
      <dsp:txXfrm>
        <a:off x="1252936" y="4070115"/>
        <a:ext cx="5864981" cy="108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4/30/2024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7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3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2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0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xmlns="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4/30/2024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2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74" r:id="rId8"/>
    <p:sldLayoutId id="2147483675" r:id="rId9"/>
    <p:sldLayoutId id="2147483676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62A14D1-334E-4545-89B6-A85C17B39E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589AA5-486F-4337-ACAA-124119E0D5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39" y="3642290"/>
            <a:ext cx="7315200" cy="1441908"/>
          </a:xfrm>
        </p:spPr>
        <p:txBody>
          <a:bodyPr>
            <a:normAutofit/>
          </a:bodyPr>
          <a:lstStyle/>
          <a:p>
            <a:pPr algn="l"/>
            <a:r>
              <a:rPr lang="en-US" sz="4600" dirty="0" err="1"/>
              <a:t>Uprchlická</a:t>
            </a:r>
            <a:r>
              <a:rPr lang="en-US" sz="4600" dirty="0"/>
              <a:t> </a:t>
            </a:r>
            <a:r>
              <a:rPr lang="en-US" sz="4600" dirty="0" err="1"/>
              <a:t>krize</a:t>
            </a:r>
            <a:r>
              <a:rPr lang="en-US" sz="4600" dirty="0"/>
              <a:t> 2015-16 v </a:t>
            </a:r>
            <a:r>
              <a:rPr lang="en-US" sz="4600" dirty="0" err="1"/>
              <a:t>Německu</a:t>
            </a:r>
            <a:endParaRPr lang="en-US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39" y="5176274"/>
            <a:ext cx="7315200" cy="8752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cs typeface="Calibri"/>
              </a:rPr>
              <a:t>Emma </a:t>
            </a:r>
            <a:r>
              <a:rPr lang="en-US" dirty="0" err="1">
                <a:cs typeface="Calibri"/>
              </a:rPr>
              <a:t>Kodyšová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xmlns="" id="{B8192284-6A21-49F4-98C6-BFE65564E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68271" y="1901154"/>
            <a:ext cx="9049452" cy="992581"/>
            <a:chOff x="2768271" y="1901154"/>
            <a:chExt cx="9049452" cy="99258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DDE5F7B-03F8-4E45-BD3E-43D3A16EA0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59169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24570BB-7D79-4492-A8E2-38B8D73421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53400" y="2427294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3FB43A4-33CA-4185-AAAF-473549576A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768271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721627A-D051-4101-8EB8-270CF163A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90988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3209EAB4-2601-4BE1-8E50-65BBFE580E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24547" y="2281790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6DC2881-98CB-440E-BC7D-4E6B3758A5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44401" y="199874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">
            <a:extLst>
              <a:ext uri="{FF2B5EF4-FFF2-40B4-BE49-F238E27FC236}">
                <a16:creationId xmlns:a16="http://schemas.microsoft.com/office/drawing/2014/main" xmlns="" id="{2D4953B1-9892-4B59-886A-D137B0E996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3048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0670F920-AD70-4E8F-9E85-5BD53A800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5296" t="39487" r="12288" b="12942"/>
          <a:stretch/>
        </p:blipFill>
        <p:spPr>
          <a:xfrm rot="16200000" flipH="1">
            <a:off x="-142334" y="136723"/>
            <a:ext cx="3079802" cy="2795133"/>
          </a:xfrm>
          <a:prstGeom prst="rect">
            <a:avLst/>
          </a:prstGeom>
        </p:spPr>
      </p:pic>
      <p:sp>
        <p:nvSpPr>
          <p:cNvPr id="26" name="Oval 4">
            <a:extLst>
              <a:ext uri="{FF2B5EF4-FFF2-40B4-BE49-F238E27FC236}">
                <a16:creationId xmlns:a16="http://schemas.microsoft.com/office/drawing/2014/main" xmlns="" id="{F895CE86-AC0E-4978-B891-458D43FF8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0137" y="94105"/>
            <a:ext cx="3454080" cy="3454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21D655-5841-4357-7323-CD851C2B0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54" y="1123188"/>
            <a:ext cx="2224242" cy="1327160"/>
          </a:xfrm>
          <a:prstGeom prst="rect">
            <a:avLst/>
          </a:prstGeom>
        </p:spPr>
      </p:pic>
      <p:sp>
        <p:nvSpPr>
          <p:cNvPr id="28" name="Oval 3">
            <a:extLst>
              <a:ext uri="{FF2B5EF4-FFF2-40B4-BE49-F238E27FC236}">
                <a16:creationId xmlns:a16="http://schemas.microsoft.com/office/drawing/2014/main" xmlns="" id="{B2FED1A7-937C-4049-AA75-F21178EB8F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118082" y="0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665605C5-8C0D-4D48-B23F-10C35A8DE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4832" t="48375" r="13582" b="10444"/>
          <a:stretch/>
        </p:blipFill>
        <p:spPr>
          <a:xfrm flipH="1">
            <a:off x="7134037" y="0"/>
            <a:ext cx="4368276" cy="2512937"/>
          </a:xfrm>
          <a:prstGeom prst="rect">
            <a:avLst/>
          </a:prstGeom>
        </p:spPr>
      </p:pic>
      <p:sp>
        <p:nvSpPr>
          <p:cNvPr id="32" name="Oval 1">
            <a:extLst>
              <a:ext uri="{FF2B5EF4-FFF2-40B4-BE49-F238E27FC236}">
                <a16:creationId xmlns:a16="http://schemas.microsoft.com/office/drawing/2014/main" xmlns="" id="{B989DB8B-F9E5-4FD9-966C-C9FF744EA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005186" y="3219078"/>
            <a:ext cx="3186814" cy="3638922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3B9E63-1558-4626-D5F0-7489DB3DB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1" y="4500158"/>
            <a:ext cx="2400958" cy="14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D16AD6D-7FC0-435B-AB5F-98DA2190C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B727F3-FF58-4343-ACEE-2174D5989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CA324-0BF7-49F4-5ECD-DDCD455E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1581482"/>
          </a:xfrm>
        </p:spPr>
        <p:txBody>
          <a:bodyPr anchor="b">
            <a:normAutofit/>
          </a:bodyPr>
          <a:lstStyle/>
          <a:p>
            <a:pPr algn="ctr"/>
            <a:r>
              <a:rPr lang="en-US" sz="4400"/>
              <a:t>Drag-effect of habitus - </a:t>
            </a:r>
            <a:r>
              <a:rPr lang="en-US" sz="4400">
                <a:latin typeface="Gill Sans Nova"/>
                <a:cs typeface="Arial"/>
              </a:rPr>
              <a:t>Norbert Elias</a:t>
            </a:r>
            <a:endParaRPr lang="en-US" sz="4400">
              <a:latin typeface="Gill Sans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C109A6-0ECD-DE65-DD7C-492EA9769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17" y="2817395"/>
            <a:ext cx="7006014" cy="3366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dirty="0" err="1">
                <a:cs typeface="Calibri"/>
              </a:rPr>
              <a:t>v</a:t>
            </a:r>
            <a:r>
              <a:rPr lang="en-US" dirty="0" err="1" smtClean="0">
                <a:cs typeface="Calibri"/>
              </a:rPr>
              <a:t>ysvětluje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vzestup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populistických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hnutí</a:t>
            </a:r>
            <a:endParaRPr lang="en-US" dirty="0">
              <a:cs typeface="Calibri"/>
            </a:endParaRPr>
          </a:p>
          <a:p>
            <a:pPr algn="ctr">
              <a:buClr>
                <a:srgbClr val="B1005E"/>
              </a:buClr>
            </a:pPr>
            <a:r>
              <a:rPr lang="cs-CZ" dirty="0" err="1">
                <a:cs typeface="Calibri"/>
              </a:rPr>
              <a:t>n</a:t>
            </a:r>
            <a:r>
              <a:rPr lang="en-US" dirty="0" err="1" smtClean="0">
                <a:cs typeface="Calibri"/>
              </a:rPr>
              <a:t>esoulad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mezi</a:t>
            </a:r>
            <a:r>
              <a:rPr lang="en-US" dirty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hab</a:t>
            </a:r>
            <a:r>
              <a:rPr lang="cs-CZ" dirty="0" smtClean="0">
                <a:cs typeface="Calibri"/>
              </a:rPr>
              <a:t>i</a:t>
            </a:r>
            <a:r>
              <a:rPr lang="en-US" dirty="0" smtClean="0">
                <a:cs typeface="Calibri"/>
              </a:rPr>
              <a:t>tem </a:t>
            </a:r>
            <a:r>
              <a:rPr lang="en-US" dirty="0" err="1">
                <a:cs typeface="Calibri"/>
              </a:rPr>
              <a:t>jednotlivců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společenskými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mocenskými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strukturami</a:t>
            </a:r>
            <a:r>
              <a:rPr lang="en-US" dirty="0">
                <a:cs typeface="Calibri"/>
              </a:rPr>
              <a:t>; </a:t>
            </a:r>
            <a:r>
              <a:rPr lang="en-US" dirty="0" err="1">
                <a:cs typeface="Calibri"/>
              </a:rPr>
              <a:t>pozorován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hlavně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posunu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mocenských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struktur</a:t>
            </a:r>
            <a:endParaRPr lang="en-US" dirty="0">
              <a:cs typeface="Calibri"/>
            </a:endParaRPr>
          </a:p>
          <a:p>
            <a:pPr algn="ctr">
              <a:buClr>
                <a:srgbClr val="B1005E"/>
              </a:buClr>
            </a:pPr>
            <a:r>
              <a:rPr lang="cs-CZ" dirty="0" smtClean="0">
                <a:cs typeface="Calibri"/>
              </a:rPr>
              <a:t>p</a:t>
            </a:r>
            <a:r>
              <a:rPr lang="en-US" dirty="0" err="1" smtClean="0">
                <a:cs typeface="Calibri"/>
              </a:rPr>
              <a:t>ocit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bezmoci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nejistoty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vliv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globalizace</a:t>
            </a:r>
            <a:r>
              <a:rPr lang="en-US" dirty="0">
                <a:cs typeface="Calibri"/>
              </a:rPr>
              <a:t>, ale </a:t>
            </a:r>
            <a:r>
              <a:rPr lang="en-US" dirty="0" err="1" smtClean="0">
                <a:cs typeface="Calibri"/>
              </a:rPr>
              <a:t>viní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Merkelovou</a:t>
            </a:r>
            <a:r>
              <a:rPr lang="en-US" dirty="0">
                <a:cs typeface="Calibri"/>
              </a:rPr>
              <a:t> a </a:t>
            </a:r>
            <a:r>
              <a:rPr lang="cs-CZ" dirty="0" err="1">
                <a:cs typeface="Calibri"/>
              </a:rPr>
              <a:t>m</a:t>
            </a:r>
            <a:r>
              <a:rPr lang="en-US" dirty="0" err="1" smtClean="0">
                <a:cs typeface="Calibri"/>
              </a:rPr>
              <a:t>uslimy</a:t>
            </a:r>
            <a:endParaRPr lang="en-US" dirty="0">
              <a:cs typeface="Calibri"/>
            </a:endParaRPr>
          </a:p>
          <a:p>
            <a:pPr algn="ctr">
              <a:buClr>
                <a:srgbClr val="B1005E"/>
              </a:buClr>
            </a:pPr>
            <a:endParaRPr lang="en-US" dirty="0">
              <a:cs typeface="Calibri"/>
            </a:endParaRPr>
          </a:p>
          <a:p>
            <a:pPr algn="ctr">
              <a:buClr>
                <a:srgbClr val="B1005E"/>
              </a:buClr>
            </a:pPr>
            <a:endParaRPr lang="en-US" dirty="0">
              <a:cs typeface="Calibri"/>
            </a:endParaRPr>
          </a:p>
          <a:p>
            <a:pPr algn="ctr">
              <a:buClr>
                <a:srgbClr val="B1005E"/>
              </a:buClr>
            </a:pPr>
            <a:endParaRPr lang="en-US" dirty="0">
              <a:cs typeface="Calibri"/>
            </a:endParaRPr>
          </a:p>
        </p:txBody>
      </p:sp>
      <p:grpSp>
        <p:nvGrpSpPr>
          <p:cNvPr id="12" name="Decorative Circles">
            <a:extLst>
              <a:ext uri="{FF2B5EF4-FFF2-40B4-BE49-F238E27FC236}">
                <a16:creationId xmlns:a16="http://schemas.microsoft.com/office/drawing/2014/main" xmlns="" id="{4DB68B21-F855-4148-AD7C-795E902A7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7484" y="236341"/>
            <a:ext cx="10677791" cy="4262956"/>
            <a:chOff x="767484" y="236341"/>
            <a:chExt cx="10677791" cy="426295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8FE8A9D-61A5-4729-A73B-267B9BE585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49767" y="3283228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E3399E0-5F4E-4D62-8091-A0AA8DAA7B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13359" y="38613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1781BEF-3C20-4A56-889B-BB417F6A38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90699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8F0DD55-BEC3-46E7-84ED-00CB94AC04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67484" y="2755518"/>
              <a:ext cx="466441" cy="466441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FFEF100-17D7-4C78-A7C3-B6C8B72E85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31908" y="381325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294263B-2870-4828-96FD-00C2A3628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75095" y="3592374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8A94EBD-B5CB-4D31-A42E-E68B0D25BF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94104" y="438593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">
            <a:extLst>
              <a:ext uri="{FF2B5EF4-FFF2-40B4-BE49-F238E27FC236}">
                <a16:creationId xmlns:a16="http://schemas.microsoft.com/office/drawing/2014/main" xmlns="" id="{5F7F20D7-57B2-4CF8-AF7D-90D6A5E1F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474" y="305966"/>
            <a:ext cx="2051331" cy="20513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05AC83E9-3498-4F8F-84F8-2E22FE72E3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399" y="319698"/>
            <a:ext cx="2037600" cy="2037600"/>
          </a:xfrm>
          <a:prstGeom prst="rect">
            <a:avLst/>
          </a:prstGeom>
        </p:spPr>
      </p:pic>
      <p:sp>
        <p:nvSpPr>
          <p:cNvPr id="25" name="Oval 1">
            <a:extLst>
              <a:ext uri="{FF2B5EF4-FFF2-40B4-BE49-F238E27FC236}">
                <a16:creationId xmlns:a16="http://schemas.microsoft.com/office/drawing/2014/main" xmlns="" id="{6832CB48-19E2-438E-B5D1-126B62284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78580" y="0"/>
            <a:ext cx="2733089" cy="2357297"/>
          </a:xfrm>
          <a:custGeom>
            <a:avLst/>
            <a:gdLst>
              <a:gd name="connsiteX0" fmla="*/ 288659 w 3192131"/>
              <a:gd name="connsiteY0" fmla="*/ 0 h 2753222"/>
              <a:gd name="connsiteX1" fmla="*/ 3192131 w 3192131"/>
              <a:gd name="connsiteY1" fmla="*/ 0 h 2753222"/>
              <a:gd name="connsiteX2" fmla="*/ 3192131 w 3192131"/>
              <a:gd name="connsiteY2" fmla="*/ 2058956 h 2753222"/>
              <a:gd name="connsiteX3" fmla="*/ 3158043 w 3192131"/>
              <a:gd name="connsiteY3" fmla="*/ 2104541 h 2753222"/>
              <a:gd name="connsiteX4" fmla="*/ 1782545 w 3192131"/>
              <a:gd name="connsiteY4" fmla="*/ 2753222 h 2753222"/>
              <a:gd name="connsiteX5" fmla="*/ 0 w 3192131"/>
              <a:gd name="connsiteY5" fmla="*/ 970677 h 2753222"/>
              <a:gd name="connsiteX6" fmla="*/ 215144 w 3192131"/>
              <a:gd name="connsiteY6" fmla="*/ 121011 h 27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131" h="2753222">
                <a:moveTo>
                  <a:pt x="288659" y="0"/>
                </a:moveTo>
                <a:lnTo>
                  <a:pt x="3192131" y="0"/>
                </a:lnTo>
                <a:lnTo>
                  <a:pt x="3192131" y="2058956"/>
                </a:lnTo>
                <a:lnTo>
                  <a:pt x="3158043" y="2104541"/>
                </a:lnTo>
                <a:cubicBezTo>
                  <a:pt x="2831098" y="2500707"/>
                  <a:pt x="2336311" y="2753222"/>
                  <a:pt x="1782545" y="2753222"/>
                </a:cubicBezTo>
                <a:cubicBezTo>
                  <a:pt x="798073" y="2753222"/>
                  <a:pt x="0" y="1955149"/>
                  <a:pt x="0" y="970677"/>
                </a:cubicBezTo>
                <a:cubicBezTo>
                  <a:pt x="0" y="663030"/>
                  <a:pt x="77937" y="373585"/>
                  <a:pt x="215144" y="12101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548560FE-8DD7-4FBB-A597-9902F385AA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631" t="30907" r="23362" b="17441"/>
          <a:stretch/>
        </p:blipFill>
        <p:spPr>
          <a:xfrm>
            <a:off x="9573575" y="-4327"/>
            <a:ext cx="2668147" cy="2375897"/>
          </a:xfrm>
          <a:prstGeom prst="rect">
            <a:avLst/>
          </a:prstGeom>
        </p:spPr>
      </p:pic>
      <p:sp>
        <p:nvSpPr>
          <p:cNvPr id="29" name="Oval 3">
            <a:extLst>
              <a:ext uri="{FF2B5EF4-FFF2-40B4-BE49-F238E27FC236}">
                <a16:creationId xmlns:a16="http://schemas.microsoft.com/office/drawing/2014/main" xmlns="" id="{F4B85B88-409F-4670-A4FF-5C58623B7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rot="16200000">
            <a:off x="-639576" y="4068576"/>
            <a:ext cx="2914772" cy="1635620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66265FF8-949A-452A-882B-BDD332090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45737" t="12146" r="12288" b="12942"/>
          <a:stretch/>
        </p:blipFill>
        <p:spPr>
          <a:xfrm>
            <a:off x="0" y="3409035"/>
            <a:ext cx="1633210" cy="2914772"/>
          </a:xfrm>
          <a:prstGeom prst="rect">
            <a:avLst/>
          </a:prstGeom>
        </p:spPr>
      </p:pic>
      <p:sp>
        <p:nvSpPr>
          <p:cNvPr id="33" name="Oval 4">
            <a:extLst>
              <a:ext uri="{FF2B5EF4-FFF2-40B4-BE49-F238E27FC236}">
                <a16:creationId xmlns:a16="http://schemas.microsoft.com/office/drawing/2014/main" xmlns="" id="{52B7F1A1-8894-44DC-8FCC-6CE9F127A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9994790" y="4395252"/>
            <a:ext cx="2216879" cy="2462747"/>
          </a:xfrm>
          <a:custGeom>
            <a:avLst/>
            <a:gdLst>
              <a:gd name="connsiteX0" fmla="*/ 2133985 w 3086667"/>
              <a:gd name="connsiteY0" fmla="*/ 0 h 3429000"/>
              <a:gd name="connsiteX1" fmla="*/ 2964628 w 3086667"/>
              <a:gd name="connsiteY1" fmla="*/ 167699 h 3429000"/>
              <a:gd name="connsiteX2" fmla="*/ 3086667 w 3086667"/>
              <a:gd name="connsiteY2" fmla="*/ 226489 h 3429000"/>
              <a:gd name="connsiteX3" fmla="*/ 3086667 w 3086667"/>
              <a:gd name="connsiteY3" fmla="*/ 3429000 h 3429000"/>
              <a:gd name="connsiteX4" fmla="*/ 440639 w 3086667"/>
              <a:gd name="connsiteY4" fmla="*/ 3429000 h 3429000"/>
              <a:gd name="connsiteX5" fmla="*/ 364451 w 3086667"/>
              <a:gd name="connsiteY5" fmla="*/ 3327116 h 3429000"/>
              <a:gd name="connsiteX6" fmla="*/ 0 w 3086667"/>
              <a:gd name="connsiteY6" fmla="*/ 2133985 h 3429000"/>
              <a:gd name="connsiteX7" fmla="*/ 2133985 w 3086667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667" h="3429000">
                <a:moveTo>
                  <a:pt x="2133985" y="0"/>
                </a:moveTo>
                <a:cubicBezTo>
                  <a:pt x="2428627" y="0"/>
                  <a:pt x="2709322" y="59714"/>
                  <a:pt x="2964628" y="167699"/>
                </a:cubicBezTo>
                <a:lnTo>
                  <a:pt x="3086667" y="226489"/>
                </a:lnTo>
                <a:lnTo>
                  <a:pt x="3086667" y="3429000"/>
                </a:lnTo>
                <a:lnTo>
                  <a:pt x="440639" y="3429000"/>
                </a:lnTo>
                <a:lnTo>
                  <a:pt x="364451" y="3327116"/>
                </a:lnTo>
                <a:cubicBezTo>
                  <a:pt x="134356" y="2986530"/>
                  <a:pt x="0" y="2575948"/>
                  <a:pt x="0" y="2133985"/>
                </a:cubicBezTo>
                <a:cubicBezTo>
                  <a:pt x="0" y="955418"/>
                  <a:pt x="955418" y="0"/>
                  <a:pt x="213398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6FEF5495-925E-4DBE-A677-EF910F826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1935" t="10861" r="33955" b="27347"/>
          <a:stretch/>
        </p:blipFill>
        <p:spPr>
          <a:xfrm>
            <a:off x="9972468" y="4341999"/>
            <a:ext cx="2239201" cy="25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D47D7CD-06A5-4710-B816-F23F56C52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58D9C7-7C50-4582-9A60-0569A536A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85498-FD15-4830-E8AE-B8FA8AFB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85951"/>
            <a:ext cx="4606280" cy="1280692"/>
          </a:xfrm>
        </p:spPr>
        <p:txBody>
          <a:bodyPr anchor="b">
            <a:normAutofit/>
          </a:bodyPr>
          <a:lstStyle/>
          <a:p>
            <a:r>
              <a:rPr lang="en-US" sz="4100"/>
              <a:t>Willkommenskultur a hnutí solidarity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739568-A1AD-706E-47E9-F91B8CAA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965157"/>
            <a:ext cx="5237937" cy="42118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n</a:t>
            </a:r>
            <a:r>
              <a:rPr lang="en-US" dirty="0" err="1" smtClean="0">
                <a:cs typeface="Calibri"/>
              </a:rPr>
              <a:t>apř</a:t>
            </a:r>
            <a:r>
              <a:rPr lang="en-US" dirty="0">
                <a:cs typeface="Calibri"/>
              </a:rPr>
              <a:t>. NGO Pro </a:t>
            </a:r>
            <a:r>
              <a:rPr lang="en-US" dirty="0" err="1">
                <a:cs typeface="Calibri"/>
              </a:rPr>
              <a:t>Asyl</a:t>
            </a:r>
            <a:r>
              <a:rPr lang="en-US" dirty="0">
                <a:cs typeface="Calibri"/>
              </a:rPr>
              <a:t>, Pulse of Europe</a:t>
            </a:r>
          </a:p>
          <a:p>
            <a:pPr>
              <a:buClr>
                <a:srgbClr val="B1005E"/>
              </a:buClr>
            </a:pPr>
            <a:r>
              <a:rPr lang="cs-CZ" dirty="0" err="1">
                <a:solidFill>
                  <a:srgbClr val="420023"/>
                </a:solidFill>
                <a:latin typeface="Calibri"/>
                <a:cs typeface="Calibri"/>
              </a:rPr>
              <a:t>h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cs typeface="Calibri"/>
              </a:rPr>
              <a:t>eslo</a:t>
            </a:r>
            <a:r>
              <a:rPr lang="en-US" dirty="0" smtClean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"No human is illegal"</a:t>
            </a:r>
          </a:p>
          <a:p>
            <a:pPr>
              <a:buClr>
                <a:srgbClr val="B1005E"/>
              </a:buClr>
            </a:pPr>
            <a:r>
              <a:rPr lang="cs-CZ" dirty="0" err="1">
                <a:solidFill>
                  <a:srgbClr val="420023"/>
                </a:solidFill>
                <a:latin typeface="Calibri"/>
                <a:cs typeface="Calibri"/>
              </a:rPr>
              <a:t>c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cs typeface="Calibri"/>
              </a:rPr>
              <a:t>íle</a:t>
            </a:r>
            <a:r>
              <a:rPr lang="en-US" dirty="0" smtClean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- 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světovou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solidarita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lidská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práva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a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rovnost</a:t>
            </a:r>
            <a:endParaRPr lang="en-US" dirty="0">
              <a:solidFill>
                <a:srgbClr val="420023"/>
              </a:solidFill>
              <a:latin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dirty="0" err="1">
                <a:solidFill>
                  <a:srgbClr val="420023"/>
                </a:solidFill>
                <a:latin typeface="Calibri"/>
                <a:cs typeface="Calibri"/>
              </a:rPr>
              <a:t>m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cs typeface="Calibri"/>
              </a:rPr>
              <a:t>otivy</a:t>
            </a:r>
            <a:r>
              <a:rPr lang="en-US" dirty="0" smtClean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pro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podporu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migrantů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 </a:t>
            </a:r>
          </a:p>
          <a:p>
            <a:pPr lvl="1">
              <a:buClr>
                <a:srgbClr val="B1005E"/>
              </a:buClr>
            </a:pPr>
            <a:r>
              <a:rPr lang="cs-CZ" dirty="0" smtClean="0">
                <a:solidFill>
                  <a:srgbClr val="420023"/>
                </a:solidFill>
                <a:latin typeface="Calibri"/>
                <a:cs typeface="Calibri"/>
              </a:rPr>
              <a:t>s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cs typeface="Calibri"/>
              </a:rPr>
              <a:t>tudenti</a:t>
            </a:r>
            <a:r>
              <a:rPr lang="en-US" dirty="0" smtClean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-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Solidarita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a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společenská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blízkos</a:t>
            </a:r>
            <a:endParaRPr lang="en-US" dirty="0">
              <a:cs typeface="Calibri"/>
            </a:endParaRPr>
          </a:p>
          <a:p>
            <a:pPr lvl="1">
              <a:buClr>
                <a:srgbClr val="B1005E"/>
              </a:buClr>
            </a:pPr>
            <a:r>
              <a:rPr lang="cs-CZ" dirty="0" err="1">
                <a:solidFill>
                  <a:srgbClr val="420023"/>
                </a:solidFill>
                <a:latin typeface="Calibri"/>
                <a:cs typeface="Calibri"/>
              </a:rPr>
              <a:t>s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cs typeface="Calibri"/>
              </a:rPr>
              <a:t>tarší</a:t>
            </a:r>
            <a:r>
              <a:rPr lang="en-US" dirty="0" smtClean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lidé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50+ -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křesťanské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hodnoty</a:t>
            </a:r>
            <a:endParaRPr lang="en-US" dirty="0">
              <a:solidFill>
                <a:srgbClr val="420023"/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  <a:buClr>
                <a:srgbClr val="B1005E"/>
              </a:buClr>
            </a:pP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2013 – 2016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pokles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podpory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z 36 %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na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28 %</a:t>
            </a:r>
          </a:p>
          <a:p>
            <a:pPr>
              <a:buClr>
                <a:srgbClr val="B1005E"/>
              </a:buClr>
            </a:pPr>
            <a:endParaRPr lang="en-US" dirty="0">
              <a:solidFill>
                <a:srgbClr val="420023"/>
              </a:solidFill>
              <a:latin typeface="Calibri"/>
              <a:cs typeface="Calibri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xmlns="" id="{A5A42520-81F5-4CA6-A7DA-9CD71733A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DB3C8F9-1E7D-4D3B-A4BF-F97576E5C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B80C13D-6AE8-4D68-9A8B-49B796A67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340680A-5931-4B24-ADEB-7656B70FB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AF5EEB-C2D5-4D5F-8BF0-0E7961A22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C482DF8-0B0D-4F32-8416-4969600508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PRO ASYL – Der Einzelfall zählt">
            <a:extLst>
              <a:ext uri="{FF2B5EF4-FFF2-40B4-BE49-F238E27FC236}">
                <a16:creationId xmlns:a16="http://schemas.microsoft.com/office/drawing/2014/main" xmlns="" id="{F19F0974-1DEA-6A9C-5C93-746CBE585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3" r="-2" b="-2"/>
          <a:stretch/>
        </p:blipFill>
        <p:spPr>
          <a:xfrm>
            <a:off x="7036541" y="1716285"/>
            <a:ext cx="5155459" cy="5141715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97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7908DE9-5647-483E-B731-49D34A839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6962B4-5DCE-4745-A877-F7237DA68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FC31C6D-653C-4C57-B226-ED6CE571F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xmlns="" id="{C310B041-3468-403A-926B-E3C1CF443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65CBEB7-29CF-4F21-ABB7-012581304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C900504-84D3-4813-B737-775C16F8F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3902316-BF90-4159-9FD2-6CFCCF7BE2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7F04BF80-E9DB-4641-8EA2-51698324F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34395B9-3F83-49A4-9275-0A315D88F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E7ABD02-CD92-4D6C-B4BA-984D6688F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C45A7-EBEA-17BE-62F1-BAE7EF4B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/>
              <a:t>Nová pravice v Německu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9C83F94-7B73-543D-B5D2-7981A17FE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608781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9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xmlns="" id="{8427DF8B-AF40-4916-BF81-7B4B1D6A0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E0E191-47BD-46BD-846E-E994713F2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028A2-3B76-82E0-BB79-2594248C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751929"/>
          </a:xfrm>
        </p:spPr>
        <p:txBody>
          <a:bodyPr anchor="b">
            <a:normAutofit/>
          </a:bodyPr>
          <a:lstStyle/>
          <a:p>
            <a:r>
              <a:rPr lang="en-US" sz="4400"/>
              <a:t>AfD - Alternative für Deutschland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D15133-55D0-A07C-7A59-4E903DFC8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068052"/>
            <a:ext cx="4606280" cy="3108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* 2013, </a:t>
            </a:r>
            <a:r>
              <a:rPr lang="en-US" sz="2400" dirty="0" err="1">
                <a:cs typeface="Calibri"/>
              </a:rPr>
              <a:t>politická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strana</a:t>
            </a:r>
            <a:endParaRPr lang="en-US" sz="2400" dirty="0"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2400" dirty="0" err="1">
                <a:cs typeface="Calibri"/>
              </a:rPr>
              <a:t>z</a:t>
            </a:r>
            <a:r>
              <a:rPr lang="en-US" sz="2400" dirty="0" err="1" smtClean="0">
                <a:cs typeface="Calibri"/>
              </a:rPr>
              <a:t>prvu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euroskeptická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pak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obrat</a:t>
            </a:r>
            <a:r>
              <a:rPr lang="en-US" sz="2400" dirty="0">
                <a:cs typeface="Calibri"/>
              </a:rPr>
              <a:t> k </a:t>
            </a:r>
            <a:r>
              <a:rPr lang="en-US" sz="2400" dirty="0" err="1">
                <a:cs typeface="Calibri"/>
              </a:rPr>
              <a:t>tématu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ohrožení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německé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kultury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imigrací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především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muslimů</a:t>
            </a:r>
            <a:endParaRPr lang="en-US" sz="2400" dirty="0"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2400" dirty="0" err="1">
                <a:cs typeface="Calibri"/>
              </a:rPr>
              <a:t>p</a:t>
            </a:r>
            <a:r>
              <a:rPr lang="en-US" sz="2400" dirty="0" err="1" smtClean="0">
                <a:cs typeface="Calibri"/>
              </a:rPr>
              <a:t>ozitivní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vzpomínání</a:t>
            </a:r>
            <a:r>
              <a:rPr lang="en-US" sz="2400" dirty="0">
                <a:cs typeface="Calibri"/>
              </a:rPr>
              <a:t>, ne </a:t>
            </a:r>
            <a:r>
              <a:rPr lang="en-US" sz="2400" dirty="0" err="1">
                <a:cs typeface="Calibri"/>
              </a:rPr>
              <a:t>kultura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hamby</a:t>
            </a:r>
            <a:endParaRPr lang="en-US" sz="2400" dirty="0">
              <a:cs typeface="Calibri"/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xmlns="" id="{D60DC0FE-B192-4898-9A42-DD3CA10611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xmlns="" id="{47154ABD-A760-4C29-A394-422706C2C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7E907A3-04C3-40DF-AF5B-74DFD98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C341F19-78FA-4078-B1AD-5E1646DD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6E0C6E1-CEDB-4511-B675-C5C48112E4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863F213-E875-41B8-A148-A90BCD837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6FF8E98-A1E7-49FB-95C2-4518E16B5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The AfD | Parties in the German Bundestag">
            <a:extLst>
              <a:ext uri="{FF2B5EF4-FFF2-40B4-BE49-F238E27FC236}">
                <a16:creationId xmlns:a16="http://schemas.microsoft.com/office/drawing/2014/main" xmlns="" id="{584C6A29-B136-7AE3-8DC4-1B9E9E3F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31" y="2933889"/>
            <a:ext cx="4399019" cy="21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D47D7CD-06A5-4710-B816-F23F56C52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58D9C7-7C50-4582-9A60-0569A536A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5B061-485A-C1C2-247A-90242ED3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2493876"/>
          </a:xfrm>
        </p:spPr>
        <p:txBody>
          <a:bodyPr anchor="b">
            <a:normAutofit fontScale="90000"/>
          </a:bodyPr>
          <a:lstStyle/>
          <a:p>
            <a:r>
              <a:rPr lang="en-US" sz="4100"/>
              <a:t>Pegida - Patriotische Europäer gegen die Islamisierung des Abendlandes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737AF8-A812-A28C-A794-9095E8537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428999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latin typeface="Calibri"/>
                <a:cs typeface="Calibri"/>
              </a:rPr>
              <a:t>= </a:t>
            </a:r>
            <a:r>
              <a:rPr lang="cs-CZ" sz="1700" dirty="0">
                <a:latin typeface="Calibri"/>
                <a:cs typeface="Calibri"/>
              </a:rPr>
              <a:t>v</a:t>
            </a:r>
            <a:r>
              <a:rPr lang="en-US" sz="1700" dirty="0" err="1" smtClean="0">
                <a:latin typeface="Calibri"/>
                <a:cs typeface="Calibri"/>
              </a:rPr>
              <a:t>lastenečtí</a:t>
            </a:r>
            <a:r>
              <a:rPr lang="en-US" sz="1700" dirty="0" smtClean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Evropané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proti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islamizaci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Západu</a:t>
            </a:r>
            <a:endParaRPr lang="en-US" sz="1700" dirty="0">
              <a:latin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en-US" sz="1700" dirty="0">
                <a:latin typeface="Calibri"/>
                <a:cs typeface="Calibri"/>
              </a:rPr>
              <a:t>* 2014 v </a:t>
            </a:r>
            <a:r>
              <a:rPr lang="en-US" sz="1700" dirty="0" err="1">
                <a:latin typeface="Calibri"/>
                <a:cs typeface="Calibri"/>
              </a:rPr>
              <a:t>Drážďanech</a:t>
            </a:r>
            <a:r>
              <a:rPr lang="en-US" sz="1700" dirty="0">
                <a:latin typeface="Calibri"/>
                <a:cs typeface="Calibri"/>
              </a:rPr>
              <a:t>, </a:t>
            </a:r>
            <a:r>
              <a:rPr lang="en-US" sz="1700" dirty="0" err="1">
                <a:latin typeface="Calibri"/>
                <a:cs typeface="Calibri"/>
              </a:rPr>
              <a:t>úspěch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hlavně</a:t>
            </a:r>
            <a:r>
              <a:rPr lang="en-US" sz="1700" dirty="0">
                <a:latin typeface="Calibri"/>
                <a:cs typeface="Calibri"/>
              </a:rPr>
              <a:t> v </a:t>
            </a:r>
            <a:r>
              <a:rPr lang="en-US" sz="1700" dirty="0" err="1">
                <a:latin typeface="Calibri"/>
                <a:cs typeface="Calibri"/>
              </a:rPr>
              <a:t>nových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spolkových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zemích</a:t>
            </a:r>
            <a:r>
              <a:rPr lang="en-US" sz="1700" dirty="0">
                <a:latin typeface="Calibri"/>
                <a:cs typeface="Calibri"/>
              </a:rPr>
              <a:t> - </a:t>
            </a:r>
            <a:r>
              <a:rPr lang="en-US" sz="1700" dirty="0" err="1">
                <a:latin typeface="Calibri"/>
                <a:cs typeface="Calibri"/>
              </a:rPr>
              <a:t>až</a:t>
            </a:r>
            <a:r>
              <a:rPr lang="en-US" sz="1700" dirty="0">
                <a:latin typeface="Calibri"/>
                <a:cs typeface="Calibri"/>
              </a:rPr>
              <a:t> 25 000 </a:t>
            </a:r>
            <a:r>
              <a:rPr lang="en-US" sz="1700" dirty="0" err="1">
                <a:latin typeface="Calibri"/>
                <a:cs typeface="Calibri"/>
              </a:rPr>
              <a:t>demonstrantů</a:t>
            </a:r>
            <a:endParaRPr lang="en-US" sz="1700" dirty="0">
              <a:latin typeface="Calibri"/>
              <a:ea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1700" dirty="0" err="1">
                <a:latin typeface="Calibri"/>
                <a:cs typeface="Calibri"/>
              </a:rPr>
              <a:t>i</a:t>
            </a:r>
            <a:r>
              <a:rPr lang="en-US" sz="1700" dirty="0" err="1" smtClean="0">
                <a:latin typeface="Calibri"/>
                <a:cs typeface="Calibri"/>
              </a:rPr>
              <a:t>migrace</a:t>
            </a:r>
            <a:r>
              <a:rPr lang="en-US" sz="1700" dirty="0" smtClean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pouze</a:t>
            </a:r>
            <a:r>
              <a:rPr lang="en-US" sz="1700" dirty="0">
                <a:latin typeface="Calibri"/>
                <a:cs typeface="Calibri"/>
              </a:rPr>
              <a:t> ta v </a:t>
            </a:r>
            <a:r>
              <a:rPr lang="en-US" sz="1700" dirty="0" err="1">
                <a:latin typeface="Calibri"/>
                <a:cs typeface="Calibri"/>
              </a:rPr>
              <a:t>německém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zájmů</a:t>
            </a:r>
            <a:endParaRPr lang="en-US" sz="1700" dirty="0">
              <a:latin typeface="Calibri"/>
              <a:ea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1700" dirty="0" smtClean="0">
                <a:latin typeface="Calibri"/>
                <a:cs typeface="Calibri"/>
              </a:rPr>
              <a:t>h</a:t>
            </a:r>
            <a:r>
              <a:rPr lang="en-US" sz="1700" dirty="0" err="1" smtClean="0">
                <a:latin typeface="Calibri"/>
                <a:cs typeface="Calibri"/>
              </a:rPr>
              <a:t>eslo</a:t>
            </a:r>
            <a:r>
              <a:rPr lang="en-US" sz="1700" dirty="0" smtClean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"</a:t>
            </a:r>
            <a:r>
              <a:rPr lang="en-US" sz="1700" dirty="0" err="1">
                <a:latin typeface="Calibri"/>
                <a:cs typeface="Calibri"/>
              </a:rPr>
              <a:t>Wir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sind</a:t>
            </a:r>
            <a:r>
              <a:rPr lang="en-US" sz="1700" dirty="0">
                <a:latin typeface="Calibri"/>
                <a:cs typeface="Calibri"/>
              </a:rPr>
              <a:t> das Volk" - z </a:t>
            </a:r>
            <a:r>
              <a:rPr lang="en-US" sz="1700" dirty="0" err="1">
                <a:latin typeface="Calibri"/>
                <a:cs typeface="Calibri"/>
              </a:rPr>
              <a:t>prodemokratických</a:t>
            </a:r>
            <a:r>
              <a:rPr lang="en-US" sz="1700" dirty="0">
                <a:latin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cs typeface="Calibri"/>
              </a:rPr>
              <a:t>protestů</a:t>
            </a:r>
            <a:r>
              <a:rPr lang="en-US" sz="1700" dirty="0">
                <a:latin typeface="Calibri"/>
                <a:cs typeface="Calibri"/>
              </a:rPr>
              <a:t> v NDR v 1989</a:t>
            </a:r>
            <a:endParaRPr lang="en-US" sz="1700" dirty="0">
              <a:latin typeface="Calibri"/>
              <a:ea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1700" dirty="0" err="1">
                <a:latin typeface="Calibri"/>
                <a:ea typeface="Calibri"/>
                <a:cs typeface="Calibri"/>
              </a:rPr>
              <a:t>p</a:t>
            </a:r>
            <a:r>
              <a:rPr lang="en-US" sz="1700" dirty="0" smtClean="0">
                <a:latin typeface="Calibri"/>
                <a:ea typeface="Calibri"/>
                <a:cs typeface="Calibri"/>
              </a:rPr>
              <a:t>roti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Evropské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integraci</a:t>
            </a:r>
            <a:r>
              <a:rPr lang="en-US" sz="1700" dirty="0">
                <a:latin typeface="Calibri"/>
                <a:ea typeface="Calibri"/>
                <a:cs typeface="Calibri"/>
              </a:rPr>
              <a:t> –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svrchovanost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národních</a:t>
            </a:r>
            <a:r>
              <a:rPr lang="en-US" sz="1700" dirty="0">
                <a:latin typeface="Calibri"/>
                <a:ea typeface="Calibri"/>
                <a:cs typeface="Calibri"/>
              </a:rPr>
              <a:t> </a:t>
            </a:r>
            <a:r>
              <a:rPr lang="en-US" sz="1700" dirty="0" err="1">
                <a:latin typeface="Calibri"/>
                <a:ea typeface="Calibri"/>
                <a:cs typeface="Calibri"/>
              </a:rPr>
              <a:t>států</a:t>
            </a:r>
            <a:endParaRPr lang="en-US" sz="1700" dirty="0">
              <a:latin typeface="Calibri"/>
              <a:ea typeface="Calibri"/>
              <a:cs typeface="Calibri"/>
            </a:endParaRPr>
          </a:p>
          <a:p>
            <a:pPr>
              <a:buClr>
                <a:srgbClr val="B1005E"/>
              </a:buClr>
            </a:pPr>
            <a:endParaRPr lang="en-US" sz="1700" dirty="0">
              <a:latin typeface="Calibri"/>
              <a:ea typeface="Calibri"/>
              <a:cs typeface="Calibri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xmlns="" id="{A5A42520-81F5-4CA6-A7DA-9CD71733A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DB3C8F9-1E7D-4D3B-A4BF-F97576E5C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B80C13D-6AE8-4D68-9A8B-49B796A67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340680A-5931-4B24-ADEB-7656B70FB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AF5EEB-C2D5-4D5F-8BF0-0E7961A22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C482DF8-0B0D-4F32-8416-4969600508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people holding signs and placards&#10;&#10;Description automatically generated">
            <a:extLst>
              <a:ext uri="{FF2B5EF4-FFF2-40B4-BE49-F238E27FC236}">
                <a16:creationId xmlns:a16="http://schemas.microsoft.com/office/drawing/2014/main" xmlns="" id="{2FC54E8B-EFE6-A260-2B79-B3C7F7802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8" r="11688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50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BC042-5842-EC11-951D-B64D9FD1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demografika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FEE407-B5C4-8FAA-E1BC-CA4A9F965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56AD5CAF-624C-47D5-979D-21DED006A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t="20420" r="23649" b="23574"/>
          <a:stretch/>
        </p:blipFill>
        <p:spPr>
          <a:xfrm>
            <a:off x="2275703" y="1719648"/>
            <a:ext cx="7640607" cy="45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9DF0F-0008-DC79-F2C9-7EA020D1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Závěr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B4A26-4CF8-7F6C-9DE5-D1B303FD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 dirty="0" err="1">
                <a:ea typeface="Calibri"/>
                <a:cs typeface="Calibri"/>
              </a:rPr>
              <a:t>d</a:t>
            </a:r>
            <a:r>
              <a:rPr lang="en-US" sz="2800" dirty="0" err="1" smtClean="0">
                <a:ea typeface="Calibri"/>
                <a:cs typeface="Calibri"/>
              </a:rPr>
              <a:t>opad</a:t>
            </a:r>
            <a:r>
              <a:rPr lang="en-US" sz="2800" dirty="0" smtClean="0">
                <a:ea typeface="Calibri"/>
                <a:cs typeface="Calibri"/>
              </a:rPr>
              <a:t> </a:t>
            </a:r>
            <a:r>
              <a:rPr lang="cs-CZ" sz="2800" dirty="0" smtClean="0">
                <a:ea typeface="Calibri"/>
                <a:cs typeface="Calibri"/>
              </a:rPr>
              <a:t>uprchlické </a:t>
            </a:r>
            <a:r>
              <a:rPr lang="en-US" sz="2800" dirty="0" err="1" smtClean="0">
                <a:ea typeface="Calibri"/>
                <a:cs typeface="Calibri"/>
              </a:rPr>
              <a:t>krize</a:t>
            </a:r>
            <a:r>
              <a:rPr lang="en-US" sz="2800" dirty="0" smtClean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na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Německo</a:t>
            </a:r>
            <a:endParaRPr lang="en-US" sz="2800" dirty="0">
              <a:ea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2800" dirty="0">
                <a:ea typeface="Calibri"/>
                <a:cs typeface="Calibri"/>
              </a:rPr>
              <a:t>r</a:t>
            </a:r>
            <a:r>
              <a:rPr lang="en-US" sz="2800" dirty="0" smtClean="0">
                <a:ea typeface="Calibri"/>
                <a:cs typeface="Calibri"/>
              </a:rPr>
              <a:t>ole </a:t>
            </a:r>
            <a:r>
              <a:rPr lang="en-US" sz="2800" dirty="0" err="1">
                <a:ea typeface="Calibri"/>
                <a:cs typeface="Calibri"/>
              </a:rPr>
              <a:t>kancléřky</a:t>
            </a:r>
            <a:r>
              <a:rPr lang="en-US" sz="2800" dirty="0">
                <a:ea typeface="Calibri"/>
                <a:cs typeface="Calibri"/>
              </a:rPr>
              <a:t> Angely Merkelové</a:t>
            </a:r>
          </a:p>
          <a:p>
            <a:pPr>
              <a:buClr>
                <a:srgbClr val="B1005E"/>
              </a:buClr>
            </a:pPr>
            <a:r>
              <a:rPr lang="cs-CZ" sz="2800" dirty="0" err="1">
                <a:ea typeface="Calibri"/>
                <a:cs typeface="Calibri"/>
              </a:rPr>
              <a:t>o</a:t>
            </a:r>
            <a:r>
              <a:rPr lang="en-US" sz="2800" smtClean="0">
                <a:ea typeface="Calibri"/>
                <a:cs typeface="Calibri"/>
              </a:rPr>
              <a:t>draz</a:t>
            </a:r>
            <a:r>
              <a:rPr lang="en-US" sz="2800" dirty="0" smtClean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krize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ve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společnosti</a:t>
            </a:r>
            <a:r>
              <a:rPr lang="en-US" sz="2800" dirty="0">
                <a:ea typeface="Calibri"/>
                <a:cs typeface="Calibri"/>
              </a:rPr>
              <a:t> - </a:t>
            </a:r>
            <a:r>
              <a:rPr lang="en-US" sz="2800" dirty="0">
                <a:ea typeface="+mn-lt"/>
                <a:cs typeface="+mn-lt"/>
              </a:rPr>
              <a:t>Drag-Effects of Social Habitus</a:t>
            </a:r>
          </a:p>
          <a:p>
            <a:pPr>
              <a:buClr>
                <a:srgbClr val="B1005E"/>
              </a:buClr>
            </a:pPr>
            <a:r>
              <a:rPr lang="en-US" sz="2800" dirty="0" err="1">
                <a:ea typeface="Calibri"/>
                <a:cs typeface="Calibri"/>
              </a:rPr>
              <a:t>Wilkommenskultur</a:t>
            </a:r>
            <a:r>
              <a:rPr lang="en-US" sz="2800" dirty="0">
                <a:ea typeface="Calibri"/>
                <a:cs typeface="Calibri"/>
              </a:rPr>
              <a:t>, </a:t>
            </a:r>
            <a:r>
              <a:rPr lang="en-US" sz="2800" dirty="0" err="1">
                <a:ea typeface="Calibri"/>
                <a:cs typeface="Calibri"/>
              </a:rPr>
              <a:t>nová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pravice</a:t>
            </a:r>
            <a:r>
              <a:rPr lang="en-US" sz="2800" dirty="0">
                <a:ea typeface="Calibri"/>
                <a:cs typeface="Calibri"/>
              </a:rPr>
              <a:t> – </a:t>
            </a:r>
            <a:r>
              <a:rPr lang="en-US" sz="2800" dirty="0" err="1">
                <a:ea typeface="Calibri"/>
                <a:cs typeface="Calibri"/>
              </a:rPr>
              <a:t>AfD</a:t>
            </a:r>
            <a:r>
              <a:rPr lang="en-US" sz="2800" dirty="0">
                <a:ea typeface="Calibri"/>
                <a:cs typeface="Calibri"/>
              </a:rPr>
              <a:t>, </a:t>
            </a:r>
            <a:r>
              <a:rPr lang="en-US" sz="2800" dirty="0" err="1">
                <a:ea typeface="Calibri"/>
                <a:cs typeface="Calibri"/>
              </a:rPr>
              <a:t>Pegida</a:t>
            </a:r>
            <a:endParaRPr lang="en-US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7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4EFED-1DA8-0D67-CA68-1D441C2A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Úvod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5EA80B-D9C4-F987-3884-F06957C4F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Texty</a:t>
            </a:r>
            <a:endParaRPr lang="en-US" dirty="0"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Wir </a:t>
            </a: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schaffen</a:t>
            </a:r>
            <a:r>
              <a:rPr lang="en-US" dirty="0">
                <a:solidFill>
                  <a:srgbClr val="420023"/>
                </a:solidFill>
                <a:latin typeface="Calibri"/>
                <a:cs typeface="Calibri"/>
              </a:rPr>
              <a:t> das! Angela Merkel and the European Refugee Crisis – prof. </a:t>
            </a:r>
            <a:r>
              <a:rPr lang="en-US" dirty="0">
                <a:solidFill>
                  <a:srgbClr val="420023"/>
                </a:solidFill>
                <a:ea typeface="+mn-lt"/>
                <a:cs typeface="+mn-lt"/>
              </a:rPr>
              <a:t>Joyce Marie </a:t>
            </a:r>
            <a:r>
              <a:rPr lang="en-US" dirty="0" err="1">
                <a:solidFill>
                  <a:srgbClr val="420023"/>
                </a:solidFill>
                <a:ea typeface="+mn-lt"/>
                <a:cs typeface="+mn-lt"/>
              </a:rPr>
              <a:t>Mushaben</a:t>
            </a:r>
            <a:endParaRPr lang="en-US" dirty="0"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420023"/>
                </a:solidFill>
                <a:ea typeface="+mn-lt"/>
                <a:cs typeface="+mn-lt"/>
              </a:rPr>
              <a:t>"We are the People". Refugee-Crisis and the Drag-Effects of Social Habitus in German Society – Inken Rommel</a:t>
            </a:r>
            <a:endParaRPr lang="en-US" dirty="0">
              <a:solidFill>
                <a:srgbClr val="420023"/>
              </a:solidFill>
              <a:latin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en-US" dirty="0" err="1">
                <a:solidFill>
                  <a:srgbClr val="420023"/>
                </a:solidFill>
                <a:latin typeface="Calibri"/>
                <a:cs typeface="Calibri"/>
              </a:rPr>
              <a:t>Osnova</a:t>
            </a: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cs-CZ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k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ontext</a:t>
            </a:r>
            <a:r>
              <a:rPr lang="en-US" dirty="0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a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pojmy</a:t>
            </a: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cs-CZ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u</a:t>
            </a:r>
            <a:r>
              <a:rPr lang="cs-CZ" dirty="0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prchlická 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krize</a:t>
            </a:r>
            <a:r>
              <a:rPr lang="en-US" dirty="0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v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Německu</a:t>
            </a: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Angela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Merkelová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její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"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Wilkommenskultur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"</a:t>
            </a: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cs-CZ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v</a:t>
            </a:r>
            <a:r>
              <a:rPr lang="en-US" dirty="0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liv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krize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německou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společnost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- drag-effect of habitus</a:t>
            </a: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cs-CZ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n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ová</a:t>
            </a:r>
            <a:r>
              <a:rPr lang="en-US" dirty="0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pravice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–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AfD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Pegida</a:t>
            </a: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cs-CZ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h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nutí</a:t>
            </a:r>
            <a:r>
              <a:rPr lang="en-US" dirty="0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solidarity</a:t>
            </a: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cs-CZ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d</a:t>
            </a:r>
            <a:r>
              <a:rPr lang="en-US" dirty="0" err="1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emografické</a:t>
            </a:r>
            <a:r>
              <a:rPr lang="en-US" dirty="0" smtClean="0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420023"/>
                </a:solidFill>
                <a:latin typeface="Calibri"/>
                <a:ea typeface="Calibri"/>
                <a:cs typeface="Calibri"/>
              </a:rPr>
              <a:t>rozdíly</a:t>
            </a: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endParaRPr lang="en-US" dirty="0">
              <a:solidFill>
                <a:srgbClr val="420023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0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92663A72-E771-41D4-96AA-28C1B2172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8164F59-4B09-4DB4-A99F-97C71DE46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797F4-DE2B-BC16-30C6-4B73C972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4606280" cy="5157049"/>
          </a:xfrm>
        </p:spPr>
        <p:txBody>
          <a:bodyPr anchor="ctr">
            <a:normAutofit/>
          </a:bodyPr>
          <a:lstStyle/>
          <a:p>
            <a:r>
              <a:rPr lang="en-US" sz="4400"/>
              <a:t>Kontext a pojmy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B336017-F12B-485C-B5E1-B6971DA0C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56099" y="238175"/>
            <a:ext cx="6735901" cy="661982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xmlns="" id="{C2C078FA-5775-45CB-A8F3-53B3F1AD2B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951383" y="299808"/>
            <a:ext cx="1668948" cy="6421669"/>
            <a:chOff x="9951383" y="299808"/>
            <a:chExt cx="1668948" cy="64216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65CBEB7-29CF-4F21-ABB7-012581304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C900504-84D3-4813-B737-775C16F8F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F04BF80-E9DB-4641-8EA2-51698324F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236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4395B9-3F83-49A4-9275-0A315D88F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16802" y="6415697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E7ABD02-CD92-4D6C-B4BA-984D6688F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51383" y="620435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xmlns="" id="{EF1F7CEF-0173-D143-7640-D3998C94F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972768"/>
              </p:ext>
            </p:extLst>
          </p:nvPr>
        </p:nvGraphicFramePr>
        <p:xfrm>
          <a:off x="5855597" y="952022"/>
          <a:ext cx="5891471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7908DE9-5647-483E-B731-49D34A839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6962B4-5DCE-4745-A877-F7237DA68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FC31C6D-653C-4C57-B226-ED6CE571F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xmlns="" id="{C310B041-3468-403A-926B-E3C1CF443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65CBEB7-29CF-4F21-ABB7-012581304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C900504-84D3-4813-B737-775C16F8F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3902316-BF90-4159-9FD2-6CFCCF7BE2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7F04BF80-E9DB-4641-8EA2-51698324F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34395B9-3F83-49A4-9275-0A315D88F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E7ABD02-CD92-4D6C-B4BA-984D6688F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7EB4E-8D68-9231-C3AF-2BA74EA86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 dirty="0" err="1"/>
              <a:t>Uprchlická</a:t>
            </a:r>
            <a:r>
              <a:rPr lang="en-US" sz="4400" dirty="0"/>
              <a:t> </a:t>
            </a:r>
            <a:r>
              <a:rPr lang="en-US" sz="4400" dirty="0" err="1"/>
              <a:t>krize</a:t>
            </a:r>
            <a:r>
              <a:rPr lang="en-US" sz="4400" dirty="0"/>
              <a:t> </a:t>
            </a:r>
            <a:r>
              <a:rPr lang="en-US" sz="4400" dirty="0">
                <a:ea typeface="+mj-lt"/>
                <a:cs typeface="+mj-lt"/>
              </a:rPr>
              <a:t>v </a:t>
            </a:r>
            <a:r>
              <a:rPr lang="en-US" sz="4400" dirty="0" err="1">
                <a:ea typeface="+mj-lt"/>
                <a:cs typeface="+mj-lt"/>
              </a:rPr>
              <a:t>Německu</a:t>
            </a:r>
            <a:r>
              <a:rPr lang="en-US" sz="4400" dirty="0">
                <a:ea typeface="+mj-lt"/>
                <a:cs typeface="+mj-lt"/>
              </a:rPr>
              <a:t> </a:t>
            </a:r>
            <a:r>
              <a:rPr lang="en-US" sz="4400" dirty="0"/>
              <a:t>- 2015 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BD76BC5C-F77B-584F-6D70-FF53ACC0F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24269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7908DE9-5647-483E-B731-49D34A839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6962B4-5DCE-4745-A877-F7237DA68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FC31C6D-653C-4C57-B226-ED6CE571F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xmlns="" id="{C310B041-3468-403A-926B-E3C1CF443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65CBEB7-29CF-4F21-ABB7-012581304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C900504-84D3-4813-B737-775C16F8F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3902316-BF90-4159-9FD2-6CFCCF7BE2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7F04BF80-E9DB-4641-8EA2-51698324F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34395B9-3F83-49A4-9275-0A315D88F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E7ABD02-CD92-4D6C-B4BA-984D6688F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7EB4E-8D68-9231-C3AF-2BA74EA86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en-US" sz="4400" dirty="0" err="1"/>
              <a:t>Uprchlická</a:t>
            </a:r>
            <a:r>
              <a:rPr lang="en-US" sz="4400" dirty="0"/>
              <a:t> </a:t>
            </a:r>
            <a:r>
              <a:rPr lang="en-US" sz="4400" dirty="0" err="1"/>
              <a:t>krize</a:t>
            </a:r>
            <a:r>
              <a:rPr lang="en-US" sz="4400" dirty="0"/>
              <a:t> </a:t>
            </a:r>
            <a:r>
              <a:rPr lang="en-US" sz="4400" dirty="0">
                <a:ea typeface="+mj-lt"/>
                <a:cs typeface="+mj-lt"/>
              </a:rPr>
              <a:t>v </a:t>
            </a:r>
            <a:r>
              <a:rPr lang="en-US" sz="4400" dirty="0" err="1">
                <a:ea typeface="+mj-lt"/>
                <a:cs typeface="+mj-lt"/>
              </a:rPr>
              <a:t>Německu</a:t>
            </a:r>
            <a:r>
              <a:rPr lang="en-US" sz="4400" dirty="0">
                <a:ea typeface="+mj-lt"/>
                <a:cs typeface="+mj-lt"/>
              </a:rPr>
              <a:t> </a:t>
            </a:r>
            <a:r>
              <a:rPr lang="en-US" sz="4400" dirty="0"/>
              <a:t>- 2016 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BD76BC5C-F77B-584F-6D70-FF53ACC0F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707013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 shot of a chart&#10;&#10;Description automatically generated">
            <a:extLst>
              <a:ext uri="{FF2B5EF4-FFF2-40B4-BE49-F238E27FC236}">
                <a16:creationId xmlns:a16="http://schemas.microsoft.com/office/drawing/2014/main" xmlns="" id="{171EE19F-940F-FC02-CD2C-36F89EF14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753" y="-3011"/>
            <a:ext cx="9652571" cy="686101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AD48F8-C6A9-B4FB-FF77-964CCFD6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126" y="5989210"/>
            <a:ext cx="3133922" cy="66354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EU </a:t>
            </a:r>
            <a:r>
              <a:rPr lang="en-US" sz="2400" dirty="0" err="1"/>
              <a:t>země</a:t>
            </a:r>
            <a:r>
              <a:rPr lang="en-US" sz="2400" dirty="0"/>
              <a:t> </a:t>
            </a:r>
            <a:r>
              <a:rPr lang="en-US" sz="2400" dirty="0" err="1"/>
              <a:t>podle</a:t>
            </a:r>
            <a:r>
              <a:rPr lang="en-US" sz="2400" dirty="0"/>
              <a:t> </a:t>
            </a:r>
            <a:r>
              <a:rPr lang="en-US" sz="2400" dirty="0" err="1"/>
              <a:t>počtu</a:t>
            </a:r>
            <a:r>
              <a:rPr lang="en-US" sz="2400" dirty="0"/>
              <a:t> </a:t>
            </a:r>
            <a:r>
              <a:rPr lang="en-US" sz="2400" dirty="0" err="1"/>
              <a:t>uprchlíků</a:t>
            </a:r>
            <a:r>
              <a:rPr lang="en-US" sz="2400" dirty="0"/>
              <a:t> a </a:t>
            </a:r>
            <a:r>
              <a:rPr lang="en-US" sz="2400" dirty="0" err="1" smtClean="0"/>
              <a:t>azylantů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8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26594A-93C4-5BA9-F81C-9B90A0F7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</a:t>
            </a:r>
            <a:r>
              <a:rPr lang="en-US" dirty="0" err="1" smtClean="0"/>
              <a:t>očet</a:t>
            </a:r>
            <a:r>
              <a:rPr lang="en-US" dirty="0" smtClean="0"/>
              <a:t> </a:t>
            </a:r>
            <a:r>
              <a:rPr lang="en-US" dirty="0" err="1"/>
              <a:t>uprchlíků</a:t>
            </a:r>
            <a:r>
              <a:rPr lang="en-US" dirty="0"/>
              <a:t> </a:t>
            </a:r>
            <a:r>
              <a:rPr lang="en-US" dirty="0" err="1" smtClean="0"/>
              <a:t>zaregistrovaných</a:t>
            </a:r>
            <a:r>
              <a:rPr lang="cs-CZ" dirty="0" smtClean="0"/>
              <a:t> v Německu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/>
              <a:t>letech</a:t>
            </a:r>
            <a:r>
              <a:rPr lang="en-US" dirty="0"/>
              <a:t> 2014-2018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84FF9191-0C02-2BEA-00FD-1725AB607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67" t="27000" r="40333" b="15250"/>
          <a:stretch/>
        </p:blipFill>
        <p:spPr>
          <a:xfrm>
            <a:off x="3102428" y="1978025"/>
            <a:ext cx="6008828" cy="4494099"/>
          </a:xfrm>
        </p:spPr>
      </p:pic>
    </p:spTree>
    <p:extLst>
      <p:ext uri="{BB962C8B-B14F-4D97-AF65-F5344CB8AC3E}">
        <p14:creationId xmlns:p14="http://schemas.microsoft.com/office/powerpoint/2010/main" val="5892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D47D7CD-06A5-4710-B816-F23F56C52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58D9C7-7C50-4582-9A60-0569A536A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A48C5-1D00-DB9B-CFBC-87A3688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95977"/>
            <a:ext cx="4606280" cy="1421061"/>
          </a:xfrm>
        </p:spPr>
        <p:txBody>
          <a:bodyPr anchor="b">
            <a:normAutofit fontScale="90000"/>
          </a:bodyPr>
          <a:lstStyle/>
          <a:p>
            <a:r>
              <a:rPr lang="en-US" sz="4400"/>
              <a:t>Angela Merkelová: </a:t>
            </a:r>
            <a:r>
              <a:rPr lang="en-US" sz="4400">
                <a:latin typeface="Gill Sans Nova"/>
                <a:cs typeface="Calibri"/>
              </a:rPr>
              <a:t>"Wir schaffen das!"</a:t>
            </a:r>
            <a:endParaRPr lang="en-US" sz="4400">
              <a:latin typeface="Gill Sans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7A5E8-8048-35BF-0B30-CB99E243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185736"/>
            <a:ext cx="5669069" cy="3941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dirty="0">
                <a:cs typeface="Calibri"/>
              </a:rPr>
              <a:t>s</a:t>
            </a:r>
            <a:r>
              <a:rPr lang="en-US" sz="1600" dirty="0" err="1" smtClean="0">
                <a:cs typeface="Calibri"/>
              </a:rPr>
              <a:t>ama</a:t>
            </a:r>
            <a:r>
              <a:rPr lang="en-US" sz="1600" dirty="0" smtClean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sebe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považovala</a:t>
            </a:r>
            <a:r>
              <a:rPr lang="en-US" sz="1600" dirty="0">
                <a:cs typeface="Calibri"/>
              </a:rPr>
              <a:t> za </a:t>
            </a:r>
            <a:r>
              <a:rPr lang="en-US" sz="1600" dirty="0" err="1">
                <a:cs typeface="Calibri"/>
              </a:rPr>
              <a:t>osobu</a:t>
            </a:r>
            <a:r>
              <a:rPr lang="en-US" sz="1600" dirty="0">
                <a:cs typeface="Calibri"/>
              </a:rPr>
              <a:t> s </a:t>
            </a:r>
            <a:r>
              <a:rPr lang="en-US" sz="1600" dirty="0" err="1">
                <a:cs typeface="Calibri"/>
              </a:rPr>
              <a:t>migračním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původem</a:t>
            </a:r>
            <a:r>
              <a:rPr lang="en-US" sz="1600" dirty="0">
                <a:cs typeface="Calibri"/>
              </a:rPr>
              <a:t> + </a:t>
            </a:r>
            <a:r>
              <a:rPr lang="en-US" sz="1600" dirty="0" err="1">
                <a:cs typeface="Calibri"/>
              </a:rPr>
              <a:t>zažila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porušování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lidských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práv</a:t>
            </a:r>
            <a:r>
              <a:rPr lang="en-US" sz="1600" dirty="0">
                <a:cs typeface="Calibri"/>
              </a:rPr>
              <a:t> v NDR</a:t>
            </a:r>
          </a:p>
          <a:p>
            <a:pPr>
              <a:buClr>
                <a:srgbClr val="B1005E"/>
              </a:buClr>
            </a:pPr>
            <a:r>
              <a:rPr lang="cs-CZ" sz="1600" dirty="0" smtClean="0">
                <a:cs typeface="Calibri"/>
              </a:rPr>
              <a:t>W</a:t>
            </a:r>
            <a:r>
              <a:rPr lang="en-US" sz="1600" dirty="0" err="1" smtClean="0">
                <a:cs typeface="Calibri"/>
              </a:rPr>
              <a:t>ilkommenskultur</a:t>
            </a:r>
            <a:r>
              <a:rPr lang="en-US" sz="1600" dirty="0" smtClean="0">
                <a:cs typeface="Calibri"/>
              </a:rPr>
              <a:t> </a:t>
            </a:r>
            <a:r>
              <a:rPr lang="en-US" sz="1600" dirty="0">
                <a:cs typeface="Calibri"/>
              </a:rPr>
              <a:t>= </a:t>
            </a:r>
            <a:r>
              <a:rPr lang="en-US" sz="1600" dirty="0" err="1">
                <a:cs typeface="Calibri"/>
              </a:rPr>
              <a:t>kultura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vítání</a:t>
            </a:r>
            <a:r>
              <a:rPr lang="en-US" sz="1600" dirty="0">
                <a:cs typeface="Calibri"/>
              </a:rPr>
              <a:t> - </a:t>
            </a:r>
            <a:r>
              <a:rPr lang="en-US" sz="1600" dirty="0" err="1">
                <a:cs typeface="Calibri"/>
              </a:rPr>
              <a:t>Německo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zemí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imigrace</a:t>
            </a:r>
            <a:r>
              <a:rPr lang="en-US" sz="1600" dirty="0">
                <a:ea typeface="+mn-lt"/>
                <a:cs typeface="+mn-lt"/>
              </a:rPr>
              <a:t> a </a:t>
            </a:r>
            <a:r>
              <a:rPr lang="en-US" sz="1600" dirty="0" err="1">
                <a:ea typeface="+mn-lt"/>
                <a:cs typeface="+mn-lt"/>
              </a:rPr>
              <a:t>integrace</a:t>
            </a:r>
            <a:endParaRPr lang="en-US" sz="1600" dirty="0">
              <a:cs typeface="Calibri"/>
            </a:endParaRPr>
          </a:p>
          <a:p>
            <a:pPr lvl="1">
              <a:buClr>
                <a:srgbClr val="B1005E"/>
              </a:buClr>
              <a:buFont typeface="Courier New" panose="020B0604020202020204" pitchFamily="34" charset="0"/>
              <a:buChar char="o"/>
            </a:pPr>
            <a:r>
              <a:rPr lang="cs-CZ" sz="1600" dirty="0" smtClean="0">
                <a:cs typeface="Calibri"/>
              </a:rPr>
              <a:t>m</a:t>
            </a:r>
            <a:r>
              <a:rPr lang="en-US" sz="1600" dirty="0" err="1" smtClean="0">
                <a:cs typeface="Calibri"/>
              </a:rPr>
              <a:t>otivace</a:t>
            </a:r>
            <a:r>
              <a:rPr lang="en-US" sz="1600" dirty="0" smtClean="0">
                <a:cs typeface="Calibri"/>
              </a:rPr>
              <a:t> </a:t>
            </a:r>
            <a:r>
              <a:rPr lang="en-US" sz="1600" dirty="0">
                <a:cs typeface="Calibri"/>
              </a:rPr>
              <a:t>- </a:t>
            </a:r>
            <a:r>
              <a:rPr lang="en-US" sz="1600" dirty="0" err="1">
                <a:cs typeface="Calibri"/>
              </a:rPr>
              <a:t>morální</a:t>
            </a:r>
            <a:r>
              <a:rPr lang="en-US" sz="1600" dirty="0">
                <a:cs typeface="Calibri"/>
              </a:rPr>
              <a:t> (</a:t>
            </a:r>
            <a:r>
              <a:rPr lang="en-US" sz="1600" dirty="0" err="1">
                <a:cs typeface="Calibri"/>
              </a:rPr>
              <a:t>lidská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práva</a:t>
            </a:r>
            <a:r>
              <a:rPr lang="en-US" sz="1600" dirty="0">
                <a:cs typeface="Calibri"/>
              </a:rPr>
              <a:t>) a </a:t>
            </a:r>
            <a:r>
              <a:rPr lang="en-US" sz="1600" dirty="0" err="1">
                <a:cs typeface="Calibri"/>
              </a:rPr>
              <a:t>pragmatické</a:t>
            </a:r>
            <a:r>
              <a:rPr lang="en-US" sz="1600" dirty="0">
                <a:cs typeface="Calibri"/>
              </a:rPr>
              <a:t> - </a:t>
            </a:r>
            <a:r>
              <a:rPr lang="en-US" sz="1600" dirty="0" err="1">
                <a:cs typeface="Calibri"/>
              </a:rPr>
              <a:t>vidí</a:t>
            </a:r>
            <a:r>
              <a:rPr lang="en-US" sz="1600" dirty="0">
                <a:cs typeface="Calibri"/>
              </a:rPr>
              <a:t> v tom </a:t>
            </a:r>
            <a:r>
              <a:rPr lang="en-US" sz="1600" dirty="0" err="1">
                <a:cs typeface="Calibri"/>
              </a:rPr>
              <a:t>způsob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zabránění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demografické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krizi</a:t>
            </a:r>
            <a:endParaRPr lang="en-US" sz="1600" dirty="0"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1600" dirty="0" smtClean="0">
                <a:cs typeface="Calibri"/>
              </a:rPr>
              <a:t>s</a:t>
            </a:r>
            <a:r>
              <a:rPr lang="en-US" sz="1600" dirty="0" err="1" smtClean="0">
                <a:cs typeface="Calibri"/>
              </a:rPr>
              <a:t>taví</a:t>
            </a:r>
            <a:r>
              <a:rPr lang="en-US" sz="1600" dirty="0" smtClean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na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migračních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reformách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předchozí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vlády</a:t>
            </a:r>
            <a:r>
              <a:rPr lang="en-US" sz="1600" dirty="0">
                <a:cs typeface="Calibri"/>
              </a:rPr>
              <a:t>, </a:t>
            </a:r>
            <a:r>
              <a:rPr lang="en-US" sz="1600" dirty="0" err="1">
                <a:cs typeface="Calibri"/>
              </a:rPr>
              <a:t>opak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Kohla</a:t>
            </a:r>
            <a:endParaRPr lang="en-US" sz="1600" dirty="0"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1600" dirty="0" err="1">
                <a:cs typeface="Calibri"/>
              </a:rPr>
              <a:t>t</a:t>
            </a:r>
            <a:r>
              <a:rPr lang="en-US" sz="1600" dirty="0" err="1" smtClean="0">
                <a:cs typeface="Calibri"/>
              </a:rPr>
              <a:t>lak</a:t>
            </a:r>
            <a:r>
              <a:rPr lang="en-US" sz="1600" dirty="0" smtClean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na</a:t>
            </a:r>
            <a:r>
              <a:rPr lang="en-US" sz="1600" dirty="0">
                <a:cs typeface="Calibri"/>
              </a:rPr>
              <a:t> EU - </a:t>
            </a:r>
            <a:r>
              <a:rPr lang="en-US" sz="1600" dirty="0" err="1">
                <a:cs typeface="Calibri"/>
              </a:rPr>
              <a:t>kvóty</a:t>
            </a:r>
            <a:r>
              <a:rPr lang="en-US" sz="1600" dirty="0">
                <a:cs typeface="Calibri"/>
              </a:rPr>
              <a:t> - </a:t>
            </a:r>
            <a:r>
              <a:rPr lang="en-US" sz="1600" dirty="0" err="1">
                <a:cs typeface="Calibri"/>
              </a:rPr>
              <a:t>nekooperace</a:t>
            </a:r>
            <a:r>
              <a:rPr lang="en-US" sz="1600" dirty="0">
                <a:cs typeface="Calibri"/>
              </a:rPr>
              <a:t> by WK </a:t>
            </a:r>
            <a:r>
              <a:rPr lang="en-US" sz="1600" dirty="0" err="1">
                <a:cs typeface="Calibri"/>
              </a:rPr>
              <a:t>ohrozila</a:t>
            </a:r>
            <a:r>
              <a:rPr lang="en-US" sz="1600" dirty="0">
                <a:cs typeface="Calibri"/>
              </a:rPr>
              <a:t>; 2007 </a:t>
            </a:r>
            <a:r>
              <a:rPr lang="en-US" sz="1600" dirty="0" err="1">
                <a:cs typeface="Calibri"/>
              </a:rPr>
              <a:t>předsednictví</a:t>
            </a:r>
            <a:r>
              <a:rPr lang="en-US" sz="1600" dirty="0">
                <a:cs typeface="Calibri"/>
              </a:rPr>
              <a:t> - </a:t>
            </a:r>
            <a:r>
              <a:rPr lang="en-US" sz="1600" dirty="0" err="1">
                <a:cs typeface="Calibri"/>
              </a:rPr>
              <a:t>hlavní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téma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migrace</a:t>
            </a:r>
            <a:endParaRPr lang="en-US" sz="1600" dirty="0"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en-US" sz="1600" dirty="0">
                <a:cs typeface="Calibri"/>
              </a:rPr>
              <a:t>2007 </a:t>
            </a:r>
            <a:r>
              <a:rPr lang="en-US" sz="1600" dirty="0" err="1">
                <a:cs typeface="Calibri"/>
              </a:rPr>
              <a:t>Národní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integrační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konference</a:t>
            </a:r>
            <a:r>
              <a:rPr lang="en-US" sz="1600" dirty="0">
                <a:cs typeface="Calibri"/>
              </a:rPr>
              <a:t> - </a:t>
            </a:r>
            <a:r>
              <a:rPr lang="en-US" sz="1600" dirty="0" err="1">
                <a:cs typeface="Calibri"/>
              </a:rPr>
              <a:t>komplexní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řešení</a:t>
            </a:r>
            <a:r>
              <a:rPr lang="en-US" sz="1600" dirty="0">
                <a:cs typeface="Calibri"/>
              </a:rPr>
              <a:t> - </a:t>
            </a:r>
            <a:r>
              <a:rPr lang="en-US" sz="1600" dirty="0" err="1">
                <a:latin typeface="Calibri"/>
                <a:cs typeface="Calibri"/>
              </a:rPr>
              <a:t>jazykové</a:t>
            </a:r>
            <a:r>
              <a:rPr lang="en-US" sz="1600" dirty="0">
                <a:latin typeface="Calibri"/>
                <a:cs typeface="Calibri"/>
              </a:rPr>
              <a:t> a </a:t>
            </a:r>
            <a:r>
              <a:rPr lang="en-US" sz="1600" dirty="0" err="1">
                <a:latin typeface="Calibri"/>
                <a:cs typeface="Calibri"/>
              </a:rPr>
              <a:t>obecně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integrační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kurzy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cs typeface="Calibri"/>
              </a:rPr>
              <a:t>jejich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životní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podmínky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 err="1">
                <a:latin typeface="Calibri"/>
                <a:cs typeface="Calibri"/>
              </a:rPr>
              <a:t>mobilitu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na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trhu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práce</a:t>
            </a:r>
            <a:endParaRPr lang="en-US" sz="1600" dirty="0">
              <a:latin typeface="Calibri"/>
              <a:cs typeface="Calibri"/>
            </a:endParaRPr>
          </a:p>
          <a:p>
            <a:pPr>
              <a:buClr>
                <a:srgbClr val="B1005E"/>
              </a:buClr>
            </a:pPr>
            <a:r>
              <a:rPr lang="cs-CZ" sz="1600" dirty="0" err="1">
                <a:cs typeface="Calibri"/>
              </a:rPr>
              <a:t>š</a:t>
            </a:r>
            <a:r>
              <a:rPr lang="en-US" sz="1600" dirty="0" smtClean="0">
                <a:cs typeface="Calibri"/>
              </a:rPr>
              <a:t>la </a:t>
            </a:r>
            <a:r>
              <a:rPr lang="en-US" sz="1600" dirty="0" err="1">
                <a:cs typeface="Calibri"/>
              </a:rPr>
              <a:t>hlavně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mladým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lidem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příkladem</a:t>
            </a:r>
            <a:r>
              <a:rPr lang="en-US" sz="1600" dirty="0">
                <a:cs typeface="Calibri"/>
              </a:rPr>
              <a:t> a </a:t>
            </a:r>
            <a:r>
              <a:rPr lang="en-US" sz="1600" dirty="0" err="1">
                <a:cs typeface="Calibri"/>
              </a:rPr>
              <a:t>dala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jim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důvod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být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na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svou</a:t>
            </a:r>
            <a:r>
              <a:rPr lang="en-US" sz="1600" dirty="0">
                <a:cs typeface="Calibri"/>
              </a:rPr>
              <a:t> zemi </a:t>
            </a:r>
            <a:r>
              <a:rPr lang="en-US" sz="1600" dirty="0" err="1">
                <a:cs typeface="Calibri"/>
              </a:rPr>
              <a:t>hrdá</a:t>
            </a:r>
            <a:endParaRPr lang="en-US" sz="1600" dirty="0">
              <a:cs typeface="Calibri"/>
            </a:endParaRPr>
          </a:p>
          <a:p>
            <a:pPr>
              <a:buClr>
                <a:srgbClr val="B1005E"/>
              </a:buClr>
            </a:pPr>
            <a:endParaRPr lang="en-US" sz="1600" dirty="0">
              <a:cs typeface="Calibri"/>
            </a:endParaRPr>
          </a:p>
          <a:p>
            <a:pPr>
              <a:buClr>
                <a:srgbClr val="B1005E"/>
              </a:buClr>
            </a:pPr>
            <a:endParaRPr lang="en-US" sz="1600" dirty="0">
              <a:cs typeface="Calibri"/>
            </a:endParaRPr>
          </a:p>
          <a:p>
            <a:pPr>
              <a:buClr>
                <a:srgbClr val="B1005E"/>
              </a:buClr>
            </a:pPr>
            <a:endParaRPr lang="en-US" sz="1600" dirty="0">
              <a:cs typeface="Calibri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xmlns="" id="{A5A42520-81F5-4CA6-A7DA-9CD71733A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DB3C8F9-1E7D-4D3B-A4BF-F97576E5C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B80C13D-6AE8-4D68-9A8B-49B796A67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340680A-5931-4B24-ADEB-7656B70FBB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EAF5EEB-C2D5-4D5F-8BF0-0E7961A22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C482DF8-0B0D-4F32-8416-4969600508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Kommentar Merkels Flüchtlingspolitik: Ganz schön gerissen - taz.de">
            <a:extLst>
              <a:ext uri="{FF2B5EF4-FFF2-40B4-BE49-F238E27FC236}">
                <a16:creationId xmlns:a16="http://schemas.microsoft.com/office/drawing/2014/main" xmlns="" id="{9C6E446A-FB3F-FED6-1E38-F1BCA0D2D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5" r="21540" b="-1"/>
          <a:stretch/>
        </p:blipFill>
        <p:spPr>
          <a:xfrm>
            <a:off x="7457646" y="2187522"/>
            <a:ext cx="4734354" cy="4670478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3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3B739BF-52FC-4875-B392-4044CC04F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A1CAD8-1CD4-40E6-B88B-9D4FF5C3D0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xmlns="" id="{0D65577D-83CF-47FA-954E-60C70AFDBB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2361" y="253193"/>
            <a:ext cx="11801644" cy="6229550"/>
            <a:chOff x="162361" y="253193"/>
            <a:chExt cx="11801644" cy="62295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4D2C49A-33C3-4048-8267-6907CA622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0439" y="253193"/>
              <a:ext cx="150552" cy="150552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65CBEB7-29CF-4F21-ABB7-012581304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53890" y="55441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C900504-84D3-4813-B737-775C16F8F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54A3D21-5E60-4B25-890E-FA22F1643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361" y="366560"/>
              <a:ext cx="309716" cy="30971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F04BF80-E9DB-4641-8EA2-51698324F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50638" y="588622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4395B9-3F83-49A4-9275-0A315D88F5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535072" y="6176963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E7ABD02-CD92-4D6C-B4BA-984D6688F5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9653" y="596561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066AD-9105-96C6-8E45-44ECD4EE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3"/>
            <a:ext cx="10773422" cy="1797530"/>
          </a:xfrm>
        </p:spPr>
        <p:txBody>
          <a:bodyPr anchor="t">
            <a:normAutofit/>
          </a:bodyPr>
          <a:lstStyle/>
          <a:p>
            <a:r>
              <a:rPr lang="en-US" sz="4400"/>
              <a:t>Společenské důsledky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7E8EBF1-ED14-3B71-6991-F33DFD6820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679276"/>
              </p:ext>
            </p:extLst>
          </p:nvPr>
        </p:nvGraphicFramePr>
        <p:xfrm>
          <a:off x="777875" y="2886075"/>
          <a:ext cx="10658475" cy="329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536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Gill Sans Nova</vt:lpstr>
      <vt:lpstr>ConfettiVTI</vt:lpstr>
      <vt:lpstr>Uprchlická krize 2015-16 v Německu</vt:lpstr>
      <vt:lpstr>Úvod</vt:lpstr>
      <vt:lpstr>Kontext a pojmy</vt:lpstr>
      <vt:lpstr>Uprchlická krize v Německu - 2015 </vt:lpstr>
      <vt:lpstr>Uprchlická krize v Německu - 2016 </vt:lpstr>
      <vt:lpstr>EU země podle počtu uprchlíků a azylantů</vt:lpstr>
      <vt:lpstr>Počet uprchlíků zaregistrovaných v Německu v letech 2014-2018</vt:lpstr>
      <vt:lpstr>Angela Merkelová: "Wir schaffen das!"</vt:lpstr>
      <vt:lpstr>Společenské důsledky</vt:lpstr>
      <vt:lpstr>Drag-effect of habitus - Norbert Elias</vt:lpstr>
      <vt:lpstr>Willkommenskultur a hnutí solidarity</vt:lpstr>
      <vt:lpstr>Nová pravice v Německu</vt:lpstr>
      <vt:lpstr>AfD - Alternative für Deutschland </vt:lpstr>
      <vt:lpstr>Pegida - Patriotische Europäer gegen die Islamisierung des Abendlandes</vt:lpstr>
      <vt:lpstr>Sociální demografika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Emma Kodysova</cp:lastModifiedBy>
  <cp:revision>699</cp:revision>
  <dcterms:created xsi:type="dcterms:W3CDTF">2024-04-27T16:22:48Z</dcterms:created>
  <dcterms:modified xsi:type="dcterms:W3CDTF">2024-04-30T05:42:14Z</dcterms:modified>
</cp:coreProperties>
</file>