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0728F-BAF8-44C6-B143-6E371AF88A1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5685F-78A3-47DE-9281-B09E1AFC54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0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Biezenstekker = koekoeksjong</a:t>
            </a:r>
            <a:endParaRPr lang="cs-CZ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5685F-78A3-47DE-9281-B09E1AFC544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506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62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4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86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85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17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25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4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59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24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7974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0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05547-5BA4-4D18-B266-3B1290E4B08E}" type="datetimeFigureOut">
              <a:rPr lang="cs-CZ" smtClean="0"/>
              <a:t>21.2.2019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BC3B2-A88B-439F-9CFD-EC3BD308CB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02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Nederlandse en Vlaamse literatuur van het interbellum</a:t>
            </a:r>
            <a:endParaRPr lang="cs-CZ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Hoorcollege 1</a:t>
            </a:r>
          </a:p>
          <a:p>
            <a:r>
              <a:rPr lang="cs-CZ" dirty="0" smtClean="0"/>
              <a:t>De periode van het fin de si</a:t>
            </a:r>
            <a:r>
              <a:rPr lang="cs-CZ" dirty="0"/>
              <a:t>è</a:t>
            </a:r>
            <a:r>
              <a:rPr lang="cs-CZ" dirty="0" smtClean="0"/>
              <a:t>cle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788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Damesroman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Rond 1900 steeds vaker in de kritieken</a:t>
            </a:r>
          </a:p>
          <a:p>
            <a:r>
              <a:rPr lang="cs-CZ" dirty="0" smtClean="0"/>
              <a:t>Meestal idealistisch proza door vrouwen geschreven</a:t>
            </a:r>
          </a:p>
          <a:p>
            <a:r>
              <a:rPr lang="cs-CZ" dirty="0" smtClean="0"/>
              <a:t>In NL: veel vrouwelijke auteurs</a:t>
            </a:r>
          </a:p>
          <a:p>
            <a:r>
              <a:rPr lang="cs-CZ" dirty="0" smtClean="0"/>
              <a:t>In VL: weinig</a:t>
            </a:r>
          </a:p>
          <a:p>
            <a:r>
              <a:rPr lang="cs-CZ" dirty="0" smtClean="0"/>
              <a:t>Vrouwelijke auteurs werden beoordeeld volgens criteria die als typisch vrouwelijk golden</a:t>
            </a:r>
          </a:p>
          <a:p>
            <a:r>
              <a:rPr lang="cs-CZ" dirty="0" smtClean="0"/>
              <a:t>„lief en zoet“</a:t>
            </a:r>
          </a:p>
          <a:p>
            <a:r>
              <a:rPr lang="cs-CZ" dirty="0" smtClean="0"/>
              <a:t>Werd vaak bespot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3010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Tendensromans: socialisme, feminisme en anarchisme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Sleutelroman </a:t>
            </a:r>
            <a:r>
              <a:rPr lang="cs-CZ" i="1" dirty="0" smtClean="0"/>
              <a:t>Barthold Meryan </a:t>
            </a:r>
            <a:r>
              <a:rPr lang="cs-CZ" dirty="0" smtClean="0"/>
              <a:t>van de feministe Cornélie Huygens (onder schuilnamen bekende socialisten – F. Domela Nieuwenhuis, P. J. Troelstra) – populair, ook in arbeiderskringen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5942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Romans over het joodse leven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Carry van Bruggen: volgens haar joden verdrukt, veel naturalistische romans over het joodse leven, ook in haar latere </a:t>
            </a:r>
            <a:r>
              <a:rPr lang="cs-CZ" dirty="0" err="1" smtClean="0"/>
              <a:t>modernistische</a:t>
            </a:r>
            <a:r>
              <a:rPr lang="cs-CZ" dirty="0" smtClean="0"/>
              <a:t> </a:t>
            </a:r>
            <a:r>
              <a:rPr lang="cs-CZ" dirty="0" err="1" smtClean="0"/>
              <a:t>bewustzijnsromans</a:t>
            </a:r>
            <a:r>
              <a:rPr lang="cs-CZ" dirty="0" smtClean="0"/>
              <a:t> </a:t>
            </a:r>
            <a:r>
              <a:rPr lang="cs-CZ" dirty="0" smtClean="0"/>
              <a:t>was joodse achtergrond belangrijk</a:t>
            </a:r>
          </a:p>
          <a:p>
            <a:r>
              <a:rPr lang="cs-CZ" dirty="0" smtClean="0"/>
              <a:t>Antisemitisme rond 1900 groot</a:t>
            </a:r>
          </a:p>
          <a:p>
            <a:r>
              <a:rPr lang="cs-CZ" dirty="0" smtClean="0"/>
              <a:t>Herman Heijermans – ook van joodse afkomst – mystificatie: eenakter </a:t>
            </a:r>
            <a:r>
              <a:rPr lang="cs-CZ" i="1" dirty="0" smtClean="0"/>
              <a:t>Ahasverus</a:t>
            </a:r>
            <a:r>
              <a:rPr lang="cs-CZ" dirty="0" smtClean="0"/>
              <a:t> (over jodenvervolging in Rusland) onder pseudoniem Ivan Jelakovitch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785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Decadentisme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Verheerlijking van verval en ondergang</a:t>
            </a:r>
          </a:p>
          <a:p>
            <a:r>
              <a:rPr lang="cs-CZ" dirty="0" smtClean="0"/>
              <a:t>In de Lage Landen gematigd, geen excessieve voorbeelden  van afwijkend seksueel gedrag of immoraliteit</a:t>
            </a:r>
          </a:p>
          <a:p>
            <a:r>
              <a:rPr lang="cs-CZ" dirty="0" smtClean="0"/>
              <a:t>Soms decadentische elementen binnen het naturalisme en symbolisme</a:t>
            </a:r>
          </a:p>
          <a:p>
            <a:r>
              <a:rPr lang="cs-CZ" dirty="0" smtClean="0"/>
              <a:t>Couperus: </a:t>
            </a:r>
            <a:r>
              <a:rPr lang="cs-CZ" i="1" dirty="0" smtClean="0"/>
              <a:t>De berg van licht</a:t>
            </a:r>
          </a:p>
          <a:p>
            <a:r>
              <a:rPr lang="cs-CZ" dirty="0" smtClean="0"/>
              <a:t>J. I. de Haan: </a:t>
            </a:r>
            <a:r>
              <a:rPr lang="cs-CZ" i="1" dirty="0" smtClean="0"/>
              <a:t>Pijpelijntjes, Pathologieën</a:t>
            </a:r>
          </a:p>
          <a:p>
            <a:r>
              <a:rPr lang="cs-CZ" dirty="0" smtClean="0"/>
              <a:t>In VL: Herman Teirlinck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3644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Poëzie: symbolisme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Uit Frankrijk, impuls voor de Lage Landen</a:t>
            </a:r>
          </a:p>
          <a:p>
            <a:r>
              <a:rPr lang="cs-CZ" dirty="0" smtClean="0"/>
              <a:t>In VL: Karel van de Woestijne</a:t>
            </a:r>
          </a:p>
          <a:p>
            <a:r>
              <a:rPr lang="cs-CZ" dirty="0" smtClean="0"/>
              <a:t>In NL: J. H. Leopold, P. C. Boutens</a:t>
            </a:r>
          </a:p>
          <a:p>
            <a:r>
              <a:rPr lang="cs-CZ" dirty="0" smtClean="0"/>
              <a:t>Inspiratie: Verlaine, Mallarmé, later Baudelaire</a:t>
            </a:r>
          </a:p>
          <a:p>
            <a:r>
              <a:rPr lang="cs-CZ" dirty="0" smtClean="0"/>
              <a:t>De symbolist is gericht op een hogere, andere werkelijkheid (de Idee, het Absolute, de Ziel, het Niets); gebruik van dubbelzinnige, moeilijke symbolen; ambiguïteit en suggestie, gedichten gaan vaak over schrijven zelf; ivorentorenpositie van de dichter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158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Poëzie: socialisme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Verzen met socialistische boodschap</a:t>
            </a:r>
          </a:p>
          <a:p>
            <a:r>
              <a:rPr lang="cs-CZ" dirty="0" smtClean="0"/>
              <a:t>In BE socialisme vooral Franstalig</a:t>
            </a:r>
          </a:p>
          <a:p>
            <a:r>
              <a:rPr lang="cs-CZ" dirty="0" smtClean="0"/>
              <a:t>In NL: veel auteurs lid van de SDAP</a:t>
            </a:r>
          </a:p>
          <a:p>
            <a:r>
              <a:rPr lang="cs-CZ" dirty="0" smtClean="0"/>
              <a:t>Leider Pieter Jelles Troelstra – verzen in het Fries</a:t>
            </a:r>
          </a:p>
          <a:p>
            <a:r>
              <a:rPr lang="cs-CZ" dirty="0" smtClean="0"/>
              <a:t>Herman Gorter: </a:t>
            </a:r>
            <a:r>
              <a:rPr lang="cs-CZ" i="1" dirty="0" smtClean="0"/>
              <a:t>Een klein heldendicht</a:t>
            </a:r>
            <a:r>
              <a:rPr lang="cs-CZ" dirty="0" smtClean="0"/>
              <a:t> – verhalend gedicht, twee arbeiders (man en vrouw) bekeren zich tot het socialisme, lof op de arbeid</a:t>
            </a:r>
          </a:p>
          <a:p>
            <a:r>
              <a:rPr lang="cs-CZ" dirty="0" smtClean="0"/>
              <a:t>Henriette Roland Holst: </a:t>
            </a:r>
            <a:r>
              <a:rPr lang="cs-CZ" i="1" dirty="0" smtClean="0"/>
              <a:t>De nieuwe geboort</a:t>
            </a:r>
            <a:r>
              <a:rPr lang="cs-CZ" dirty="0" smtClean="0"/>
              <a:t>, </a:t>
            </a:r>
            <a:r>
              <a:rPr lang="cs-CZ" i="1" dirty="0" smtClean="0"/>
              <a:t>Opwaartsche wegen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081798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Poëzie: godsdienstige poëzie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In NL: marginaal (na de bespotting van Beets en Schaepman in </a:t>
            </a:r>
            <a:r>
              <a:rPr lang="cs-CZ" i="1" dirty="0" smtClean="0"/>
              <a:t>Grassprietjes</a:t>
            </a:r>
            <a:r>
              <a:rPr lang="cs-CZ" dirty="0" smtClean="0"/>
              <a:t> door Cornelis Paradijs, 1885)</a:t>
            </a:r>
          </a:p>
          <a:p>
            <a:r>
              <a:rPr lang="cs-CZ" dirty="0" smtClean="0"/>
              <a:t>In NL wel interesse voor mystiek en modieuze nieuwe religies (hadden niets te maken met het traditionele geloof)</a:t>
            </a:r>
          </a:p>
          <a:p>
            <a:r>
              <a:rPr lang="cs-CZ" dirty="0" smtClean="0"/>
              <a:t>In VL: nog steeds in trek (bijv. traditioneel katholiek tijdschrift </a:t>
            </a:r>
            <a:r>
              <a:rPr lang="cs-CZ" i="1" dirty="0" smtClean="0"/>
              <a:t>Dietsche Warande &amp; Belfort</a:t>
            </a:r>
            <a:r>
              <a:rPr lang="cs-CZ" dirty="0" smtClean="0"/>
              <a:t>)</a:t>
            </a:r>
          </a:p>
          <a:p>
            <a:r>
              <a:rPr lang="cs-CZ" smtClean="0"/>
              <a:t>Poëzie in de voetsporen van Guido Gezelle (overleden 1899), werd na zijn dood ook in NL bekend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25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Het literaire leven aan het begin de eeuw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Twee ambitieuze auteurs en critici:</a:t>
            </a:r>
          </a:p>
          <a:p>
            <a:r>
              <a:rPr lang="cs-CZ" dirty="0" smtClean="0"/>
              <a:t>NL: Albert Verwey</a:t>
            </a:r>
          </a:p>
          <a:p>
            <a:r>
              <a:rPr lang="cs-CZ" dirty="0" smtClean="0"/>
              <a:t>VL: August Vermeylen</a:t>
            </a:r>
          </a:p>
          <a:p>
            <a:r>
              <a:rPr lang="cs-CZ" dirty="0" smtClean="0"/>
              <a:t>Verwey: Tachtiger, eerst </a:t>
            </a:r>
            <a:r>
              <a:rPr lang="cs-CZ" i="1" dirty="0" smtClean="0"/>
              <a:t>Nieuwe Gids </a:t>
            </a:r>
            <a:r>
              <a:rPr lang="cs-CZ" dirty="0" smtClean="0"/>
              <a:t>(l´art pour l´art), later </a:t>
            </a:r>
            <a:r>
              <a:rPr lang="cs-CZ" i="1" dirty="0" smtClean="0"/>
              <a:t>De Beweging </a:t>
            </a:r>
            <a:r>
              <a:rPr lang="cs-CZ" dirty="0" smtClean="0"/>
              <a:t>(symbolisme, dichter als profeet)</a:t>
            </a:r>
          </a:p>
          <a:p>
            <a:r>
              <a:rPr lang="cs-CZ" dirty="0" smtClean="0"/>
              <a:t>Vermeylen: een van de oprichters </a:t>
            </a:r>
            <a:r>
              <a:rPr lang="cs-CZ" i="1" dirty="0" smtClean="0"/>
              <a:t>Van Nu en Straks</a:t>
            </a:r>
          </a:p>
          <a:p>
            <a:r>
              <a:rPr lang="cs-CZ" dirty="0" smtClean="0"/>
              <a:t>Beiden internationaal ingesteld (contacten met FR, DE)</a:t>
            </a:r>
          </a:p>
          <a:p>
            <a:r>
              <a:rPr lang="cs-CZ" dirty="0" smtClean="0"/>
              <a:t>Contacten tussen NL en VL niet zo best</a:t>
            </a:r>
          </a:p>
          <a:p>
            <a:r>
              <a:rPr lang="cs-CZ" dirty="0" smtClean="0"/>
              <a:t>NL: individualistische kunst vs. VL: maatschappelijke kunst (Vlaamse Beweging)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8805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Het literaire leven aan het begin de eeuw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Andere Tachtigers:</a:t>
            </a:r>
          </a:p>
          <a:p>
            <a:r>
              <a:rPr lang="cs-CZ" dirty="0" smtClean="0"/>
              <a:t>Herman Gorter (samen met de dichteres Henriette Roland Holst) lid van de SDAP, politiek actief</a:t>
            </a:r>
          </a:p>
          <a:p>
            <a:r>
              <a:rPr lang="cs-CZ" dirty="0" smtClean="0"/>
              <a:t>Frederik van Eeden – ook sociaal geëngageerd, commune Walden (die ging uiteindelijk failliet)</a:t>
            </a:r>
          </a:p>
          <a:p>
            <a:r>
              <a:rPr lang="cs-CZ" dirty="0" smtClean="0"/>
              <a:t>Lodewijk van Deyssel: </a:t>
            </a:r>
            <a:r>
              <a:rPr lang="cs-CZ" i="1" dirty="0" smtClean="0"/>
              <a:t>Een liefde </a:t>
            </a:r>
            <a:r>
              <a:rPr lang="cs-CZ" dirty="0" smtClean="0"/>
              <a:t>(naturalistische roman)</a:t>
            </a:r>
          </a:p>
          <a:p>
            <a:r>
              <a:rPr lang="cs-CZ" dirty="0" smtClean="0"/>
              <a:t>Literair leider: Verwey met </a:t>
            </a:r>
            <a:r>
              <a:rPr lang="cs-CZ" i="1" dirty="0" smtClean="0"/>
              <a:t>De Beweging</a:t>
            </a:r>
            <a:r>
              <a:rPr lang="cs-CZ" dirty="0" smtClean="0"/>
              <a:t> (belangrijk voor de publicaties van de generatie 1910 – P. N. van Eyck, J. C. Bloem…)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830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Het literaire leven aan het begin de eeuw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Vermeylen: literair leider in VL</a:t>
            </a:r>
          </a:p>
          <a:p>
            <a:r>
              <a:rPr lang="cs-CZ" i="1" dirty="0" smtClean="0"/>
              <a:t>Van Nu en Straks </a:t>
            </a:r>
            <a:r>
              <a:rPr lang="cs-CZ" dirty="0" smtClean="0"/>
              <a:t>– geïnspireerd door Franstalige productie, m.n. symbolisme</a:t>
            </a:r>
          </a:p>
          <a:p>
            <a:r>
              <a:rPr lang="cs-CZ" dirty="0" smtClean="0"/>
              <a:t>Vermeylen: „Wij willen Vlamingen zijn, om Europeërs te worden“ – benadrukte de rechten van het individu in een Europees perspectief</a:t>
            </a:r>
          </a:p>
          <a:p>
            <a:r>
              <a:rPr lang="cs-CZ" dirty="0" smtClean="0"/>
              <a:t>Hoogleraar kunstgeschiedenis</a:t>
            </a:r>
          </a:p>
          <a:p>
            <a:r>
              <a:rPr lang="cs-CZ" dirty="0" smtClean="0"/>
              <a:t>Allegorische roman </a:t>
            </a:r>
            <a:r>
              <a:rPr lang="cs-CZ" i="1" dirty="0" smtClean="0"/>
              <a:t>De wandelende jood</a:t>
            </a:r>
          </a:p>
          <a:p>
            <a:r>
              <a:rPr lang="cs-CZ" dirty="0" smtClean="0"/>
              <a:t>Literatuurgeschiedenis </a:t>
            </a:r>
            <a:r>
              <a:rPr lang="cs-CZ" i="1" dirty="0" smtClean="0"/>
              <a:t>Van Gezelle tot Timmermans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95624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Het literaire leven aan het begin de eeuw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Heel veel tijdschriften – ze werden goedkoper</a:t>
            </a:r>
          </a:p>
          <a:p>
            <a:r>
              <a:rPr lang="cs-CZ" dirty="0" smtClean="0"/>
              <a:t>Papier van hout i.p.v. lompen</a:t>
            </a:r>
          </a:p>
          <a:p>
            <a:r>
              <a:rPr lang="cs-CZ" dirty="0" smtClean="0"/>
              <a:t>Lezerspubliek groeide</a:t>
            </a:r>
          </a:p>
          <a:p>
            <a:r>
              <a:rPr lang="cs-CZ" dirty="0" smtClean="0"/>
              <a:t>Leerplicht ingevoerd (1900 NL, 1914 BE)</a:t>
            </a:r>
          </a:p>
          <a:p>
            <a:r>
              <a:rPr lang="cs-CZ" dirty="0" smtClean="0"/>
              <a:t>Groeiende aantal bibliotheken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244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Naturalisme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In de Lage Landen grote invloed van Zola, ook na zijn dood (1902)</a:t>
            </a:r>
          </a:p>
          <a:p>
            <a:r>
              <a:rPr lang="cs-CZ" dirty="0" smtClean="0"/>
              <a:t>In NL vanaf 1885</a:t>
            </a:r>
          </a:p>
          <a:p>
            <a:r>
              <a:rPr lang="cs-CZ" dirty="0" smtClean="0"/>
              <a:t>In VL vanaf 1890 (Buysse)</a:t>
            </a:r>
          </a:p>
          <a:p>
            <a:r>
              <a:rPr lang="cs-CZ" dirty="0" smtClean="0"/>
              <a:t>In VL meer godsdienstige kritiek op het naturalisme/Zola</a:t>
            </a:r>
          </a:p>
          <a:p>
            <a:r>
              <a:rPr lang="cs-CZ" dirty="0" smtClean="0"/>
              <a:t>Naast Zola ook andere invloeden: Baudelaire, Stendhal, Flaubert, Toergenjev, Tolstoj, Dostojevski</a:t>
            </a:r>
          </a:p>
          <a:p>
            <a:r>
              <a:rPr lang="cs-CZ" dirty="0" smtClean="0"/>
              <a:t>Kenmerken: zie Anbeek</a:t>
            </a:r>
          </a:p>
          <a:p>
            <a:r>
              <a:rPr lang="cs-CZ" dirty="0" smtClean="0"/>
              <a:t>Twee varianten van het Nederlands naturalisme: </a:t>
            </a:r>
          </a:p>
          <a:p>
            <a:pPr marL="514350" indent="-514350">
              <a:buAutoNum type="arabicPeriod"/>
            </a:pPr>
            <a:r>
              <a:rPr lang="cs-CZ" dirty="0" smtClean="0"/>
              <a:t>pathologisch naturalisme (vooral NL) – psychologische portretten van nerveuze types (in het begin vooral vrouwen)</a:t>
            </a:r>
          </a:p>
          <a:p>
            <a:pPr marL="514350" indent="-514350">
              <a:buAutoNum type="arabicPeriod"/>
            </a:pPr>
            <a:r>
              <a:rPr lang="cs-CZ" dirty="0" smtClean="0"/>
              <a:t>sociaal naturalisme (vooral VL)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1134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Sociaal naturalisme in Vlaanderen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Vaak het leven op het verarmde Vlaamse platteland (arm platteland vs. industriële steden en geld uit de kolonie)</a:t>
            </a:r>
          </a:p>
          <a:p>
            <a:r>
              <a:rPr lang="cs-CZ" dirty="0" smtClean="0"/>
              <a:t>Beeld van primitief Vlaanderen vol van geweld en verkrachters – veel kritiek door lezers en critici</a:t>
            </a:r>
          </a:p>
          <a:p>
            <a:r>
              <a:rPr lang="cs-CZ" dirty="0" smtClean="0"/>
              <a:t>Bv. Cyriel Buysse (</a:t>
            </a:r>
            <a:r>
              <a:rPr lang="cs-CZ" i="1" dirty="0" smtClean="0"/>
              <a:t>De biezenstekker</a:t>
            </a:r>
            <a:r>
              <a:rPr lang="cs-CZ" dirty="0" smtClean="0"/>
              <a:t>; </a:t>
            </a:r>
            <a:r>
              <a:rPr lang="cs-CZ" i="1" dirty="0" smtClean="0"/>
              <a:t>Het recht van de sterkste</a:t>
            </a:r>
            <a:r>
              <a:rPr lang="cs-CZ" dirty="0" smtClean="0"/>
              <a:t>)</a:t>
            </a:r>
          </a:p>
          <a:p>
            <a:r>
              <a:rPr lang="cs-CZ" i="1" dirty="0" smtClean="0"/>
              <a:t>De biezenstekker </a:t>
            </a:r>
            <a:r>
              <a:rPr lang="cs-CZ" dirty="0" smtClean="0"/>
              <a:t>– een vrouw vermoordt haar buitenechtelijke kind, haar man is net uit de gevangenis terug</a:t>
            </a:r>
          </a:p>
          <a:p>
            <a:r>
              <a:rPr lang="cs-CZ" i="1" dirty="0" smtClean="0"/>
              <a:t>Het recht van de sterkste</a:t>
            </a:r>
            <a:r>
              <a:rPr lang="cs-CZ" dirty="0" smtClean="0"/>
              <a:t>: over een jonge vrouw in asociaal milieu, inclusief een </a:t>
            </a:r>
            <a:r>
              <a:rPr lang="cs-CZ" dirty="0" err="1" smtClean="0"/>
              <a:t>expliciete</a:t>
            </a:r>
            <a:r>
              <a:rPr lang="cs-CZ" dirty="0" smtClean="0"/>
              <a:t> </a:t>
            </a:r>
            <a:r>
              <a:rPr lang="cs-CZ" dirty="0" err="1" smtClean="0"/>
              <a:t>verkrachtingssc</a:t>
            </a:r>
            <a:r>
              <a:rPr lang="cs-CZ" dirty="0" err="1"/>
              <a:t>è</a:t>
            </a:r>
            <a:r>
              <a:rPr lang="cs-CZ" dirty="0" err="1" smtClean="0"/>
              <a:t>ne</a:t>
            </a:r>
            <a:endParaRPr lang="cs-CZ" dirty="0" smtClean="0"/>
          </a:p>
          <a:p>
            <a:r>
              <a:rPr lang="cs-CZ" dirty="0" smtClean="0"/>
              <a:t>Het latere werk van Buysse was meer realistisch en idealistisch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82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naturalisme in Vlaanderen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Stijn Streuvels</a:t>
            </a:r>
          </a:p>
          <a:p>
            <a:r>
              <a:rPr lang="cs-CZ" dirty="0" smtClean="0"/>
              <a:t>Neef van Guido Gezelle</a:t>
            </a:r>
          </a:p>
          <a:p>
            <a:r>
              <a:rPr lang="cs-CZ" dirty="0" smtClean="0"/>
              <a:t>Schreef ook veel streekliteratuur</a:t>
            </a:r>
          </a:p>
          <a:p>
            <a:r>
              <a:rPr lang="cs-CZ" i="1" dirty="0" smtClean="0"/>
              <a:t>De Vlaschaard </a:t>
            </a:r>
            <a:r>
              <a:rPr lang="cs-CZ" dirty="0" smtClean="0"/>
              <a:t>– critici enthousiast, roman opgebouwd als klassieke tragedie, conflict tussen vader en zoon Vermeulen, zelfs een vechtpartij, zoon gewond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Virginie Loveling</a:t>
            </a:r>
          </a:p>
          <a:p>
            <a:r>
              <a:rPr lang="cs-CZ" dirty="0" smtClean="0"/>
              <a:t>Tante van Cyriel Buysse</a:t>
            </a:r>
          </a:p>
          <a:p>
            <a:r>
              <a:rPr lang="cs-CZ" dirty="0" smtClean="0"/>
              <a:t>Pathologisch naturalisme, over de hogere klasse</a:t>
            </a:r>
          </a:p>
          <a:p>
            <a:r>
              <a:rPr lang="cs-CZ" i="1" dirty="0" smtClean="0"/>
              <a:t>Een revolverschot </a:t>
            </a:r>
            <a:r>
              <a:rPr lang="cs-CZ" dirty="0" smtClean="0"/>
              <a:t>– roman over liefde en jaloezie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0446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Haagse romans van Louis Couperus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Grote naturalistische romans, pathologie, nervositeit</a:t>
            </a:r>
          </a:p>
          <a:p>
            <a:r>
              <a:rPr lang="cs-CZ" i="1" dirty="0" smtClean="0"/>
              <a:t>De boeken der kleine zielen</a:t>
            </a:r>
          </a:p>
          <a:p>
            <a:r>
              <a:rPr lang="cs-CZ" i="1" dirty="0" smtClean="0"/>
              <a:t>Van oude menschen de dingen die voorbijgaan</a:t>
            </a:r>
          </a:p>
          <a:p>
            <a:r>
              <a:rPr lang="cs-CZ" i="1" dirty="0" smtClean="0"/>
              <a:t>Eline Vere</a:t>
            </a:r>
          </a:p>
          <a:p>
            <a:r>
              <a:rPr lang="cs-CZ" dirty="0" smtClean="0"/>
              <a:t>Erfelijkheid, milieu</a:t>
            </a:r>
          </a:p>
          <a:p>
            <a:r>
              <a:rPr lang="cs-CZ" dirty="0" smtClean="0"/>
              <a:t>Hogere kringen in Den Haag</a:t>
            </a:r>
          </a:p>
          <a:p>
            <a:r>
              <a:rPr lang="cs-CZ" dirty="0" smtClean="0"/>
              <a:t>Overspel, slechte huwelijken, ouderdom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649195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1000</Words>
  <Application>Microsoft Office PowerPoint</Application>
  <PresentationFormat>Předvádění na obrazovce (4:3)</PresentationFormat>
  <Paragraphs>107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Kantoorthema</vt:lpstr>
      <vt:lpstr>Nederlandse en Vlaamse literatuur van het interbellum</vt:lpstr>
      <vt:lpstr>Het literaire leven aan het begin de eeuw</vt:lpstr>
      <vt:lpstr>Het literaire leven aan het begin de eeuw</vt:lpstr>
      <vt:lpstr>Het literaire leven aan het begin de eeuw</vt:lpstr>
      <vt:lpstr>Het literaire leven aan het begin de eeuw</vt:lpstr>
      <vt:lpstr>Naturalisme</vt:lpstr>
      <vt:lpstr>Sociaal naturalisme in Vlaanderen</vt:lpstr>
      <vt:lpstr>naturalisme in Vlaanderen</vt:lpstr>
      <vt:lpstr>Haagse romans van Louis Couperus</vt:lpstr>
      <vt:lpstr>Damesroman</vt:lpstr>
      <vt:lpstr>Tendensromans: socialisme, feminisme en anarchisme</vt:lpstr>
      <vt:lpstr>Romans over het joodse leven</vt:lpstr>
      <vt:lpstr>Decadentisme</vt:lpstr>
      <vt:lpstr>Poëzie: symbolisme</vt:lpstr>
      <vt:lpstr>Poëzie: socialisme</vt:lpstr>
      <vt:lpstr>Poëzie: godsdienstige poëzie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Nederlandse en Vlaamse literatuur van het interbellum</dc:title>
  <dc:creator>Gebruiker-internet</dc:creator>
  <cp:lastModifiedBy>Sedláčková, Lucie</cp:lastModifiedBy>
  <cp:revision>19</cp:revision>
  <cp:lastPrinted>2019-02-21T07:48:16Z</cp:lastPrinted>
  <dcterms:created xsi:type="dcterms:W3CDTF">2019-02-20T12:59:36Z</dcterms:created>
  <dcterms:modified xsi:type="dcterms:W3CDTF">2019-02-21T08:04:37Z</dcterms:modified>
</cp:coreProperties>
</file>