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7065-5485-49ED-AAC0-C091A6788890}" type="datetimeFigureOut">
              <a:rPr lang="cs-CZ" smtClean="0"/>
              <a:pPr/>
              <a:t>17.04.2018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96FD-BDAA-4062-A453-5B090B0596D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7065-5485-49ED-AAC0-C091A6788890}" type="datetimeFigureOut">
              <a:rPr lang="cs-CZ" smtClean="0"/>
              <a:pPr/>
              <a:t>17.04.2018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96FD-BDAA-4062-A453-5B090B0596D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7065-5485-49ED-AAC0-C091A6788890}" type="datetimeFigureOut">
              <a:rPr lang="cs-CZ" smtClean="0"/>
              <a:pPr/>
              <a:t>17.04.2018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96FD-BDAA-4062-A453-5B090B0596D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7065-5485-49ED-AAC0-C091A6788890}" type="datetimeFigureOut">
              <a:rPr lang="cs-CZ" smtClean="0"/>
              <a:pPr/>
              <a:t>17.04.2018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96FD-BDAA-4062-A453-5B090B0596D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7065-5485-49ED-AAC0-C091A6788890}" type="datetimeFigureOut">
              <a:rPr lang="cs-CZ" smtClean="0"/>
              <a:pPr/>
              <a:t>17.04.2018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96FD-BDAA-4062-A453-5B090B0596D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7065-5485-49ED-AAC0-C091A6788890}" type="datetimeFigureOut">
              <a:rPr lang="cs-CZ" smtClean="0"/>
              <a:pPr/>
              <a:t>17.04.2018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96FD-BDAA-4062-A453-5B090B0596D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7065-5485-49ED-AAC0-C091A6788890}" type="datetimeFigureOut">
              <a:rPr lang="cs-CZ" smtClean="0"/>
              <a:pPr/>
              <a:t>17.04.2018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96FD-BDAA-4062-A453-5B090B0596D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7065-5485-49ED-AAC0-C091A6788890}" type="datetimeFigureOut">
              <a:rPr lang="cs-CZ" smtClean="0"/>
              <a:pPr/>
              <a:t>17.04.2018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96FD-BDAA-4062-A453-5B090B0596D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7065-5485-49ED-AAC0-C091A6788890}" type="datetimeFigureOut">
              <a:rPr lang="cs-CZ" smtClean="0"/>
              <a:pPr/>
              <a:t>17.04.2018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96FD-BDAA-4062-A453-5B090B0596D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7065-5485-49ED-AAC0-C091A6788890}" type="datetimeFigureOut">
              <a:rPr lang="cs-CZ" smtClean="0"/>
              <a:pPr/>
              <a:t>17.04.2018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96FD-BDAA-4062-A453-5B090B0596D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7065-5485-49ED-AAC0-C091A6788890}" type="datetimeFigureOut">
              <a:rPr lang="cs-CZ" smtClean="0"/>
              <a:pPr/>
              <a:t>17.04.2018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96FD-BDAA-4062-A453-5B090B0596D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B7065-5485-49ED-AAC0-C091A6788890}" type="datetimeFigureOut">
              <a:rPr lang="cs-CZ" smtClean="0"/>
              <a:pPr/>
              <a:t>17.04.2018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596FD-BDAA-4062-A453-5B090B0596D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1472" y="1785926"/>
            <a:ext cx="8143932" cy="4857784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tx1"/>
                </a:solidFill>
              </a:rPr>
              <a:t>Strukturalismus a poststrukturalismus II.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Hans Robert </a:t>
            </a:r>
            <a:r>
              <a:rPr lang="cs-CZ" dirty="0" err="1" smtClean="0">
                <a:solidFill>
                  <a:schemeClr val="tx1"/>
                </a:solidFill>
              </a:rPr>
              <a:t>Jauss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Čtenář jako instance nových dějin literatury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sz="1800" dirty="0" smtClean="0">
                <a:solidFill>
                  <a:schemeClr val="tx1"/>
                </a:solidFill>
              </a:rPr>
              <a:t>                                                                                     </a:t>
            </a:r>
            <a:endParaRPr lang="cs-CZ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dirty="0" smtClean="0"/>
              <a:t>1, Kdy se podle </a:t>
            </a:r>
            <a:r>
              <a:rPr lang="cs-CZ" sz="2800" dirty="0" err="1" smtClean="0"/>
              <a:t>Jausse</a:t>
            </a:r>
            <a:r>
              <a:rPr lang="cs-CZ" sz="2800" dirty="0" smtClean="0"/>
              <a:t> literatura a umění stávají konkrétním historickým procesem a díky komu/čemu?</a:t>
            </a:r>
            <a:endParaRPr lang="cs-CZ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643050"/>
            <a:ext cx="6500859" cy="2944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4643446"/>
            <a:ext cx="6643734" cy="1467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dirty="0" smtClean="0"/>
              <a:t>2, Proč </a:t>
            </a:r>
            <a:r>
              <a:rPr lang="cs-CZ" sz="2800" dirty="0" err="1" smtClean="0"/>
              <a:t>Jauss</a:t>
            </a:r>
            <a:r>
              <a:rPr lang="cs-CZ" sz="2800" dirty="0" smtClean="0"/>
              <a:t> pokládá </a:t>
            </a:r>
            <a:r>
              <a:rPr lang="cs-CZ" sz="2800" dirty="0" err="1" smtClean="0"/>
              <a:t>Hillmanův</a:t>
            </a:r>
            <a:r>
              <a:rPr lang="cs-CZ" sz="2800" dirty="0" smtClean="0"/>
              <a:t> postup empirického zkoumání recepce za nevhodný?</a:t>
            </a:r>
            <a:endParaRPr lang="cs-CZ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724302"/>
            <a:ext cx="3929090" cy="47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dirty="0" smtClean="0"/>
              <a:t>3, Ovlivňuje podle </a:t>
            </a:r>
            <a:r>
              <a:rPr lang="cs-CZ" sz="2800" dirty="0" err="1" smtClean="0"/>
              <a:t>Jausse</a:t>
            </a:r>
            <a:r>
              <a:rPr lang="cs-CZ" sz="2800" dirty="0" smtClean="0"/>
              <a:t> </a:t>
            </a:r>
            <a:r>
              <a:rPr lang="cs-CZ" sz="2800" dirty="0" err="1" smtClean="0"/>
              <a:t>předinterpretaci</a:t>
            </a:r>
            <a:r>
              <a:rPr lang="cs-CZ" sz="2800" dirty="0" smtClean="0"/>
              <a:t> a interpretaci textu sociální statut recipienta?</a:t>
            </a:r>
            <a:endParaRPr lang="cs-CZ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14488"/>
            <a:ext cx="4733946" cy="45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dirty="0" smtClean="0"/>
              <a:t>4, Co podle </a:t>
            </a:r>
            <a:r>
              <a:rPr lang="cs-CZ" sz="2800" dirty="0" err="1" smtClean="0"/>
              <a:t>Jausse</a:t>
            </a:r>
            <a:r>
              <a:rPr lang="cs-CZ" sz="2800" dirty="0" smtClean="0"/>
              <a:t> vytváří estetický charakter textu?</a:t>
            </a:r>
            <a:endParaRPr lang="cs-CZ" sz="28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071678"/>
            <a:ext cx="5800752" cy="2999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dirty="0"/>
              <a:t>5</a:t>
            </a:r>
            <a:r>
              <a:rPr lang="cs-CZ" sz="2800" dirty="0" smtClean="0"/>
              <a:t>, Proč by podle </a:t>
            </a:r>
            <a:r>
              <a:rPr lang="cs-CZ" sz="2800" dirty="0" err="1" smtClean="0"/>
              <a:t>Jausse</a:t>
            </a:r>
            <a:r>
              <a:rPr lang="cs-CZ" sz="2800" dirty="0" smtClean="0"/>
              <a:t> byl ideálním čtenářem filolog? </a:t>
            </a:r>
            <a:endParaRPr lang="cs-CZ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571744"/>
            <a:ext cx="7396828" cy="1468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dirty="0"/>
              <a:t>6</a:t>
            </a:r>
            <a:r>
              <a:rPr lang="cs-CZ" sz="2800" dirty="0" smtClean="0"/>
              <a:t>, Jak podle </a:t>
            </a:r>
            <a:r>
              <a:rPr lang="cs-CZ" sz="2800" dirty="0" err="1" smtClean="0"/>
              <a:t>Jausse</a:t>
            </a:r>
            <a:r>
              <a:rPr lang="cs-CZ" sz="2800" dirty="0" smtClean="0"/>
              <a:t> může čtenář „přimět text k řeči“?</a:t>
            </a:r>
            <a:endParaRPr lang="cs-CZ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928802"/>
            <a:ext cx="6340883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dirty="0"/>
              <a:t>7</a:t>
            </a:r>
            <a:r>
              <a:rPr lang="cs-CZ" sz="2800" dirty="0" smtClean="0"/>
              <a:t>, Jaké podle </a:t>
            </a:r>
            <a:r>
              <a:rPr lang="cs-CZ" sz="2800" dirty="0" err="1" smtClean="0"/>
              <a:t>Jausse</a:t>
            </a:r>
            <a:r>
              <a:rPr lang="cs-CZ" sz="2800" dirty="0" smtClean="0"/>
              <a:t> existují horizonty očekávání při recepci díla a může dojít k jejich splynutí?</a:t>
            </a:r>
            <a:endParaRPr lang="cs-CZ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357430"/>
            <a:ext cx="7158003" cy="23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dirty="0" smtClean="0"/>
              <a:t>8, Jak </a:t>
            </a:r>
            <a:r>
              <a:rPr lang="cs-CZ" sz="2800" dirty="0" smtClean="0"/>
              <a:t>byla podle </a:t>
            </a:r>
            <a:r>
              <a:rPr lang="cs-CZ" sz="2800" dirty="0" err="1" smtClean="0"/>
              <a:t>Jausse</a:t>
            </a:r>
            <a:r>
              <a:rPr lang="cs-CZ" sz="2800" smtClean="0"/>
              <a:t> </a:t>
            </a:r>
            <a:r>
              <a:rPr lang="cs-CZ" sz="2800" smtClean="0"/>
              <a:t>vnímána</a:t>
            </a:r>
            <a:r>
              <a:rPr lang="cs-CZ" sz="2800" smtClean="0"/>
              <a:t> </a:t>
            </a:r>
            <a:r>
              <a:rPr lang="cs-CZ" sz="2800" dirty="0" smtClean="0"/>
              <a:t>jednotlivá díla ve středověké tradici?</a:t>
            </a:r>
            <a:endParaRPr lang="cs-CZ" sz="28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857364"/>
            <a:ext cx="6095814" cy="3326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123</Words>
  <Application>Microsoft Office PowerPoint</Application>
  <PresentationFormat>Předvádění na obrazovce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Snímek 1</vt:lpstr>
      <vt:lpstr>1, Kdy se podle Jausse literatura a umění stávají konkrétním historickým procesem a díky komu/čemu?</vt:lpstr>
      <vt:lpstr>2, Proč Jauss pokládá Hillmanův postup empirického zkoumání recepce za nevhodný?</vt:lpstr>
      <vt:lpstr>3, Ovlivňuje podle Jausse předinterpretaci a interpretaci textu sociální statut recipienta?</vt:lpstr>
      <vt:lpstr>4, Co podle Jausse vytváří estetický charakter textu?</vt:lpstr>
      <vt:lpstr>5, Proč by podle Jausse byl ideálním čtenářem filolog? </vt:lpstr>
      <vt:lpstr>6, Jak podle Jausse může čtenář „přimět text k řeči“?</vt:lpstr>
      <vt:lpstr>7, Jaké podle Jausse existují horizonty očekávání při recepci díla a může dojít k jejich splynutí?</vt:lpstr>
      <vt:lpstr>8, Jak byla podle Jausse vnímána jednotlivá díla ve středověké tradici?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Tereza Popová</dc:creator>
  <cp:lastModifiedBy>Tereza Popová</cp:lastModifiedBy>
  <cp:revision>39</cp:revision>
  <dcterms:created xsi:type="dcterms:W3CDTF">2018-04-16T12:17:33Z</dcterms:created>
  <dcterms:modified xsi:type="dcterms:W3CDTF">2018-04-17T14:20:02Z</dcterms:modified>
</cp:coreProperties>
</file>