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75"/>
  </p:notesMasterIdLst>
  <p:handoutMasterIdLst>
    <p:handoutMasterId r:id="rId76"/>
  </p:handoutMasterIdLst>
  <p:sldIdLst>
    <p:sldId id="328" r:id="rId2"/>
    <p:sldId id="329" r:id="rId3"/>
    <p:sldId id="396" r:id="rId4"/>
    <p:sldId id="384" r:id="rId5"/>
    <p:sldId id="314" r:id="rId6"/>
    <p:sldId id="292" r:id="rId7"/>
    <p:sldId id="275" r:id="rId8"/>
    <p:sldId id="274" r:id="rId9"/>
    <p:sldId id="385" r:id="rId10"/>
    <p:sldId id="390" r:id="rId11"/>
    <p:sldId id="386" r:id="rId12"/>
    <p:sldId id="362" r:id="rId13"/>
    <p:sldId id="315" r:id="rId14"/>
    <p:sldId id="387" r:id="rId15"/>
    <p:sldId id="342" r:id="rId16"/>
    <p:sldId id="389" r:id="rId17"/>
    <p:sldId id="285" r:id="rId18"/>
    <p:sldId id="286" r:id="rId19"/>
    <p:sldId id="327" r:id="rId20"/>
    <p:sldId id="278" r:id="rId21"/>
    <p:sldId id="279" r:id="rId22"/>
    <p:sldId id="280" r:id="rId23"/>
    <p:sldId id="391" r:id="rId24"/>
    <p:sldId id="323" r:id="rId25"/>
    <p:sldId id="326" r:id="rId26"/>
    <p:sldId id="324" r:id="rId27"/>
    <p:sldId id="325" r:id="rId28"/>
    <p:sldId id="388" r:id="rId29"/>
    <p:sldId id="363" r:id="rId30"/>
    <p:sldId id="364" r:id="rId31"/>
    <p:sldId id="319" r:id="rId32"/>
    <p:sldId id="277" r:id="rId33"/>
    <p:sldId id="317" r:id="rId34"/>
    <p:sldId id="318" r:id="rId35"/>
    <p:sldId id="320" r:id="rId36"/>
    <p:sldId id="288" r:id="rId37"/>
    <p:sldId id="289" r:id="rId38"/>
    <p:sldId id="392" r:id="rId39"/>
    <p:sldId id="293" r:id="rId40"/>
    <p:sldId id="294" r:id="rId41"/>
    <p:sldId id="290" r:id="rId42"/>
    <p:sldId id="321" r:id="rId43"/>
    <p:sldId id="295" r:id="rId44"/>
    <p:sldId id="296" r:id="rId45"/>
    <p:sldId id="393" r:id="rId46"/>
    <p:sldId id="332" r:id="rId47"/>
    <p:sldId id="335" r:id="rId48"/>
    <p:sldId id="336" r:id="rId49"/>
    <p:sldId id="394" r:id="rId50"/>
    <p:sldId id="395" r:id="rId51"/>
    <p:sldId id="322" r:id="rId52"/>
    <p:sldId id="331" r:id="rId53"/>
    <p:sldId id="333" r:id="rId54"/>
    <p:sldId id="337" r:id="rId55"/>
    <p:sldId id="356" r:id="rId56"/>
    <p:sldId id="338" r:id="rId57"/>
    <p:sldId id="339" r:id="rId58"/>
    <p:sldId id="340" r:id="rId59"/>
    <p:sldId id="341" r:id="rId60"/>
    <p:sldId id="343" r:id="rId61"/>
    <p:sldId id="344" r:id="rId62"/>
    <p:sldId id="345" r:id="rId63"/>
    <p:sldId id="346" r:id="rId64"/>
    <p:sldId id="347" r:id="rId65"/>
    <p:sldId id="348" r:id="rId66"/>
    <p:sldId id="349" r:id="rId67"/>
    <p:sldId id="350" r:id="rId68"/>
    <p:sldId id="351" r:id="rId69"/>
    <p:sldId id="352" r:id="rId70"/>
    <p:sldId id="353" r:id="rId71"/>
    <p:sldId id="354" r:id="rId72"/>
    <p:sldId id="355" r:id="rId73"/>
    <p:sldId id="357" r:id="rId74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D2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434" autoAdjust="0"/>
  </p:normalViewPr>
  <p:slideViewPr>
    <p:cSldViewPr snapToGrid="0">
      <p:cViewPr>
        <p:scale>
          <a:sx n="77" d="100"/>
          <a:sy n="77" d="100"/>
        </p:scale>
        <p:origin x="456" y="5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293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9C0F77-BDBD-4B70-B141-845FEAC3AF8D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89CB1E-1FA0-4A10-80B8-3EEF6A0119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18024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E3C25F-5AF5-4773-A2AB-CFD2EDEE3C42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935D78-E1EE-418F-B742-AEE0F82FC2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8178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17119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87221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3771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17583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18325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97282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86270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9086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13051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49220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8231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77134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61008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19887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07697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0470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8714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066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069902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7459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26708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12485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48364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032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0350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4349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6880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3124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4556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921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573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2993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16F63-90B3-4F88-A809-88F888A94F2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9113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97509" y="2214371"/>
            <a:ext cx="8911687" cy="1280890"/>
          </a:xfrm>
        </p:spPr>
        <p:txBody>
          <a:bodyPr/>
          <a:lstStyle/>
          <a:p>
            <a:r>
              <a:rPr lang="cs-CZ" dirty="0" smtClean="0"/>
              <a:t>Totalitarismus a jeho charakteristika?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658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Proč </a:t>
            </a:r>
            <a:r>
              <a:rPr lang="cs-CZ" dirty="0"/>
              <a:t>systém fungoval? 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Mohutný </a:t>
            </a:r>
            <a:r>
              <a:rPr lang="cs-CZ" dirty="0"/>
              <a:t>byrokratický aparát, do kterého vstupovali všichni napříč třídami, v kariérním růstu pomohlo členství ve </a:t>
            </a:r>
            <a:r>
              <a:rPr lang="cs-CZ" dirty="0" smtClean="0"/>
              <a:t>straně</a:t>
            </a:r>
          </a:p>
          <a:p>
            <a:pPr lvl="0"/>
            <a:endParaRPr lang="cs-CZ" dirty="0"/>
          </a:p>
          <a:p>
            <a:pPr lvl="0"/>
            <a:r>
              <a:rPr lang="cs-CZ" dirty="0"/>
              <a:t>Za první tři roky do strany vstoupilo 1,5 milionu </a:t>
            </a:r>
            <a:r>
              <a:rPr lang="cs-CZ" dirty="0" smtClean="0"/>
              <a:t>lidí</a:t>
            </a:r>
          </a:p>
          <a:p>
            <a:pPr lvl="0"/>
            <a:endParaRPr lang="cs-CZ" dirty="0"/>
          </a:p>
          <a:p>
            <a:pPr lvl="0"/>
            <a:r>
              <a:rPr lang="cs-CZ" dirty="0"/>
              <a:t>Problém těch co vstupovali? Vzdělanost?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6666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Kde vzít finance na fungování státu?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Venkov</a:t>
            </a:r>
          </a:p>
          <a:p>
            <a:endParaRPr lang="cs-CZ" dirty="0"/>
          </a:p>
          <a:p>
            <a:r>
              <a:rPr lang="cs-CZ" dirty="0" smtClean="0"/>
              <a:t>Kde jinde?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26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29654" y="1006248"/>
            <a:ext cx="8911687" cy="5421848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Jak to vypadalo na venkově?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Jaký byl vztah vesnice a státu?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Proč se v roce 1919 často pěstovala cibule?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472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Válečný komunismus ve vztahu k venkovu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678675"/>
            <a:ext cx="8915400" cy="4941065"/>
          </a:xfrm>
        </p:spPr>
        <p:txBody>
          <a:bodyPr>
            <a:normAutofit lnSpcReduction="10000"/>
          </a:bodyPr>
          <a:lstStyle/>
          <a:p>
            <a:r>
              <a:rPr lang="cs-CZ" dirty="0"/>
              <a:t>Odpor rolníků při dodávání obilí </a:t>
            </a:r>
          </a:p>
          <a:p>
            <a:pPr lvl="1"/>
            <a:r>
              <a:rPr lang="cs-CZ" b="1" dirty="0"/>
              <a:t>Kvůli inflaci nemělo smysl obilí prodávat</a:t>
            </a:r>
          </a:p>
          <a:p>
            <a:pPr lvl="1"/>
            <a:r>
              <a:rPr lang="cs-CZ" dirty="0"/>
              <a:t>Nástroje pro ovládnutí venkova – </a:t>
            </a:r>
            <a:r>
              <a:rPr lang="cs-CZ" b="1" dirty="0"/>
              <a:t>KOMBĚDY = výbory chudých</a:t>
            </a:r>
          </a:p>
          <a:p>
            <a:pPr lvl="1"/>
            <a:r>
              <a:rPr lang="cs-CZ" b="1" dirty="0"/>
              <a:t>Kulak </a:t>
            </a:r>
            <a:r>
              <a:rPr lang="cs-CZ" dirty="0"/>
              <a:t>– vesničtí lichváři (podle slova „pěst“), r. 1917 rolník, co najímal jiné, ale nemusel být bohatý</a:t>
            </a:r>
          </a:p>
          <a:p>
            <a:pPr lvl="1"/>
            <a:r>
              <a:rPr lang="cs-CZ" b="1" dirty="0"/>
              <a:t>Boj o zrno, tažení proti rolníkům</a:t>
            </a:r>
            <a:r>
              <a:rPr lang="cs-CZ" dirty="0"/>
              <a:t> – válka mezi bolševiky a vesnicí</a:t>
            </a:r>
          </a:p>
          <a:p>
            <a:pPr lvl="1"/>
            <a:r>
              <a:rPr lang="cs-CZ" dirty="0"/>
              <a:t>Masové odvody rolníků do ¨Rudé armády, nájezdy na vesnice dělníky, </a:t>
            </a:r>
            <a:r>
              <a:rPr lang="cs-CZ" dirty="0" err="1"/>
              <a:t>Čekou</a:t>
            </a:r>
            <a:endParaRPr lang="cs-CZ" dirty="0"/>
          </a:p>
          <a:p>
            <a:pPr lvl="1"/>
            <a:endParaRPr lang="cs-CZ" dirty="0" smtClean="0"/>
          </a:p>
          <a:p>
            <a:pPr lvl="1"/>
            <a:r>
              <a:rPr lang="cs-CZ" b="1" dirty="0" smtClean="0"/>
              <a:t>Vznik </a:t>
            </a:r>
            <a:r>
              <a:rPr lang="cs-CZ" b="1" dirty="0"/>
              <a:t>Zeleného hnutí </a:t>
            </a:r>
            <a:r>
              <a:rPr lang="cs-CZ" dirty="0"/>
              <a:t>– obrana vlastních zájmů, ne podpora „bílých“</a:t>
            </a:r>
          </a:p>
          <a:p>
            <a:pPr lvl="1"/>
            <a:r>
              <a:rPr lang="cs-CZ" dirty="0"/>
              <a:t>Násilné rekvizice vedly k hladomoru, v oblasti Volhy kanibalismus</a:t>
            </a:r>
          </a:p>
          <a:p>
            <a:pPr lvl="1"/>
            <a:r>
              <a:rPr lang="cs-CZ" dirty="0"/>
              <a:t>S hladomorem souvisel boj proti církvím – rabování majetku na pomoc </a:t>
            </a:r>
            <a:r>
              <a:rPr lang="cs-CZ" dirty="0" smtClean="0"/>
              <a:t>hladovějícím</a:t>
            </a:r>
          </a:p>
          <a:p>
            <a:pPr lvl="1"/>
            <a:endParaRPr lang="cs-CZ" dirty="0"/>
          </a:p>
          <a:p>
            <a:r>
              <a:rPr lang="cs-CZ" dirty="0" smtClean="0"/>
              <a:t>Velmi poškodilo vztah venkov-stát do budoucna…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530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405719"/>
            <a:ext cx="8915400" cy="4505503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„Kulaci jsou zuřiví nepřátelé sovětské vlády… Tito upíři zbohatli z hladovění lidu… Nelítostnou válku kulakům! Smrt jim všem</a:t>
            </a:r>
            <a:r>
              <a:rPr lang="cs-CZ" dirty="0" smtClean="0"/>
              <a:t>!“     (</a:t>
            </a:r>
            <a:r>
              <a:rPr lang="cs-CZ" dirty="0"/>
              <a:t>Lenin)</a:t>
            </a:r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„Teror jako zásadní prvek při tažení za vítězstvím v třídním boji.“ (</a:t>
            </a:r>
            <a:r>
              <a:rPr lang="cs-CZ" dirty="0" err="1"/>
              <a:t>Trockij</a:t>
            </a:r>
            <a:r>
              <a:rPr lang="cs-CZ" dirty="0"/>
              <a:t>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0713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Represivní složky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669775"/>
            <a:ext cx="8915400" cy="4762830"/>
          </a:xfrm>
        </p:spPr>
        <p:txBody>
          <a:bodyPr/>
          <a:lstStyle/>
          <a:p>
            <a:r>
              <a:rPr lang="cs-CZ" dirty="0" err="1" smtClean="0"/>
              <a:t>Čeka</a:t>
            </a:r>
            <a:r>
              <a:rPr lang="cs-CZ" dirty="0" smtClean="0"/>
              <a:t> – 1917-1922</a:t>
            </a:r>
          </a:p>
          <a:p>
            <a:pPr lvl="1"/>
            <a:r>
              <a:rPr lang="cs-CZ" dirty="0" smtClean="0"/>
              <a:t>Založena s cílem likvidace protibolševického odporu</a:t>
            </a:r>
          </a:p>
          <a:p>
            <a:pPr lvl="1"/>
            <a:r>
              <a:rPr lang="cs-CZ" dirty="0" smtClean="0"/>
              <a:t>Později kontrola nad obyvatelstvem, proti kontrarevoluci</a:t>
            </a:r>
          </a:p>
          <a:p>
            <a:r>
              <a:rPr lang="cs-CZ" dirty="0" smtClean="0"/>
              <a:t>1922 zrušení </a:t>
            </a:r>
            <a:r>
              <a:rPr lang="cs-CZ" dirty="0" err="1" smtClean="0"/>
              <a:t>Čeky</a:t>
            </a:r>
            <a:r>
              <a:rPr lang="cs-CZ" dirty="0" smtClean="0"/>
              <a:t> – vznik Státní politické správy (GPU)</a:t>
            </a:r>
          </a:p>
          <a:p>
            <a:pPr lvl="1"/>
            <a:r>
              <a:rPr lang="cs-CZ" dirty="0" smtClean="0"/>
              <a:t>Sledování a vyšetřování + vyhoštění nebo věznění</a:t>
            </a:r>
          </a:p>
          <a:p>
            <a:r>
              <a:rPr lang="cs-CZ" dirty="0" smtClean="0"/>
              <a:t>1923 OGPU</a:t>
            </a:r>
          </a:p>
          <a:p>
            <a:r>
              <a:rPr lang="cs-CZ" dirty="0" smtClean="0"/>
              <a:t>1934-1946 - NKVD</a:t>
            </a:r>
          </a:p>
          <a:p>
            <a:r>
              <a:rPr lang="cs-CZ" dirty="0" smtClean="0"/>
              <a:t>Nízká vzdělanost zaměstnanců, v průběhu 20. let ale posun</a:t>
            </a:r>
          </a:p>
          <a:p>
            <a:r>
              <a:rPr lang="cs-CZ" dirty="0" smtClean="0"/>
              <a:t>Felix </a:t>
            </a:r>
            <a:r>
              <a:rPr lang="cs-CZ" dirty="0" err="1" smtClean="0"/>
              <a:t>Dzžeržinskij</a:t>
            </a:r>
            <a:r>
              <a:rPr lang="cs-CZ" dirty="0" smtClean="0"/>
              <a:t> (do 1926), </a:t>
            </a:r>
            <a:r>
              <a:rPr lang="cs-CZ" dirty="0" err="1" smtClean="0"/>
              <a:t>Gendrich</a:t>
            </a:r>
            <a:r>
              <a:rPr lang="cs-CZ" dirty="0" smtClean="0"/>
              <a:t> </a:t>
            </a:r>
            <a:r>
              <a:rPr lang="cs-CZ" dirty="0" err="1" smtClean="0"/>
              <a:t>Jagoda</a:t>
            </a:r>
            <a:r>
              <a:rPr lang="cs-CZ" dirty="0" smtClean="0"/>
              <a:t> (1934-36), Nikolaj Ježov (1936-38), Lavrentij Berija (1938-1945)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0974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Zatýkání </a:t>
            </a:r>
            <a:r>
              <a:rPr lang="cs-CZ" b="1" dirty="0" err="1"/>
              <a:t>Čekou</a:t>
            </a:r>
            <a:r>
              <a:rPr lang="cs-CZ" b="1" dirty="0"/>
              <a:t> napříč společností.</a:t>
            </a:r>
            <a:br>
              <a:rPr lang="cs-CZ" b="1" dirty="0"/>
            </a:b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583141"/>
            <a:ext cx="8915400" cy="4858602"/>
          </a:xfrm>
        </p:spPr>
        <p:txBody>
          <a:bodyPr>
            <a:normAutofit/>
          </a:bodyPr>
          <a:lstStyle/>
          <a:p>
            <a:r>
              <a:rPr lang="cs-CZ" b="1" dirty="0"/>
              <a:t>30. srpna 1918 – atentát na Lenina</a:t>
            </a:r>
          </a:p>
          <a:p>
            <a:pPr lvl="1"/>
            <a:r>
              <a:rPr lang="cs-CZ" dirty="0" err="1" smtClean="0"/>
              <a:t>Fanny</a:t>
            </a:r>
            <a:r>
              <a:rPr lang="cs-CZ" dirty="0" smtClean="0"/>
              <a:t> </a:t>
            </a:r>
            <a:r>
              <a:rPr lang="cs-CZ" dirty="0"/>
              <a:t>Kaplanová</a:t>
            </a:r>
          </a:p>
          <a:p>
            <a:pPr lvl="1"/>
            <a:r>
              <a:rPr lang="cs-CZ" dirty="0"/>
              <a:t>Začátek kultu Lenina – portréty v ulicích, propagandistický film „Procházky Vladimíra </a:t>
            </a:r>
            <a:r>
              <a:rPr lang="cs-CZ" dirty="0" err="1"/>
              <a:t>Iljiče</a:t>
            </a:r>
            <a:r>
              <a:rPr lang="cs-CZ" dirty="0"/>
              <a:t> po Kremlu“</a:t>
            </a:r>
          </a:p>
          <a:p>
            <a:pPr lvl="1"/>
            <a:r>
              <a:rPr lang="cs-CZ" b="1" dirty="0"/>
              <a:t>Počátek „rudého teroru“</a:t>
            </a:r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 smtClean="0"/>
              <a:t>Např</a:t>
            </a:r>
            <a:r>
              <a:rPr lang="cs-CZ" dirty="0"/>
              <a:t>. u jednoho starého muže byla nalezena fotografie osoby v soudní uniformě z carských dob. Uvězněn, mohlo se jednat o „buržoazní provokaci“. Jednalo se ale o snímek příbuzného pořízený v sedmdesátých letech 19. století.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6834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Související obráze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590" y="926977"/>
            <a:ext cx="7791450" cy="485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214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Výsledek obrázku pro русская деревня 19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544" y="518746"/>
            <a:ext cx="7620000" cy="501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25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Prodrazvyorstka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079" y="1721476"/>
            <a:ext cx="7103106" cy="5813620"/>
          </a:xfrm>
        </p:spPr>
      </p:pic>
    </p:spTree>
    <p:extLst>
      <p:ext uri="{BB962C8B-B14F-4D97-AF65-F5344CB8AC3E}">
        <p14:creationId xmlns:p14="http://schemas.microsoft.com/office/powerpoint/2010/main" val="604827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Totalitarismus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Definice dle Zbigniewa Brzezinského</a:t>
            </a:r>
          </a:p>
          <a:p>
            <a:endParaRPr lang="cs-CZ" dirty="0"/>
          </a:p>
          <a:p>
            <a:r>
              <a:rPr lang="cs-CZ" b="1" dirty="0" smtClean="0"/>
              <a:t>Oficiální ideologie </a:t>
            </a:r>
            <a:r>
              <a:rPr lang="cs-CZ" dirty="0" smtClean="0"/>
              <a:t>– akceptují ji všichni členové společnosti</a:t>
            </a:r>
          </a:p>
          <a:p>
            <a:r>
              <a:rPr lang="cs-CZ" b="1" dirty="0" smtClean="0"/>
              <a:t>Jediná masová politická strana </a:t>
            </a:r>
            <a:r>
              <a:rPr lang="cs-CZ" dirty="0" smtClean="0"/>
              <a:t>– jediný vůdce v čele</a:t>
            </a:r>
          </a:p>
          <a:p>
            <a:r>
              <a:rPr lang="cs-CZ" b="1" dirty="0" smtClean="0"/>
              <a:t>Monopol na kontrolu ozbrojené moci</a:t>
            </a:r>
          </a:p>
          <a:p>
            <a:r>
              <a:rPr lang="cs-CZ" b="1" dirty="0" smtClean="0"/>
              <a:t>Kontrola prostředků masové komunikace</a:t>
            </a:r>
          </a:p>
          <a:p>
            <a:r>
              <a:rPr lang="cs-CZ" b="1" dirty="0" smtClean="0"/>
              <a:t>Fyzická a psychologická kontrola společnosti</a:t>
            </a:r>
          </a:p>
          <a:p>
            <a:r>
              <a:rPr lang="cs-CZ" b="1" dirty="0" smtClean="0"/>
              <a:t>Centrální řízení a kontrola ekonomiky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7703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.dailymail.co.uk/i/pix/2016/12/30/12/3BB6B56900000578-0-image-a-40_14831016182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052" y="0"/>
            <a:ext cx="9163050" cy="641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309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.dailymail.co.uk/i/pix/2016/12/30/12/3BB6B56200000578-0-image-a-38_14831015567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390" y="-291001"/>
            <a:ext cx="9163050" cy="6819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27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Výsledek obrázku pro 1921 russian fam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0837" y="-1951527"/>
            <a:ext cx="6530860" cy="9137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787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Ze vzpomínek bývalého člena bolševické strany Ilji </a:t>
            </a:r>
            <a:r>
              <a:rPr lang="cs-CZ" dirty="0" err="1" smtClean="0"/>
              <a:t>Škapina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2589212" y="2346542"/>
            <a:ext cx="8915400" cy="3777622"/>
          </a:xfrm>
        </p:spPr>
        <p:txBody>
          <a:bodyPr/>
          <a:lstStyle/>
          <a:p>
            <a:r>
              <a:rPr lang="cs-CZ" dirty="0" smtClean="0"/>
              <a:t>Jakožto ke komunistovi se ke mně obraceli lidé s takovými otázkami… Co ty máš společného s těmi zloději? Podívej se, jak se chovají k rolníkům…</a:t>
            </a:r>
          </a:p>
          <a:p>
            <a:endParaRPr lang="cs-CZ" dirty="0" smtClean="0"/>
          </a:p>
          <a:p>
            <a:r>
              <a:rPr lang="cs-CZ" dirty="0" smtClean="0"/>
              <a:t>Drancují naše sklepy, berou do posledního zrnka… A my hladovíme…</a:t>
            </a:r>
          </a:p>
          <a:p>
            <a:endParaRPr lang="cs-CZ" dirty="0" smtClean="0"/>
          </a:p>
          <a:p>
            <a:r>
              <a:rPr lang="cs-CZ" dirty="0" smtClean="0"/>
              <a:t>A pokud takto budete pokračovat, velmi dobře si pamatuji ta slova, která mi řekl můj soused Kiril </a:t>
            </a:r>
            <a:r>
              <a:rPr lang="cs-CZ" dirty="0" err="1" smtClean="0"/>
              <a:t>Michalčenko</a:t>
            </a:r>
            <a:r>
              <a:rPr lang="cs-CZ" dirty="0" smtClean="0"/>
              <a:t>, tak my proti vám </a:t>
            </a:r>
            <a:r>
              <a:rPr lang="cs-CZ" dirty="0" err="1" smtClean="0"/>
              <a:t>povstanem</a:t>
            </a:r>
            <a:r>
              <a:rPr lang="cs-CZ" dirty="0" smtClean="0"/>
              <a:t>…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034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Zelené hnutí – </a:t>
            </a:r>
            <a:r>
              <a:rPr lang="cs-CZ" dirty="0" err="1" smtClean="0"/>
              <a:t>Tambovské</a:t>
            </a:r>
            <a:r>
              <a:rPr lang="cs-CZ" dirty="0" smtClean="0"/>
              <a:t> povstání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365161"/>
            <a:ext cx="8915400" cy="5267459"/>
          </a:xfrm>
        </p:spPr>
        <p:txBody>
          <a:bodyPr>
            <a:normAutofit lnSpcReduction="10000"/>
          </a:bodyPr>
          <a:lstStyle/>
          <a:p>
            <a:r>
              <a:rPr lang="cs-CZ" dirty="0" err="1" smtClean="0"/>
              <a:t>Pjotr</a:t>
            </a:r>
            <a:r>
              <a:rPr lang="cs-CZ" dirty="0" smtClean="0"/>
              <a:t> </a:t>
            </a:r>
            <a:r>
              <a:rPr lang="cs-CZ" dirty="0" err="1" smtClean="0"/>
              <a:t>Tokmanov</a:t>
            </a:r>
            <a:r>
              <a:rPr lang="cs-CZ" dirty="0" smtClean="0"/>
              <a:t> a Alexandr </a:t>
            </a:r>
            <a:r>
              <a:rPr lang="cs-CZ" dirty="0" err="1" smtClean="0"/>
              <a:t>Antonov</a:t>
            </a:r>
            <a:endParaRPr lang="cs-CZ" dirty="0" smtClean="0"/>
          </a:p>
          <a:p>
            <a:r>
              <a:rPr lang="cs-CZ" dirty="0" smtClean="0"/>
              <a:t>1920-1921</a:t>
            </a:r>
          </a:p>
          <a:p>
            <a:endParaRPr lang="cs-CZ" dirty="0"/>
          </a:p>
          <a:p>
            <a:r>
              <a:rPr lang="cs-CZ" dirty="0" smtClean="0"/>
              <a:t>19. srpna 1920 – potyčky s čekisty při předávání potravin</a:t>
            </a:r>
          </a:p>
          <a:p>
            <a:r>
              <a:rPr lang="cs-CZ" dirty="0" smtClean="0"/>
              <a:t>Útoky na bolševické úřady, zabíjení úředníků</a:t>
            </a:r>
          </a:p>
          <a:p>
            <a:r>
              <a:rPr lang="cs-CZ" dirty="0" smtClean="0"/>
              <a:t>Listopad 1920 – sjednocení k jednotnému postupu – pod heslem svrhnutí bolševické diktatury</a:t>
            </a:r>
          </a:p>
          <a:p>
            <a:r>
              <a:rPr lang="cs-CZ" dirty="0" smtClean="0"/>
              <a:t>1921 – 70 000 členů povstalecké armády</a:t>
            </a:r>
          </a:p>
          <a:p>
            <a:r>
              <a:rPr lang="cs-CZ" b="1" dirty="0" smtClean="0"/>
              <a:t>20. května 1921 vyhlášena </a:t>
            </a:r>
            <a:r>
              <a:rPr lang="cs-CZ" b="1" dirty="0" err="1" smtClean="0"/>
              <a:t>Tambovská</a:t>
            </a:r>
            <a:r>
              <a:rPr lang="cs-CZ" b="1" dirty="0" smtClean="0"/>
              <a:t> demokratická republika</a:t>
            </a:r>
          </a:p>
          <a:p>
            <a:r>
              <a:rPr lang="cs-CZ" dirty="0" smtClean="0"/>
              <a:t>Mezitím bolševici ukončili konflikt v Rusku a na Krymu (</a:t>
            </a:r>
            <a:r>
              <a:rPr lang="cs-CZ" dirty="0" err="1" smtClean="0"/>
              <a:t>Wrangler</a:t>
            </a:r>
            <a:r>
              <a:rPr lang="cs-CZ" dirty="0" smtClean="0"/>
              <a:t>) – možnost potlačit povstání</a:t>
            </a:r>
          </a:p>
          <a:p>
            <a:r>
              <a:rPr lang="cs-CZ" dirty="0" smtClean="0"/>
              <a:t>Vyslán Michail Tuchačevský</a:t>
            </a:r>
          </a:p>
          <a:p>
            <a:r>
              <a:rPr lang="cs-CZ" dirty="0" smtClean="0"/>
              <a:t>Využití </a:t>
            </a:r>
            <a:r>
              <a:rPr lang="cs-CZ" dirty="0" smtClean="0"/>
              <a:t>artilerie, letectva a chemických zbraní</a:t>
            </a:r>
          </a:p>
          <a:p>
            <a:r>
              <a:rPr lang="cs-CZ" dirty="0" smtClean="0"/>
              <a:t>Léto 1921 definitivně poraženo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888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324" y="0"/>
            <a:ext cx="5490377" cy="7808292"/>
          </a:xfrm>
        </p:spPr>
      </p:pic>
    </p:spTree>
    <p:extLst>
      <p:ext uri="{BB962C8B-B14F-4D97-AF65-F5344CB8AC3E}">
        <p14:creationId xmlns:p14="http://schemas.microsoft.com/office/powerpoint/2010/main" val="87212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06" y="799369"/>
            <a:ext cx="10524312" cy="5472642"/>
          </a:xfrm>
        </p:spPr>
      </p:pic>
    </p:spTree>
    <p:extLst>
      <p:ext uri="{BB962C8B-B14F-4D97-AF65-F5344CB8AC3E}">
        <p14:creationId xmlns:p14="http://schemas.microsoft.com/office/powerpoint/2010/main" val="125318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502" y="355156"/>
            <a:ext cx="7300255" cy="6502844"/>
          </a:xfrm>
        </p:spPr>
      </p:pic>
    </p:spTree>
    <p:extLst>
      <p:ext uri="{BB962C8B-B14F-4D97-AF65-F5344CB8AC3E}">
        <p14:creationId xmlns:p14="http://schemas.microsoft.com/office/powerpoint/2010/main" val="197218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8" name="Picture 4" descr="Pin on HAZMAT/CBR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3045" y="0"/>
            <a:ext cx="4958000" cy="7132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041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5476439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Otázka průmyslu a života ve městech.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Jak na tom byl průmysl?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Jak se žilo ve městech?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K čemu vedlo zrušení Dekretu o dělnické kontrole?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885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203" y="839244"/>
            <a:ext cx="11708977" cy="5511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30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Plánované hospodářství?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Jaké jsou jeho principy?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Jaký byl první hospodářský plán?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101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61408" y="1165023"/>
            <a:ext cx="4781840" cy="3123642"/>
          </a:xfrm>
        </p:spPr>
        <p:txBody>
          <a:bodyPr/>
          <a:lstStyle/>
          <a:p>
            <a:r>
              <a:rPr lang="cs-CZ" dirty="0" smtClean="0"/>
              <a:t>První sovětský ekonomický plán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1920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437" y="307445"/>
            <a:ext cx="4578209" cy="6830688"/>
          </a:xfrm>
        </p:spPr>
      </p:pic>
    </p:spTree>
    <p:extLst>
      <p:ext uri="{BB962C8B-B14F-4D97-AF65-F5344CB8AC3E}">
        <p14:creationId xmlns:p14="http://schemas.microsoft.com/office/powerpoint/2010/main" val="407855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Plán GOELRO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Zahájeno 1920 – více méně dokončeno v roce 1931</a:t>
            </a:r>
          </a:p>
          <a:p>
            <a:r>
              <a:rPr lang="cs-CZ" dirty="0"/>
              <a:t>První sovětský ekonomický plán</a:t>
            </a:r>
          </a:p>
          <a:p>
            <a:r>
              <a:rPr lang="cs-CZ" dirty="0"/>
              <a:t>Na jeho základě inspirovány všechny ostatní plány</a:t>
            </a:r>
          </a:p>
          <a:p>
            <a:r>
              <a:rPr lang="cs-CZ" dirty="0" smtClean="0"/>
              <a:t>Program na obnovu hospodářství – základem program elektrifikace Ruska</a:t>
            </a:r>
          </a:p>
          <a:p>
            <a:pPr lvl="1"/>
            <a:r>
              <a:rPr lang="cs-CZ" dirty="0" smtClean="0"/>
              <a:t>Velmi prosazováno Leninem</a:t>
            </a:r>
          </a:p>
          <a:p>
            <a:r>
              <a:rPr lang="cs-CZ" dirty="0" smtClean="0"/>
              <a:t>V plánu vybudování 30 elektráren</a:t>
            </a:r>
          </a:p>
          <a:p>
            <a:r>
              <a:rPr lang="cs-CZ" dirty="0" smtClean="0"/>
              <a:t>Z produkce 1,9 kWh chtěli navýšit na 8,8, kWh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21124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232" y="216812"/>
            <a:ext cx="6224617" cy="6641188"/>
          </a:xfrm>
        </p:spPr>
      </p:pic>
    </p:spTree>
    <p:extLst>
      <p:ext uri="{BB962C8B-B14F-4D97-AF65-F5344CB8AC3E}">
        <p14:creationId xmlns:p14="http://schemas.microsoft.com/office/powerpoint/2010/main" val="322273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234" y="334850"/>
            <a:ext cx="8504059" cy="6632693"/>
          </a:xfrm>
        </p:spPr>
      </p:pic>
    </p:spTree>
    <p:extLst>
      <p:ext uri="{BB962C8B-B14F-4D97-AF65-F5344CB8AC3E}">
        <p14:creationId xmlns:p14="http://schemas.microsoft.com/office/powerpoint/2010/main" val="370096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Co to bylo?</a:t>
            </a:r>
          </a:p>
          <a:p>
            <a:r>
              <a:rPr lang="cs-CZ" dirty="0" smtClean="0"/>
              <a:t>Proč </a:t>
            </a:r>
            <a:r>
              <a:rPr lang="cs-CZ" dirty="0" smtClean="0"/>
              <a:t>bylo zavedeno?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9364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Důvody zavedení NEP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379934"/>
          </a:xfrm>
        </p:spPr>
        <p:txBody>
          <a:bodyPr>
            <a:normAutofit/>
          </a:bodyPr>
          <a:lstStyle/>
          <a:p>
            <a:r>
              <a:rPr lang="cs-CZ" b="1" dirty="0" smtClean="0"/>
              <a:t>Rolnické </a:t>
            </a:r>
            <a:r>
              <a:rPr lang="cs-CZ" b="1" dirty="0" smtClean="0"/>
              <a:t>nepokoje, dělnické stávky, </a:t>
            </a:r>
            <a:r>
              <a:rPr lang="cs-CZ" b="1" dirty="0" err="1" smtClean="0"/>
              <a:t>Kronštadt</a:t>
            </a:r>
            <a:endParaRPr lang="cs-CZ" b="1" dirty="0" smtClean="0"/>
          </a:p>
          <a:p>
            <a:r>
              <a:rPr lang="cs-CZ" dirty="0" smtClean="0"/>
              <a:t>Rozrušené hospodářství, problém se zásobováním, časté vzpoury</a:t>
            </a:r>
          </a:p>
          <a:p>
            <a:pPr lvl="1"/>
            <a:r>
              <a:rPr lang="cs-CZ" dirty="0" smtClean="0"/>
              <a:t>Rolnické bouře odřízly Moskvu od zásobování</a:t>
            </a:r>
          </a:p>
          <a:p>
            <a:r>
              <a:rPr lang="cs-CZ" dirty="0" smtClean="0"/>
              <a:t>Snaha o obnovu průmyslu</a:t>
            </a:r>
          </a:p>
          <a:p>
            <a:endParaRPr lang="cs-CZ" dirty="0" smtClean="0"/>
          </a:p>
          <a:p>
            <a:r>
              <a:rPr lang="cs-CZ" b="1" dirty="0" smtClean="0"/>
              <a:t>Vrcholem </a:t>
            </a:r>
            <a:r>
              <a:rPr lang="cs-CZ" b="1" dirty="0" err="1" smtClean="0"/>
              <a:t>Krondštadtské</a:t>
            </a:r>
            <a:r>
              <a:rPr lang="cs-CZ" b="1" dirty="0" smtClean="0"/>
              <a:t> povstání</a:t>
            </a:r>
          </a:p>
          <a:p>
            <a:pPr lvl="1"/>
            <a:r>
              <a:rPr lang="cs-CZ" dirty="0" smtClean="0"/>
              <a:t>Vzpoura Baltského loďstva proti bolševikům v březnu 1921</a:t>
            </a:r>
          </a:p>
          <a:p>
            <a:pPr lvl="1"/>
            <a:r>
              <a:rPr lang="cs-CZ" dirty="0" smtClean="0"/>
              <a:t>Opět důsledek špatného </a:t>
            </a:r>
            <a:r>
              <a:rPr lang="cs-CZ" dirty="0" smtClean="0"/>
              <a:t>zásobování + teror na venkově</a:t>
            </a:r>
            <a:endParaRPr lang="cs-CZ" dirty="0" smtClean="0"/>
          </a:p>
          <a:p>
            <a:pPr lvl="1"/>
            <a:r>
              <a:rPr lang="cs-CZ" dirty="0" smtClean="0"/>
              <a:t>Požadavek na sověty bez komunistů a legalizace opozičních stran</a:t>
            </a:r>
          </a:p>
          <a:p>
            <a:pPr lvl="1"/>
            <a:r>
              <a:rPr lang="cs-CZ" dirty="0" smtClean="0"/>
              <a:t>Potlačeno Rudou armádou pod vedením Michala </a:t>
            </a:r>
            <a:r>
              <a:rPr lang="cs-CZ" dirty="0" smtClean="0"/>
              <a:t>Tuchačevského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45881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Zavedení nové ekonomické politiky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379945"/>
            <a:ext cx="8915400" cy="4346676"/>
          </a:xfrm>
        </p:spPr>
        <p:txBody>
          <a:bodyPr>
            <a:normAutofit/>
          </a:bodyPr>
          <a:lstStyle/>
          <a:p>
            <a:r>
              <a:rPr lang="cs-CZ" dirty="0" smtClean="0"/>
              <a:t>Březen </a:t>
            </a:r>
            <a:r>
              <a:rPr lang="cs-CZ" dirty="0" smtClean="0"/>
              <a:t>1921</a:t>
            </a:r>
          </a:p>
          <a:p>
            <a:endParaRPr lang="cs-CZ" dirty="0" smtClean="0"/>
          </a:p>
          <a:p>
            <a:r>
              <a:rPr lang="cs-CZ" dirty="0" smtClean="0"/>
              <a:t>Cílem </a:t>
            </a:r>
            <a:r>
              <a:rPr lang="cs-CZ" dirty="0" smtClean="0"/>
              <a:t>obnova ekonomiky po 1. světové válce a občanské </a:t>
            </a:r>
            <a:r>
              <a:rPr lang="cs-CZ" dirty="0" smtClean="0"/>
              <a:t>válce</a:t>
            </a:r>
          </a:p>
          <a:p>
            <a:endParaRPr lang="cs-CZ" dirty="0" smtClean="0"/>
          </a:p>
          <a:p>
            <a:r>
              <a:rPr lang="cs-CZ" dirty="0" smtClean="0"/>
              <a:t>Dočasné řešení – nutnost překonání zaostalosti země prostřednictvím společného úsilí dělníků a </a:t>
            </a:r>
            <a:r>
              <a:rPr lang="cs-CZ" dirty="0" smtClean="0"/>
              <a:t>rolníků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94678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Podstata NEPU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540701"/>
            <a:ext cx="8915400" cy="5473873"/>
          </a:xfrm>
        </p:spPr>
        <p:txBody>
          <a:bodyPr>
            <a:normAutofit/>
          </a:bodyPr>
          <a:lstStyle/>
          <a:p>
            <a:pPr lvl="1"/>
            <a:r>
              <a:rPr lang="cs-CZ" dirty="0" smtClean="0"/>
              <a:t>Obnova </a:t>
            </a:r>
            <a:r>
              <a:rPr lang="cs-CZ" dirty="0"/>
              <a:t>soukromé iniciativy v zemědělství, obchodu a lehkém </a:t>
            </a:r>
            <a:r>
              <a:rPr lang="cs-CZ" dirty="0" smtClean="0"/>
              <a:t>průmyslu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Prodej koncesí zahraničním </a:t>
            </a:r>
            <a:r>
              <a:rPr lang="cs-CZ" dirty="0" smtClean="0"/>
              <a:t>společnostem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Rekvizice všech výnosů nahrazeny daní cca 10 </a:t>
            </a:r>
            <a:r>
              <a:rPr lang="cs-CZ" dirty="0" smtClean="0"/>
              <a:t>%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Po splnění odvodů rolník mohl s přebytky disponovat dle svého </a:t>
            </a:r>
            <a:r>
              <a:rPr lang="cs-CZ" dirty="0" smtClean="0"/>
              <a:t>uvážení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Odpor levé opozice ve straně – Zinověv, Kameněv, </a:t>
            </a:r>
            <a:r>
              <a:rPr lang="cs-CZ" dirty="0" err="1"/>
              <a:t>Trockij</a:t>
            </a:r>
            <a:r>
              <a:rPr lang="cs-CZ" dirty="0"/>
              <a:t> =&gt; označovali za zradu dělnické třídy a socialismu</a:t>
            </a:r>
          </a:p>
          <a:p>
            <a:pPr lvl="1"/>
            <a:r>
              <a:rPr lang="cs-CZ" dirty="0"/>
              <a:t>R. 1927 pomohlo k dosáhnutí stejné úrovně jako před válkou</a:t>
            </a:r>
          </a:p>
          <a:p>
            <a:pPr lvl="1"/>
            <a:r>
              <a:rPr lang="cs-CZ" dirty="0"/>
              <a:t>1929 zrušeno Stalinem =&gt; tzv. druhá revoluce - zavedení industrializace a kolektivizace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695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Denacionalizace drobného průmyslu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485900"/>
            <a:ext cx="8915400" cy="5005052"/>
          </a:xfrm>
        </p:spPr>
        <p:txBody>
          <a:bodyPr>
            <a:normAutofit/>
          </a:bodyPr>
          <a:lstStyle/>
          <a:p>
            <a:r>
              <a:rPr lang="cs-CZ" dirty="0"/>
              <a:t>První a základní </a:t>
            </a:r>
            <a:r>
              <a:rPr lang="cs-CZ" dirty="0" smtClean="0"/>
              <a:t>potíž - naprostý </a:t>
            </a:r>
            <a:r>
              <a:rPr lang="cs-CZ" dirty="0"/>
              <a:t>nedostatek </a:t>
            </a:r>
            <a:r>
              <a:rPr lang="cs-CZ" dirty="0" smtClean="0"/>
              <a:t>průmyslové produkce (přiměla by rolníka</a:t>
            </a:r>
            <a:r>
              <a:rPr lang="cs-CZ" dirty="0"/>
              <a:t>, aby přinesl své výrobky </a:t>
            </a:r>
            <a:r>
              <a:rPr lang="cs-CZ" dirty="0" smtClean="0"/>
              <a:t>na trh</a:t>
            </a:r>
            <a:r>
              <a:rPr lang="cs-CZ" dirty="0" smtClean="0"/>
              <a:t>)</a:t>
            </a:r>
          </a:p>
          <a:p>
            <a:endParaRPr lang="cs-CZ" dirty="0" smtClean="0"/>
          </a:p>
          <a:p>
            <a:r>
              <a:rPr lang="cs-CZ" dirty="0" smtClean="0"/>
              <a:t>Původně se s </a:t>
            </a:r>
            <a:r>
              <a:rPr lang="cs-CZ" dirty="0" err="1" smtClean="0"/>
              <a:t>NEPem</a:t>
            </a:r>
            <a:r>
              <a:rPr lang="cs-CZ" dirty="0" smtClean="0"/>
              <a:t> nepočítalo pro průmysl</a:t>
            </a:r>
          </a:p>
          <a:p>
            <a:r>
              <a:rPr lang="cs-CZ" dirty="0" smtClean="0"/>
              <a:t>Potřeba výrobků (nářadí atp.) ale nakonec </a:t>
            </a:r>
            <a:r>
              <a:rPr lang="cs-CZ" dirty="0" smtClean="0"/>
              <a:t>převládla</a:t>
            </a:r>
          </a:p>
          <a:p>
            <a:endParaRPr lang="cs-CZ" dirty="0" smtClean="0"/>
          </a:p>
          <a:p>
            <a:r>
              <a:rPr lang="cs-CZ" dirty="0" smtClean="0"/>
              <a:t>Zprvu zaměřeno na malé a střední podniky</a:t>
            </a:r>
          </a:p>
          <a:p>
            <a:endParaRPr lang="cs-CZ" dirty="0" smtClean="0"/>
          </a:p>
          <a:p>
            <a:r>
              <a:rPr lang="cs-CZ" dirty="0" smtClean="0"/>
              <a:t>Na </a:t>
            </a:r>
            <a:r>
              <a:rPr lang="cs-CZ" dirty="0" smtClean="0"/>
              <a:t>2-5 let možnost pronájmu podniků družstvům nebo soukromým osobám</a:t>
            </a:r>
          </a:p>
          <a:p>
            <a:endParaRPr lang="cs-CZ" dirty="0" smtClean="0"/>
          </a:p>
          <a:p>
            <a:r>
              <a:rPr lang="cs-CZ" dirty="0" smtClean="0"/>
              <a:t>Renta </a:t>
            </a:r>
            <a:r>
              <a:rPr lang="cs-CZ" dirty="0" smtClean="0"/>
              <a:t>placena v naturáliích/ procento z vyrobeného zboží</a:t>
            </a:r>
          </a:p>
          <a:p>
            <a:pPr lvl="2"/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38815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91069"/>
            <a:ext cx="8915400" cy="6666931"/>
          </a:xfrm>
        </p:spPr>
        <p:txBody>
          <a:bodyPr>
            <a:normAutofit/>
          </a:bodyPr>
          <a:lstStyle/>
          <a:p>
            <a:r>
              <a:rPr lang="cs-CZ" dirty="0"/>
              <a:t>Listopad 1917 – Dekret o míru, dekret o </a:t>
            </a:r>
            <a:r>
              <a:rPr lang="cs-CZ" dirty="0" smtClean="0"/>
              <a:t>půdě</a:t>
            </a:r>
          </a:p>
          <a:p>
            <a:endParaRPr lang="cs-CZ" dirty="0"/>
          </a:p>
          <a:p>
            <a:r>
              <a:rPr lang="cs-CZ" dirty="0"/>
              <a:t>Listopad 1917 – Dekret o dělnické </a:t>
            </a:r>
            <a:r>
              <a:rPr lang="cs-CZ" dirty="0" smtClean="0"/>
              <a:t>kontrole</a:t>
            </a:r>
          </a:p>
          <a:p>
            <a:endParaRPr lang="cs-CZ" dirty="0"/>
          </a:p>
          <a:p>
            <a:r>
              <a:rPr lang="cs-CZ" dirty="0"/>
              <a:t>Leden 1919 – obilní monopol nahrazen všeobecnou konfiskací a přerozdělením potravin (</a:t>
            </a:r>
            <a:r>
              <a:rPr lang="cs-CZ" dirty="0" err="1"/>
              <a:t>prodrazvjorstka</a:t>
            </a:r>
            <a:r>
              <a:rPr lang="cs-CZ" dirty="0" smtClean="0"/>
              <a:t>)</a:t>
            </a:r>
          </a:p>
          <a:p>
            <a:endParaRPr lang="cs-CZ" dirty="0"/>
          </a:p>
          <a:p>
            <a:r>
              <a:rPr lang="cs-CZ" dirty="0"/>
              <a:t>28. června 1918 – znárodnění velkých průmyslových podniků – státem jmenovaní správci do </a:t>
            </a:r>
            <a:r>
              <a:rPr lang="cs-CZ" dirty="0" smtClean="0"/>
              <a:t>podniků</a:t>
            </a:r>
          </a:p>
          <a:p>
            <a:endParaRPr lang="cs-CZ" dirty="0"/>
          </a:p>
          <a:p>
            <a:r>
              <a:rPr lang="cs-CZ" dirty="0"/>
              <a:t>Přídělový systém – přídělové lístky – zánik kapitalistického systému</a:t>
            </a:r>
            <a:r>
              <a:rPr lang="cs-CZ" dirty="0" smtClean="0"/>
              <a:t>?</a:t>
            </a:r>
          </a:p>
          <a:p>
            <a:endParaRPr lang="cs-CZ" dirty="0"/>
          </a:p>
          <a:p>
            <a:r>
              <a:rPr lang="cs-CZ" dirty="0"/>
              <a:t>Kategorie dávky přídělového lístku – postavení ve společenská hierarchii</a:t>
            </a:r>
            <a:r>
              <a:rPr lang="cs-CZ" dirty="0" smtClean="0"/>
              <a:t>?</a:t>
            </a:r>
          </a:p>
          <a:p>
            <a:endParaRPr lang="cs-CZ" dirty="0"/>
          </a:p>
          <a:p>
            <a:r>
              <a:rPr lang="cs-CZ" dirty="0"/>
              <a:t>1920 – konec občanské války, porážka „Bílých“</a:t>
            </a:r>
          </a:p>
          <a:p>
            <a:r>
              <a:rPr lang="cs-CZ" dirty="0"/>
              <a:t>1921 – ve městech stávky, na venkově rolnické vzpoury</a:t>
            </a:r>
          </a:p>
          <a:p>
            <a:r>
              <a:rPr lang="cs-CZ" dirty="0"/>
              <a:t>1921 – únor – stávky/povstání v Moskvě, Petrohradu, </a:t>
            </a:r>
            <a:r>
              <a:rPr lang="cs-CZ" dirty="0" err="1"/>
              <a:t>Kronštadtu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38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Prohloubení </a:t>
            </a:r>
            <a:r>
              <a:rPr lang="cs-CZ" dirty="0" err="1" smtClean="0"/>
              <a:t>NEPu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403797"/>
            <a:ext cx="8915400" cy="5454203"/>
          </a:xfrm>
        </p:spPr>
        <p:txBody>
          <a:bodyPr>
            <a:normAutofit/>
          </a:bodyPr>
          <a:lstStyle/>
          <a:p>
            <a:r>
              <a:rPr lang="cs-CZ" dirty="0" smtClean="0"/>
              <a:t>Zrušen jeho lokální charakter</a:t>
            </a:r>
          </a:p>
          <a:p>
            <a:r>
              <a:rPr lang="cs-CZ" dirty="0" smtClean="0"/>
              <a:t>Zrušení naturální směny, zavedení nové měny</a:t>
            </a:r>
          </a:p>
          <a:p>
            <a:r>
              <a:rPr lang="cs-CZ" dirty="0" smtClean="0"/>
              <a:t>Postupně vydávány dekrety k obnově normálních tržních vztahů</a:t>
            </a:r>
          </a:p>
          <a:p>
            <a:r>
              <a:rPr lang="cs-CZ" dirty="0" smtClean="0"/>
              <a:t>Velké průmyslové komplexy ale zůstaly pod kontrolou státu</a:t>
            </a:r>
          </a:p>
          <a:p>
            <a:pPr lvl="1"/>
            <a:r>
              <a:rPr lang="cs-CZ" dirty="0" smtClean="0"/>
              <a:t>Byl ale zrušen centrální systém řízení a zavedeny komerční prvky</a:t>
            </a:r>
          </a:p>
          <a:p>
            <a:pPr lvl="1"/>
            <a:r>
              <a:rPr lang="cs-CZ" dirty="0" smtClean="0"/>
              <a:t>Velkoprůmyslové </a:t>
            </a:r>
            <a:r>
              <a:rPr lang="cs-CZ" dirty="0" smtClean="0"/>
              <a:t>podniky mohly hospodařit se svými přebytky</a:t>
            </a:r>
          </a:p>
          <a:p>
            <a:pPr lvl="1"/>
            <a:r>
              <a:rPr lang="cs-CZ" dirty="0" smtClean="0"/>
              <a:t>zároveň </a:t>
            </a:r>
            <a:r>
              <a:rPr lang="cs-CZ" dirty="0"/>
              <a:t>získaly dispoziční právo na prodej svých </a:t>
            </a:r>
            <a:r>
              <a:rPr lang="cs-CZ" dirty="0" smtClean="0"/>
              <a:t>výrobků (od srpna </a:t>
            </a:r>
            <a:r>
              <a:rPr lang="cs-CZ" dirty="0"/>
              <a:t>1921 bylo většině průmyslových podniků dovoleno disponovat polovinou své produkce na </a:t>
            </a:r>
            <a:r>
              <a:rPr lang="cs-CZ" dirty="0" smtClean="0"/>
              <a:t>trhu</a:t>
            </a:r>
          </a:p>
          <a:p>
            <a:pPr lvl="1"/>
            <a:r>
              <a:rPr lang="cs-CZ" dirty="0" smtClean="0"/>
              <a:t>druhou </a:t>
            </a:r>
            <a:r>
              <a:rPr lang="cs-CZ" dirty="0"/>
              <a:t>polovinou měly podniky hradit odpovídající množství surovin a paliva, které obdržely z ústřední zásobovací </a:t>
            </a:r>
            <a:r>
              <a:rPr lang="cs-CZ" dirty="0" smtClean="0"/>
              <a:t>sítě</a:t>
            </a:r>
          </a:p>
          <a:p>
            <a:pPr lvl="1"/>
            <a:r>
              <a:rPr lang="cs-CZ" dirty="0" smtClean="0"/>
              <a:t>Později přešly </a:t>
            </a:r>
            <a:r>
              <a:rPr lang="cs-CZ" dirty="0"/>
              <a:t>tyto podniky úplně na komerční princip jak v nákupu surovin, tak i v prodeji hotových </a:t>
            </a:r>
            <a:r>
              <a:rPr lang="cs-CZ" dirty="0" smtClean="0"/>
              <a:t>výrobků – mohly uzavírat vlastní kontrakty na koupi surovin</a:t>
            </a:r>
            <a:endParaRPr lang="cs-CZ" dirty="0"/>
          </a:p>
          <a:p>
            <a:pPr lvl="1"/>
            <a:endParaRPr lang="cs-CZ" dirty="0" smtClean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971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NEP - měna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668706"/>
            <a:ext cx="8915400" cy="3495722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Obnova funkce peněz</a:t>
            </a:r>
          </a:p>
          <a:p>
            <a:pPr lvl="1"/>
            <a:r>
              <a:rPr lang="cs-CZ" dirty="0" smtClean="0"/>
              <a:t>1923 zavedena měna </a:t>
            </a:r>
            <a:r>
              <a:rPr lang="cs-CZ" dirty="0" err="1" smtClean="0"/>
              <a:t>červonce</a:t>
            </a:r>
            <a:endParaRPr lang="cs-CZ" dirty="0" smtClean="0"/>
          </a:p>
          <a:p>
            <a:pPr lvl="1"/>
            <a:endParaRPr lang="cs-CZ" dirty="0" smtClean="0"/>
          </a:p>
          <a:p>
            <a:r>
              <a:rPr lang="cs-CZ" dirty="0" smtClean="0"/>
              <a:t>Začala opět působit státní </a:t>
            </a:r>
            <a:r>
              <a:rPr lang="cs-CZ" dirty="0" smtClean="0"/>
              <a:t>banka</a:t>
            </a:r>
          </a:p>
          <a:p>
            <a:endParaRPr lang="cs-CZ" dirty="0" smtClean="0"/>
          </a:p>
          <a:p>
            <a:r>
              <a:rPr lang="cs-CZ" dirty="0" smtClean="0"/>
              <a:t>Znovu se platily nájmy, doprava</a:t>
            </a:r>
            <a:r>
              <a:rPr lang="cs-CZ" dirty="0" smtClean="0"/>
              <a:t>…</a:t>
            </a:r>
          </a:p>
          <a:p>
            <a:endParaRPr lang="cs-CZ" dirty="0" smtClean="0"/>
          </a:p>
          <a:p>
            <a:r>
              <a:rPr lang="cs-CZ" dirty="0" err="1" smtClean="0"/>
              <a:t>Červonce</a:t>
            </a:r>
            <a:r>
              <a:rPr lang="cs-CZ" dirty="0" smtClean="0"/>
              <a:t> fungovaly v různé podobě až do měnové reformy 1947</a:t>
            </a:r>
          </a:p>
          <a:p>
            <a:r>
              <a:rPr lang="cs-CZ" dirty="0" smtClean="0"/>
              <a:t>+ v průběhu 2. světové války na okupovaných územích nahrazeny</a:t>
            </a:r>
          </a:p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02476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229" y="2910223"/>
            <a:ext cx="5634361" cy="377825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73756"/>
            <a:ext cx="5514363" cy="253646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2615" y="373756"/>
            <a:ext cx="6428615" cy="6428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80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Úprava daňového systému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červnu 1921 byl proto obnoven klasický daňový </a:t>
            </a:r>
            <a:r>
              <a:rPr lang="cs-CZ" dirty="0" smtClean="0"/>
              <a:t>systém</a:t>
            </a:r>
          </a:p>
          <a:p>
            <a:endParaRPr lang="cs-CZ" dirty="0" smtClean="0"/>
          </a:p>
          <a:p>
            <a:r>
              <a:rPr lang="cs-CZ" dirty="0" smtClean="0"/>
              <a:t>průmyslové </a:t>
            </a:r>
            <a:r>
              <a:rPr lang="cs-CZ" dirty="0"/>
              <a:t>i obchodní podniky podléhaly </a:t>
            </a:r>
            <a:r>
              <a:rPr lang="cs-CZ" dirty="0" smtClean="0"/>
              <a:t>zdanění</a:t>
            </a:r>
          </a:p>
          <a:p>
            <a:endParaRPr lang="cs-CZ" dirty="0" smtClean="0"/>
          </a:p>
          <a:p>
            <a:r>
              <a:rPr lang="cs-CZ" dirty="0" smtClean="0"/>
              <a:t>zavedeny  nepřímé </a:t>
            </a:r>
            <a:r>
              <a:rPr lang="cs-CZ" dirty="0"/>
              <a:t>daně např. na víno a lihoviny, tabák, zápalky, čaj, kávu apod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796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NEP v politické rovině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790162"/>
            <a:ext cx="8915400" cy="4778063"/>
          </a:xfrm>
        </p:spPr>
        <p:txBody>
          <a:bodyPr/>
          <a:lstStyle/>
          <a:p>
            <a:r>
              <a:rPr lang="cs-CZ" dirty="0" smtClean="0"/>
              <a:t>Hlavním odpůrcem </a:t>
            </a:r>
            <a:r>
              <a:rPr lang="cs-CZ" dirty="0" err="1" smtClean="0"/>
              <a:t>Trockij</a:t>
            </a:r>
            <a:endParaRPr lang="cs-CZ" dirty="0" smtClean="0"/>
          </a:p>
          <a:p>
            <a:r>
              <a:rPr lang="cs-CZ" dirty="0" smtClean="0"/>
              <a:t>Po smrti Lenina (1924) dva hlavní směry ve vztahu k NEP</a:t>
            </a:r>
          </a:p>
          <a:p>
            <a:pPr lvl="1"/>
            <a:r>
              <a:rPr lang="cs-CZ" dirty="0" smtClean="0"/>
              <a:t>1925 – Zinověv, Kameněv – kritika </a:t>
            </a:r>
            <a:r>
              <a:rPr lang="cs-CZ" dirty="0" err="1" smtClean="0"/>
              <a:t>NEPu</a:t>
            </a:r>
            <a:r>
              <a:rPr lang="cs-CZ" dirty="0" smtClean="0"/>
              <a:t>, jakožto odklonu od původního ideálu</a:t>
            </a:r>
          </a:p>
          <a:p>
            <a:pPr lvl="2"/>
            <a:r>
              <a:rPr lang="cs-CZ" dirty="0" smtClean="0"/>
              <a:t>Vytvoření tzv. sjednocené opozice= společně s Trockým kritika </a:t>
            </a:r>
            <a:r>
              <a:rPr lang="cs-CZ" dirty="0" err="1" smtClean="0"/>
              <a:t>NEPu</a:t>
            </a:r>
            <a:r>
              <a:rPr lang="cs-CZ" dirty="0" smtClean="0"/>
              <a:t> z levicových důvodů</a:t>
            </a:r>
          </a:p>
          <a:p>
            <a:pPr lvl="2"/>
            <a:r>
              <a:rPr lang="cs-CZ" dirty="0" smtClean="0"/>
              <a:t>X „pravicová opozice“ Stalina ve spolupráci s Bucharinem, </a:t>
            </a:r>
            <a:r>
              <a:rPr lang="cs-CZ" dirty="0" err="1" smtClean="0"/>
              <a:t>Rykovem</a:t>
            </a:r>
            <a:r>
              <a:rPr lang="cs-CZ" dirty="0" smtClean="0"/>
              <a:t> a Tomským</a:t>
            </a:r>
          </a:p>
          <a:p>
            <a:pPr lvl="3"/>
            <a:endParaRPr lang="cs-CZ" dirty="0" smtClean="0"/>
          </a:p>
          <a:p>
            <a:r>
              <a:rPr lang="cs-CZ" dirty="0" smtClean="0"/>
              <a:t>1928 – prohlubující se krize, Stalin se přiklání k levicové pozici – noví spolupracovníci Molotov, Kirov, Vorošilov; předchozí spolupracovníci obviněni z „pravé úchylky</a:t>
            </a:r>
            <a:r>
              <a:rPr lang="cs-CZ" dirty="0" smtClean="0"/>
              <a:t>“</a:t>
            </a:r>
          </a:p>
          <a:p>
            <a:endParaRPr lang="cs-CZ" dirty="0" smtClean="0"/>
          </a:p>
          <a:p>
            <a:r>
              <a:rPr lang="cs-CZ" b="1" dirty="0" smtClean="0"/>
              <a:t>1928/29 zahájena tzv. druhá revoluce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068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Obdélník 3"/>
          <p:cNvSpPr/>
          <p:nvPr/>
        </p:nvSpPr>
        <p:spPr>
          <a:xfrm>
            <a:off x="4216735" y="3244334"/>
            <a:ext cx="3758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Verdana" panose="020B0604030504040204" pitchFamily="34" charset="0"/>
              </a:rPr>
              <a:t>The ARCOS police raid of 1927</a:t>
            </a:r>
            <a:endParaRPr lang="cs-CZ" dirty="0"/>
          </a:p>
        </p:txBody>
      </p:sp>
      <p:pic>
        <p:nvPicPr>
          <p:cNvPr id="2050" name="Picture 2" descr="Police Inspectors examining people outside the Soviet Government's... News  Photo - Getty Imag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772" y="518041"/>
            <a:ext cx="9753600" cy="619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779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5" y="914400"/>
            <a:ext cx="8907413" cy="990600"/>
          </a:xfrm>
        </p:spPr>
        <p:txBody>
          <a:bodyPr/>
          <a:lstStyle/>
          <a:p>
            <a:r>
              <a:rPr lang="cs-CZ" dirty="0" smtClean="0"/>
              <a:t>Konec 20. </a:t>
            </a:r>
            <a:r>
              <a:rPr lang="cs-CZ" dirty="0" smtClean="0"/>
              <a:t>let – konec NEP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749287"/>
            <a:ext cx="8915400" cy="4909421"/>
          </a:xfrm>
        </p:spPr>
        <p:txBody>
          <a:bodyPr>
            <a:normAutofit/>
          </a:bodyPr>
          <a:lstStyle/>
          <a:p>
            <a:r>
              <a:rPr lang="cs-CZ" b="1" dirty="0" smtClean="0"/>
              <a:t>Neúspěch na mezinárodním poli (např. přerušení vztahů s Velkou Británií)</a:t>
            </a:r>
          </a:p>
          <a:p>
            <a:pPr lvl="1"/>
            <a:r>
              <a:rPr lang="cs-CZ" b="1" dirty="0" smtClean="0"/>
              <a:t>1927 – aféra </a:t>
            </a:r>
            <a:r>
              <a:rPr lang="cs-CZ" b="1" dirty="0" err="1" smtClean="0"/>
              <a:t>Arcos</a:t>
            </a:r>
            <a:endParaRPr lang="cs-CZ" b="1" dirty="0" smtClean="0"/>
          </a:p>
          <a:p>
            <a:r>
              <a:rPr lang="cs-CZ" dirty="0" smtClean="0"/>
              <a:t>Obavy z vojenského střetu se západem</a:t>
            </a:r>
          </a:p>
          <a:p>
            <a:pPr lvl="1"/>
            <a:r>
              <a:rPr lang="cs-CZ" dirty="0" smtClean="0"/>
              <a:t>Tyto obavy výhodné pro Stalina, mohl vyžadovat jednotu strany a likvidovat „nepřátele“ a „cizí agenty</a:t>
            </a:r>
            <a:r>
              <a:rPr lang="cs-CZ" dirty="0" smtClean="0"/>
              <a:t>“</a:t>
            </a:r>
            <a:endParaRPr lang="cs-CZ" dirty="0" smtClean="0"/>
          </a:p>
          <a:p>
            <a:r>
              <a:rPr lang="cs-CZ" b="1" dirty="0" smtClean="0"/>
              <a:t>Vnější obavy z války nebyly </a:t>
            </a:r>
            <a:r>
              <a:rPr lang="cs-CZ" b="1" dirty="0" smtClean="0"/>
              <a:t>reálné</a:t>
            </a:r>
          </a:p>
          <a:p>
            <a:endParaRPr lang="cs-CZ" b="1" dirty="0" smtClean="0"/>
          </a:p>
          <a:p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99502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„Dohnat a předehnat“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73395" y="1324708"/>
            <a:ext cx="9919311" cy="5638800"/>
          </a:xfrm>
        </p:spPr>
        <p:txBody>
          <a:bodyPr>
            <a:normAutofit/>
          </a:bodyPr>
          <a:lstStyle/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Na </a:t>
            </a:r>
            <a:r>
              <a:rPr lang="cs-CZ" dirty="0" smtClean="0"/>
              <a:t>západě modernizace hospodářství – chemický, elektrický, letecký, automobilový </a:t>
            </a:r>
            <a:r>
              <a:rPr lang="cs-CZ" dirty="0" smtClean="0"/>
              <a:t>průmysl</a:t>
            </a:r>
          </a:p>
          <a:p>
            <a:endParaRPr lang="cs-CZ" dirty="0" smtClean="0"/>
          </a:p>
          <a:p>
            <a:r>
              <a:rPr lang="cs-CZ" b="1" dirty="0" smtClean="0"/>
              <a:t>Stalinova teze: „Do 10 let musí SSSR uběhnout vzdálenost, která ho dělí od vyspělých západních států nebo bude převálcován</a:t>
            </a:r>
            <a:r>
              <a:rPr lang="cs-CZ" b="1" dirty="0" smtClean="0"/>
              <a:t>.“</a:t>
            </a:r>
          </a:p>
          <a:p>
            <a:endParaRPr lang="cs-CZ" b="1" dirty="0" smtClean="0"/>
          </a:p>
          <a:p>
            <a:r>
              <a:rPr lang="cs-CZ" dirty="0" smtClean="0"/>
              <a:t>Potřeba dohnat západ technologiemi a vyspělým hospodářstvím – pokud ne, SSSR bude </a:t>
            </a:r>
            <a:r>
              <a:rPr lang="cs-CZ" dirty="0" smtClean="0"/>
              <a:t>zničeno</a:t>
            </a:r>
          </a:p>
          <a:p>
            <a:endParaRPr lang="cs-CZ" dirty="0" smtClean="0"/>
          </a:p>
          <a:p>
            <a:r>
              <a:rPr lang="cs-CZ" dirty="0" smtClean="0"/>
              <a:t>Stalinův plán výstavby socialismu v SSSR – ústup od celosvětové revoluce</a:t>
            </a:r>
          </a:p>
          <a:p>
            <a:pPr lvl="1"/>
            <a:r>
              <a:rPr lang="cs-CZ" dirty="0" smtClean="0"/>
              <a:t>Nejprve potřeba vytvořit silný stát, pak je možné šířit revoluci</a:t>
            </a:r>
          </a:p>
          <a:p>
            <a:pPr lvl="1"/>
            <a:r>
              <a:rPr lang="cs-CZ" dirty="0" smtClean="0"/>
              <a:t>Výstavba socialismu v jedné zemi</a:t>
            </a:r>
          </a:p>
          <a:p>
            <a:endParaRPr lang="cs-CZ" dirty="0"/>
          </a:p>
          <a:p>
            <a:pPr lvl="2"/>
            <a:endParaRPr lang="cs-CZ" dirty="0" smtClean="0"/>
          </a:p>
          <a:p>
            <a:pPr lvl="2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9274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9482165" cy="1280890"/>
          </a:xfrm>
        </p:spPr>
        <p:txBody>
          <a:bodyPr/>
          <a:lstStyle/>
          <a:p>
            <a:r>
              <a:rPr lang="cs-CZ" dirty="0" smtClean="0"/>
              <a:t>Obilná krize </a:t>
            </a:r>
            <a:r>
              <a:rPr lang="cs-CZ" dirty="0" smtClean="0"/>
              <a:t>1927 – tlak na rozvoj průmyslu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92925" y="1409995"/>
            <a:ext cx="8915400" cy="5359179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Stát ovlivňoval cenu obilí</a:t>
            </a:r>
          </a:p>
          <a:p>
            <a:r>
              <a:rPr lang="cs-CZ" dirty="0" smtClean="0"/>
              <a:t>1925 – nedostatek obilí na vývoz – zvýšení výkupních </a:t>
            </a:r>
            <a:r>
              <a:rPr lang="cs-CZ" dirty="0" smtClean="0"/>
              <a:t>cen</a:t>
            </a:r>
          </a:p>
          <a:p>
            <a:endParaRPr lang="cs-CZ" dirty="0" smtClean="0"/>
          </a:p>
          <a:p>
            <a:r>
              <a:rPr lang="cs-CZ" dirty="0" smtClean="0"/>
              <a:t>1926 – snížení ploch osetých technickými plodinami – pěstuje se více obilí – stát ceny </a:t>
            </a:r>
            <a:r>
              <a:rPr lang="cs-CZ" dirty="0" smtClean="0"/>
              <a:t>snižuje</a:t>
            </a:r>
          </a:p>
          <a:p>
            <a:endParaRPr lang="cs-CZ" dirty="0" smtClean="0"/>
          </a:p>
          <a:p>
            <a:r>
              <a:rPr lang="cs-CZ" dirty="0" smtClean="0"/>
              <a:t>Zároveň růst cen masa a mléčných produktů – stát ceny nereguluje 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Pro rolníky výhodné zaměřit se na masovou a mléčnou </a:t>
            </a:r>
            <a:r>
              <a:rPr lang="cs-CZ" dirty="0" smtClean="0"/>
              <a:t>výrobu</a:t>
            </a:r>
          </a:p>
          <a:p>
            <a:endParaRPr lang="cs-CZ" dirty="0" smtClean="0"/>
          </a:p>
          <a:p>
            <a:r>
              <a:rPr lang="cs-CZ" dirty="0" smtClean="0"/>
              <a:t>1927 – nedošlo k navýšení cen výkupů, ale větší tlak na industrializaci</a:t>
            </a:r>
          </a:p>
          <a:p>
            <a:pPr lvl="1"/>
            <a:r>
              <a:rPr lang="cs-CZ" dirty="0" smtClean="0"/>
              <a:t>Vede ke krizi – rolníci neprodávají</a:t>
            </a:r>
          </a:p>
          <a:p>
            <a:pPr lvl="1"/>
            <a:r>
              <a:rPr lang="cs-CZ" dirty="0" smtClean="0"/>
              <a:t>Stát zabavuje násilnou cestou</a:t>
            </a:r>
          </a:p>
          <a:p>
            <a:pPr lvl="1"/>
            <a:r>
              <a:rPr lang="cs-CZ" dirty="0" smtClean="0"/>
              <a:t>Stalin nabádá k zásahu proti </a:t>
            </a:r>
            <a:r>
              <a:rPr lang="cs-CZ" dirty="0" smtClean="0"/>
              <a:t>kulakům</a:t>
            </a:r>
          </a:p>
          <a:p>
            <a:pPr lvl="1"/>
            <a:endParaRPr lang="cs-CZ" dirty="0" smtClean="0"/>
          </a:p>
          <a:p>
            <a:r>
              <a:rPr lang="cs-CZ" dirty="0" smtClean="0"/>
              <a:t>1928 – rolníci demotivováni – obavy z konfiskace – menší osevy</a:t>
            </a:r>
          </a:p>
          <a:p>
            <a:pPr marL="0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178913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 descr="Шахтинское дело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56" y="341030"/>
            <a:ext cx="5470890" cy="4093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Шахтинское дело - процесс над инженерами угольной промышленности в 1928 году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8661" y="2910214"/>
            <a:ext cx="5381315" cy="377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0548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Válečný komunismus?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Proč vznikl a co to bylo?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3706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5" y="2327650"/>
            <a:ext cx="8911687" cy="1280890"/>
          </a:xfrm>
        </p:spPr>
        <p:txBody>
          <a:bodyPr/>
          <a:lstStyle/>
          <a:p>
            <a:r>
              <a:rPr lang="cs-CZ" dirty="0" smtClean="0"/>
              <a:t>1928 – </a:t>
            </a:r>
            <a:r>
              <a:rPr lang="cs-CZ" dirty="0" err="1" smtClean="0"/>
              <a:t>Šachtinský</a:t>
            </a:r>
            <a:r>
              <a:rPr lang="cs-CZ" dirty="0" smtClean="0"/>
              <a:t> proces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293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94590" y="2578171"/>
            <a:ext cx="8911687" cy="1280890"/>
          </a:xfrm>
        </p:spPr>
        <p:txBody>
          <a:bodyPr/>
          <a:lstStyle/>
          <a:p>
            <a:r>
              <a:rPr lang="cs-CZ" dirty="0" smtClean="0"/>
              <a:t>Druhá revoluce?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451034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Důvody krize, která vedla ke vzniku systému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280848"/>
          </a:xfrm>
        </p:spPr>
        <p:txBody>
          <a:bodyPr>
            <a:normAutofit/>
          </a:bodyPr>
          <a:lstStyle/>
          <a:p>
            <a:r>
              <a:rPr lang="cs-CZ" dirty="0" smtClean="0"/>
              <a:t>1) </a:t>
            </a:r>
            <a:r>
              <a:rPr lang="cs-CZ" b="1" dirty="0" smtClean="0"/>
              <a:t>následky světové a občanské války</a:t>
            </a:r>
          </a:p>
          <a:p>
            <a:pPr lvl="1"/>
            <a:r>
              <a:rPr lang="cs-CZ" dirty="0" smtClean="0"/>
              <a:t>Hospodářská a společenská </a:t>
            </a:r>
            <a:r>
              <a:rPr lang="cs-CZ" dirty="0" smtClean="0"/>
              <a:t>destrukce</a:t>
            </a:r>
          </a:p>
          <a:p>
            <a:pPr lvl="1"/>
            <a:endParaRPr lang="cs-CZ" dirty="0" smtClean="0"/>
          </a:p>
          <a:p>
            <a:r>
              <a:rPr lang="cs-CZ" dirty="0" smtClean="0"/>
              <a:t>2)</a:t>
            </a:r>
            <a:r>
              <a:rPr lang="cs-CZ" b="1" dirty="0" smtClean="0"/>
              <a:t> zahraničně-politická izolace </a:t>
            </a:r>
            <a:r>
              <a:rPr lang="cs-CZ" b="1" dirty="0" smtClean="0"/>
              <a:t>země</a:t>
            </a:r>
          </a:p>
          <a:p>
            <a:endParaRPr lang="cs-CZ" dirty="0" smtClean="0"/>
          </a:p>
          <a:p>
            <a:r>
              <a:rPr lang="cs-CZ" dirty="0" smtClean="0"/>
              <a:t>3) </a:t>
            </a:r>
            <a:r>
              <a:rPr lang="cs-CZ" b="1" dirty="0" smtClean="0"/>
              <a:t>model hospodářského a sociálního vývoje Ruska cestou socialismu  nebyl pro zemi vhodný</a:t>
            </a:r>
            <a:r>
              <a:rPr lang="cs-CZ" dirty="0" smtClean="0"/>
              <a:t>/ Rusko nebylo v dostatečném stupni zralosti/ Marx a Engels navrhovali svou původní koncepci pro rozvinuté </a:t>
            </a:r>
            <a:r>
              <a:rPr lang="cs-CZ" dirty="0" smtClean="0"/>
              <a:t>Německo</a:t>
            </a:r>
          </a:p>
          <a:p>
            <a:endParaRPr lang="cs-CZ" dirty="0" smtClean="0"/>
          </a:p>
          <a:p>
            <a:r>
              <a:rPr lang="cs-CZ" dirty="0" smtClean="0"/>
              <a:t>4) </a:t>
            </a:r>
            <a:r>
              <a:rPr lang="cs-CZ" b="1" dirty="0" smtClean="0"/>
              <a:t>problém Leninova dědictví – vnitřní politická krize a otřesy</a:t>
            </a:r>
            <a:r>
              <a:rPr lang="cs-CZ" dirty="0" smtClean="0"/>
              <a:t>/ vnitřní mocenské boje ve straně místo včasné a plynulé koncepce hospodářského rozvoje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616937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Autoritářský/totalitní systém a hospodářství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Tlak „shora“ – industrializace agrární </a:t>
            </a:r>
            <a:r>
              <a:rPr lang="cs-CZ" dirty="0" smtClean="0"/>
              <a:t>země</a:t>
            </a:r>
          </a:p>
          <a:p>
            <a:endParaRPr lang="cs-CZ" dirty="0" smtClean="0"/>
          </a:p>
          <a:p>
            <a:r>
              <a:rPr lang="cs-CZ" dirty="0" smtClean="0"/>
              <a:t>Vojensko-byrokratické řízení </a:t>
            </a:r>
            <a:r>
              <a:rPr lang="cs-CZ" dirty="0" smtClean="0"/>
              <a:t>státu</a:t>
            </a:r>
          </a:p>
          <a:p>
            <a:endParaRPr lang="cs-CZ" dirty="0" smtClean="0"/>
          </a:p>
          <a:p>
            <a:r>
              <a:rPr lang="cs-CZ" dirty="0" smtClean="0"/>
              <a:t>Dominance státního </a:t>
            </a:r>
            <a:r>
              <a:rPr lang="cs-CZ" dirty="0" smtClean="0"/>
              <a:t>vlastnictví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557472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Kolektivizace 1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09446" y="1232452"/>
            <a:ext cx="9195166" cy="5625547"/>
          </a:xfrm>
        </p:spPr>
        <p:txBody>
          <a:bodyPr>
            <a:normAutofit/>
          </a:bodyPr>
          <a:lstStyle/>
          <a:p>
            <a:endParaRPr lang="cs-CZ" dirty="0" smtClean="0"/>
          </a:p>
          <a:p>
            <a:r>
              <a:rPr lang="cs-CZ" dirty="0" smtClean="0"/>
              <a:t>1929-1934</a:t>
            </a:r>
          </a:p>
          <a:p>
            <a:r>
              <a:rPr lang="cs-CZ" dirty="0" smtClean="0"/>
              <a:t>Silou a administrativními prostředky</a:t>
            </a:r>
          </a:p>
          <a:p>
            <a:r>
              <a:rPr lang="cs-CZ" dirty="0" smtClean="0"/>
              <a:t>Pozitivní motivace –  příslib mechanizace venkova</a:t>
            </a:r>
          </a:p>
          <a:p>
            <a:r>
              <a:rPr lang="cs-CZ" dirty="0" smtClean="0"/>
              <a:t>Cílem kapitálové zdroje pro rozvoj průmyslu, potřeba živení měst a armády</a:t>
            </a:r>
          </a:p>
          <a:p>
            <a:r>
              <a:rPr lang="cs-CZ" dirty="0" smtClean="0"/>
              <a:t>Nahradit soukromého rolníka jako dodavače obilovin na trhu družstvy (kolchoz) nebo státními statky (sovchoz)</a:t>
            </a:r>
          </a:p>
          <a:p>
            <a:pPr lvl="1"/>
            <a:r>
              <a:rPr lang="cs-CZ" dirty="0" smtClean="0"/>
              <a:t>Tzn. Soustředění do společných sýpek, ustájení dobytka – vše volně k dispozici státu</a:t>
            </a:r>
          </a:p>
          <a:p>
            <a:pPr lvl="1"/>
            <a:r>
              <a:rPr lang="cs-CZ" dirty="0" smtClean="0"/>
              <a:t>Odvody státu (přesně stanovené) první povinností kolchozů a sovchozů, zbytek lze použít na odměnu družstevníků</a:t>
            </a:r>
          </a:p>
          <a:p>
            <a:pPr lvl="1"/>
            <a:r>
              <a:rPr lang="cs-CZ" dirty="0" smtClean="0"/>
              <a:t>V prvních letech tento přebytek velmi malý – jedna z příčin hladomoru na Ukrajině 1932</a:t>
            </a:r>
          </a:p>
          <a:p>
            <a:pPr lvl="1"/>
            <a:r>
              <a:rPr lang="cs-CZ" dirty="0" smtClean="0"/>
              <a:t>Do r. 1930 zkolektivizováno 57 % hospodářství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61366995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Kolektivizace 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Násilná kolektivizace, hledání nepřátel na vesnici – kulaků</a:t>
            </a:r>
          </a:p>
          <a:p>
            <a:r>
              <a:rPr lang="cs-CZ" dirty="0"/>
              <a:t>Vedlo k obrovským škodám – rolníci se nechtěli sdružovat a přicházet o svůj majetek =&gt; vybíjení dobytka, zkracování osevů</a:t>
            </a:r>
          </a:p>
          <a:p>
            <a:r>
              <a:rPr lang="cs-CZ" dirty="0"/>
              <a:t>Reálně neexistovaly žádné předpoklady pro kolektivizaci – moderní stroje, kvalifikovaný personál, agronomové, zootechnici, organizace práce a výroby</a:t>
            </a:r>
          </a:p>
          <a:p>
            <a:r>
              <a:rPr lang="cs-CZ" dirty="0"/>
              <a:t>Opět opakující se problém – zemědělství SSSR neodpovídalo vyspělé průmyslové zemi, malé výnosy</a:t>
            </a:r>
          </a:p>
          <a:p>
            <a:r>
              <a:rPr lang="cs-CZ" dirty="0"/>
              <a:t>Stalin předpokládal, že rozvoj zemědělství vznikne jako důsledek industrializace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016178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Kolektivizace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534603"/>
            <a:ext cx="8915400" cy="5006874"/>
          </a:xfrm>
        </p:spPr>
        <p:txBody>
          <a:bodyPr/>
          <a:lstStyle/>
          <a:p>
            <a:r>
              <a:rPr lang="cs-CZ" dirty="0" smtClean="0"/>
              <a:t>Původním cílem odebrat rolníkům možnost volně nakládat s výsledkem své práce</a:t>
            </a:r>
          </a:p>
          <a:p>
            <a:r>
              <a:rPr lang="cs-CZ" dirty="0" smtClean="0"/>
              <a:t>V počátku zakládány tzv. komuny – rolník přišel o všechno kromě obydlí =&gt; vedlo k rolnickým bouřím, krácení osevů, vybíjení zvířat</a:t>
            </a:r>
          </a:p>
          <a:p>
            <a:r>
              <a:rPr lang="cs-CZ" dirty="0" smtClean="0"/>
              <a:t>Od roku 1930 bylo stanoveno, že společné bude osivo a ustájený velký dobytek, rolník si směl ponechat malý pozemek – záhumenek – pro pěstování zeleniny, stromů atp. + drobné zvířectvo</a:t>
            </a:r>
          </a:p>
          <a:p>
            <a:pPr lvl="1"/>
            <a:r>
              <a:rPr lang="cs-CZ" dirty="0" smtClean="0"/>
              <a:t>Velmi významné – 1938 cca 45 % produkce</a:t>
            </a:r>
          </a:p>
          <a:p>
            <a:pPr lvl="1"/>
            <a:r>
              <a:rPr lang="cs-CZ" dirty="0" smtClean="0"/>
              <a:t>Později zajišťují produkci některých potravin – ovoce, zelenina, med...</a:t>
            </a:r>
          </a:p>
          <a:p>
            <a:r>
              <a:rPr lang="cs-CZ" dirty="0" smtClean="0"/>
              <a:t>Ze záhumenku mohl také část prodávat</a:t>
            </a:r>
          </a:p>
          <a:p>
            <a:r>
              <a:rPr lang="cs-CZ" dirty="0" smtClean="0"/>
              <a:t>Kolektivizace dokončena 1935, přednostně se kolektivizovaly významné zemědělské regiony s dobrým napojením na dopravní sítě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266690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Charakteristika kulaka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18868" y="1844702"/>
            <a:ext cx="8915400" cy="4551549"/>
          </a:xfrm>
        </p:spPr>
        <p:txBody>
          <a:bodyPr/>
          <a:lstStyle/>
          <a:p>
            <a:r>
              <a:rPr lang="cs-CZ" dirty="0" smtClean="0"/>
              <a:t>Seznam kritérií vydaných Radou lidových komisařů</a:t>
            </a:r>
          </a:p>
          <a:p>
            <a:r>
              <a:rPr lang="cs-CZ" dirty="0" smtClean="0"/>
              <a:t>Stačilo splnit jedno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 smtClean="0"/>
              <a:t>Najímání stálých pracovníků 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 smtClean="0"/>
              <a:t>Vlastnictví průmyslového podniku/nástroje poháněného motorem – mlýn, nástroje pro zpracování obilí, vlny, pro výrobu škrobu, sušení ovoce 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 smtClean="0"/>
              <a:t>Pronájem průmyslových zemědělských strojů – traktory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 smtClean="0"/>
              <a:t>Pronájem prostor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 smtClean="0"/>
              <a:t>Účast členů rodiny v obchodu, lichvě/ lidé s příjmy nesouvisejícími s prací (např. kněží)</a:t>
            </a:r>
          </a:p>
          <a:p>
            <a:pPr marL="400050">
              <a:buFont typeface="+mj-lt"/>
              <a:buAutoNum type="arabicPeriod"/>
            </a:pPr>
            <a:r>
              <a:rPr lang="cs-CZ" dirty="0" smtClean="0"/>
              <a:t>Leden 1930 – plán na likvidaci kulaků jako třídy</a:t>
            </a:r>
          </a:p>
          <a:p>
            <a:pPr marL="400050">
              <a:buFont typeface="+mj-lt"/>
              <a:buAutoNum type="arabicPeriod"/>
            </a:pPr>
            <a:r>
              <a:rPr lang="cs-CZ" dirty="0" smtClean="0"/>
              <a:t>Probíhala také tzv. „</a:t>
            </a:r>
            <a:r>
              <a:rPr lang="cs-CZ" dirty="0" err="1" smtClean="0"/>
              <a:t>autodekulakizace</a:t>
            </a:r>
            <a:r>
              <a:rPr lang="cs-CZ" dirty="0" smtClean="0"/>
              <a:t>“ – rolníci rozprodávali majetek a odcházeli do měst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804178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Provedení kolektivizace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717483"/>
            <a:ext cx="8915400" cy="4437132"/>
          </a:xfrm>
        </p:spPr>
        <p:txBody>
          <a:bodyPr>
            <a:normAutofit fontScale="92500"/>
          </a:bodyPr>
          <a:lstStyle/>
          <a:p>
            <a:r>
              <a:rPr lang="cs-CZ" dirty="0" smtClean="0"/>
              <a:t>Nasazení dělnických brigád a oddílů bezpečnosti</a:t>
            </a:r>
          </a:p>
          <a:p>
            <a:r>
              <a:rPr lang="cs-CZ" dirty="0" smtClean="0"/>
              <a:t>Zanesení rozkolu „třídního boje“ na vesnici – likvidace kulaka</a:t>
            </a:r>
          </a:p>
          <a:p>
            <a:r>
              <a:rPr lang="cs-CZ" dirty="0" smtClean="0"/>
              <a:t>Tvrdé uplatňování trestního zákona</a:t>
            </a:r>
          </a:p>
          <a:p>
            <a:r>
              <a:rPr lang="cs-CZ" dirty="0" smtClean="0"/>
              <a:t>Existovaly kvóty kolik kulaků má být v daném regionu zlikvidováno</a:t>
            </a:r>
          </a:p>
          <a:p>
            <a:pPr lvl="1"/>
            <a:r>
              <a:rPr lang="cs-CZ" dirty="0" smtClean="0"/>
              <a:t>Konfiskace majetku</a:t>
            </a:r>
          </a:p>
          <a:p>
            <a:pPr lvl="1"/>
            <a:r>
              <a:rPr lang="cs-CZ" dirty="0" smtClean="0"/>
              <a:t>Kulak i s rodinou odváženi do jiných regionů pro osídlení, ta nesměli opustit – Ural, Sibiř</a:t>
            </a:r>
          </a:p>
          <a:p>
            <a:pPr lvl="1"/>
            <a:r>
              <a:rPr lang="cs-CZ" dirty="0" smtClean="0"/>
              <a:t>Část rolníků skončilo v pracovních táborech/ v této době vzniká GULAG = Hlavní správa nápravně-pracovních táborů (od r. 1934 pod NKVD)</a:t>
            </a:r>
          </a:p>
          <a:p>
            <a:pPr lvl="2"/>
            <a:r>
              <a:rPr lang="cs-CZ" dirty="0" smtClean="0"/>
              <a:t>Velké stavby – ocelárny, přehrady (např. Bělomořský kanál – 250 km dlouhý kanál spojující Balt a Bílé moře – využito propagandou)</a:t>
            </a:r>
          </a:p>
          <a:p>
            <a:pPr lvl="1"/>
            <a:r>
              <a:rPr lang="cs-CZ" dirty="0" smtClean="0"/>
              <a:t>V platnosti až do konce 30. let</a:t>
            </a:r>
          </a:p>
          <a:p>
            <a:pPr lvl="1"/>
            <a:r>
              <a:rPr lang="cs-CZ" dirty="0" smtClean="0"/>
              <a:t>Majetek připadl družstvu, osobní majetek si směla přivlastnit venkovská chudina</a:t>
            </a:r>
          </a:p>
          <a:p>
            <a:pPr lvl="1"/>
            <a:r>
              <a:rPr lang="cs-CZ" dirty="0" smtClean="0"/>
              <a:t>Vystěhováno cca 10 milionů rolníků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988208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146" name="Picture 2" descr="Výsledek obrázku pro white sea baltic canal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032" y="609086"/>
            <a:ext cx="7526214" cy="645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5326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Válečný </a:t>
            </a:r>
            <a:r>
              <a:rPr lang="cs-CZ" dirty="0" smtClean="0"/>
              <a:t>komunismus - principy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224643"/>
            <a:ext cx="8915400" cy="5633357"/>
          </a:xfrm>
        </p:spPr>
        <p:txBody>
          <a:bodyPr>
            <a:normAutofit fontScale="92500" lnSpcReduction="10000"/>
          </a:bodyPr>
          <a:lstStyle/>
          <a:p>
            <a:endParaRPr lang="cs-CZ" dirty="0" smtClean="0"/>
          </a:p>
          <a:p>
            <a:r>
              <a:rPr lang="cs-CZ" b="1" dirty="0" smtClean="0"/>
              <a:t>Pojem </a:t>
            </a:r>
            <a:r>
              <a:rPr lang="cs-CZ" b="1" dirty="0"/>
              <a:t>poprvé použit v souvislosti s jeho </a:t>
            </a:r>
            <a:r>
              <a:rPr lang="cs-CZ" b="1" dirty="0" smtClean="0"/>
              <a:t>zrušením - </a:t>
            </a:r>
            <a:r>
              <a:rPr lang="cs-CZ" b="1" dirty="0"/>
              <a:t>jako mimořádná opatření pro válečný </a:t>
            </a:r>
            <a:r>
              <a:rPr lang="cs-CZ" b="1" dirty="0" smtClean="0"/>
              <a:t>stav</a:t>
            </a:r>
          </a:p>
          <a:p>
            <a:endParaRPr lang="cs-CZ" b="1" dirty="0"/>
          </a:p>
          <a:p>
            <a:r>
              <a:rPr lang="cs-CZ" dirty="0" smtClean="0"/>
              <a:t>1. </a:t>
            </a:r>
            <a:r>
              <a:rPr lang="cs-CZ" b="1" dirty="0" smtClean="0"/>
              <a:t>znárodnění </a:t>
            </a:r>
            <a:r>
              <a:rPr lang="cs-CZ" b="1" dirty="0"/>
              <a:t>výrobních prostředků a </a:t>
            </a:r>
            <a:r>
              <a:rPr lang="cs-CZ" b="1" dirty="0" smtClean="0"/>
              <a:t>dopravy</a:t>
            </a:r>
            <a:r>
              <a:rPr lang="cs-CZ" dirty="0" smtClean="0"/>
              <a:t>, 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2</a:t>
            </a:r>
            <a:r>
              <a:rPr lang="cs-CZ" dirty="0"/>
              <a:t>. </a:t>
            </a:r>
            <a:r>
              <a:rPr lang="cs-CZ" b="1" dirty="0"/>
              <a:t>zrušení soukromého sektoru znárodněním maloobchodu </a:t>
            </a:r>
            <a:r>
              <a:rPr lang="cs-CZ" b="1" dirty="0" smtClean="0"/>
              <a:t>i velkoobchodu</a:t>
            </a:r>
            <a:r>
              <a:rPr lang="cs-CZ" dirty="0" smtClean="0"/>
              <a:t> </a:t>
            </a:r>
            <a:r>
              <a:rPr lang="cs-CZ" dirty="0"/>
              <a:t>a zavedením vládou řízeného </a:t>
            </a:r>
            <a:r>
              <a:rPr lang="cs-CZ" dirty="0" smtClean="0"/>
              <a:t>distribučního systému</a:t>
            </a:r>
            <a:r>
              <a:rPr lang="cs-CZ" dirty="0" smtClean="0"/>
              <a:t>,</a:t>
            </a:r>
          </a:p>
          <a:p>
            <a:endParaRPr lang="cs-CZ" dirty="0"/>
          </a:p>
          <a:p>
            <a:r>
              <a:rPr lang="cs-CZ" dirty="0"/>
              <a:t>3. </a:t>
            </a:r>
            <a:r>
              <a:rPr lang="cs-CZ" b="1" dirty="0"/>
              <a:t>zrušení peněz </a:t>
            </a:r>
            <a:r>
              <a:rPr lang="cs-CZ" dirty="0"/>
              <a:t>jako směnné jednotky ve prospěch </a:t>
            </a:r>
            <a:r>
              <a:rPr lang="cs-CZ" dirty="0" smtClean="0"/>
              <a:t>státně řízeného </a:t>
            </a:r>
            <a:r>
              <a:rPr lang="cs-CZ" dirty="0"/>
              <a:t>výměnného obchodu</a:t>
            </a:r>
            <a:r>
              <a:rPr lang="cs-CZ" dirty="0" smtClean="0"/>
              <a:t>,</a:t>
            </a:r>
          </a:p>
          <a:p>
            <a:endParaRPr lang="cs-CZ" dirty="0"/>
          </a:p>
          <a:p>
            <a:r>
              <a:rPr lang="cs-CZ" dirty="0"/>
              <a:t>4. podrobení celého státního hospodářství </a:t>
            </a:r>
            <a:r>
              <a:rPr lang="cs-CZ" b="1" dirty="0"/>
              <a:t>jednotnému </a:t>
            </a:r>
            <a:r>
              <a:rPr lang="cs-CZ" b="1" dirty="0" smtClean="0"/>
              <a:t>plánu</a:t>
            </a:r>
          </a:p>
          <a:p>
            <a:endParaRPr lang="cs-CZ" dirty="0"/>
          </a:p>
          <a:p>
            <a:r>
              <a:rPr lang="cs-CZ" dirty="0" smtClean="0"/>
              <a:t>5</a:t>
            </a:r>
            <a:r>
              <a:rPr lang="cs-CZ" dirty="0"/>
              <a:t>. zavedení </a:t>
            </a:r>
            <a:r>
              <a:rPr lang="cs-CZ" b="1" dirty="0"/>
              <a:t>povinného pracovního poměru pro všechny</a:t>
            </a:r>
            <a:r>
              <a:rPr lang="cs-CZ" dirty="0"/>
              <a:t> </a:t>
            </a:r>
            <a:r>
              <a:rPr lang="cs-CZ" dirty="0" smtClean="0"/>
              <a:t>tělesně způsobilé </a:t>
            </a:r>
            <a:r>
              <a:rPr lang="cs-CZ" dirty="0"/>
              <a:t>dospělé muže, případně i ženy a děti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354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Stalinův kult osobnosti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1930 </a:t>
            </a:r>
            <a:r>
              <a:rPr lang="cs-CZ" dirty="0" err="1" smtClean="0"/>
              <a:t>čáněk</a:t>
            </a:r>
            <a:r>
              <a:rPr lang="cs-CZ" dirty="0" smtClean="0"/>
              <a:t> Závrať z úspěchů</a:t>
            </a:r>
          </a:p>
          <a:p>
            <a:pPr lvl="1"/>
            <a:r>
              <a:rPr lang="cs-CZ" dirty="0" smtClean="0"/>
              <a:t>Stalin odsuzuje násilnou formu kolektivizace</a:t>
            </a:r>
          </a:p>
          <a:p>
            <a:pPr lvl="1"/>
            <a:r>
              <a:rPr lang="cs-CZ" dirty="0" smtClean="0"/>
              <a:t>Odmítnutí toho, že by v kolchozech mělo být i drobné zvířectvo a vybavení domácností</a:t>
            </a:r>
          </a:p>
          <a:p>
            <a:pPr lvl="1"/>
            <a:r>
              <a:rPr lang="cs-CZ" dirty="0" smtClean="0"/>
              <a:t>Vina za situaci násilné kolektivizace leží na vykonavatelích kolektivizace</a:t>
            </a:r>
          </a:p>
          <a:p>
            <a:pPr lvl="1"/>
            <a:r>
              <a:rPr lang="cs-CZ" dirty="0" smtClean="0"/>
              <a:t>„varování, aby to nezašlo příliš daleko“</a:t>
            </a:r>
          </a:p>
          <a:p>
            <a:pPr lvl="1"/>
            <a:r>
              <a:rPr lang="cs-CZ" dirty="0" smtClean="0"/>
              <a:t>Stalin vykreslený jako ochránce lidu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684316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661" y="177579"/>
            <a:ext cx="8479323" cy="6019672"/>
          </a:xfrm>
        </p:spPr>
      </p:pic>
    </p:spTree>
    <p:extLst>
      <p:ext uri="{BB962C8B-B14F-4D97-AF65-F5344CB8AC3E}">
        <p14:creationId xmlns:p14="http://schemas.microsoft.com/office/powerpoint/2010/main" val="13206273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134" y="315718"/>
            <a:ext cx="9347735" cy="5918105"/>
          </a:xfrm>
        </p:spPr>
      </p:pic>
    </p:spTree>
    <p:extLst>
      <p:ext uri="{BB962C8B-B14F-4D97-AF65-F5344CB8AC3E}">
        <p14:creationId xmlns:p14="http://schemas.microsoft.com/office/powerpoint/2010/main" val="72273440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41922"/>
            <a:ext cx="8285259" cy="6237937"/>
          </a:xfrm>
        </p:spPr>
      </p:pic>
    </p:spTree>
    <p:extLst>
      <p:ext uri="{BB962C8B-B14F-4D97-AF65-F5344CB8AC3E}">
        <p14:creationId xmlns:p14="http://schemas.microsoft.com/office/powerpoint/2010/main" val="421572376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Industrializace - První pětiletý plán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407381"/>
            <a:ext cx="8915400" cy="5168348"/>
          </a:xfrm>
        </p:spPr>
        <p:txBody>
          <a:bodyPr>
            <a:normAutofit/>
          </a:bodyPr>
          <a:lstStyle/>
          <a:p>
            <a:r>
              <a:rPr lang="cs-CZ" dirty="0"/>
              <a:t>1928 schválen první pětiletý </a:t>
            </a:r>
            <a:r>
              <a:rPr lang="cs-CZ" dirty="0" smtClean="0"/>
              <a:t>plán</a:t>
            </a:r>
          </a:p>
          <a:p>
            <a:r>
              <a:rPr lang="cs-CZ" dirty="0" smtClean="0"/>
              <a:t>Cílem položit základy průmyslu, metalurgie, energetiky, strojírenství, zbrojního průmyslu</a:t>
            </a:r>
          </a:p>
          <a:p>
            <a:r>
              <a:rPr lang="cs-CZ" dirty="0" smtClean="0"/>
              <a:t>Ekonomická soběstačnost státu</a:t>
            </a:r>
          </a:p>
          <a:p>
            <a:r>
              <a:rPr lang="cs-CZ" dirty="0" smtClean="0"/>
              <a:t>Nutnost mezinárodního obchodu – export zemědělské výroby – import technologií, techniky</a:t>
            </a:r>
          </a:p>
          <a:p>
            <a:pPr lvl="1"/>
            <a:r>
              <a:rPr lang="cs-CZ" dirty="0" smtClean="0"/>
              <a:t>„import strojů za účelem ukončení importu“</a:t>
            </a:r>
          </a:p>
          <a:p>
            <a:r>
              <a:rPr lang="cs-CZ" dirty="0" smtClean="0"/>
              <a:t>Dvě </a:t>
            </a:r>
            <a:r>
              <a:rPr lang="cs-CZ" dirty="0"/>
              <a:t>varianty plánu</a:t>
            </a:r>
          </a:p>
          <a:p>
            <a:pPr lvl="2"/>
            <a:r>
              <a:rPr lang="cs-CZ" dirty="0"/>
              <a:t>Výchozí a optimální</a:t>
            </a:r>
          </a:p>
          <a:p>
            <a:pPr lvl="2"/>
            <a:r>
              <a:rPr lang="cs-CZ" dirty="0"/>
              <a:t>Výchozí – možnost zajistit plynulý chod hospodářství jako celku</a:t>
            </a:r>
          </a:p>
          <a:p>
            <a:pPr lvl="2"/>
            <a:r>
              <a:rPr lang="cs-CZ" dirty="0"/>
              <a:t>Optimální – vycházela z hmotného obsahu výroby na konci pětiletky, stanovila kolik čeho vyrobit</a:t>
            </a:r>
          </a:p>
          <a:p>
            <a:pPr lvl="2"/>
            <a:r>
              <a:rPr lang="cs-CZ" dirty="0"/>
              <a:t>Příklad výchozího vs. optimálního plánu:</a:t>
            </a:r>
          </a:p>
          <a:p>
            <a:pPr lvl="3"/>
            <a:r>
              <a:rPr lang="cs-CZ" dirty="0"/>
              <a:t>Surové železo 1928/3,3 mil. Tun; výchozí 1932 10 mil. Tun; optimální 15-17 mil. Tun</a:t>
            </a:r>
          </a:p>
          <a:p>
            <a:pPr lvl="1"/>
            <a:r>
              <a:rPr lang="cs-CZ" dirty="0"/>
              <a:t>I optimální se Stalinovi zdál malý – pětiletka zkrácena na čtyři roky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6108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Charakteristika prvního plánu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77893" y="1800970"/>
            <a:ext cx="8915400" cy="5298831"/>
          </a:xfrm>
        </p:spPr>
        <p:txBody>
          <a:bodyPr>
            <a:normAutofit/>
          </a:bodyPr>
          <a:lstStyle/>
          <a:p>
            <a:r>
              <a:rPr lang="cs-CZ" dirty="0" smtClean="0"/>
              <a:t>Modernizaci státu podřízeno vše</a:t>
            </a:r>
          </a:p>
          <a:p>
            <a:pPr lvl="1"/>
            <a:r>
              <a:rPr lang="cs-CZ" dirty="0" smtClean="0"/>
              <a:t>Práce na tři směny, i 300 hodin měsíčně</a:t>
            </a:r>
          </a:p>
          <a:p>
            <a:r>
              <a:rPr lang="cs-CZ" dirty="0" smtClean="0"/>
              <a:t>GOSPLAN – státní plánovací komise – plán hospodářství, stanovení cen, výrobní kvóty</a:t>
            </a:r>
          </a:p>
          <a:p>
            <a:r>
              <a:rPr lang="cs-CZ" dirty="0" smtClean="0"/>
              <a:t>Vše posuzováno podle průmyslového výkonu</a:t>
            </a:r>
          </a:p>
          <a:p>
            <a:pPr lvl="1"/>
            <a:r>
              <a:rPr lang="cs-CZ" dirty="0" smtClean="0"/>
              <a:t>V letech 1928-1940 obrovský nárůst </a:t>
            </a:r>
          </a:p>
          <a:p>
            <a:pPr lvl="2"/>
            <a:r>
              <a:rPr lang="cs-CZ" dirty="0" smtClean="0"/>
              <a:t>Zdesetinásobení produkce energie, sedmkrát uhlí…</a:t>
            </a:r>
          </a:p>
          <a:p>
            <a:pPr lvl="2"/>
            <a:r>
              <a:rPr lang="cs-CZ" dirty="0" smtClean="0"/>
              <a:t>Vznik velkých továrních komplexů, přehrad i měst – Dněperská přehrada, Rostov na Donu továrna na zemědělské stroje, </a:t>
            </a:r>
            <a:r>
              <a:rPr lang="cs-CZ" dirty="0" err="1" smtClean="0"/>
              <a:t>Nižnij</a:t>
            </a:r>
            <a:r>
              <a:rPr lang="cs-CZ" dirty="0" smtClean="0"/>
              <a:t> Novgorod (Gorkij) automobilový průmysl</a:t>
            </a:r>
          </a:p>
        </p:txBody>
      </p:sp>
    </p:spTree>
    <p:extLst>
      <p:ext uri="{BB962C8B-B14F-4D97-AF65-F5344CB8AC3E}">
        <p14:creationId xmlns:p14="http://schemas.microsoft.com/office/powerpoint/2010/main" val="12449174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Charakteristika prvního plánu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Snaha o vojensko-strategickou diversifikaci území</a:t>
            </a:r>
          </a:p>
          <a:p>
            <a:pPr lvl="1"/>
            <a:r>
              <a:rPr lang="cs-CZ" dirty="0" smtClean="0"/>
              <a:t>Kromě průmyslových měst druhé centrum na Urale a západní Sibiři</a:t>
            </a:r>
          </a:p>
          <a:p>
            <a:pPr lvl="1"/>
            <a:r>
              <a:rPr lang="cs-CZ" dirty="0" smtClean="0"/>
              <a:t>Budování továren na zelené louce</a:t>
            </a:r>
          </a:p>
          <a:p>
            <a:pPr lvl="1"/>
            <a:r>
              <a:rPr lang="cs-CZ" dirty="0" smtClean="0"/>
              <a:t>Absence infrastruktury – velmi nákladné projekty</a:t>
            </a:r>
          </a:p>
          <a:p>
            <a:r>
              <a:rPr lang="cs-CZ" dirty="0"/>
              <a:t>Ukončen po 4 letech a 3 měsících</a:t>
            </a:r>
          </a:p>
          <a:p>
            <a:r>
              <a:rPr lang="cs-CZ" dirty="0"/>
              <a:t>Výsledky hluboce pod plánem</a:t>
            </a:r>
          </a:p>
          <a:p>
            <a:r>
              <a:rPr lang="cs-CZ" dirty="0"/>
              <a:t>Splnil účel režimu – prudký vzestup tempa průmyslu</a:t>
            </a:r>
          </a:p>
          <a:p>
            <a:r>
              <a:rPr lang="cs-CZ" dirty="0"/>
              <a:t>Změny ve struktuře průmyslu a mechanismu jeho fungování</a:t>
            </a:r>
          </a:p>
          <a:p>
            <a:r>
              <a:rPr lang="cs-CZ" dirty="0"/>
              <a:t>Problém industrializace: zaměření na kvantitu, zůstává problém kvality</a:t>
            </a:r>
          </a:p>
          <a:p>
            <a:r>
              <a:rPr lang="cs-CZ" dirty="0"/>
              <a:t>Nehledělo se na životní úroveň obyvatelstva</a:t>
            </a:r>
          </a:p>
          <a:p>
            <a:pPr marL="5715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54467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Problémy plánované ekonomiky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Požadavek na splnění cíle za užití minima zdrojů</a:t>
            </a:r>
          </a:p>
          <a:p>
            <a:r>
              <a:rPr lang="cs-CZ" dirty="0" smtClean="0"/>
              <a:t>Neefektivita: problém pán a správce</a:t>
            </a:r>
          </a:p>
          <a:p>
            <a:pPr lvl="1"/>
            <a:r>
              <a:rPr lang="cs-CZ" dirty="0" smtClean="0"/>
              <a:t>Kontrola – vysoké náklady</a:t>
            </a:r>
          </a:p>
          <a:p>
            <a:pPr lvl="1"/>
            <a:r>
              <a:rPr lang="cs-CZ" dirty="0" smtClean="0"/>
              <a:t>Ukazatele plnění plánu – kvantitativní ukazatele – množství výstupů</a:t>
            </a:r>
          </a:p>
          <a:p>
            <a:pPr lvl="1"/>
            <a:r>
              <a:rPr lang="cs-CZ" dirty="0" smtClean="0"/>
              <a:t>Obava z nesplnění plánu – označení za sabotéry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445763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 descr="Výsledek obrázku pro stalin industrialis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2797" y="95897"/>
            <a:ext cx="8216653" cy="6865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620690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Výsledek obrázku pro сталин коллективизац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255" y="254977"/>
            <a:ext cx="5267225" cy="6603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909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5" y="0"/>
            <a:ext cx="8911687" cy="1280890"/>
          </a:xfrm>
        </p:spPr>
        <p:txBody>
          <a:bodyPr/>
          <a:lstStyle/>
          <a:p>
            <a:r>
              <a:rPr lang="cs-CZ" dirty="0" smtClean="0"/>
              <a:t>Organizace hospodářství v průběhu válečného komunismu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57392" y="2060812"/>
            <a:ext cx="8915400" cy="5392278"/>
          </a:xfrm>
        </p:spPr>
        <p:txBody>
          <a:bodyPr>
            <a:normAutofit/>
          </a:bodyPr>
          <a:lstStyle/>
          <a:p>
            <a:r>
              <a:rPr lang="cs-CZ" dirty="0" smtClean="0"/>
              <a:t>prosinec 1917 – zřízena </a:t>
            </a:r>
            <a:r>
              <a:rPr lang="cs-CZ" b="1" dirty="0" smtClean="0"/>
              <a:t>Nejvyšší národohospodářská rada (</a:t>
            </a:r>
            <a:r>
              <a:rPr lang="cs-CZ" b="1" dirty="0" err="1" smtClean="0"/>
              <a:t>VSNCh</a:t>
            </a:r>
            <a:r>
              <a:rPr lang="cs-CZ" b="1" dirty="0" smtClean="0"/>
              <a:t>)</a:t>
            </a:r>
          </a:p>
          <a:p>
            <a:pPr lvl="1"/>
            <a:r>
              <a:rPr lang="cs-CZ" dirty="0" smtClean="0"/>
              <a:t>Státní dohled nad veškerým ekonomickým </a:t>
            </a:r>
            <a:r>
              <a:rPr lang="cs-CZ" dirty="0" smtClean="0"/>
              <a:t>děním</a:t>
            </a:r>
          </a:p>
          <a:p>
            <a:pPr lvl="1"/>
            <a:endParaRPr lang="cs-CZ" dirty="0" smtClean="0"/>
          </a:p>
          <a:p>
            <a:r>
              <a:rPr lang="cs-CZ" b="1" dirty="0" smtClean="0"/>
              <a:t>Červenec 1918 – dekret o nacionalizaci průmyslu </a:t>
            </a:r>
            <a:r>
              <a:rPr lang="cs-CZ" dirty="0" smtClean="0"/>
              <a:t>– cukrovary, kovodělné podniky, </a:t>
            </a:r>
            <a:r>
              <a:rPr lang="cs-CZ" dirty="0" smtClean="0"/>
              <a:t>dráhy</a:t>
            </a:r>
          </a:p>
          <a:p>
            <a:endParaRPr lang="cs-CZ" dirty="0" smtClean="0"/>
          </a:p>
          <a:p>
            <a:r>
              <a:rPr lang="cs-CZ" b="1" dirty="0" smtClean="0"/>
              <a:t>1921 – zřízen GOSPLAN = Státní plánovací komise</a:t>
            </a:r>
          </a:p>
          <a:p>
            <a:pPr lvl="1"/>
            <a:r>
              <a:rPr lang="cs-CZ" dirty="0" smtClean="0"/>
              <a:t>Do budoucna stěžejní místo v systému</a:t>
            </a:r>
          </a:p>
          <a:p>
            <a:pPr lvl="1"/>
            <a:r>
              <a:rPr lang="cs-CZ" dirty="0" smtClean="0"/>
              <a:t>„snaha o racionální uspořádání ekonomické činnosti, jež odráží skutečné potřeby“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052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52" name="Picture 4" descr="Související obráz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682" y="190500"/>
            <a:ext cx="4610100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026526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 descr="Související obráz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345" y="304800"/>
            <a:ext cx="4895850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440501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 descr="Výsledek obrázku pro сталин коллективизац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21" y="666138"/>
            <a:ext cx="10617933" cy="5829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1107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056" y="-18990"/>
            <a:ext cx="5434885" cy="7043048"/>
          </a:xfrm>
        </p:spPr>
      </p:pic>
    </p:spTree>
    <p:extLst>
      <p:ext uri="{BB962C8B-B14F-4D97-AF65-F5344CB8AC3E}">
        <p14:creationId xmlns:p14="http://schemas.microsoft.com/office/powerpoint/2010/main" val="22707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89212" y="215895"/>
            <a:ext cx="8911687" cy="1280890"/>
          </a:xfrm>
        </p:spPr>
        <p:txBody>
          <a:bodyPr/>
          <a:lstStyle/>
          <a:p>
            <a:r>
              <a:rPr lang="cs-CZ" dirty="0" smtClean="0"/>
              <a:t>Válečný komunismus – jak se vyrovnat s krizí?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153608"/>
            <a:ext cx="8915400" cy="6074229"/>
          </a:xfrm>
        </p:spPr>
        <p:txBody>
          <a:bodyPr>
            <a:normAutofit/>
          </a:bodyPr>
          <a:lstStyle/>
          <a:p>
            <a:r>
              <a:rPr lang="cs-CZ" dirty="0" smtClean="0"/>
              <a:t>Vláda odmítla splácet zahraniční </a:t>
            </a:r>
            <a:r>
              <a:rPr lang="cs-CZ" dirty="0" smtClean="0"/>
              <a:t>dluhy</a:t>
            </a:r>
          </a:p>
          <a:p>
            <a:endParaRPr lang="cs-CZ" dirty="0" smtClean="0"/>
          </a:p>
          <a:p>
            <a:r>
              <a:rPr lang="cs-CZ" dirty="0" smtClean="0"/>
              <a:t>Prostředek pro vedení občanské </a:t>
            </a:r>
            <a:r>
              <a:rPr lang="cs-CZ" dirty="0" smtClean="0"/>
              <a:t>války</a:t>
            </a:r>
          </a:p>
          <a:p>
            <a:endParaRPr lang="cs-CZ" dirty="0" smtClean="0"/>
          </a:p>
          <a:p>
            <a:r>
              <a:rPr lang="cs-CZ" dirty="0" smtClean="0"/>
              <a:t>Jaro 1918 zásobovací </a:t>
            </a:r>
            <a:r>
              <a:rPr lang="cs-CZ" dirty="0" smtClean="0"/>
              <a:t>krize</a:t>
            </a:r>
          </a:p>
          <a:p>
            <a:endParaRPr lang="cs-CZ" dirty="0" smtClean="0"/>
          </a:p>
          <a:p>
            <a:r>
              <a:rPr lang="cs-CZ" dirty="0" smtClean="0"/>
              <a:t>27. května 1918 založen komisariát zásobování, zaveden přídělový systém</a:t>
            </a:r>
          </a:p>
          <a:p>
            <a:pPr lvl="1"/>
            <a:r>
              <a:rPr lang="cs-CZ" dirty="0" smtClean="0"/>
              <a:t>Třídní hledisko, dělníci zvýhodněni </a:t>
            </a:r>
          </a:p>
          <a:p>
            <a:pPr lvl="1"/>
            <a:endParaRPr lang="cs-CZ" dirty="0"/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3932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Kategorie </a:t>
            </a:r>
            <a:r>
              <a:rPr lang="cs-CZ" dirty="0" smtClean="0"/>
              <a:t>dávek – přídělového systému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Rudá </a:t>
            </a:r>
            <a:r>
              <a:rPr lang="cs-CZ" dirty="0"/>
              <a:t>armáda, </a:t>
            </a:r>
            <a:r>
              <a:rPr lang="cs-CZ" dirty="0" smtClean="0"/>
              <a:t>úředníci</a:t>
            </a:r>
          </a:p>
          <a:p>
            <a:pPr lvl="0"/>
            <a:endParaRPr lang="cs-CZ" dirty="0"/>
          </a:p>
          <a:p>
            <a:pPr lvl="0"/>
            <a:r>
              <a:rPr lang="cs-CZ" dirty="0" smtClean="0"/>
              <a:t>Dělníci</a:t>
            </a:r>
          </a:p>
          <a:p>
            <a:pPr lvl="0"/>
            <a:endParaRPr lang="cs-CZ" dirty="0"/>
          </a:p>
          <a:p>
            <a:r>
              <a:rPr lang="cs-CZ" dirty="0"/>
              <a:t>„</a:t>
            </a:r>
            <a:r>
              <a:rPr lang="cs-CZ" dirty="0" err="1"/>
              <a:t>buržujové</a:t>
            </a:r>
            <a:r>
              <a:rPr lang="cs-CZ" dirty="0"/>
              <a:t>“ – „právě jen tolik chleba, aby člověk nezapomněl jeho vůni“ (</a:t>
            </a:r>
            <a:r>
              <a:rPr lang="cs-CZ" dirty="0" err="1"/>
              <a:t>Zinovjev</a:t>
            </a:r>
            <a:r>
              <a:rPr lang="cs-CZ" dirty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986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Stébla">
    <a:dk1>
      <a:sysClr val="windowText" lastClr="000000"/>
    </a:dk1>
    <a:lt1>
      <a:sysClr val="window" lastClr="FFFFFF"/>
    </a:lt1>
    <a:dk2>
      <a:srgbClr val="766F54"/>
    </a:dk2>
    <a:lt2>
      <a:srgbClr val="E3EACF"/>
    </a:lt2>
    <a:accent1>
      <a:srgbClr val="A53010"/>
    </a:accent1>
    <a:accent2>
      <a:srgbClr val="DE7E18"/>
    </a:accent2>
    <a:accent3>
      <a:srgbClr val="9F8351"/>
    </a:accent3>
    <a:accent4>
      <a:srgbClr val="728653"/>
    </a:accent4>
    <a:accent5>
      <a:srgbClr val="92AA4C"/>
    </a:accent5>
    <a:accent6>
      <a:srgbClr val="6AAC91"/>
    </a:accent6>
    <a:hlink>
      <a:srgbClr val="FB4A18"/>
    </a:hlink>
    <a:folHlink>
      <a:srgbClr val="FB931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14188</TotalTime>
  <Words>2598</Words>
  <Application>Microsoft Office PowerPoint</Application>
  <PresentationFormat>Širokoúhlá obrazovka</PresentationFormat>
  <Paragraphs>387</Paragraphs>
  <Slides>73</Slides>
  <Notes>16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73</vt:i4>
      </vt:variant>
    </vt:vector>
  </HeadingPairs>
  <TitlesOfParts>
    <vt:vector size="79" baseType="lpstr">
      <vt:lpstr>Arial</vt:lpstr>
      <vt:lpstr>Calibri</vt:lpstr>
      <vt:lpstr>Century Gothic</vt:lpstr>
      <vt:lpstr>Verdana</vt:lpstr>
      <vt:lpstr>Wingdings 3</vt:lpstr>
      <vt:lpstr>Stébla</vt:lpstr>
      <vt:lpstr>Totalitarismus a jeho charakteristika?</vt:lpstr>
      <vt:lpstr>Totalitarismus</vt:lpstr>
      <vt:lpstr>Prezentace aplikace PowerPoint</vt:lpstr>
      <vt:lpstr>Prezentace aplikace PowerPoint</vt:lpstr>
      <vt:lpstr>Válečný komunismus?</vt:lpstr>
      <vt:lpstr>Válečný komunismus - principy</vt:lpstr>
      <vt:lpstr>Organizace hospodářství v průběhu válečného komunismu</vt:lpstr>
      <vt:lpstr>Válečný komunismus – jak se vyrovnat s krizí?</vt:lpstr>
      <vt:lpstr>Kategorie dávek – přídělového systému </vt:lpstr>
      <vt:lpstr>Proč systém fungoval?  </vt:lpstr>
      <vt:lpstr>Kde vzít finance na fungování státu?</vt:lpstr>
      <vt:lpstr>Jak to vypadalo na venkově?   Jaký byl vztah vesnice a státu?   Proč se v roce 1919 často pěstovala cibule?       </vt:lpstr>
      <vt:lpstr>Válečný komunismus ve vztahu k venkovu</vt:lpstr>
      <vt:lpstr>Prezentace aplikace PowerPoint</vt:lpstr>
      <vt:lpstr>Represivní složky</vt:lpstr>
      <vt:lpstr>Zatýkání Čekou napříč společností. </vt:lpstr>
      <vt:lpstr>Prezentace aplikace PowerPoint</vt:lpstr>
      <vt:lpstr>Prezentace aplikace PowerPoint</vt:lpstr>
      <vt:lpstr>Prodrazvyorstka</vt:lpstr>
      <vt:lpstr>Prezentace aplikace PowerPoint</vt:lpstr>
      <vt:lpstr>Prezentace aplikace PowerPoint</vt:lpstr>
      <vt:lpstr>Prezentace aplikace PowerPoint</vt:lpstr>
      <vt:lpstr>Ze vzpomínek bývalého člena bolševické strany Ilji Škapina</vt:lpstr>
      <vt:lpstr>Zelené hnutí – Tambovské povstání</vt:lpstr>
      <vt:lpstr>Prezentace aplikace PowerPoint</vt:lpstr>
      <vt:lpstr>Prezentace aplikace PowerPoint</vt:lpstr>
      <vt:lpstr>Prezentace aplikace PowerPoint</vt:lpstr>
      <vt:lpstr>Prezentace aplikace PowerPoint</vt:lpstr>
      <vt:lpstr>Otázka průmyslu a života ve městech.   Jak na tom byl průmysl?  Jak se žilo ve městech?  K čemu vedlo zrušení Dekretu o dělnické kontrole?    </vt:lpstr>
      <vt:lpstr>Plánované hospodářství?  Jaké jsou jeho principy?  Jaký byl první hospodářský plán?</vt:lpstr>
      <vt:lpstr>První sovětský ekonomický plán  1920</vt:lpstr>
      <vt:lpstr>Plán GOELRO</vt:lpstr>
      <vt:lpstr>Prezentace aplikace PowerPoint</vt:lpstr>
      <vt:lpstr>Prezentace aplikace PowerPoint</vt:lpstr>
      <vt:lpstr>NEP</vt:lpstr>
      <vt:lpstr>Důvody zavedení NEP</vt:lpstr>
      <vt:lpstr>Zavedení nové ekonomické politiky</vt:lpstr>
      <vt:lpstr>Podstata NEPU </vt:lpstr>
      <vt:lpstr>Denacionalizace drobného průmyslu</vt:lpstr>
      <vt:lpstr>Prohloubení NEPu</vt:lpstr>
      <vt:lpstr>NEP - měna</vt:lpstr>
      <vt:lpstr>Prezentace aplikace PowerPoint</vt:lpstr>
      <vt:lpstr>Úprava daňového systému</vt:lpstr>
      <vt:lpstr>NEP v politické rovině</vt:lpstr>
      <vt:lpstr>Prezentace aplikace PowerPoint</vt:lpstr>
      <vt:lpstr>Konec 20. let – konec NEP</vt:lpstr>
      <vt:lpstr>„Dohnat a předehnat“</vt:lpstr>
      <vt:lpstr>Obilná krize 1927 – tlak na rozvoj průmyslu</vt:lpstr>
      <vt:lpstr>Prezentace aplikace PowerPoint</vt:lpstr>
      <vt:lpstr>1928 – Šachtinský proces</vt:lpstr>
      <vt:lpstr>Druhá revoluce?</vt:lpstr>
      <vt:lpstr>Důvody krize, která vedla ke vzniku systému</vt:lpstr>
      <vt:lpstr>Autoritářský/totalitní systém a hospodářství</vt:lpstr>
      <vt:lpstr>Kolektivizace 1</vt:lpstr>
      <vt:lpstr>Kolektivizace 2</vt:lpstr>
      <vt:lpstr>Kolektivizace</vt:lpstr>
      <vt:lpstr>Charakteristika kulaka</vt:lpstr>
      <vt:lpstr>Provedení kolektivizace</vt:lpstr>
      <vt:lpstr>Prezentace aplikace PowerPoint</vt:lpstr>
      <vt:lpstr>Stalinův kult osobnosti</vt:lpstr>
      <vt:lpstr>Prezentace aplikace PowerPoint</vt:lpstr>
      <vt:lpstr>Prezentace aplikace PowerPoint</vt:lpstr>
      <vt:lpstr>Prezentace aplikace PowerPoint</vt:lpstr>
      <vt:lpstr>Industrializace - První pětiletý plán</vt:lpstr>
      <vt:lpstr>Charakteristika prvního plánu</vt:lpstr>
      <vt:lpstr>Charakteristika prvního plánu</vt:lpstr>
      <vt:lpstr>Problémy plánované ekonomiky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Správa státních hmotných rezerv ČR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Reformy Alexandra II.</dc:title>
  <dc:creator>Jasenčáková Miroslava</dc:creator>
  <cp:lastModifiedBy>Mirka</cp:lastModifiedBy>
  <cp:revision>112</cp:revision>
  <cp:lastPrinted>2018-10-29T14:42:01Z</cp:lastPrinted>
  <dcterms:created xsi:type="dcterms:W3CDTF">2017-10-10T07:19:29Z</dcterms:created>
  <dcterms:modified xsi:type="dcterms:W3CDTF">2020-10-20T16:29:53Z</dcterms:modified>
</cp:coreProperties>
</file>