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6" r:id="rId3"/>
    <p:sldId id="326" r:id="rId4"/>
    <p:sldId id="257" r:id="rId5"/>
    <p:sldId id="348" r:id="rId6"/>
    <p:sldId id="354" r:id="rId7"/>
    <p:sldId id="349" r:id="rId8"/>
    <p:sldId id="347" r:id="rId9"/>
    <p:sldId id="356" r:id="rId10"/>
    <p:sldId id="350" r:id="rId11"/>
    <p:sldId id="344" r:id="rId12"/>
    <p:sldId id="313" r:id="rId13"/>
    <p:sldId id="345" r:id="rId14"/>
    <p:sldId id="346" r:id="rId15"/>
    <p:sldId id="308" r:id="rId16"/>
    <p:sldId id="314" r:id="rId17"/>
    <p:sldId id="315" r:id="rId18"/>
    <p:sldId id="322" r:id="rId19"/>
    <p:sldId id="357" r:id="rId20"/>
    <p:sldId id="316" r:id="rId21"/>
    <p:sldId id="353" r:id="rId22"/>
    <p:sldId id="309" r:id="rId23"/>
    <p:sldId id="317" r:id="rId24"/>
    <p:sldId id="319" r:id="rId25"/>
    <p:sldId id="318" r:id="rId26"/>
    <p:sldId id="320" r:id="rId27"/>
    <p:sldId id="300" r:id="rId28"/>
    <p:sldId id="358" r:id="rId29"/>
    <p:sldId id="359" r:id="rId30"/>
    <p:sldId id="299" r:id="rId31"/>
    <p:sldId id="301" r:id="rId32"/>
    <p:sldId id="297" r:id="rId33"/>
    <p:sldId id="302" r:id="rId34"/>
    <p:sldId id="360" r:id="rId35"/>
    <p:sldId id="340" r:id="rId36"/>
    <p:sldId id="341" r:id="rId37"/>
    <p:sldId id="262" r:id="rId38"/>
    <p:sldId id="263" r:id="rId39"/>
    <p:sldId id="264" r:id="rId40"/>
    <p:sldId id="265" r:id="rId41"/>
    <p:sldId id="303" r:id="rId42"/>
    <p:sldId id="304" r:id="rId43"/>
    <p:sldId id="266" r:id="rId44"/>
    <p:sldId id="273" r:id="rId45"/>
    <p:sldId id="305" r:id="rId46"/>
    <p:sldId id="327" r:id="rId47"/>
    <p:sldId id="284" r:id="rId48"/>
    <p:sldId id="279" r:id="rId49"/>
    <p:sldId id="280" r:id="rId50"/>
    <p:sldId id="281" r:id="rId51"/>
    <p:sldId id="282" r:id="rId52"/>
    <p:sldId id="361" r:id="rId53"/>
    <p:sldId id="362" r:id="rId54"/>
    <p:sldId id="294" r:id="rId55"/>
    <p:sldId id="293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Finanční řízení a Business plán III.</a:t>
            </a:r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cash </a:t>
            </a:r>
            <a:r>
              <a:rPr lang="cs-CZ" dirty="0" err="1"/>
              <a:t>flow</a:t>
            </a:r>
            <a:r>
              <a:rPr lang="cs-CZ" dirty="0"/>
              <a:t> a rozvahy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88840"/>
            <a:ext cx="424847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564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výkazy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3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nákladů – proč?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stanovení vnitropodnikových cen výkonů</a:t>
            </a:r>
          </a:p>
          <a:p>
            <a:endParaRPr lang="cs-CZ" dirty="0"/>
          </a:p>
          <a:p>
            <a:r>
              <a:rPr lang="cs-CZ" dirty="0"/>
              <a:t>sestavování rozpočtů </a:t>
            </a:r>
          </a:p>
          <a:p>
            <a:endParaRPr lang="cs-CZ" dirty="0"/>
          </a:p>
          <a:p>
            <a:r>
              <a:rPr lang="cs-CZ" dirty="0"/>
              <a:t>kontrola a rozbory hospodárnosti výroby </a:t>
            </a:r>
          </a:p>
          <a:p>
            <a:endParaRPr lang="cs-CZ" dirty="0"/>
          </a:p>
          <a:p>
            <a:r>
              <a:rPr lang="cs-CZ" dirty="0"/>
              <a:t>rentabilita výkonů </a:t>
            </a:r>
          </a:p>
          <a:p>
            <a:endParaRPr lang="cs-CZ" dirty="0"/>
          </a:p>
          <a:p>
            <a:r>
              <a:rPr lang="cs-CZ" dirty="0"/>
              <a:t>limitování nákladů</a:t>
            </a:r>
          </a:p>
        </p:txBody>
      </p:sp>
    </p:spTree>
    <p:extLst>
      <p:ext uri="{BB962C8B-B14F-4D97-AF65-F5344CB8AC3E}">
        <p14:creationId xmlns:p14="http://schemas.microsoft.com/office/powerpoint/2010/main" val="3266220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zakladatelský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sestavuje se před zahájením podnikání </a:t>
            </a:r>
          </a:p>
          <a:p>
            <a:r>
              <a:rPr lang="cs-CZ" dirty="0"/>
              <a:t>1) Rozpočet potřebného </a:t>
            </a:r>
            <a:r>
              <a:rPr lang="cs-CZ" b="1" dirty="0"/>
              <a:t>majetku </a:t>
            </a:r>
            <a:r>
              <a:rPr lang="cs-CZ" dirty="0"/>
              <a:t>a zdrojů jeho krytí     sestavení plánované počáteční rozvahy</a:t>
            </a:r>
          </a:p>
          <a:p>
            <a:r>
              <a:rPr lang="cs-CZ" dirty="0"/>
              <a:t>2) Rozpočet </a:t>
            </a:r>
            <a:r>
              <a:rPr lang="cs-CZ" b="1" dirty="0"/>
              <a:t>výnosů, nákladů </a:t>
            </a:r>
            <a:r>
              <a:rPr lang="cs-CZ" dirty="0"/>
              <a:t>a HV většinou za první rok podnikání – představuje plánovanou výsledovku</a:t>
            </a:r>
          </a:p>
          <a:p>
            <a:r>
              <a:rPr lang="cs-CZ" dirty="0"/>
              <a:t>3) Rozpočet </a:t>
            </a:r>
            <a:r>
              <a:rPr lang="cs-CZ" b="1" dirty="0"/>
              <a:t>rozdělení zisku</a:t>
            </a:r>
            <a:r>
              <a:rPr lang="cs-CZ" dirty="0"/>
              <a:t>, posouzení výhodnosti podnikání (posouzení rentability podnikání).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1356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zakladatelský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46449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je potřeba pořídit výrobní zařízení v hodnotě 1 mil Kč a bude se odepisovat 25 % ročně</a:t>
            </a:r>
          </a:p>
          <a:p>
            <a:pPr lvl="0"/>
            <a:r>
              <a:rPr lang="cs-CZ" dirty="0"/>
              <a:t>vlastní kapitál podnikatele je 1,5 mil. Kč,</a:t>
            </a:r>
          </a:p>
          <a:p>
            <a:pPr lvl="0"/>
            <a:r>
              <a:rPr lang="cs-CZ" dirty="0"/>
              <a:t>předpokládaný počet měsíčního prodeje služeb je 250.</a:t>
            </a:r>
          </a:p>
          <a:p>
            <a:pPr lvl="0"/>
            <a:r>
              <a:rPr lang="cs-CZ" dirty="0"/>
              <a:t>průměrná hodnota jednoho vyš. 300 Kč. </a:t>
            </a:r>
          </a:p>
          <a:p>
            <a:pPr lvl="0"/>
            <a:r>
              <a:rPr lang="cs-CZ" dirty="0"/>
              <a:t>měsíční spotřeba energie bude 2 000 Kč,</a:t>
            </a:r>
          </a:p>
          <a:p>
            <a:pPr lvl="0"/>
            <a:r>
              <a:rPr lang="cs-CZ" dirty="0"/>
              <a:t>podnik zaměstná 2 zaměstnance  za celkové mzdové náklady 75 000 Kč měsíčně</a:t>
            </a:r>
          </a:p>
          <a:p>
            <a:pPr lvl="0"/>
            <a:r>
              <a:rPr lang="cs-CZ" dirty="0"/>
              <a:t>sociální a zdravotní pojištění (SZP) činí 35,25 % z objemu hrubých mezd</a:t>
            </a:r>
          </a:p>
          <a:p>
            <a:pPr lvl="0"/>
            <a:r>
              <a:rPr lang="cs-CZ" dirty="0"/>
              <a:t>daňová sazba je 15 %,</a:t>
            </a:r>
          </a:p>
          <a:p>
            <a:pPr lvl="0"/>
            <a:r>
              <a:rPr lang="cs-CZ" dirty="0"/>
              <a:t>úroková sazba z možného úvěru bude 7 %,</a:t>
            </a:r>
          </a:p>
          <a:p>
            <a:pPr lvl="0"/>
            <a:r>
              <a:rPr lang="cs-CZ" dirty="0"/>
              <a:t>možný úvěr bude s dobou splatnosti 10 let a to stejným každoročním úmorem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903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                                 zjištění nákladů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konkrétní výkon/produkt/službu</a:t>
            </a:r>
          </a:p>
          <a:p>
            <a:endParaRPr lang="cs-CZ" dirty="0"/>
          </a:p>
          <a:p>
            <a:r>
              <a:rPr lang="cs-CZ" dirty="0"/>
              <a:t>časové období ve vztahu k objemu služeb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78992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kalkulační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přímé (jednicové)  - podstata produktu/služby</a:t>
            </a:r>
          </a:p>
          <a:p>
            <a:endParaRPr lang="cs-CZ" dirty="0"/>
          </a:p>
          <a:p>
            <a:r>
              <a:rPr lang="cs-CZ" dirty="0"/>
              <a:t>nepřímé (režijní) – provozní, správní, zásobovací</a:t>
            </a:r>
          </a:p>
        </p:txBody>
      </p:sp>
    </p:spTree>
    <p:extLst>
      <p:ext uri="{BB962C8B-B14F-4D97-AF65-F5344CB8AC3E}">
        <p14:creationId xmlns:p14="http://schemas.microsoft.com/office/powerpoint/2010/main" val="3790146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kalkulační vzorec - náklady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1633609"/>
              </p:ext>
            </p:extLst>
          </p:nvPr>
        </p:nvGraphicFramePr>
        <p:xfrm>
          <a:off x="12569" y="1844824"/>
          <a:ext cx="9108504" cy="438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4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3164">
                <a:tc>
                  <a:txBody>
                    <a:bodyPr/>
                    <a:lstStyle/>
                    <a:p>
                      <a:r>
                        <a:rPr lang="cs-CZ" dirty="0"/>
                        <a:t>položka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cena</a:t>
                      </a:r>
                      <a:r>
                        <a:rPr lang="cs-CZ" baseline="0" dirty="0"/>
                        <a:t> služby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/>
                        <a:t>přímý</a:t>
                      </a:r>
                      <a:r>
                        <a:rPr lang="cs-CZ"/>
                        <a:t> </a:t>
                      </a:r>
                      <a:r>
                        <a:rPr lang="cs-CZ" b="1" baseline="0"/>
                        <a:t>materiál (VN)</a:t>
                      </a:r>
                      <a:endParaRPr lang="cs-CZ" b="1" baseline="0" dirty="0"/>
                    </a:p>
                    <a:p>
                      <a:r>
                        <a:rPr lang="cs-CZ" baseline="0" dirty="0"/>
                        <a:t>(rukavice, papírová prostěradla UZ</a:t>
                      </a:r>
                      <a:r>
                        <a:rPr lang="cs-CZ" baseline="0"/>
                        <a:t>, elektrody, monočlánky,)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 – vazba na typ vyšetření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ostatní přímé náklady (FN)</a:t>
                      </a:r>
                    </a:p>
                    <a:p>
                      <a:r>
                        <a:rPr lang="cs-CZ" dirty="0"/>
                        <a:t>(odpisy - UZ, údržba)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provozní režie (FN)</a:t>
                      </a:r>
                    </a:p>
                    <a:p>
                      <a:r>
                        <a:rPr lang="cs-CZ" dirty="0"/>
                        <a:t>(mzdy, opravy, energie, odpisy dlouhodobého majetku, opotřebení majetku)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3164">
                <a:tc>
                  <a:txBody>
                    <a:bodyPr/>
                    <a:lstStyle/>
                    <a:p>
                      <a:r>
                        <a:rPr lang="cs-CZ" b="1" dirty="0"/>
                        <a:t>správní režie (FN)</a:t>
                      </a:r>
                    </a:p>
                    <a:p>
                      <a:r>
                        <a:rPr lang="cs-CZ" dirty="0"/>
                        <a:t>(telefonní poplatky, energie)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079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fixní</a:t>
            </a:r>
          </a:p>
          <a:p>
            <a:r>
              <a:rPr lang="cs-CZ" dirty="0"/>
              <a:t>variabilní</a:t>
            </a:r>
          </a:p>
          <a:p>
            <a:r>
              <a:rPr lang="cs-CZ" dirty="0"/>
              <a:t>celkové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přímé/nepřímé</a:t>
            </a:r>
          </a:p>
        </p:txBody>
      </p:sp>
    </p:spTree>
    <p:extLst>
      <p:ext uri="{BB962C8B-B14F-4D97-AF65-F5344CB8AC3E}">
        <p14:creationId xmlns:p14="http://schemas.microsoft.com/office/powerpoint/2010/main" val="2010032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poskytování zdravotní služby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kardiologická ambulance</a:t>
            </a:r>
          </a:p>
        </p:txBody>
      </p:sp>
    </p:spTree>
    <p:extLst>
      <p:ext uri="{BB962C8B-B14F-4D97-AF65-F5344CB8AC3E}">
        <p14:creationId xmlns:p14="http://schemas.microsoft.com/office/powerpoint/2010/main" val="181733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/>
              <a:t>    III</a:t>
            </a:r>
            <a:r>
              <a:rPr lang="cs-CZ" dirty="0"/>
              <a:t>. - 11.12.2019</a:t>
            </a:r>
          </a:p>
          <a:p>
            <a:r>
              <a:rPr lang="cs-CZ" dirty="0"/>
              <a:t>kalkulace nákladů, plán výnosů a nákladů, vstupní rozvaha, BEP, plán cash-</a:t>
            </a:r>
            <a:r>
              <a:rPr lang="cs-CZ" dirty="0" err="1"/>
              <a:t>flow</a:t>
            </a:r>
            <a:r>
              <a:rPr lang="cs-CZ" dirty="0"/>
              <a:t>, klíčové ukazatele</a:t>
            </a:r>
          </a:p>
          <a:p>
            <a:r>
              <a:rPr lang="cs-CZ" dirty="0"/>
              <a:t> specifika finančního řízení ve zdravotnictví a sociálních službách</a:t>
            </a:r>
          </a:p>
        </p:txBody>
      </p:sp>
    </p:spTree>
    <p:extLst>
      <p:ext uri="{BB962C8B-B14F-4D97-AF65-F5344CB8AC3E}">
        <p14:creationId xmlns:p14="http://schemas.microsoft.com/office/powerpoint/2010/main" val="2065349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kalkulace nákladů – výnosy</a:t>
            </a:r>
            <a:br>
              <a:rPr lang="cs-CZ" dirty="0"/>
            </a:br>
            <a:r>
              <a:rPr lang="cs-CZ" dirty="0"/>
              <a:t>kardiologická ambulance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vyšetření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úhrada dle typu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628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poskytování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                                        Co je třeba?</a:t>
            </a:r>
          </a:p>
          <a:p>
            <a:pPr marL="0" indent="0">
              <a:buNone/>
            </a:pPr>
            <a:r>
              <a:rPr lang="cs-CZ" dirty="0"/>
              <a:t>                                           (náklady)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personální zajištění (kapacity)</a:t>
            </a:r>
          </a:p>
          <a:p>
            <a:r>
              <a:rPr lang="cs-CZ" dirty="0"/>
              <a:t> doprava</a:t>
            </a:r>
          </a:p>
          <a:p>
            <a:r>
              <a:rPr lang="cs-CZ" dirty="0"/>
              <a:t> prostory/nájem/materiál</a:t>
            </a:r>
          </a:p>
          <a:p>
            <a:r>
              <a:rPr lang="cs-CZ" dirty="0"/>
              <a:t> režijní náklady</a:t>
            </a:r>
          </a:p>
          <a:p>
            <a:r>
              <a:rPr lang="cs-CZ" dirty="0"/>
              <a:t> </a:t>
            </a:r>
            <a:r>
              <a:rPr lang="cs-CZ" dirty="0" err="1"/>
              <a:t>ousorcing</a:t>
            </a:r>
            <a:r>
              <a:rPr lang="cs-CZ" dirty="0"/>
              <a:t> – nákup služeb (účetnictví/ právník)</a:t>
            </a:r>
          </a:p>
          <a:p>
            <a:r>
              <a:rPr lang="cs-CZ" dirty="0"/>
              <a:t> způsob úhrady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68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plán nákladů a výnosů</a:t>
            </a:r>
            <a:br>
              <a:rPr lang="cs-CZ" dirty="0"/>
            </a:br>
            <a:r>
              <a:rPr lang="cs-CZ" dirty="0"/>
              <a:t>střednědobý výhled 2019 - 2021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14281199"/>
              </p:ext>
            </p:extLst>
          </p:nvPr>
        </p:nvGraphicFramePr>
        <p:xfrm>
          <a:off x="395536" y="1556792"/>
          <a:ext cx="828092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č.ú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spotřebované nákupy (materiál)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služby (</a:t>
                      </a:r>
                      <a:r>
                        <a:rPr lang="cs-CZ" baseline="0" dirty="0"/>
                        <a:t>opravy, údržba)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51x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osobní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daně a poplatky (silniční a z nemovitosti)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53x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odpisy (přístroje, budovy)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ostatní náklady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54x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daň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z příjmů (% z HV)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59x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cs-CZ" baseline="0" dirty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rgbClr val="00B050"/>
                          </a:solidFill>
                        </a:rPr>
                        <a:t>výnosy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tržby z prodeje služeb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1 739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1 719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1 719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Výnosy snížené o náklady (HV)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4173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1152128"/>
          </a:xfrm>
        </p:spPr>
        <p:txBody>
          <a:bodyPr>
            <a:noAutofit/>
          </a:bodyPr>
          <a:lstStyle/>
          <a:p>
            <a:r>
              <a:rPr lang="cs-CZ" sz="2400" b="1" dirty="0"/>
              <a:t>Kalkulační vzorec pro výpočet bodové hodnoty výkonů v seznamu zdravotních výkonů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7030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POZOR! </a:t>
            </a:r>
          </a:p>
          <a:p>
            <a:pPr marL="0" indent="0">
              <a:buNone/>
            </a:pPr>
            <a:r>
              <a:rPr lang="cs-CZ" dirty="0"/>
              <a:t>Celková bodová hodnota výkonu je dána součtem   </a:t>
            </a:r>
          </a:p>
          <a:p>
            <a:r>
              <a:rPr lang="cs-CZ" dirty="0"/>
              <a:t>režijních nákladů (v bodech)</a:t>
            </a:r>
          </a:p>
          <a:p>
            <a:r>
              <a:rPr lang="cs-CZ" dirty="0"/>
              <a:t>průměrných přímých nákladů (v bodech) </a:t>
            </a:r>
          </a:p>
          <a:p>
            <a:r>
              <a:rPr lang="cs-CZ" dirty="0"/>
              <a:t>navýšení osobních nákladů nositelů výkonů</a:t>
            </a:r>
          </a:p>
          <a:p>
            <a:pPr marL="0" indent="0">
              <a:buNone/>
            </a:pPr>
            <a:r>
              <a:rPr lang="cs-CZ" dirty="0"/>
              <a:t>(V Seznamu výkonů jsou uváděny v bodech pouze přímé náklady, abychom dostali celkovou bodovou hodnotu výkonu, je třeba připočítat ještě režijní náklady v bodech = čas výkonu v minutách*minutová režie v bodech/min. a navýšení osobních nákladů nositelů výkonů).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540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12776"/>
          </a:xfrm>
        </p:spPr>
        <p:txBody>
          <a:bodyPr>
            <a:normAutofit/>
          </a:bodyPr>
          <a:lstStyle/>
          <a:p>
            <a:r>
              <a:rPr lang="cs-CZ" sz="2400" b="1" dirty="0"/>
              <a:t>Kalkulační vzorec pro výpočet bodové hodnoty výkonů v seznamu zdravotních výkonů</a:t>
            </a:r>
            <a:br>
              <a:rPr lang="cs-CZ" sz="2400" b="1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196752"/>
            <a:ext cx="8503920" cy="490229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   bodová hodnota výkonu vychází z průměrných    </a:t>
            </a:r>
          </a:p>
          <a:p>
            <a:pPr marL="0" indent="0">
              <a:buNone/>
            </a:pPr>
            <a:r>
              <a:rPr lang="cs-CZ" dirty="0"/>
              <a:t>       přímých nákladů na provedení výkonu.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48032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kompletní kalkulační vzorec :-(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A = (F × G × H) + [K÷(O × P × R)÷N] + [(S × O) ÷ L] + (T ×U) + (V × X)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9108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výpočet přímých nákladů 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8245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                                                        součet osobních nákladů</a:t>
            </a:r>
          </a:p>
          <a:p>
            <a:r>
              <a:rPr lang="cs-CZ" dirty="0"/>
              <a:t>nositel výkonu B</a:t>
            </a:r>
          </a:p>
          <a:p>
            <a:r>
              <a:rPr lang="cs-CZ" dirty="0"/>
              <a:t>jednoúčelové přístroje použité při výkonu C </a:t>
            </a:r>
          </a:p>
          <a:p>
            <a:r>
              <a:rPr lang="cs-CZ" dirty="0"/>
              <a:t>zdravotnický materiál přímo spotřebovaný při výkonu D </a:t>
            </a:r>
          </a:p>
          <a:p>
            <a:r>
              <a:rPr lang="cs-CZ" dirty="0"/>
              <a:t> léčivé přípravky přímo spotřebované při výkonu E</a:t>
            </a:r>
          </a:p>
          <a:p>
            <a:pPr marL="0" indent="0">
              <a:buNone/>
            </a:pPr>
            <a:r>
              <a:rPr lang="cs-CZ" dirty="0"/>
              <a:t>      A = B + C + D + E</a:t>
            </a:r>
          </a:p>
          <a:p>
            <a:pPr marL="0" lvl="0" indent="0">
              <a:buNone/>
            </a:pPr>
            <a:r>
              <a:rPr lang="cs-CZ" b="1" u="sng" cap="all" dirty="0"/>
              <a:t>Osobní náklady</a:t>
            </a:r>
          </a:p>
          <a:p>
            <a:r>
              <a:rPr lang="cs-CZ" dirty="0"/>
              <a:t>součin základní minutové sazby F </a:t>
            </a:r>
          </a:p>
          <a:p>
            <a:r>
              <a:rPr lang="cs-CZ" dirty="0"/>
              <a:t>mzdového indexu nositele (nositelů) výkonu G</a:t>
            </a:r>
          </a:p>
          <a:p>
            <a:r>
              <a:rPr lang="cs-CZ" dirty="0"/>
              <a:t>času nositele (nositelů) výkonu H</a:t>
            </a:r>
          </a:p>
          <a:p>
            <a:pPr marL="0" indent="0">
              <a:buNone/>
            </a:pPr>
            <a:r>
              <a:rPr lang="cs-CZ" dirty="0"/>
              <a:t>      B = F × G × H</a:t>
            </a:r>
          </a:p>
          <a:p>
            <a:pPr marL="0" indent="0">
              <a:buNone/>
            </a:pPr>
            <a:r>
              <a:rPr lang="cs-CZ" i="1" dirty="0"/>
              <a:t>      A = (F × G × H) + C + D + E</a:t>
            </a:r>
          </a:p>
          <a:p>
            <a:pPr marL="0" indent="0">
              <a:buNone/>
            </a:pPr>
            <a:r>
              <a:rPr lang="cs-CZ" b="1" u="sng" cap="all" dirty="0"/>
              <a:t>Základní minutová sazba</a:t>
            </a:r>
            <a:r>
              <a:rPr lang="cs-CZ" b="1" u="sng" dirty="0"/>
              <a:t> F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je stanovena na 2,216 Kč na jednu minutu pro lékaře a jiné vysokoškolsky vzdělané pracovníky ve zdravotnictví a na 1,320 Kč na jednu minutu pro SZP.</a:t>
            </a:r>
          </a:p>
          <a:p>
            <a:pPr marL="0" indent="0">
              <a:buNone/>
            </a:pPr>
            <a:r>
              <a:rPr lang="cs-CZ" b="1" u="sng" cap="all" dirty="0"/>
              <a:t>Mzdový index nositele</a:t>
            </a:r>
            <a:r>
              <a:rPr lang="cs-CZ" b="1" u="sng" dirty="0"/>
              <a:t> V</a:t>
            </a:r>
            <a:r>
              <a:rPr lang="cs-CZ" b="1" u="sng" cap="all" dirty="0"/>
              <a:t>ýkonu </a:t>
            </a:r>
            <a:r>
              <a:rPr lang="cs-CZ" cap="all" dirty="0"/>
              <a:t>-G-</a:t>
            </a:r>
            <a:r>
              <a:rPr lang="cs-CZ" dirty="0"/>
              <a:t> je určen:</a:t>
            </a:r>
          </a:p>
          <a:p>
            <a:r>
              <a:rPr lang="cs-CZ" dirty="0"/>
              <a:t>a) pro lékaře</a:t>
            </a:r>
          </a:p>
          <a:p>
            <a:r>
              <a:rPr lang="cs-CZ" dirty="0"/>
              <a:t>b)pro </a:t>
            </a:r>
            <a:r>
              <a:rPr lang="cs-CZ" dirty="0" err="1"/>
              <a:t>nelékaře</a:t>
            </a:r>
            <a:r>
              <a:rPr lang="cs-CZ" dirty="0"/>
              <a:t> a JOP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1886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účetní jednotka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právnické osoby</a:t>
            </a:r>
          </a:p>
          <a:p>
            <a:endParaRPr lang="cs-CZ" dirty="0"/>
          </a:p>
          <a:p>
            <a:r>
              <a:rPr lang="cs-CZ" dirty="0"/>
              <a:t>fyzické osoby, které jsou jako podnikatelé zapsány v obchodním rejstříku</a:t>
            </a:r>
          </a:p>
          <a:p>
            <a:endParaRPr lang="cs-CZ" dirty="0"/>
          </a:p>
          <a:p>
            <a:r>
              <a:rPr lang="cs-CZ" dirty="0"/>
              <a:t>organizační složky státu</a:t>
            </a:r>
          </a:p>
          <a:p>
            <a:endParaRPr lang="cs-CZ" dirty="0"/>
          </a:p>
          <a:p>
            <a:r>
              <a:rPr lang="cs-CZ" dirty="0"/>
              <a:t>fondy (investiční, penzijní, </a:t>
            </a:r>
            <a:r>
              <a:rPr lang="cs-CZ" dirty="0" err="1"/>
              <a:t>svěřenské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95994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 soustava informací k hodnocení ekonomiky podniku </a:t>
            </a:r>
          </a:p>
          <a:p>
            <a:pPr marL="0" indent="0">
              <a:buNone/>
            </a:pPr>
            <a:r>
              <a:rPr lang="cs-CZ" dirty="0"/>
              <a:t>                                „to, co už se stalo“</a:t>
            </a:r>
          </a:p>
          <a:p>
            <a:pPr marL="0" indent="0">
              <a:buNone/>
            </a:pPr>
            <a:r>
              <a:rPr lang="cs-CZ" dirty="0"/>
              <a:t>       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 druhy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daňová evidence (dříve jednoduché)</a:t>
            </a:r>
          </a:p>
          <a:p>
            <a:endParaRPr lang="cs-CZ" dirty="0"/>
          </a:p>
          <a:p>
            <a:r>
              <a:rPr lang="cs-CZ" dirty="0"/>
              <a:t> účetnictví (dříve podvojné)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1734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Výstupy účetnictví</a:t>
            </a:r>
            <a:br>
              <a:rPr lang="cs-CZ" dirty="0"/>
            </a:br>
            <a:r>
              <a:rPr lang="cs-CZ" dirty="0"/>
              <a:t>nezbytnou přílohou daňového přiznání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rozvaha</a:t>
            </a:r>
          </a:p>
          <a:p>
            <a:endParaRPr lang="cs-CZ" dirty="0"/>
          </a:p>
          <a:p>
            <a:r>
              <a:rPr lang="cs-CZ" dirty="0"/>
              <a:t>výsledovka</a:t>
            </a:r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304882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majetek fy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560840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9996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vedení účetnictví</a:t>
            </a:r>
            <a:br>
              <a:rPr lang="cs-CZ" dirty="0"/>
            </a:br>
            <a:r>
              <a:rPr lang="cs-CZ" dirty="0"/>
              <a:t>kategorie účetních jednotek - 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Mikro</a:t>
            </a:r>
            <a:r>
              <a:rPr lang="cs-CZ" dirty="0"/>
              <a:t> účetní jednotka 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9000000 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18000000 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10.</a:t>
            </a:r>
          </a:p>
          <a:p>
            <a:pPr marL="0" indent="0">
              <a:buNone/>
            </a:pPr>
            <a:r>
              <a:rPr lang="cs-CZ" b="1" dirty="0"/>
              <a:t>Malá</a:t>
            </a:r>
            <a:r>
              <a:rPr lang="cs-CZ" dirty="0"/>
              <a:t> účetní jednotka</a:t>
            </a:r>
          </a:p>
          <a:p>
            <a:pPr marL="0" indent="0">
              <a:buNone/>
            </a:pPr>
            <a:r>
              <a:rPr lang="cs-CZ" i="1" dirty="0"/>
              <a:t>  a)</a:t>
            </a:r>
            <a:r>
              <a:rPr lang="cs-CZ" dirty="0"/>
              <a:t> aktiva celkem 100000000 Kč,</a:t>
            </a:r>
          </a:p>
          <a:p>
            <a:pPr marL="0" indent="0">
              <a:buNone/>
            </a:pPr>
            <a:r>
              <a:rPr lang="cs-CZ" i="1" dirty="0"/>
              <a:t>  b)</a:t>
            </a:r>
            <a:r>
              <a:rPr lang="cs-CZ" dirty="0"/>
              <a:t> roční úhrn čistého obratu 200000000 Kč,</a:t>
            </a:r>
          </a:p>
          <a:p>
            <a:pPr marL="0" indent="0">
              <a:buNone/>
            </a:pPr>
            <a:r>
              <a:rPr lang="cs-CZ" i="1" dirty="0"/>
              <a:t>  c)</a:t>
            </a:r>
            <a:r>
              <a:rPr lang="cs-CZ" dirty="0"/>
              <a:t> průměrný počet zaměstnanců v průběhu účetního období 50.</a:t>
            </a:r>
          </a:p>
          <a:p>
            <a:pPr marL="0" indent="0">
              <a:buNone/>
            </a:pPr>
            <a:r>
              <a:rPr lang="cs-CZ" b="1" dirty="0"/>
              <a:t>Střední </a:t>
            </a:r>
            <a:r>
              <a:rPr lang="cs-CZ" dirty="0"/>
              <a:t>účetní jednotka</a:t>
            </a:r>
          </a:p>
          <a:p>
            <a:pPr marL="0" indent="0">
              <a:buNone/>
            </a:pPr>
            <a:r>
              <a:rPr lang="cs-CZ" i="1" dirty="0"/>
              <a:t> a)</a:t>
            </a:r>
            <a:r>
              <a:rPr lang="cs-CZ" dirty="0"/>
              <a:t> aktiva celkem 500000000 Kč,</a:t>
            </a:r>
          </a:p>
          <a:p>
            <a:pPr marL="0" indent="0">
              <a:buNone/>
            </a:pPr>
            <a:r>
              <a:rPr lang="cs-CZ" i="1" dirty="0"/>
              <a:t> b)</a:t>
            </a:r>
            <a:r>
              <a:rPr lang="cs-CZ" dirty="0"/>
              <a:t> roční úhrn čistého obratu 1000000000 Kč,</a:t>
            </a:r>
          </a:p>
          <a:p>
            <a:pPr marL="0" indent="0">
              <a:buNone/>
            </a:pPr>
            <a:r>
              <a:rPr lang="cs-CZ" i="1" dirty="0"/>
              <a:t> c)</a:t>
            </a:r>
            <a:r>
              <a:rPr lang="cs-CZ" dirty="0"/>
              <a:t> průměrný počet zaměstnanců v průběhu účetního období 250.</a:t>
            </a:r>
          </a:p>
        </p:txBody>
      </p:sp>
    </p:spTree>
    <p:extLst>
      <p:ext uri="{BB962C8B-B14F-4D97-AF65-F5344CB8AC3E}">
        <p14:creationId xmlns:p14="http://schemas.microsoft.com/office/powerpoint/2010/main" val="34319628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 „účtování o“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stavu a pohybu majetku a jiných aktiv </a:t>
            </a:r>
          </a:p>
          <a:p>
            <a:r>
              <a:rPr lang="cs-CZ" dirty="0"/>
              <a:t> závazcích a jiných pasivech</a:t>
            </a:r>
          </a:p>
          <a:p>
            <a:r>
              <a:rPr lang="cs-CZ" dirty="0"/>
              <a:t> nákladech</a:t>
            </a:r>
          </a:p>
          <a:p>
            <a:r>
              <a:rPr lang="cs-CZ" dirty="0"/>
              <a:t> výnosech</a:t>
            </a:r>
          </a:p>
          <a:p>
            <a:r>
              <a:rPr lang="cs-CZ" dirty="0"/>
              <a:t> výsledcích hospodaření</a:t>
            </a:r>
          </a:p>
        </p:txBody>
      </p:sp>
    </p:spTree>
    <p:extLst>
      <p:ext uri="{BB962C8B-B14F-4D97-AF65-F5344CB8AC3E}">
        <p14:creationId xmlns:p14="http://schemas.microsoft.com/office/powerpoint/2010/main" val="3549837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(§18) z. 563/1991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       sestavuje účetní jednotka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rozvaha (bilance)</a:t>
            </a:r>
          </a:p>
          <a:p>
            <a:r>
              <a:rPr lang="cs-CZ" dirty="0"/>
              <a:t>výkaz zisku a ztráty</a:t>
            </a:r>
          </a:p>
          <a:p>
            <a:r>
              <a:rPr lang="cs-CZ" dirty="0"/>
              <a:t>příloha (vysvětlující a doplňující </a:t>
            </a:r>
            <a:r>
              <a:rPr lang="cs-CZ" dirty="0" err="1"/>
              <a:t>info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355096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 – povinné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cs-CZ" dirty="0"/>
              <a:t>obchodní firma nebo název a sídlo</a:t>
            </a:r>
          </a:p>
          <a:p>
            <a:r>
              <a:rPr lang="cs-CZ" dirty="0"/>
              <a:t>obchodní firma nebo jméno, bydliště a sídlo                 (liší-li se od bydliště) </a:t>
            </a:r>
          </a:p>
          <a:p>
            <a:r>
              <a:rPr lang="cs-CZ" dirty="0"/>
              <a:t> identifikační číslo osoby, pokud je má účetní jednotka přiděleno, informace o zápisu do veřejného rejstříku uváděnou na obchodních listinách</a:t>
            </a:r>
          </a:p>
          <a:p>
            <a:r>
              <a:rPr lang="cs-CZ" dirty="0"/>
              <a:t> právní forma účetní jednotky</a:t>
            </a:r>
          </a:p>
          <a:p>
            <a:r>
              <a:rPr lang="cs-CZ" dirty="0"/>
              <a:t> předmět podnikání nebo jiné činnosti, případně účel, pro který byla zřízena</a:t>
            </a:r>
          </a:p>
          <a:p>
            <a:r>
              <a:rPr lang="cs-CZ" dirty="0"/>
              <a:t>rozvahový den</a:t>
            </a:r>
          </a:p>
        </p:txBody>
      </p:sp>
    </p:spTree>
    <p:extLst>
      <p:ext uri="{BB962C8B-B14F-4D97-AF65-F5344CB8AC3E}">
        <p14:creationId xmlns:p14="http://schemas.microsoft.com/office/powerpoint/2010/main" val="16086615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směrná účtová osnova a účtový rozvrh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</a:t>
            </a:r>
          </a:p>
          <a:p>
            <a:pPr marL="0" indent="0">
              <a:buNone/>
            </a:pPr>
            <a:r>
              <a:rPr lang="cs-CZ" dirty="0"/>
              <a:t>                            uspořádání a označení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účtových tříd</a:t>
            </a:r>
          </a:p>
          <a:p>
            <a:r>
              <a:rPr lang="cs-CZ" dirty="0"/>
              <a:t>účtových skupin</a:t>
            </a:r>
          </a:p>
          <a:p>
            <a:r>
              <a:rPr lang="cs-CZ" dirty="0"/>
              <a:t>syntetických účtů</a:t>
            </a:r>
          </a:p>
          <a:p>
            <a:r>
              <a:rPr lang="cs-CZ" dirty="0"/>
              <a:t>analytických  účtů</a:t>
            </a:r>
          </a:p>
          <a:p>
            <a:r>
              <a:rPr lang="cs-CZ" dirty="0"/>
              <a:t>podrozvahových účtů</a:t>
            </a:r>
          </a:p>
        </p:txBody>
      </p:sp>
    </p:spTree>
    <p:extLst>
      <p:ext uri="{BB962C8B-B14F-4D97-AF65-F5344CB8AC3E}">
        <p14:creationId xmlns:p14="http://schemas.microsoft.com/office/powerpoint/2010/main" val="39442747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Syntetické účty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Uvedeny v účetní osnově</a:t>
            </a:r>
          </a:p>
        </p:txBody>
      </p:sp>
    </p:spTree>
    <p:extLst>
      <p:ext uri="{BB962C8B-B14F-4D97-AF65-F5344CB8AC3E}">
        <p14:creationId xmlns:p14="http://schemas.microsoft.com/office/powerpoint/2010/main" val="41800095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účty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Zpřesňují syntetické účty</a:t>
            </a:r>
          </a:p>
          <a:p>
            <a:endParaRPr lang="cs-CZ" dirty="0"/>
          </a:p>
          <a:p>
            <a:r>
              <a:rPr lang="cs-CZ" dirty="0"/>
              <a:t>DPH – 324</a:t>
            </a:r>
          </a:p>
          <a:p>
            <a:endParaRPr lang="cs-CZ" dirty="0"/>
          </a:p>
          <a:p>
            <a:r>
              <a:rPr lang="cs-CZ" dirty="0"/>
              <a:t>21</a:t>
            </a:r>
          </a:p>
          <a:p>
            <a:r>
              <a:rPr lang="cs-CZ" dirty="0"/>
              <a:t>15</a:t>
            </a:r>
          </a:p>
          <a:p>
            <a:r>
              <a:rPr lang="cs-CZ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4203099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co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Účtová třída 0 (A)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majetkový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dlouhodobý  (hmotný i nehmotný) majetek</a:t>
            </a:r>
          </a:p>
          <a:p>
            <a:pPr marL="0" indent="0">
              <a:buNone/>
            </a:pPr>
            <a:r>
              <a:rPr lang="cs-CZ" dirty="0"/>
              <a:t>                                  vše nad 40 000 Kč</a:t>
            </a:r>
          </a:p>
        </p:txBody>
      </p:sp>
    </p:spTree>
    <p:extLst>
      <p:ext uri="{BB962C8B-B14F-4D97-AF65-F5344CB8AC3E}">
        <p14:creationId xmlns:p14="http://schemas.microsoft.com/office/powerpoint/2010/main" val="14516696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792088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co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Účtová třída 1 (A)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majetkový účet</a:t>
            </a:r>
          </a:p>
          <a:p>
            <a:pPr marL="0" indent="0">
              <a:buNone/>
            </a:pPr>
            <a:r>
              <a:rPr lang="cs-CZ" dirty="0"/>
              <a:t>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  zásoby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„sklad“ – to, co se nepoužívá hned</a:t>
            </a:r>
          </a:p>
        </p:txBody>
      </p:sp>
    </p:spTree>
    <p:extLst>
      <p:ext uri="{BB962C8B-B14F-4D97-AF65-F5344CB8AC3E}">
        <p14:creationId xmlns:p14="http://schemas.microsoft.com/office/powerpoint/2010/main" val="20137416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co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Účtová třída 2 (A </a:t>
            </a:r>
            <a:r>
              <a:rPr lang="cs-CZ" dirty="0" err="1"/>
              <a:t>a</a:t>
            </a:r>
            <a:r>
              <a:rPr lang="cs-CZ" dirty="0"/>
              <a:t> 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majetkový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finanční účty</a:t>
            </a:r>
          </a:p>
        </p:txBody>
      </p:sp>
    </p:spTree>
    <p:extLst>
      <p:ext uri="{BB962C8B-B14F-4D97-AF65-F5344CB8AC3E}">
        <p14:creationId xmlns:p14="http://schemas.microsoft.com/office/powerpoint/2010/main" val="174475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kalkulace nákladů</a:t>
            </a:r>
          </a:p>
          <a:p>
            <a:endParaRPr lang="cs-CZ" dirty="0"/>
          </a:p>
          <a:p>
            <a:r>
              <a:rPr lang="cs-CZ" dirty="0"/>
              <a:t>plán výnosů a nákladů</a:t>
            </a:r>
          </a:p>
          <a:p>
            <a:endParaRPr lang="cs-CZ" dirty="0"/>
          </a:p>
          <a:p>
            <a:r>
              <a:rPr lang="cs-CZ" dirty="0"/>
              <a:t>rozvaha</a:t>
            </a:r>
          </a:p>
          <a:p>
            <a:endParaRPr lang="cs-CZ" dirty="0"/>
          </a:p>
          <a:p>
            <a:r>
              <a:rPr lang="cs-CZ" dirty="0"/>
              <a:t>BEP</a:t>
            </a:r>
          </a:p>
          <a:p>
            <a:endParaRPr lang="cs-CZ" dirty="0"/>
          </a:p>
          <a:p>
            <a:r>
              <a:rPr lang="cs-CZ" dirty="0"/>
              <a:t>cash-</a:t>
            </a:r>
            <a:r>
              <a:rPr lang="cs-CZ" dirty="0" err="1"/>
              <a:t>flow</a:t>
            </a:r>
            <a:endParaRPr lang="cs-CZ" dirty="0"/>
          </a:p>
          <a:p>
            <a:endParaRPr lang="cs-CZ" dirty="0"/>
          </a:p>
          <a:p>
            <a:r>
              <a:rPr lang="cs-CZ" dirty="0"/>
              <a:t>výkaz zisků a ztrát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8442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Účtová třída 3 (A </a:t>
            </a:r>
            <a:r>
              <a:rPr lang="cs-CZ" dirty="0" err="1"/>
              <a:t>a</a:t>
            </a:r>
            <a:r>
              <a:rPr lang="cs-CZ" dirty="0"/>
              <a:t> P)</a:t>
            </a:r>
          </a:p>
          <a:p>
            <a:pPr marL="0" indent="0">
              <a:buNone/>
            </a:pPr>
            <a:r>
              <a:rPr lang="cs-CZ" dirty="0"/>
              <a:t>                                  majetkový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zúčtovací vztahy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(pohledávky, daně, zaměstnanci)</a:t>
            </a:r>
          </a:p>
        </p:txBody>
      </p:sp>
    </p:spTree>
    <p:extLst>
      <p:ext uri="{BB962C8B-B14F-4D97-AF65-F5344CB8AC3E}">
        <p14:creationId xmlns:p14="http://schemas.microsoft.com/office/powerpoint/2010/main" val="38773612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Účtová třída 4 (P)</a:t>
            </a:r>
          </a:p>
          <a:p>
            <a:pPr marL="0" indent="0">
              <a:buNone/>
            </a:pPr>
            <a:r>
              <a:rPr lang="cs-CZ" dirty="0"/>
              <a:t>                                    majetkový účet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(kapitálové účty a dlouhodobé závazky)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51219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Účtová třída 5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náklady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(spotřeba materiálu, energie, cestovné, opravy a údržba, daně a poplatky, mzdové náklady, odpisy)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od nákladů a výnosů se odvíjí daňové přiznání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5754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Účtová třída 6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výnosy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tržby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od nákladů a výnosů se odvíjí daňové přiznání</a:t>
            </a:r>
          </a:p>
        </p:txBody>
      </p:sp>
    </p:spTree>
    <p:extLst>
      <p:ext uri="{BB962C8B-B14F-4D97-AF65-F5344CB8AC3E}">
        <p14:creationId xmlns:p14="http://schemas.microsoft.com/office/powerpoint/2010/main" val="36521679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Účetní osnova</a:t>
            </a:r>
            <a:br>
              <a:rPr lang="cs-CZ" dirty="0"/>
            </a:br>
            <a:r>
              <a:rPr lang="cs-CZ" dirty="0"/>
              <a:t>co to znamená?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Účtová třída 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závěrkové a podrozvahové účty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počáteční účet </a:t>
            </a:r>
            <a:r>
              <a:rPr lang="cs-CZ" dirty="0" err="1"/>
              <a:t>rozvažný</a:t>
            </a:r>
            <a:r>
              <a:rPr lang="cs-CZ" dirty="0"/>
              <a:t>: 701</a:t>
            </a:r>
          </a:p>
          <a:p>
            <a:endParaRPr lang="cs-CZ" dirty="0"/>
          </a:p>
          <a:p>
            <a:r>
              <a:rPr lang="cs-CZ" dirty="0"/>
              <a:t>konečný účet </a:t>
            </a:r>
            <a:r>
              <a:rPr lang="cs-CZ" dirty="0" err="1"/>
              <a:t>rozvažný</a:t>
            </a:r>
            <a:r>
              <a:rPr lang="cs-CZ" dirty="0"/>
              <a:t>: 702</a:t>
            </a:r>
          </a:p>
          <a:p>
            <a:endParaRPr lang="cs-CZ" dirty="0"/>
          </a:p>
          <a:p>
            <a:r>
              <a:rPr lang="cs-CZ" dirty="0"/>
              <a:t>účet zisků a ztrát: 710</a:t>
            </a:r>
          </a:p>
        </p:txBody>
      </p:sp>
    </p:spTree>
    <p:extLst>
      <p:ext uri="{BB962C8B-B14F-4D97-AF65-F5344CB8AC3E}">
        <p14:creationId xmlns:p14="http://schemas.microsoft.com/office/powerpoint/2010/main" val="6898142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závěrkové a podrozvahové účty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Účtová třída 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používá se meziročně jako „depo“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69617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vnitrofiremní účtování – kniha nákladů a výnosů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   8</a:t>
            </a:r>
          </a:p>
          <a:p>
            <a:pPr marL="0" indent="0">
              <a:buNone/>
            </a:pPr>
            <a:r>
              <a:rPr lang="cs-CZ" dirty="0"/>
              <a:t>                                   „osmičkové účty“</a:t>
            </a:r>
          </a:p>
        </p:txBody>
      </p:sp>
    </p:spTree>
    <p:extLst>
      <p:ext uri="{BB962C8B-B14F-4D97-AF65-F5344CB8AC3E}">
        <p14:creationId xmlns:p14="http://schemas.microsoft.com/office/powerpoint/2010/main" val="8560619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k sestavení rozvahy a výsledovky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účtování na jednotlivé účty</a:t>
            </a:r>
          </a:p>
          <a:p>
            <a:endParaRPr lang="cs-CZ" dirty="0"/>
          </a:p>
          <a:p>
            <a:r>
              <a:rPr lang="cs-CZ" dirty="0"/>
              <a:t>účty jsou rozvahové (aktivní a pasivní) </a:t>
            </a:r>
          </a:p>
          <a:p>
            <a:endParaRPr lang="cs-CZ" dirty="0"/>
          </a:p>
          <a:p>
            <a:r>
              <a:rPr lang="cs-CZ" dirty="0"/>
              <a:t>výsledkové (nákladové a výnosové)</a:t>
            </a:r>
          </a:p>
          <a:p>
            <a:endParaRPr lang="cs-CZ" dirty="0"/>
          </a:p>
          <a:p>
            <a:r>
              <a:rPr lang="cs-CZ" dirty="0"/>
              <a:t>sestavení počáteční (vstupní) rozvahy</a:t>
            </a:r>
          </a:p>
        </p:txBody>
      </p:sp>
    </p:spTree>
    <p:extLst>
      <p:ext uri="{BB962C8B-B14F-4D97-AF65-F5344CB8AC3E}">
        <p14:creationId xmlns:p14="http://schemas.microsoft.com/office/powerpoint/2010/main" val="6081953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účty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Rozvahové 0-4 (a 7 pomocné)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Výsledkové 5-6</a:t>
            </a:r>
          </a:p>
        </p:txBody>
      </p:sp>
    </p:spTree>
    <p:extLst>
      <p:ext uri="{BB962C8B-B14F-4D97-AF65-F5344CB8AC3E}">
        <p14:creationId xmlns:p14="http://schemas.microsoft.com/office/powerpoint/2010/main" val="40396576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cs-CZ" dirty="0"/>
              <a:t>Rozvaha</a:t>
            </a:r>
            <a:br>
              <a:rPr lang="cs-CZ" dirty="0"/>
            </a:br>
            <a:r>
              <a:rPr lang="cs-CZ" dirty="0"/>
              <a:t>úhrada faktury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 pokladny 321/211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 běžného účtu 321/221</a:t>
            </a:r>
          </a:p>
        </p:txBody>
      </p:sp>
    </p:spTree>
    <p:extLst>
      <p:ext uri="{BB962C8B-B14F-4D97-AF65-F5344CB8AC3E}">
        <p14:creationId xmlns:p14="http://schemas.microsoft.com/office/powerpoint/2010/main" val="3876955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ROZVAHA (bilance)</a:t>
            </a:r>
            <a:br>
              <a:rPr lang="cs-CZ" dirty="0"/>
            </a:br>
            <a:r>
              <a:rPr lang="cs-CZ" dirty="0"/>
              <a:t>účetní 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informace o finanční pozici</a:t>
            </a:r>
          </a:p>
          <a:p>
            <a:endParaRPr lang="cs-CZ" dirty="0"/>
          </a:p>
          <a:p>
            <a:r>
              <a:rPr lang="cs-CZ" dirty="0"/>
              <a:t>uspořádaný a sumarizovaný přehled majetku (aktiv)</a:t>
            </a:r>
          </a:p>
          <a:p>
            <a:endParaRPr lang="cs-CZ" dirty="0"/>
          </a:p>
          <a:p>
            <a:r>
              <a:rPr lang="cs-CZ" dirty="0"/>
              <a:t>uspořádaný a sumarizovaný přehled zdrojů krytí majetku (pasiv)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7594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osnova/účtový rozvrh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trojčíslí („syntetika“)</a:t>
            </a:r>
          </a:p>
          <a:p>
            <a:endParaRPr lang="cs-CZ" dirty="0"/>
          </a:p>
          <a:p>
            <a:r>
              <a:rPr lang="cs-CZ" dirty="0"/>
              <a:t>další trojčíslí (dle fy) – „analytika“</a:t>
            </a:r>
          </a:p>
          <a:p>
            <a:endParaRPr lang="cs-CZ" dirty="0"/>
          </a:p>
          <a:p>
            <a:r>
              <a:rPr lang="cs-CZ" dirty="0"/>
              <a:t>zákon o účetnictví</a:t>
            </a:r>
          </a:p>
        </p:txBody>
      </p:sp>
    </p:spTree>
    <p:extLst>
      <p:ext uri="{BB962C8B-B14F-4D97-AF65-F5344CB8AC3E}">
        <p14:creationId xmlns:p14="http://schemas.microsoft.com/office/powerpoint/2010/main" val="4657248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daňové (kvůli dani z příjmů) – podle tabulek</a:t>
            </a:r>
          </a:p>
          <a:p>
            <a:endParaRPr lang="cs-CZ" dirty="0"/>
          </a:p>
          <a:p>
            <a:r>
              <a:rPr lang="cs-CZ" dirty="0"/>
              <a:t>účetní – interní směrnice  (např. UZ 10 let)</a:t>
            </a:r>
          </a:p>
        </p:txBody>
      </p:sp>
    </p:spTree>
    <p:extLst>
      <p:ext uri="{BB962C8B-B14F-4D97-AF65-F5344CB8AC3E}">
        <p14:creationId xmlns:p14="http://schemas.microsoft.com/office/powerpoint/2010/main" val="9626376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kniha nákladů a výnosů (5, 6) za měsíc </a:t>
            </a:r>
            <a:br>
              <a:rPr lang="cs-CZ" dirty="0"/>
            </a:br>
            <a:r>
              <a:rPr lang="cs-CZ" dirty="0"/>
              <a:t>(podklad pro kontrolu cash </a:t>
            </a:r>
            <a:r>
              <a:rPr lang="cs-CZ" dirty="0" err="1"/>
              <a:t>flow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15619362"/>
              </p:ext>
            </p:extLst>
          </p:nvPr>
        </p:nvGraphicFramePr>
        <p:xfrm>
          <a:off x="323528" y="2060848"/>
          <a:ext cx="871296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0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č. dokladu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účtová</a:t>
                      </a:r>
                      <a:r>
                        <a:rPr lang="cs-CZ" baseline="0" dirty="0"/>
                        <a:t> třída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  <a:r>
                        <a:rPr lang="cs-CZ" baseline="0" dirty="0"/>
                        <a:t> operace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Částka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  <a:r>
                        <a:rPr lang="cs-CZ" baseline="0" dirty="0"/>
                        <a:t>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obvazový</a:t>
                      </a:r>
                      <a:r>
                        <a:rPr lang="cs-CZ" baseline="0" dirty="0"/>
                        <a:t> materiál (elektrody, UZ gel)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- 75 000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  <a:r>
                        <a:rPr lang="cs-CZ" baseline="0" dirty="0"/>
                        <a:t>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odpis</a:t>
                      </a:r>
                      <a:r>
                        <a:rPr lang="cs-CZ" baseline="0" dirty="0"/>
                        <a:t>  IM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- 20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tržby</a:t>
                      </a:r>
                      <a:r>
                        <a:rPr lang="cs-CZ" baseline="0" dirty="0"/>
                        <a:t> za prodej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/>
                        <a:t> 112 376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  <a:r>
                        <a:rPr lang="cs-CZ" baseline="0" dirty="0"/>
                        <a:t> 376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4918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kniha nákladů a výnosů (5, 6) za měsíc </a:t>
            </a:r>
            <a:br>
              <a:rPr lang="cs-CZ" dirty="0"/>
            </a:br>
            <a:r>
              <a:rPr lang="cs-CZ" dirty="0"/>
              <a:t>(podklad pro kontrolu cash </a:t>
            </a:r>
            <a:r>
              <a:rPr lang="cs-CZ" dirty="0" err="1"/>
              <a:t>flow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1952685"/>
              </p:ext>
            </p:extLst>
          </p:nvPr>
        </p:nvGraphicFramePr>
        <p:xfrm>
          <a:off x="323528" y="2060848"/>
          <a:ext cx="8712968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0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č. dokladu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účtová</a:t>
                      </a:r>
                      <a:r>
                        <a:rPr lang="cs-CZ" baseline="0" dirty="0"/>
                        <a:t> třída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  <a:r>
                        <a:rPr lang="cs-CZ" baseline="0" dirty="0"/>
                        <a:t> operace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Částka v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  <a:r>
                        <a:rPr lang="cs-CZ" baseline="0" dirty="0"/>
                        <a:t>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501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xxx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obvazový</a:t>
                      </a:r>
                      <a:r>
                        <a:rPr lang="cs-CZ" baseline="0" dirty="0"/>
                        <a:t> materiál (elektrody, UZ gel)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- 2000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521</a:t>
                      </a:r>
                      <a:r>
                        <a:rPr lang="cs-CZ" baseline="0" dirty="0"/>
                        <a:t> </a:t>
                      </a:r>
                      <a:r>
                        <a:rPr lang="cs-CZ" baseline="0" dirty="0" err="1"/>
                        <a:t>xxx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- 75 000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  <a:r>
                        <a:rPr lang="cs-CZ" baseline="0" dirty="0"/>
                        <a:t>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551 </a:t>
                      </a:r>
                      <a:r>
                        <a:rPr lang="cs-CZ" dirty="0" err="1"/>
                        <a:t>xxx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odpis</a:t>
                      </a:r>
                      <a:r>
                        <a:rPr lang="cs-CZ" baseline="0" dirty="0"/>
                        <a:t>  IM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- 20</a:t>
                      </a:r>
                      <a:r>
                        <a:rPr lang="cs-CZ" baseline="0" dirty="0"/>
                        <a:t> 000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18 227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602 </a:t>
                      </a:r>
                      <a:r>
                        <a:rPr lang="cs-CZ" dirty="0" err="1"/>
                        <a:t>xxx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tržby</a:t>
                      </a:r>
                      <a:r>
                        <a:rPr lang="cs-CZ" baseline="0" dirty="0"/>
                        <a:t> za prodej služeb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/>
                        <a:t> 112 376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31.12.</a:t>
                      </a:r>
                    </a:p>
                    <a:p>
                      <a:r>
                        <a:rPr lang="cs-CZ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  <a:r>
                        <a:rPr lang="cs-CZ" baseline="0" dirty="0"/>
                        <a:t> 376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6035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pohyb na účtech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1/ Materiál 501/112</a:t>
            </a:r>
          </a:p>
          <a:p>
            <a:pPr marL="0" indent="0">
              <a:buNone/>
            </a:pPr>
            <a:r>
              <a:rPr lang="cs-CZ" dirty="0"/>
              <a:t>2/ Osobní 521/331</a:t>
            </a:r>
          </a:p>
          <a:p>
            <a:pPr marL="0" indent="0">
              <a:buNone/>
            </a:pPr>
            <a:r>
              <a:rPr lang="cs-CZ" dirty="0"/>
              <a:t>3/ Osobní 524/336</a:t>
            </a:r>
          </a:p>
          <a:p>
            <a:pPr marL="0" indent="0">
              <a:buNone/>
            </a:pPr>
            <a:r>
              <a:rPr lang="cs-CZ" dirty="0"/>
              <a:t>4/ Osobní (daň z příjmu)  </a:t>
            </a:r>
          </a:p>
          <a:p>
            <a:pPr marL="0" indent="0">
              <a:buNone/>
            </a:pPr>
            <a:r>
              <a:rPr lang="cs-CZ" dirty="0"/>
              <a:t>      521/341</a:t>
            </a:r>
          </a:p>
          <a:p>
            <a:pPr marL="0" indent="0">
              <a:buNone/>
            </a:pPr>
            <a:r>
              <a:rPr lang="cs-CZ" dirty="0"/>
              <a:t>5/ Odpisy 551/082</a:t>
            </a:r>
          </a:p>
          <a:p>
            <a:pPr marL="0" indent="0">
              <a:buNone/>
            </a:pPr>
            <a:r>
              <a:rPr lang="cs-CZ" dirty="0"/>
              <a:t>6/ Energie, nájem, služby</a:t>
            </a:r>
          </a:p>
          <a:p>
            <a:pPr marL="0" indent="0">
              <a:buNone/>
            </a:pPr>
            <a:r>
              <a:rPr lang="cs-CZ" dirty="0"/>
              <a:t>      518/321</a:t>
            </a:r>
          </a:p>
          <a:p>
            <a:pPr marL="0" indent="0">
              <a:buNone/>
            </a:pPr>
            <a:r>
              <a:rPr lang="cs-CZ" dirty="0"/>
              <a:t>7/ Výnosy 311/602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1/ Materiál 221/112</a:t>
            </a:r>
          </a:p>
          <a:p>
            <a:pPr marL="0" indent="0">
              <a:buNone/>
            </a:pPr>
            <a:r>
              <a:rPr lang="cs-CZ" dirty="0"/>
              <a:t>2/ Osobní 221/331</a:t>
            </a:r>
          </a:p>
          <a:p>
            <a:pPr marL="0" indent="0">
              <a:buNone/>
            </a:pPr>
            <a:r>
              <a:rPr lang="cs-CZ" dirty="0"/>
              <a:t>3/ Osobní 336/221</a:t>
            </a:r>
          </a:p>
          <a:p>
            <a:pPr marL="0" indent="0">
              <a:buNone/>
            </a:pPr>
            <a:r>
              <a:rPr lang="cs-CZ" dirty="0"/>
              <a:t>4/ Osobní 341/221</a:t>
            </a:r>
          </a:p>
          <a:p>
            <a:pPr marL="0" indent="0">
              <a:buNone/>
            </a:pPr>
            <a:r>
              <a:rPr lang="cs-CZ" dirty="0"/>
              <a:t>5/ Odpisy 082/022</a:t>
            </a:r>
          </a:p>
          <a:p>
            <a:pPr marL="0" indent="0">
              <a:buNone/>
            </a:pPr>
            <a:r>
              <a:rPr lang="cs-CZ" dirty="0"/>
              <a:t>6/ Energie 321/221</a:t>
            </a:r>
          </a:p>
          <a:p>
            <a:pPr marL="0" indent="0">
              <a:buNone/>
            </a:pPr>
            <a:r>
              <a:rPr lang="cs-CZ" dirty="0"/>
              <a:t>7/ Výnosy 221/311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000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zákon o daních z příjmů č. 586/1992 Sb.</a:t>
            </a:r>
          </a:p>
          <a:p>
            <a:r>
              <a:rPr lang="cs-CZ" dirty="0"/>
              <a:t>zákon o dani z přidané hodnoty č. 235/2004 Sb.</a:t>
            </a:r>
          </a:p>
          <a:p>
            <a:r>
              <a:rPr lang="cs-CZ" dirty="0"/>
              <a:t>Zákon o účetnictví č. 563/1991 Sb.</a:t>
            </a:r>
          </a:p>
          <a:p>
            <a:r>
              <a:rPr lang="cs-CZ" dirty="0"/>
              <a:t>Zákoník práce 262/2006 Sb.</a:t>
            </a:r>
          </a:p>
          <a:p>
            <a:r>
              <a:rPr lang="cs-CZ" dirty="0"/>
              <a:t>Občanský zákoník z č. 89/2012 Sb.</a:t>
            </a:r>
          </a:p>
          <a:p>
            <a:r>
              <a:rPr lang="cs-CZ" dirty="0"/>
              <a:t>Zákon o veřejném zdravotním pojištění č. 48/1997 Sb.</a:t>
            </a:r>
          </a:p>
          <a:p>
            <a:r>
              <a:rPr lang="cs-CZ" dirty="0"/>
              <a:t>Zákon č. 95/2004 Sb.</a:t>
            </a:r>
          </a:p>
          <a:p>
            <a:r>
              <a:rPr lang="cs-CZ" dirty="0"/>
              <a:t>Zákon č. 96/2004 Sb.</a:t>
            </a:r>
          </a:p>
          <a:p>
            <a:r>
              <a:rPr lang="cs-CZ" dirty="0"/>
              <a:t>Zákon č. 108ú2006 Sb.</a:t>
            </a:r>
          </a:p>
        </p:txBody>
      </p:sp>
    </p:spTree>
    <p:extLst>
      <p:ext uri="{BB962C8B-B14F-4D97-AF65-F5344CB8AC3E}">
        <p14:creationId xmlns:p14="http://schemas.microsoft.com/office/powerpoint/2010/main" val="126640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Rozvaha</a:t>
            </a:r>
            <a:br>
              <a:rPr lang="cs-CZ" dirty="0"/>
            </a:br>
            <a:r>
              <a:rPr lang="cs-CZ" dirty="0"/>
              <a:t>stav majetku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Aktiva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dlouhodobý majetek</a:t>
            </a:r>
          </a:p>
          <a:p>
            <a:r>
              <a:rPr lang="cs-CZ" dirty="0"/>
              <a:t>hmotný </a:t>
            </a:r>
          </a:p>
          <a:p>
            <a:r>
              <a:rPr lang="cs-CZ" dirty="0"/>
              <a:t>nehmotný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Pasiva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základní kapitál</a:t>
            </a:r>
          </a:p>
          <a:p>
            <a:pPr marL="0" indent="0">
              <a:buNone/>
            </a:pPr>
            <a:r>
              <a:rPr lang="cs-CZ" dirty="0"/>
              <a:t>    (nebo úvěr)</a:t>
            </a:r>
          </a:p>
        </p:txBody>
      </p:sp>
    </p:spTree>
    <p:extLst>
      <p:ext uri="{BB962C8B-B14F-4D97-AF65-F5344CB8AC3E}">
        <p14:creationId xmlns:p14="http://schemas.microsoft.com/office/powerpoint/2010/main" val="203238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840760" cy="446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337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Příjmy</a:t>
            </a:r>
            <a:r>
              <a:rPr lang="cs-CZ" dirty="0"/>
              <a:t> – peněžní částky, které podnik za určité období skutečně obdržel (inkasoval)</a:t>
            </a:r>
          </a:p>
          <a:p>
            <a:r>
              <a:rPr lang="cs-CZ" b="1" dirty="0"/>
              <a:t>Výdaje</a:t>
            </a:r>
            <a:r>
              <a:rPr lang="cs-CZ" dirty="0"/>
              <a:t> – peněžní částky, které podnik za určité období skutečně vynaložil </a:t>
            </a:r>
          </a:p>
          <a:p>
            <a:r>
              <a:rPr lang="cs-CZ" b="1" dirty="0"/>
              <a:t>Cash </a:t>
            </a:r>
            <a:r>
              <a:rPr lang="cs-CZ" b="1" dirty="0" err="1"/>
              <a:t>Flow</a:t>
            </a:r>
            <a:r>
              <a:rPr lang="cs-CZ" b="1" dirty="0"/>
              <a:t> </a:t>
            </a:r>
            <a:r>
              <a:rPr lang="cs-CZ" dirty="0"/>
              <a:t>– rozdíl příjmů a výdajů za určité období.</a:t>
            </a:r>
          </a:p>
        </p:txBody>
      </p:sp>
    </p:spTree>
    <p:extLst>
      <p:ext uri="{BB962C8B-B14F-4D97-AF65-F5344CB8AC3E}">
        <p14:creationId xmlns:p14="http://schemas.microsoft.com/office/powerpoint/2010/main" val="1065922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výsledovka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6"/>
            <a:ext cx="4464496" cy="432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369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1254</TotalTime>
  <Words>1589</Words>
  <Application>Microsoft Office PowerPoint</Application>
  <PresentationFormat>Předvádění na obrazovce (4:3)</PresentationFormat>
  <Paragraphs>509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59" baseType="lpstr">
      <vt:lpstr>Georgia</vt:lpstr>
      <vt:lpstr>Wingdings</vt:lpstr>
      <vt:lpstr>Wingdings 2</vt:lpstr>
      <vt:lpstr>Administrativní</vt:lpstr>
      <vt:lpstr>Finanční řízení a Business plán III.</vt:lpstr>
      <vt:lpstr>Plán dne</vt:lpstr>
      <vt:lpstr>majetek fy</vt:lpstr>
      <vt:lpstr>kalkulace nákladů</vt:lpstr>
      <vt:lpstr>ROZVAHA (bilance) účetní jednotka</vt:lpstr>
      <vt:lpstr>Rozvaha stav majetku</vt:lpstr>
      <vt:lpstr>ROZVAHA</vt:lpstr>
      <vt:lpstr>Cash Flow</vt:lpstr>
      <vt:lpstr>výsledovka</vt:lpstr>
      <vt:lpstr>Vztah cash flow a rozvahy</vt:lpstr>
      <vt:lpstr>vztahy mezi výkazy</vt:lpstr>
      <vt:lpstr>kalkulace nákladů – proč?</vt:lpstr>
      <vt:lpstr>zakladatelský rozpočet</vt:lpstr>
      <vt:lpstr>zakladatelský rozpočet</vt:lpstr>
      <vt:lpstr>kalkulace nákladů</vt:lpstr>
      <vt:lpstr>kalkulační členění</vt:lpstr>
      <vt:lpstr>kalkulační vzorec - náklady</vt:lpstr>
      <vt:lpstr>BEP</vt:lpstr>
      <vt:lpstr>model</vt:lpstr>
      <vt:lpstr>kalkulace nákladů – výnosy kardiologická ambulance</vt:lpstr>
      <vt:lpstr> poskytování služeb</vt:lpstr>
      <vt:lpstr>plán nákladů a výnosů střednědobý výhled 2019 - 2021</vt:lpstr>
      <vt:lpstr>Kalkulační vzorec pro výpočet bodové hodnoty výkonů v seznamu zdravotních výkonů </vt:lpstr>
      <vt:lpstr>Kalkulační vzorec pro výpočet bodové hodnoty výkonů v seznamu zdravotních výkonů </vt:lpstr>
      <vt:lpstr>kompletní kalkulační vzorec :-(</vt:lpstr>
      <vt:lpstr>výpočet přímých nákladů A</vt:lpstr>
      <vt:lpstr>vedení účetnictví účetní jednotka - příklad</vt:lpstr>
      <vt:lpstr>účetnictví</vt:lpstr>
      <vt:lpstr>Výstupy účetnictví nezbytnou přílohou daňového přiznání</vt:lpstr>
      <vt:lpstr>vedení účetnictví kategorie účetních jednotek - příklad</vt:lpstr>
      <vt:lpstr>účetní závěrka</vt:lpstr>
      <vt:lpstr>Účetní závěrka (§18) z. 563/1991 Sb.</vt:lpstr>
      <vt:lpstr>účetní uzávěrka – povinné údaje</vt:lpstr>
      <vt:lpstr>směrná účtová osnova a účtový rozvrh</vt:lpstr>
      <vt:lpstr>Syntetické účty</vt:lpstr>
      <vt:lpstr>Analytické účty</vt:lpstr>
      <vt:lpstr>Účetní osnova co co znamená?</vt:lpstr>
      <vt:lpstr>Účetní osnova co co znamená?</vt:lpstr>
      <vt:lpstr>Účetní osnova co co znamená?</vt:lpstr>
      <vt:lpstr>Účetní osnova co to znamená?</vt:lpstr>
      <vt:lpstr>Účetní osnova co to znamená?</vt:lpstr>
      <vt:lpstr>Účetní osnova co to znamená?</vt:lpstr>
      <vt:lpstr>Účetní osnova co to znamená?</vt:lpstr>
      <vt:lpstr>Účetní osnova co to znamená?</vt:lpstr>
      <vt:lpstr>závěrkové a podrozvahové účty</vt:lpstr>
      <vt:lpstr>vnitrofiremní účtování – kniha nákladů a výnosů</vt:lpstr>
      <vt:lpstr>podklady k sestavení rozvahy a výsledovky</vt:lpstr>
      <vt:lpstr>účty</vt:lpstr>
      <vt:lpstr>Rozvaha úhrada faktury</vt:lpstr>
      <vt:lpstr>účetní osnova/účtový rozvrh</vt:lpstr>
      <vt:lpstr>odpisy</vt:lpstr>
      <vt:lpstr>kniha nákladů a výnosů (5, 6) za měsíc  (podklad pro kontrolu cash flow)</vt:lpstr>
      <vt:lpstr>kniha nákladů a výnosů (5, 6) za měsíc  (podklad pro kontrolu cash flow)</vt:lpstr>
      <vt:lpstr>pohyb na účtech</vt:lpstr>
      <vt:lpstr>     právní předpisy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katedra.rs</cp:lastModifiedBy>
  <cp:revision>95</cp:revision>
  <dcterms:created xsi:type="dcterms:W3CDTF">2019-11-18T19:16:10Z</dcterms:created>
  <dcterms:modified xsi:type="dcterms:W3CDTF">2019-12-19T20:00:26Z</dcterms:modified>
</cp:coreProperties>
</file>