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5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970E-3216-4D75-B740-911386FDE7B3}" type="datetimeFigureOut">
              <a:rPr lang="cs-CZ" smtClean="0"/>
              <a:pPr/>
              <a:t>12.12.2022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B42-127C-4C46-8EC1-CA4CED9576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970E-3216-4D75-B740-911386FDE7B3}" type="datetimeFigureOut">
              <a:rPr lang="cs-CZ" smtClean="0"/>
              <a:pPr/>
              <a:t>12.12.2022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B42-127C-4C46-8EC1-CA4CED9576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970E-3216-4D75-B740-911386FDE7B3}" type="datetimeFigureOut">
              <a:rPr lang="cs-CZ" smtClean="0"/>
              <a:pPr/>
              <a:t>12.12.2022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B42-127C-4C46-8EC1-CA4CED9576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970E-3216-4D75-B740-911386FDE7B3}" type="datetimeFigureOut">
              <a:rPr lang="cs-CZ" smtClean="0"/>
              <a:pPr/>
              <a:t>12.12.2022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B42-127C-4C46-8EC1-CA4CED9576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970E-3216-4D75-B740-911386FDE7B3}" type="datetimeFigureOut">
              <a:rPr lang="cs-CZ" smtClean="0"/>
              <a:pPr/>
              <a:t>12.12.2022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B42-127C-4C46-8EC1-CA4CED9576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970E-3216-4D75-B740-911386FDE7B3}" type="datetimeFigureOut">
              <a:rPr lang="cs-CZ" smtClean="0"/>
              <a:pPr/>
              <a:t>12.12.2022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B42-127C-4C46-8EC1-CA4CED9576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970E-3216-4D75-B740-911386FDE7B3}" type="datetimeFigureOut">
              <a:rPr lang="cs-CZ" smtClean="0"/>
              <a:pPr/>
              <a:t>12.12.2022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B42-127C-4C46-8EC1-CA4CED9576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970E-3216-4D75-B740-911386FDE7B3}" type="datetimeFigureOut">
              <a:rPr lang="cs-CZ" smtClean="0"/>
              <a:pPr/>
              <a:t>12.12.2022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B42-127C-4C46-8EC1-CA4CED9576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970E-3216-4D75-B740-911386FDE7B3}" type="datetimeFigureOut">
              <a:rPr lang="cs-CZ" smtClean="0"/>
              <a:pPr/>
              <a:t>12.12.2022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B42-127C-4C46-8EC1-CA4CED9576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970E-3216-4D75-B740-911386FDE7B3}" type="datetimeFigureOut">
              <a:rPr lang="cs-CZ" smtClean="0"/>
              <a:pPr/>
              <a:t>12.12.2022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B42-127C-4C46-8EC1-CA4CED9576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970E-3216-4D75-B740-911386FDE7B3}" type="datetimeFigureOut">
              <a:rPr lang="cs-CZ" smtClean="0"/>
              <a:pPr/>
              <a:t>12.12.2022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B42-127C-4C46-8EC1-CA4CED9576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D970E-3216-4D75-B740-911386FDE7B3}" type="datetimeFigureOut">
              <a:rPr lang="cs-CZ" smtClean="0"/>
              <a:pPr/>
              <a:t>12.12.2022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91B42-127C-4C46-8EC1-CA4CED95769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magdalena.kucerova@ff.cuni.cz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&#10;&#10;Popis byl vytvořen automaticky">
            <a:extLst>
              <a:ext uri="{FF2B5EF4-FFF2-40B4-BE49-F238E27FC236}">
                <a16:creationId xmlns="" xmlns:a16="http://schemas.microsoft.com/office/drawing/2014/main" id="{7BC69870-677F-6C9F-B4C1-1F728F1847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295" y="261590"/>
            <a:ext cx="6657125" cy="1969546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="" xmlns:a16="http://schemas.microsoft.com/office/drawing/2014/main" id="{F3342E00-CD59-650C-856A-A1D2B7D03D83}"/>
              </a:ext>
            </a:extLst>
          </p:cNvPr>
          <p:cNvSpPr txBox="1"/>
          <p:nvPr/>
        </p:nvSpPr>
        <p:spPr>
          <a:xfrm>
            <a:off x="466344" y="3099816"/>
            <a:ext cx="820902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kern="1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Tato prezentace vznikla </a:t>
            </a:r>
            <a:r>
              <a:rPr lang="en-GB" sz="2000" kern="1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 </a:t>
            </a:r>
            <a:r>
              <a:rPr lang="en-GB" sz="2000" kern="1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rámci</a:t>
            </a:r>
            <a:r>
              <a:rPr lang="en-GB" sz="2000" kern="1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000" kern="1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projektu</a:t>
            </a:r>
            <a:r>
              <a:rPr lang="en-GB" sz="2000" kern="1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„</a:t>
            </a:r>
            <a:r>
              <a:rPr lang="en-GB" sz="2000" kern="1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Podpora</a:t>
            </a:r>
            <a:r>
              <a:rPr lang="en-GB" sz="2000" kern="1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000" kern="1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pregraduálního</a:t>
            </a:r>
            <a:r>
              <a:rPr lang="en-GB" sz="2000" kern="1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000" kern="1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vzdělávání</a:t>
            </a:r>
            <a:r>
              <a:rPr lang="en-GB" sz="2000" kern="1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000" kern="1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budoucích</a:t>
            </a:r>
            <a:r>
              <a:rPr lang="en-GB" sz="2000" kern="1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000" kern="1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učitelů</a:t>
            </a:r>
            <a:r>
              <a:rPr lang="en-GB" sz="2000" kern="1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000" kern="1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na</a:t>
            </a:r>
            <a:r>
              <a:rPr lang="en-GB" sz="2000" kern="1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UK“, </a:t>
            </a:r>
            <a:r>
              <a:rPr lang="en-GB" sz="2000" kern="1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registrační</a:t>
            </a:r>
            <a:r>
              <a:rPr lang="en-GB" sz="2000" kern="1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000" kern="1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číslo</a:t>
            </a:r>
            <a:r>
              <a:rPr lang="en-GB" sz="2000" kern="1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000" kern="1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projektu</a:t>
            </a:r>
            <a:r>
              <a:rPr lang="en-GB" sz="2000" kern="1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CZ.02.3.68/0.0/0.0/19_068/0016093, </a:t>
            </a:r>
            <a:r>
              <a:rPr lang="en-GB" sz="2000" kern="1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financovaného</a:t>
            </a:r>
            <a:r>
              <a:rPr lang="en-GB" sz="2000" kern="1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000" kern="1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prostřednictvím</a:t>
            </a:r>
            <a:r>
              <a:rPr lang="en-GB" sz="2000" kern="1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000" kern="1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Operačního</a:t>
            </a:r>
            <a:r>
              <a:rPr lang="en-GB" sz="2000" kern="1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000" kern="1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programu</a:t>
            </a:r>
            <a:r>
              <a:rPr lang="en-GB" sz="2000" kern="1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000" kern="1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Výzkum</a:t>
            </a:r>
            <a:r>
              <a:rPr lang="en-GB" sz="2000" kern="1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GB" sz="2000" kern="1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vývoj</a:t>
            </a:r>
            <a:r>
              <a:rPr lang="en-GB" sz="2000" kern="1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n-GB" sz="2000" kern="1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vzdělávání</a:t>
            </a:r>
            <a:r>
              <a:rPr lang="en-GB" sz="2000" kern="1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4953BC5B-C4F1-E1C4-349F-9263E62B1E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5495" y="5149820"/>
            <a:ext cx="3628713" cy="144659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92835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440159"/>
          </a:xfrm>
          <a:solidFill>
            <a:schemeClr val="accent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Didaktika francouzštiny  I.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420888"/>
            <a:ext cx="6400800" cy="388843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Mgr. Magdalena Kučerová </a:t>
            </a:r>
            <a:r>
              <a:rPr lang="cs-CZ" dirty="0" err="1" smtClean="0">
                <a:solidFill>
                  <a:schemeClr val="tx1"/>
                </a:solidFill>
              </a:rPr>
              <a:t>Ph.D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</a:p>
          <a:p>
            <a:r>
              <a:rPr lang="cs-CZ" dirty="0" err="1" smtClean="0">
                <a:solidFill>
                  <a:schemeClr val="tx1"/>
                </a:solidFill>
                <a:hlinkClick r:id="rId2"/>
              </a:rPr>
              <a:t>magdalena.kucerova</a:t>
            </a:r>
            <a:r>
              <a:rPr lang="cs-CZ" dirty="0" smtClean="0">
                <a:solidFill>
                  <a:schemeClr val="tx1"/>
                </a:solidFill>
                <a:hlinkClick r:id="rId2"/>
              </a:rPr>
              <a:t>@</a:t>
            </a:r>
            <a:r>
              <a:rPr lang="cs-CZ" dirty="0" err="1" smtClean="0">
                <a:solidFill>
                  <a:schemeClr val="tx1"/>
                </a:solidFill>
                <a:hlinkClick r:id="rId2"/>
              </a:rPr>
              <a:t>ff.cuni.cz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rgbClr val="FF0000"/>
            </a:solidFill>
          </a:ln>
        </p:spPr>
        <p:txBody>
          <a:bodyPr/>
          <a:lstStyle/>
          <a:p>
            <a:r>
              <a:rPr lang="cs-CZ" dirty="0" smtClean="0"/>
              <a:t>Cíle a principy 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>
              <a:buNone/>
            </a:pPr>
            <a:r>
              <a:rPr lang="cs-CZ" sz="1800" dirty="0" smtClean="0"/>
              <a:t>- 	</a:t>
            </a:r>
            <a:r>
              <a:rPr lang="cs-CZ" sz="2000" dirty="0" smtClean="0"/>
              <a:t>Seznámení </a:t>
            </a:r>
            <a:r>
              <a:rPr lang="cs-CZ" sz="2000" dirty="0"/>
              <a:t>se základními </a:t>
            </a:r>
            <a:r>
              <a:rPr lang="cs-CZ" sz="2000" dirty="0" smtClean="0"/>
              <a:t>pojmy principy </a:t>
            </a:r>
            <a:r>
              <a:rPr lang="cs-CZ" sz="2000" dirty="0"/>
              <a:t>didaktiky cizích jazyků s ohledem </a:t>
            </a:r>
            <a:r>
              <a:rPr lang="cs-CZ" sz="2000" dirty="0" smtClean="0"/>
              <a:t>na specifika </a:t>
            </a:r>
            <a:r>
              <a:rPr lang="cs-CZ" sz="2000" dirty="0"/>
              <a:t>francouzštiny v českém kontextu a jejich aplikace v konkrétních výukových situacích</a:t>
            </a:r>
            <a:r>
              <a:rPr lang="cs-CZ" sz="2000" dirty="0" smtClean="0"/>
              <a:t>.</a:t>
            </a:r>
          </a:p>
          <a:p>
            <a:pPr>
              <a:buNone/>
            </a:pPr>
            <a:endParaRPr lang="cs-CZ" sz="2000" dirty="0"/>
          </a:p>
          <a:p>
            <a:pPr>
              <a:buFontTx/>
              <a:buChar char="-"/>
            </a:pPr>
            <a:r>
              <a:rPr lang="cs-CZ" sz="2000" dirty="0" smtClean="0"/>
              <a:t>Rovnoměrný rozvoj odbornosti a psycho-sociálních kompetencí učitele s důrazem na jejich provázanost</a:t>
            </a:r>
          </a:p>
          <a:p>
            <a:pPr>
              <a:buFontTx/>
              <a:buChar char="-"/>
            </a:pPr>
            <a:endParaRPr lang="cs-CZ" sz="2000" dirty="0"/>
          </a:p>
          <a:p>
            <a:pPr>
              <a:buFontTx/>
              <a:buChar char="-"/>
            </a:pPr>
            <a:r>
              <a:rPr lang="cs-CZ" sz="2000" dirty="0" smtClean="0"/>
              <a:t>Problematické a kritické myšlení – snaha reflektovat konkrétní výukové situace a současné otázky vzdělávání </a:t>
            </a:r>
          </a:p>
          <a:p>
            <a:pPr>
              <a:buNone/>
            </a:pPr>
            <a:endParaRPr lang="cs-CZ" sz="2000" dirty="0" smtClean="0"/>
          </a:p>
          <a:p>
            <a:pPr>
              <a:buFontTx/>
              <a:buChar char="-"/>
            </a:pPr>
            <a:r>
              <a:rPr lang="cs-CZ" sz="2000" dirty="0" smtClean="0"/>
              <a:t>Důraz na </a:t>
            </a:r>
            <a:r>
              <a:rPr lang="cs-CZ" sz="2000" dirty="0" err="1" smtClean="0"/>
              <a:t>sebezkušenostní</a:t>
            </a:r>
            <a:r>
              <a:rPr lang="cs-CZ" sz="2000" dirty="0" smtClean="0"/>
              <a:t> učení, sdílení ve skupině, osobní rozvoj</a:t>
            </a:r>
            <a:endParaRPr lang="cs-CZ" sz="2000" dirty="0"/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Požadavky pro udělení zápočtu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24536"/>
          </a:xfrm>
        </p:spPr>
        <p:txBody>
          <a:bodyPr>
            <a:normAutofit fontScale="92500"/>
          </a:bodyPr>
          <a:lstStyle/>
          <a:p>
            <a:pPr lvl="0">
              <a:lnSpc>
                <a:spcPct val="170000"/>
              </a:lnSpc>
            </a:pPr>
            <a:r>
              <a:rPr lang="cs-CZ" sz="2400" dirty="0" smtClean="0"/>
              <a:t>Přítomnost </a:t>
            </a:r>
            <a:r>
              <a:rPr lang="cs-CZ" sz="2400" dirty="0"/>
              <a:t>a </a:t>
            </a:r>
            <a:r>
              <a:rPr lang="cs-CZ" sz="2400" u="sng" dirty="0"/>
              <a:t>aktivní</a:t>
            </a:r>
            <a:r>
              <a:rPr lang="cs-CZ" sz="2400" dirty="0"/>
              <a:t> účast na </a:t>
            </a:r>
            <a:r>
              <a:rPr lang="cs-CZ" sz="2400" dirty="0" smtClean="0"/>
              <a:t>seminářích, plnění zadaných úkolů</a:t>
            </a:r>
          </a:p>
          <a:p>
            <a:pPr lvl="0">
              <a:lnSpc>
                <a:spcPct val="170000"/>
              </a:lnSpc>
            </a:pPr>
            <a:r>
              <a:rPr lang="cs-CZ" sz="2400" u="sng" dirty="0" smtClean="0"/>
              <a:t>Zpětná vazba </a:t>
            </a:r>
            <a:r>
              <a:rPr lang="cs-CZ" sz="2400" dirty="0" smtClean="0"/>
              <a:t>k seminářům</a:t>
            </a:r>
          </a:p>
          <a:p>
            <a:pPr lvl="0">
              <a:lnSpc>
                <a:spcPct val="170000"/>
              </a:lnSpc>
            </a:pPr>
            <a:r>
              <a:rPr lang="cs-CZ" sz="2400" dirty="0" smtClean="0"/>
              <a:t>Závěrečný </a:t>
            </a:r>
            <a:r>
              <a:rPr lang="cs-CZ" sz="2400" u="sng" dirty="0"/>
              <a:t>pohovor</a:t>
            </a:r>
            <a:r>
              <a:rPr lang="cs-CZ" sz="2400" dirty="0"/>
              <a:t> (znalost základních pojmů, reflexe vlastního rozvoje, reflexe problémových otázek a situací) </a:t>
            </a:r>
          </a:p>
          <a:p>
            <a:pPr>
              <a:lnSpc>
                <a:spcPct val="170000"/>
              </a:lnSpc>
            </a:pPr>
            <a:r>
              <a:rPr lang="cs-CZ" sz="2400" i="1" dirty="0">
                <a:solidFill>
                  <a:srgbClr val="FF0000"/>
                </a:solidFill>
              </a:rPr>
              <a:t>Pro učitelské studium</a:t>
            </a:r>
            <a:r>
              <a:rPr lang="cs-CZ" sz="2400" dirty="0"/>
              <a:t>: </a:t>
            </a:r>
            <a:r>
              <a:rPr lang="cs-CZ" sz="2400" u="sng" dirty="0"/>
              <a:t>Didaktické portfolio </a:t>
            </a:r>
            <a:r>
              <a:rPr lang="cs-CZ" sz="2400" u="sng" dirty="0" err="1" smtClean="0"/>
              <a:t>Mahara</a:t>
            </a:r>
            <a:r>
              <a:rPr lang="cs-CZ" sz="2400" u="sng" dirty="0" smtClean="0"/>
              <a:t> </a:t>
            </a:r>
            <a:r>
              <a:rPr lang="cs-CZ" sz="2400" dirty="0" smtClean="0"/>
              <a:t>(platné </a:t>
            </a:r>
            <a:r>
              <a:rPr lang="cs-CZ" sz="2400" dirty="0"/>
              <a:t>na celý rok</a:t>
            </a:r>
            <a:r>
              <a:rPr lang="cs-CZ" sz="2400" dirty="0" smtClean="0"/>
              <a:t>), které </a:t>
            </a:r>
            <a:r>
              <a:rPr lang="cs-CZ" sz="2400" dirty="0"/>
              <a:t>bude obsahovat materiály využívané při výuce, zadané úkoly, reflexi praxe, plány hodin apod</a:t>
            </a:r>
            <a:r>
              <a:rPr lang="cs-CZ" sz="2400" dirty="0" smtClean="0"/>
              <a:t>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dirty="0" smtClean="0"/>
              <a:t>Základní doporučená literatura: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dirty="0" smtClean="0"/>
              <a:t>BARTHÉLÉMY</a:t>
            </a:r>
            <a:r>
              <a:rPr lang="cs-CZ" dirty="0"/>
              <a:t>, F., </a:t>
            </a:r>
            <a:r>
              <a:rPr lang="cs-CZ" i="1" dirty="0" err="1"/>
              <a:t>Professeur</a:t>
            </a:r>
            <a:r>
              <a:rPr lang="cs-CZ" i="1" dirty="0"/>
              <a:t> de FLE, </a:t>
            </a:r>
            <a:r>
              <a:rPr lang="cs-CZ" i="1" dirty="0" err="1"/>
              <a:t>Historique</a:t>
            </a:r>
            <a:r>
              <a:rPr lang="cs-CZ" i="1" dirty="0"/>
              <a:t>, </a:t>
            </a:r>
            <a:r>
              <a:rPr lang="cs-CZ" i="1" dirty="0" err="1"/>
              <a:t>enjeux</a:t>
            </a:r>
            <a:r>
              <a:rPr lang="cs-CZ" i="1" dirty="0"/>
              <a:t> </a:t>
            </a:r>
            <a:r>
              <a:rPr lang="cs-CZ" i="1" dirty="0" err="1"/>
              <a:t>et</a:t>
            </a:r>
            <a:r>
              <a:rPr lang="cs-CZ" i="1" dirty="0"/>
              <a:t> </a:t>
            </a:r>
            <a:r>
              <a:rPr lang="cs-CZ" i="1" dirty="0" err="1"/>
              <a:t>perspective</a:t>
            </a:r>
            <a:r>
              <a:rPr lang="cs-CZ" dirty="0"/>
              <a:t>. Paris, </a:t>
            </a:r>
            <a:r>
              <a:rPr lang="cs-CZ" dirty="0" err="1"/>
              <a:t>Hachette</a:t>
            </a:r>
            <a:r>
              <a:rPr lang="cs-CZ" dirty="0"/>
              <a:t>, 2007</a:t>
            </a:r>
          </a:p>
          <a:p>
            <a:pPr>
              <a:buNone/>
            </a:pPr>
            <a:r>
              <a:rPr lang="cs-CZ" b="1" dirty="0" smtClean="0"/>
              <a:t>BERTOCCHINI</a:t>
            </a:r>
            <a:r>
              <a:rPr lang="cs-CZ" b="1" dirty="0"/>
              <a:t>, P. &amp; COSTANZO, E., </a:t>
            </a:r>
            <a:r>
              <a:rPr lang="cs-CZ" b="1" i="1" dirty="0"/>
              <a:t>Manuel de </a:t>
            </a:r>
            <a:r>
              <a:rPr lang="cs-CZ" b="1" i="1" dirty="0" err="1"/>
              <a:t>formation</a:t>
            </a:r>
            <a:r>
              <a:rPr lang="cs-CZ" b="1" i="1" dirty="0"/>
              <a:t> </a:t>
            </a:r>
            <a:r>
              <a:rPr lang="cs-CZ" b="1" i="1" dirty="0" err="1"/>
              <a:t>pratique</a:t>
            </a:r>
            <a:r>
              <a:rPr lang="cs-CZ" b="1" i="1" dirty="0"/>
              <a:t> </a:t>
            </a:r>
            <a:r>
              <a:rPr lang="cs-CZ" b="1" i="1" dirty="0" err="1"/>
              <a:t>pour</a:t>
            </a:r>
            <a:r>
              <a:rPr lang="cs-CZ" b="1" i="1" dirty="0"/>
              <a:t> </a:t>
            </a:r>
            <a:r>
              <a:rPr lang="cs-CZ" b="1" i="1" dirty="0" err="1"/>
              <a:t>le</a:t>
            </a:r>
            <a:r>
              <a:rPr lang="cs-CZ" b="1" i="1" dirty="0"/>
              <a:t> </a:t>
            </a:r>
            <a:r>
              <a:rPr lang="cs-CZ" b="1" i="1" dirty="0" err="1"/>
              <a:t>professeur</a:t>
            </a:r>
            <a:r>
              <a:rPr lang="cs-CZ" b="1" i="1" dirty="0"/>
              <a:t> de FLE</a:t>
            </a:r>
            <a:r>
              <a:rPr lang="cs-CZ" b="1" dirty="0"/>
              <a:t>. Paris, CLE, 2008</a:t>
            </a:r>
            <a:r>
              <a:rPr lang="cs-CZ" b="1" dirty="0" smtClean="0"/>
              <a:t>.</a:t>
            </a:r>
          </a:p>
          <a:p>
            <a:pPr>
              <a:buNone/>
            </a:pPr>
            <a:r>
              <a:rPr lang="cs-CZ" dirty="0" smtClean="0"/>
              <a:t>ČAPEK, R., </a:t>
            </a:r>
            <a:r>
              <a:rPr lang="cs-CZ" i="1" dirty="0" smtClean="0"/>
              <a:t>Moderní didaktika (lexikon výukových a hodnotících metod).</a:t>
            </a:r>
            <a:r>
              <a:rPr lang="cs-CZ" dirty="0" smtClean="0"/>
              <a:t> </a:t>
            </a:r>
            <a:r>
              <a:rPr lang="cs-CZ" dirty="0" err="1" smtClean="0"/>
              <a:t>Grada</a:t>
            </a:r>
            <a:r>
              <a:rPr lang="cs-CZ" dirty="0" smtClean="0"/>
              <a:t>, 2015 </a:t>
            </a:r>
            <a:endParaRPr lang="cs-CZ" b="1" dirty="0"/>
          </a:p>
          <a:p>
            <a:pPr>
              <a:buNone/>
            </a:pPr>
            <a:r>
              <a:rPr lang="cs-CZ" dirty="0" smtClean="0"/>
              <a:t>CUQ</a:t>
            </a:r>
            <a:r>
              <a:rPr lang="cs-CZ" dirty="0"/>
              <a:t>, J.-P., </a:t>
            </a:r>
            <a:r>
              <a:rPr lang="cs-CZ" i="1" dirty="0" err="1"/>
              <a:t>Dictionnaire</a:t>
            </a:r>
            <a:r>
              <a:rPr lang="cs-CZ" i="1" dirty="0"/>
              <a:t> de </a:t>
            </a:r>
            <a:r>
              <a:rPr lang="cs-CZ" i="1" dirty="0" err="1"/>
              <a:t>didactique</a:t>
            </a:r>
            <a:r>
              <a:rPr lang="cs-CZ" i="1" dirty="0"/>
              <a:t> </a:t>
            </a:r>
            <a:r>
              <a:rPr lang="cs-CZ" i="1" dirty="0" err="1"/>
              <a:t>du</a:t>
            </a:r>
            <a:r>
              <a:rPr lang="cs-CZ" i="1" dirty="0"/>
              <a:t> </a:t>
            </a:r>
            <a:r>
              <a:rPr lang="cs-CZ" i="1" dirty="0" err="1"/>
              <a:t>français</a:t>
            </a:r>
            <a:r>
              <a:rPr lang="cs-CZ" dirty="0"/>
              <a:t>, Paris, CLE, </a:t>
            </a:r>
            <a:r>
              <a:rPr lang="cs-CZ" dirty="0" smtClean="0"/>
              <a:t>2003.</a:t>
            </a:r>
          </a:p>
          <a:p>
            <a:pPr>
              <a:buNone/>
            </a:pPr>
            <a:r>
              <a:rPr lang="cs-CZ" dirty="0" smtClean="0"/>
              <a:t>CUQ</a:t>
            </a:r>
            <a:r>
              <a:rPr lang="cs-CZ" dirty="0"/>
              <a:t>, J.-P., GRUCA, I. </a:t>
            </a:r>
            <a:r>
              <a:rPr lang="cs-CZ" i="1" dirty="0" err="1"/>
              <a:t>Cours</a:t>
            </a:r>
            <a:r>
              <a:rPr lang="cs-CZ" i="1" dirty="0"/>
              <a:t> de </a:t>
            </a:r>
            <a:r>
              <a:rPr lang="cs-CZ" i="1" dirty="0" err="1"/>
              <a:t>didactique</a:t>
            </a:r>
            <a:r>
              <a:rPr lang="cs-CZ" i="1" dirty="0"/>
              <a:t> </a:t>
            </a:r>
            <a:r>
              <a:rPr lang="cs-CZ" i="1" dirty="0" err="1"/>
              <a:t>du</a:t>
            </a:r>
            <a:r>
              <a:rPr lang="cs-CZ" i="1" dirty="0"/>
              <a:t> </a:t>
            </a:r>
            <a:r>
              <a:rPr lang="cs-CZ" i="1" dirty="0" err="1"/>
              <a:t>français</a:t>
            </a:r>
            <a:r>
              <a:rPr lang="cs-CZ" i="1" dirty="0"/>
              <a:t> </a:t>
            </a:r>
            <a:r>
              <a:rPr lang="cs-CZ" i="1" dirty="0" err="1"/>
              <a:t>langue</a:t>
            </a:r>
            <a:r>
              <a:rPr lang="cs-CZ" i="1" dirty="0"/>
              <a:t> </a:t>
            </a:r>
            <a:r>
              <a:rPr lang="cs-CZ" i="1" dirty="0" err="1"/>
              <a:t>étrangère</a:t>
            </a:r>
            <a:r>
              <a:rPr lang="cs-CZ" i="1" dirty="0"/>
              <a:t> </a:t>
            </a:r>
            <a:r>
              <a:rPr lang="cs-CZ" i="1" dirty="0" err="1"/>
              <a:t>et</a:t>
            </a:r>
            <a:r>
              <a:rPr lang="cs-CZ" i="1" dirty="0"/>
              <a:t> </a:t>
            </a:r>
            <a:r>
              <a:rPr lang="cs-CZ" i="1" dirty="0" err="1"/>
              <a:t>seconde</a:t>
            </a:r>
            <a:r>
              <a:rPr lang="cs-CZ" dirty="0"/>
              <a:t>. PUG, 2002.</a:t>
            </a:r>
          </a:p>
          <a:p>
            <a:pPr>
              <a:buNone/>
            </a:pPr>
            <a:r>
              <a:rPr lang="cs-CZ" dirty="0" smtClean="0"/>
              <a:t>GORDON</a:t>
            </a:r>
            <a:r>
              <a:rPr lang="cs-CZ" dirty="0"/>
              <a:t>, T. </a:t>
            </a:r>
            <a:r>
              <a:rPr lang="cs-CZ" i="1" dirty="0"/>
              <a:t>Škola bez poražených</a:t>
            </a:r>
            <a:r>
              <a:rPr lang="cs-CZ" dirty="0"/>
              <a:t>. Praha, MALVERN, 2015.</a:t>
            </a:r>
          </a:p>
          <a:p>
            <a:pPr>
              <a:buNone/>
            </a:pPr>
            <a:r>
              <a:rPr lang="cs-CZ" dirty="0" smtClean="0"/>
              <a:t>HENDRICH</a:t>
            </a:r>
            <a:r>
              <a:rPr lang="cs-CZ" dirty="0"/>
              <a:t>, J. </a:t>
            </a:r>
            <a:r>
              <a:rPr lang="cs-CZ" i="1" dirty="0"/>
              <a:t>Didaktika cizích jazyků</a:t>
            </a:r>
            <a:r>
              <a:rPr lang="cs-CZ" dirty="0"/>
              <a:t>. Praha, SPN, 1988.</a:t>
            </a:r>
          </a:p>
          <a:p>
            <a:pPr>
              <a:buNone/>
            </a:pPr>
            <a:r>
              <a:rPr lang="cs-CZ" dirty="0" smtClean="0"/>
              <a:t>CHODĚRA</a:t>
            </a:r>
            <a:r>
              <a:rPr lang="cs-CZ" dirty="0"/>
              <a:t>, Radomír. </a:t>
            </a:r>
            <a:r>
              <a:rPr lang="cs-CZ" i="1" dirty="0"/>
              <a:t>Didaktika cizích jazyků</a:t>
            </a:r>
            <a:r>
              <a:rPr lang="cs-CZ" dirty="0"/>
              <a:t>. Praha, Academia, 2006.</a:t>
            </a:r>
          </a:p>
          <a:p>
            <a:pPr>
              <a:buNone/>
            </a:pPr>
            <a:r>
              <a:rPr lang="cs-CZ" dirty="0" smtClean="0"/>
              <a:t>JANÍKOVÁ</a:t>
            </a:r>
            <a:r>
              <a:rPr lang="cs-CZ" dirty="0"/>
              <a:t>, Věra. </a:t>
            </a:r>
            <a:r>
              <a:rPr lang="cs-CZ" i="1" dirty="0"/>
              <a:t>Didaktika cizích jazyků a profesionalizace učitele</a:t>
            </a:r>
            <a:r>
              <a:rPr lang="cs-CZ" dirty="0"/>
              <a:t>. Brno, MUNI, 2009.</a:t>
            </a:r>
          </a:p>
          <a:p>
            <a:pPr>
              <a:buNone/>
            </a:pPr>
            <a:r>
              <a:rPr lang="cs-CZ" dirty="0" smtClean="0"/>
              <a:t>JANÍKOVÁ</a:t>
            </a:r>
            <a:r>
              <a:rPr lang="cs-CZ" dirty="0"/>
              <a:t>, Věra. </a:t>
            </a:r>
            <a:r>
              <a:rPr lang="cs-CZ" i="1" dirty="0"/>
              <a:t>Výuka cizích jazyků</a:t>
            </a:r>
            <a:r>
              <a:rPr lang="cs-CZ" dirty="0"/>
              <a:t>. Praha, </a:t>
            </a:r>
            <a:r>
              <a:rPr lang="cs-CZ" dirty="0" err="1"/>
              <a:t>Grada</a:t>
            </a:r>
            <a:r>
              <a:rPr lang="cs-CZ" dirty="0"/>
              <a:t>, 2011.</a:t>
            </a:r>
          </a:p>
          <a:p>
            <a:pPr>
              <a:buNone/>
            </a:pPr>
            <a:r>
              <a:rPr lang="cs-CZ" b="1" dirty="0" smtClean="0"/>
              <a:t>TAGLIANTE</a:t>
            </a:r>
            <a:r>
              <a:rPr lang="cs-CZ" b="1" dirty="0"/>
              <a:t>, Ch., </a:t>
            </a:r>
            <a:r>
              <a:rPr lang="cs-CZ" b="1" i="1" dirty="0"/>
              <a:t>La </a:t>
            </a:r>
            <a:r>
              <a:rPr lang="cs-CZ" b="1" i="1" dirty="0" err="1"/>
              <a:t>Classe</a:t>
            </a:r>
            <a:r>
              <a:rPr lang="cs-CZ" b="1" i="1" dirty="0"/>
              <a:t> de </a:t>
            </a:r>
            <a:r>
              <a:rPr lang="cs-CZ" b="1" i="1" dirty="0" err="1"/>
              <a:t>langue</a:t>
            </a:r>
            <a:r>
              <a:rPr lang="cs-CZ" b="1" dirty="0"/>
              <a:t>. Paris, CLE </a:t>
            </a:r>
            <a:r>
              <a:rPr lang="cs-CZ" b="1" dirty="0" err="1"/>
              <a:t>international</a:t>
            </a:r>
            <a:r>
              <a:rPr lang="cs-CZ" b="1" dirty="0"/>
              <a:t>, 2006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FLM,+FLE,+FLS,+FLI,+FOS,+FOU+FLM+=+Français+langue+maternell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39510"/>
            <a:ext cx="8352928" cy="5997802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rgbClr val="FF0000"/>
            </a:solidFill>
          </a:ln>
        </p:spPr>
        <p:txBody>
          <a:bodyPr/>
          <a:lstStyle/>
          <a:p>
            <a:r>
              <a:rPr lang="cs-CZ" dirty="0" smtClean="0"/>
              <a:t>Otázky k zamyšlení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	Co považujete za největší problém českého školství?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Jaký by podle vás měl dnešní učitel být?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Na kterého z vašich učitelů si nejvíce vzpomínáte a proč?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275</Words>
  <Application>Microsoft Office PowerPoint</Application>
  <PresentationFormat>Předvádění na obrazovce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Snímek 1</vt:lpstr>
      <vt:lpstr>Didaktika francouzštiny  I.</vt:lpstr>
      <vt:lpstr>Cíle a principy kurzu</vt:lpstr>
      <vt:lpstr> Požadavky pro udělení zápočtu </vt:lpstr>
      <vt:lpstr> Základní doporučená literatura:  </vt:lpstr>
      <vt:lpstr>Snímek 6</vt:lpstr>
      <vt:lpstr>Otázky k zamyšlení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Didaktika francouzštiny  I.</dc:title>
  <dc:creator>Madla</dc:creator>
  <cp:lastModifiedBy>Madla</cp:lastModifiedBy>
  <cp:revision>17</cp:revision>
  <dcterms:created xsi:type="dcterms:W3CDTF">2020-10-01T13:39:59Z</dcterms:created>
  <dcterms:modified xsi:type="dcterms:W3CDTF">2022-12-12T11:39:00Z</dcterms:modified>
</cp:coreProperties>
</file>