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75AF90-205A-2442-8047-45962011B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E5EA6B-ACC7-9446-95ED-30871519D4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181F29-808D-6D47-9308-BF0B43102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5A44-70AE-6846-AA71-A5DF22E6519F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ECCEB8-5C4B-9240-93EB-10678C68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08BECB-46B3-0C4E-9A0A-D35B7AF4E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EDB0-4762-EA47-B8D7-6581EF064F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98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0F7586-35DA-294E-B7B9-5F4880E61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13BA822-A043-0245-96B3-2AFE6ABDF8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07D7B5-45C8-4342-88FF-A13D1B211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5A44-70AE-6846-AA71-A5DF22E6519F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083444-7906-AF44-88AC-4408FF5A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BF4889-5F81-2842-A21E-86722605A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EDB0-4762-EA47-B8D7-6581EF064F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2750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4C6BFE9-05BB-1744-A1E0-4BC105FE3F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C7613C4-93ED-5644-BE71-14C60A1C86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53DC80-A521-0745-9410-15EB22D63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5A44-70AE-6846-AA71-A5DF22E6519F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E09F11-DD68-F44D-8BE4-3B73C088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78AC57-B6E8-6A42-A6FC-49EBA5B95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EDB0-4762-EA47-B8D7-6581EF064F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33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1A230A-10B5-3B4C-B2FE-C56941E14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A7E18A-F042-D942-986B-E51F06380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C65D65-FE82-B24F-9EDB-8F2E5B78C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5A44-70AE-6846-AA71-A5DF22E6519F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F687B1-FD99-8F4A-A420-B7F5C7554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9D25FA-E6CD-B044-95E3-ED49835E9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EDB0-4762-EA47-B8D7-6581EF064F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941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0BFC70-0FAA-AC47-A823-AB15B4DC6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1AAC0A5-FCA3-2341-802F-3707E792E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45EBD3-B251-574A-99B9-ACE6D07C2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5A44-70AE-6846-AA71-A5DF22E6519F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03A935-ACF5-644F-91EE-6DECE855B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CECC73-2BDE-2549-976B-17AC211DC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EDB0-4762-EA47-B8D7-6581EF064F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424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115757-581C-DC46-B5A9-5C22433C6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324420-28B9-6F49-BD02-9160EEE303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A8BE0D5-C23E-8847-A458-43A45E42C5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2FBEB56-E06C-3C42-9D80-1E5D1C513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5A44-70AE-6846-AA71-A5DF22E6519F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82E9E9-D6BF-EE45-BCCC-447B88A07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D3CF4E8-FBBD-C94D-BA01-47BCAFA68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EDB0-4762-EA47-B8D7-6581EF064F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1003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AEBAE1-D65B-F24E-8350-1B69233F1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721153E-024E-934C-B4D2-3EC4422A9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538364F-2044-AB43-B244-E5CAB5F8B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42E8BC0-3664-774C-BE1D-C387C3A1C5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6FD3E57-E828-DF46-8F0D-0F485A73D3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E27C0A6-1E26-0948-B7FB-E25ECE8A7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5A44-70AE-6846-AA71-A5DF22E6519F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7362F0D-E201-A24F-95FA-DA7267E7B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875CE2F-E397-0349-9D1B-92FA12715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EDB0-4762-EA47-B8D7-6581EF064F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712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DAC481-9DB6-A74D-ACA1-890E8C56E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FA3026B-BD46-AD49-A8F3-374A6647A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5A44-70AE-6846-AA71-A5DF22E6519F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88169D5-6CAB-8A4E-A3AE-2D0CE3DBB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2B48629-9711-6746-83A3-B6FE3B99E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EDB0-4762-EA47-B8D7-6581EF064F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6834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B1AC2D7-E6F6-3344-A7C2-27A138657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5A44-70AE-6846-AA71-A5DF22E6519F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6B06308-A483-D840-8214-C9DFFD73B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2B251A1-642B-FA4B-AB81-DF755DEF9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EDB0-4762-EA47-B8D7-6581EF064F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336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F97E9B-8553-2C4B-A9A1-CC64C59FC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BF3256-D4E7-8A4F-BDCF-A871F6289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3EDED2-B70F-5D40-A9CF-FC8E0C129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058CBEC-17AF-5841-8425-50DFF1E1A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5A44-70AE-6846-AA71-A5DF22E6519F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D335F1-1CF0-164B-8966-5F28DD0B6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84931F1-FE48-7E4E-91BD-FEE53FAC1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EDB0-4762-EA47-B8D7-6581EF064F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707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FA8995-CAFE-D140-892F-6D08FACD7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0831E59-0ED9-E947-B811-234BCCD571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74FD054-18FC-CB42-B42A-D8831E0D5D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5E01810-565E-C84A-9A96-2F3A1CB5D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5A44-70AE-6846-AA71-A5DF22E6519F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734C4E6-B119-5B40-BAE9-486F20D1C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D20AEC-C2B5-8043-894A-1D60C4B30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EDB0-4762-EA47-B8D7-6581EF064F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832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0436970-BF01-A343-982E-B32E1F808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324857D-2CAF-C343-9EF7-82D846AF0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69D885-3CD3-C34A-8EFF-5C3E43938C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D5A44-70AE-6846-AA71-A5DF22E6519F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5F8062-A3EB-DC4F-860C-A5A3546EA2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5CC82E-F189-7B44-8179-7EA646A7E0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3EDB0-4762-EA47-B8D7-6581EF064F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467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C823F8-9AF1-6340-8D48-32F7728AAC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Alternativy k metafyzickému přístupu ve filozofii náboženství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A63A9AB-EACA-8549-BCFD-B313E6539C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395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6A69C0-1C5B-6C4D-BFA3-497608EA2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686" y="0"/>
            <a:ext cx="10515600" cy="929418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accent6"/>
                </a:solidFill>
              </a:rPr>
              <a:t>Premoderní filozofie náboženství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47C19C-384A-1140-8509-183ED69E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5498"/>
            <a:ext cx="10515600" cy="5221465"/>
          </a:xfrm>
        </p:spPr>
        <p:txBody>
          <a:bodyPr/>
          <a:lstStyle/>
          <a:p>
            <a:r>
              <a:rPr lang="cs-CZ" dirty="0"/>
              <a:t>Filozofie náboženství do osvícenství se pěstuje především v rámci „</a:t>
            </a:r>
            <a:r>
              <a:rPr lang="cs-CZ" dirty="0">
                <a:solidFill>
                  <a:schemeClr val="accent1"/>
                </a:solidFill>
              </a:rPr>
              <a:t>přirozené teologie</a:t>
            </a:r>
            <a:r>
              <a:rPr lang="cs-CZ" dirty="0"/>
              <a:t>“</a:t>
            </a:r>
          </a:p>
          <a:p>
            <a:r>
              <a:rPr lang="cs-CZ" dirty="0"/>
              <a:t>Teologie je intelektuální reflexe zkušenosti víry - obsažené v </a:t>
            </a:r>
            <a:r>
              <a:rPr lang="cs-CZ" dirty="0">
                <a:solidFill>
                  <a:schemeClr val="accent1"/>
                </a:solidFill>
              </a:rPr>
              <a:t>Písmu</a:t>
            </a:r>
            <a:r>
              <a:rPr lang="cs-CZ" dirty="0"/>
              <a:t> („nadpřirozené Zjevení“, dar dosažitelný vírou) a v </a:t>
            </a:r>
            <a:r>
              <a:rPr lang="cs-CZ" dirty="0">
                <a:solidFill>
                  <a:schemeClr val="accent1"/>
                </a:solidFill>
              </a:rPr>
              <a:t>přírodě</a:t>
            </a:r>
            <a:r>
              <a:rPr lang="cs-CZ" dirty="0"/>
              <a:t> (stvořeném světě, dostupném rozumu – princip analogie)</a:t>
            </a:r>
          </a:p>
          <a:p>
            <a:r>
              <a:rPr lang="cs-CZ" dirty="0"/>
              <a:t>Avšak Bible je reflexe </a:t>
            </a:r>
            <a:r>
              <a:rPr lang="cs-CZ" dirty="0">
                <a:solidFill>
                  <a:schemeClr val="accent1"/>
                </a:solidFill>
              </a:rPr>
              <a:t>dějinné </a:t>
            </a:r>
            <a:r>
              <a:rPr lang="cs-CZ" dirty="0"/>
              <a:t>zkušenosti Izraele v podobě </a:t>
            </a:r>
            <a:r>
              <a:rPr lang="cs-CZ" dirty="0" err="1">
                <a:solidFill>
                  <a:schemeClr val="accent1"/>
                </a:solidFill>
              </a:rPr>
              <a:t>narativů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/>
              <a:t> </a:t>
            </a:r>
          </a:p>
          <a:p>
            <a:r>
              <a:rPr lang="cs-CZ" dirty="0"/>
              <a:t>Lze hebrejské myšlení vtěsnat do řeckého a latinského? </a:t>
            </a:r>
          </a:p>
          <a:p>
            <a:r>
              <a:rPr lang="cs-CZ" dirty="0"/>
              <a:t>Zákaz idolatrie (nevýslovnost a </a:t>
            </a:r>
            <a:r>
              <a:rPr lang="cs-CZ" dirty="0" err="1"/>
              <a:t>nezobrazitelnost</a:t>
            </a:r>
            <a:r>
              <a:rPr lang="cs-CZ" dirty="0"/>
              <a:t> Tajemství)</a:t>
            </a:r>
          </a:p>
          <a:p>
            <a:r>
              <a:rPr lang="cs-CZ" dirty="0">
                <a:solidFill>
                  <a:schemeClr val="accent1"/>
                </a:solidFill>
              </a:rPr>
              <a:t>Mystika</a:t>
            </a:r>
            <a:r>
              <a:rPr lang="cs-CZ" dirty="0"/>
              <a:t> „</a:t>
            </a:r>
            <a:r>
              <a:rPr lang="cs-CZ" dirty="0" err="1"/>
              <a:t>Theologia</a:t>
            </a:r>
            <a:r>
              <a:rPr lang="cs-CZ" dirty="0"/>
              <a:t> </a:t>
            </a:r>
            <a:r>
              <a:rPr lang="cs-CZ" dirty="0" err="1"/>
              <a:t>experimentalis</a:t>
            </a:r>
            <a:r>
              <a:rPr lang="cs-CZ" dirty="0"/>
              <a:t> de </a:t>
            </a:r>
            <a:r>
              <a:rPr lang="cs-CZ" dirty="0" err="1"/>
              <a:t>Deo</a:t>
            </a:r>
            <a:r>
              <a:rPr lang="cs-CZ" dirty="0"/>
              <a:t>“ Tomáš </a:t>
            </a:r>
            <a:r>
              <a:rPr lang="cs-CZ" dirty="0" err="1"/>
              <a:t>Akv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17358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334E4D-43A2-7F45-AEB4-F10A62704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6259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6"/>
                </a:solidFill>
              </a:rPr>
              <a:t>Krize premoderní filozofie náboženství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85C477-74B4-D441-AB1C-C92A47E90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7690"/>
            <a:ext cx="10515600" cy="5139273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Kritická práce s biblickými texty </a:t>
            </a:r>
            <a:r>
              <a:rPr lang="cs-CZ" dirty="0"/>
              <a:t>(vznikání kánonu; pluralita; nutnost exegeze; několikerý smysl, symbolický výklad</a:t>
            </a:r>
          </a:p>
          <a:p>
            <a:r>
              <a:rPr lang="cs-CZ" dirty="0">
                <a:solidFill>
                  <a:schemeClr val="accent6"/>
                </a:solidFill>
              </a:rPr>
              <a:t>Hermeneutika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(interpretace v kontextu)</a:t>
            </a:r>
          </a:p>
          <a:p>
            <a:r>
              <a:rPr lang="cs-CZ" dirty="0">
                <a:solidFill>
                  <a:srgbClr val="C00000"/>
                </a:solidFill>
              </a:rPr>
              <a:t>Kritika „přirozené teologie“ (metafyziky)</a:t>
            </a:r>
          </a:p>
          <a:p>
            <a:r>
              <a:rPr lang="cs-CZ" dirty="0">
                <a:solidFill>
                  <a:schemeClr val="accent6"/>
                </a:solidFill>
              </a:rPr>
              <a:t>Z pozice racionalismu (Kant..); „důkazy“ (ontologický)</a:t>
            </a:r>
          </a:p>
          <a:p>
            <a:r>
              <a:rPr lang="cs-CZ" dirty="0">
                <a:solidFill>
                  <a:schemeClr val="accent6"/>
                </a:solidFill>
              </a:rPr>
              <a:t>Z pozice víry a mystiky – reformace:</a:t>
            </a:r>
            <a:endParaRPr lang="cs-CZ" dirty="0">
              <a:solidFill>
                <a:schemeClr val="accent1"/>
              </a:solidFill>
            </a:endParaRPr>
          </a:p>
          <a:p>
            <a:r>
              <a:rPr lang="cs-CZ" dirty="0">
                <a:solidFill>
                  <a:schemeClr val="accent1"/>
                </a:solidFill>
              </a:rPr>
              <a:t>Paradox (</a:t>
            </a:r>
            <a:r>
              <a:rPr lang="cs-CZ" dirty="0" err="1">
                <a:solidFill>
                  <a:schemeClr val="accent1"/>
                </a:solidFill>
              </a:rPr>
              <a:t>skandalon</a:t>
            </a:r>
            <a:r>
              <a:rPr lang="cs-CZ" dirty="0">
                <a:solidFill>
                  <a:schemeClr val="accent1"/>
                </a:solidFill>
              </a:rPr>
              <a:t>, </a:t>
            </a:r>
            <a:r>
              <a:rPr lang="cs-CZ" dirty="0" err="1">
                <a:solidFill>
                  <a:schemeClr val="accent1"/>
                </a:solidFill>
              </a:rPr>
              <a:t>koan</a:t>
            </a:r>
            <a:r>
              <a:rPr lang="cs-CZ" dirty="0">
                <a:solidFill>
                  <a:schemeClr val="accent1"/>
                </a:solidFill>
              </a:rPr>
              <a:t>)</a:t>
            </a:r>
          </a:p>
          <a:p>
            <a:r>
              <a:rPr lang="cs-CZ" dirty="0">
                <a:solidFill>
                  <a:schemeClr val="accent1"/>
                </a:solidFill>
              </a:rPr>
              <a:t>Nepojmenovatelnost</a:t>
            </a:r>
          </a:p>
          <a:p>
            <a:r>
              <a:rPr lang="cs-CZ" dirty="0" err="1">
                <a:solidFill>
                  <a:schemeClr val="accent1"/>
                </a:solidFill>
              </a:rPr>
              <a:t>Sola</a:t>
            </a:r>
            <a:r>
              <a:rPr lang="cs-CZ" dirty="0">
                <a:solidFill>
                  <a:schemeClr val="accent1"/>
                </a:solidFill>
              </a:rPr>
              <a:t> fides, </a:t>
            </a:r>
            <a:r>
              <a:rPr lang="cs-CZ" dirty="0" err="1">
                <a:solidFill>
                  <a:schemeClr val="accent1"/>
                </a:solidFill>
              </a:rPr>
              <a:t>sola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Scriptura</a:t>
            </a:r>
            <a:r>
              <a:rPr lang="cs-CZ" dirty="0">
                <a:solidFill>
                  <a:schemeClr val="accent1"/>
                </a:solidFill>
              </a:rPr>
              <a:t>, </a:t>
            </a:r>
            <a:r>
              <a:rPr lang="cs-CZ" dirty="0" err="1">
                <a:solidFill>
                  <a:schemeClr val="accent1"/>
                </a:solidFill>
              </a:rPr>
              <a:t>sola</a:t>
            </a:r>
            <a:r>
              <a:rPr lang="cs-CZ" dirty="0">
                <a:solidFill>
                  <a:schemeClr val="accent1"/>
                </a:solidFill>
              </a:rPr>
              <a:t> gratia (úskalí fundamentalismu)</a:t>
            </a:r>
          </a:p>
          <a:p>
            <a:r>
              <a:rPr lang="cs-CZ" dirty="0"/>
              <a:t>Novoscholastika (proti fundamentalismu a fideismu)</a:t>
            </a:r>
          </a:p>
          <a:p>
            <a:endParaRPr lang="cs-CZ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008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8A1209-307F-1E42-9D24-6301AEE22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910" y="-97211"/>
            <a:ext cx="10515600" cy="863330"/>
          </a:xfrm>
        </p:spPr>
        <p:txBody>
          <a:bodyPr>
            <a:normAutofit fontScale="90000"/>
          </a:bodyPr>
          <a:lstStyle/>
          <a:p>
            <a:br>
              <a:rPr lang="cs-CZ" sz="3100" dirty="0"/>
            </a:br>
            <a:r>
              <a:rPr lang="cs-CZ" sz="3100" dirty="0">
                <a:solidFill>
                  <a:schemeClr val="accent6"/>
                </a:solidFill>
              </a:rPr>
              <a:t>Dionýsos </a:t>
            </a:r>
            <a:r>
              <a:rPr lang="cs-CZ" sz="3100" dirty="0" err="1">
                <a:solidFill>
                  <a:schemeClr val="accent6"/>
                </a:solidFill>
              </a:rPr>
              <a:t>Areopagita</a:t>
            </a:r>
            <a:r>
              <a:rPr lang="cs-CZ" sz="3100" dirty="0">
                <a:solidFill>
                  <a:schemeClr val="accent6"/>
                </a:solidFill>
              </a:rPr>
              <a:t> </a:t>
            </a:r>
            <a:r>
              <a:rPr lang="cs-CZ" sz="3100" dirty="0"/>
              <a:t>a počátek </a:t>
            </a:r>
            <a:r>
              <a:rPr lang="cs-CZ" sz="3100" dirty="0" err="1"/>
              <a:t>apofatické</a:t>
            </a:r>
            <a:r>
              <a:rPr lang="cs-CZ" sz="3100" dirty="0"/>
              <a:t> teologie </a:t>
            </a:r>
            <a:br>
              <a:rPr lang="cs-CZ" dirty="0"/>
            </a:b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F42A65-5946-E740-AD02-0B07C77BE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713" y="469558"/>
            <a:ext cx="10515600" cy="6190734"/>
          </a:xfrm>
        </p:spPr>
        <p:txBody>
          <a:bodyPr>
            <a:normAutofit fontScale="92500" lnSpcReduction="10000"/>
          </a:bodyPr>
          <a:lstStyle/>
          <a:p>
            <a:pPr hangingPunct="0"/>
            <a:r>
              <a:rPr lang="cs-CZ" dirty="0"/>
              <a:t>Téměř apoštol. autorita, Sk 17, 34; první zmínka 533, komentován od 6. stol., vliv na Tomáše, sv. Cyrila, Řehoře Vel., </a:t>
            </a:r>
            <a:r>
              <a:rPr lang="cs-CZ" dirty="0" err="1"/>
              <a:t>Scotus</a:t>
            </a:r>
            <a:r>
              <a:rPr lang="cs-CZ" dirty="0"/>
              <a:t> </a:t>
            </a:r>
            <a:r>
              <a:rPr lang="cs-CZ" dirty="0" err="1"/>
              <a:t>Eriugena</a:t>
            </a:r>
            <a:r>
              <a:rPr lang="cs-CZ" dirty="0"/>
              <a:t> (přel. do latiny,9. stol); </a:t>
            </a:r>
            <a:r>
              <a:rPr lang="cs-CZ" dirty="0" err="1"/>
              <a:t>Bonaventura</a:t>
            </a:r>
            <a:r>
              <a:rPr lang="cs-CZ" dirty="0"/>
              <a:t>, </a:t>
            </a:r>
            <a:r>
              <a:rPr lang="cs-CZ" dirty="0" err="1"/>
              <a:t>Eckhart</a:t>
            </a:r>
            <a:r>
              <a:rPr lang="cs-CZ" dirty="0"/>
              <a:t>, Cusanus, Jan od </a:t>
            </a:r>
            <a:r>
              <a:rPr lang="cs-CZ" dirty="0" err="1"/>
              <a:t>Křesťans</a:t>
            </a:r>
            <a:r>
              <a:rPr lang="cs-CZ" dirty="0"/>
              <a:t>., Oblak nevědění..;</a:t>
            </a:r>
          </a:p>
          <a:p>
            <a:pPr hangingPunct="0"/>
            <a:r>
              <a:rPr lang="cs-CZ" dirty="0"/>
              <a:t>inspirátor gotiky (</a:t>
            </a:r>
            <a:r>
              <a:rPr lang="cs-CZ" dirty="0" err="1"/>
              <a:t>Suger</a:t>
            </a:r>
            <a:r>
              <a:rPr lang="cs-CZ" dirty="0"/>
              <a:t> ze </a:t>
            </a:r>
            <a:r>
              <a:rPr lang="cs-CZ" dirty="0" err="1"/>
              <a:t>St.Denis</a:t>
            </a:r>
            <a:r>
              <a:rPr lang="cs-CZ" dirty="0"/>
              <a:t>); pařížské legendy ;„ideolog“ středověké Christianitas</a:t>
            </a:r>
          </a:p>
          <a:p>
            <a:pPr hangingPunct="0"/>
            <a:r>
              <a:rPr lang="cs-CZ" dirty="0">
                <a:solidFill>
                  <a:schemeClr val="accent6"/>
                </a:solidFill>
              </a:rPr>
              <a:t>trojí teologie</a:t>
            </a:r>
            <a:r>
              <a:rPr lang="cs-CZ" dirty="0"/>
              <a:t>:</a:t>
            </a:r>
          </a:p>
          <a:p>
            <a:pPr hangingPunct="0"/>
            <a:r>
              <a:rPr lang="cs-CZ" dirty="0"/>
              <a:t>- symbolická</a:t>
            </a:r>
          </a:p>
          <a:p>
            <a:pPr hangingPunct="0"/>
            <a:r>
              <a:rPr lang="cs-CZ" dirty="0"/>
              <a:t>- </a:t>
            </a:r>
            <a:r>
              <a:rPr lang="cs-CZ" dirty="0" err="1"/>
              <a:t>katafatická</a:t>
            </a:r>
            <a:r>
              <a:rPr lang="cs-CZ" dirty="0"/>
              <a:t> (afirmativní, pozitivní) </a:t>
            </a:r>
          </a:p>
          <a:p>
            <a:pPr hangingPunct="0"/>
            <a:r>
              <a:rPr lang="cs-CZ" dirty="0"/>
              <a:t>- </a:t>
            </a:r>
            <a:r>
              <a:rPr lang="cs-CZ" dirty="0" err="1"/>
              <a:t>apofatická</a:t>
            </a:r>
            <a:r>
              <a:rPr lang="cs-CZ" dirty="0"/>
              <a:t> (negativní) (ztratit řeč před Bohem) </a:t>
            </a:r>
          </a:p>
          <a:p>
            <a:pPr hangingPunct="0"/>
            <a:r>
              <a:rPr lang="cs-CZ" dirty="0"/>
              <a:t>Všechny věci jsou zároveň podobné i nepodobné Bohu, Bůh je ve všem, ale vše transcenduje.</a:t>
            </a:r>
          </a:p>
          <a:p>
            <a:pPr hangingPunct="0"/>
            <a:r>
              <a:rPr lang="cs-CZ" dirty="0"/>
              <a:t>Cesta vzhůru skrze negaci: duše je tažena mimo sebe, jazyk, představy - </a:t>
            </a:r>
            <a:r>
              <a:rPr lang="cs-CZ" dirty="0" err="1"/>
              <a:t>extaze</a:t>
            </a:r>
            <a:r>
              <a:rPr lang="cs-CZ" dirty="0"/>
              <a:t> - k </a:t>
            </a:r>
            <a:r>
              <a:rPr lang="cs-CZ" dirty="0" err="1"/>
              <a:t>teoisis</a:t>
            </a:r>
            <a:r>
              <a:rPr lang="cs-CZ" dirty="0"/>
              <a:t>, jednotě s Bohem.</a:t>
            </a:r>
          </a:p>
          <a:p>
            <a:pPr hangingPunct="0"/>
            <a:r>
              <a:rPr lang="cs-CZ" dirty="0"/>
              <a:t> </a:t>
            </a:r>
          </a:p>
          <a:p>
            <a:pPr hangingPunct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9829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51FA36-618E-C440-B6EA-EA85F72EE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2778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Anselm – ontologický důkaz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2D6E37-38C9-AF43-BE25-6986022F9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27904"/>
            <a:ext cx="12192001" cy="6030096"/>
          </a:xfrm>
        </p:spPr>
        <p:txBody>
          <a:bodyPr>
            <a:normAutofit/>
          </a:bodyPr>
          <a:lstStyle/>
          <a:p>
            <a:r>
              <a:rPr lang="cs-CZ" dirty="0"/>
              <a:t>Bůh je neuchopitelný lidským rozumem, </a:t>
            </a:r>
            <a:r>
              <a:rPr lang="cs-CZ" dirty="0">
                <a:solidFill>
                  <a:srgbClr val="C00000"/>
                </a:solidFill>
              </a:rPr>
              <a:t>Bůh je to, nad co nelze nic většího myslet.</a:t>
            </a:r>
            <a:r>
              <a:rPr lang="cs-CZ" dirty="0"/>
              <a:t> Pokud Bůh existuje pouze v lidských myslích (pouze jako idea), pak je možno si představit jsoucno větší, které je zároveň v mysli i ve skutečnosti. Toto jsoucno je pak větší než Bůh. Bůh tedy nemůže existovat jako idea v mysli. Proto Bůh existuje jak v mysli, čili jako idea, tak ve skutečnosti. </a:t>
            </a:r>
          </a:p>
          <a:p>
            <a:r>
              <a:rPr lang="cs-CZ" dirty="0"/>
              <a:t>Je nemožné představit si Boha jako neexistujícího. </a:t>
            </a:r>
          </a:p>
          <a:p>
            <a:r>
              <a:rPr lang="cs-CZ" dirty="0"/>
              <a:t>Kritikem byl </a:t>
            </a:r>
            <a:r>
              <a:rPr lang="cs-CZ" dirty="0" err="1"/>
              <a:t>Gaunilo</a:t>
            </a:r>
            <a:r>
              <a:rPr lang="cs-CZ" dirty="0"/>
              <a:t>: lze-li tímto způsobem dokázat existenci Boha, pak může být existence čehokoli jiného (např. ztraceného ostrova) dokázána také.</a:t>
            </a:r>
          </a:p>
          <a:p>
            <a:r>
              <a:rPr lang="cs-CZ" dirty="0"/>
              <a:t>Anselm odpověděl, že ostrovy jsou </a:t>
            </a:r>
            <a:r>
              <a:rPr lang="cs-CZ" dirty="0">
                <a:solidFill>
                  <a:schemeClr val="accent1"/>
                </a:solidFill>
              </a:rPr>
              <a:t>nahodilé</a:t>
            </a:r>
            <a:r>
              <a:rPr lang="cs-CZ" dirty="0"/>
              <a:t>, a proto nemají nutnou existenci jako součást svých vlastností. Ovšem Bůh ji má. Bůh je v tomto směru jedinečný. Existence není součástí pojmu žádného ostrova, zatímco nutná existence je součástí pojmu Boha.</a:t>
            </a:r>
          </a:p>
          <a:p>
            <a:r>
              <a:rPr lang="cs-CZ" dirty="0"/>
              <a:t>(Bůh není “bytost“, nýbrž Bytí) (</a:t>
            </a:r>
            <a:r>
              <a:rPr lang="cs-CZ" dirty="0" err="1"/>
              <a:t>ateimus</a:t>
            </a:r>
            <a:r>
              <a:rPr lang="cs-CZ" dirty="0"/>
              <a:t> je možný jen vzhledem k  ontickému, nikoliv ontologickému </a:t>
            </a:r>
            <a:r>
              <a:rPr lang="cs-CZ"/>
              <a:t>pojetí Boha)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1094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048F4E-E405-BD46-BD1A-571DF9783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2270"/>
          </a:xfrm>
        </p:spPr>
        <p:txBody>
          <a:bodyPr>
            <a:normAutofit fontScale="90000"/>
          </a:bodyPr>
          <a:lstStyle/>
          <a:p>
            <a:br>
              <a:rPr lang="cs-CZ" sz="3600" b="1" dirty="0"/>
            </a:br>
            <a:r>
              <a:rPr lang="cs-CZ" sz="3600" b="1" dirty="0">
                <a:solidFill>
                  <a:schemeClr val="accent6"/>
                </a:solidFill>
              </a:rPr>
              <a:t>ECKHART Z HOCHHEIMU</a:t>
            </a:r>
            <a:br>
              <a:rPr lang="cs-CZ" dirty="0">
                <a:solidFill>
                  <a:schemeClr val="accent6"/>
                </a:solidFill>
              </a:rPr>
            </a:b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D900DB-AF77-4649-90FE-3B6AACFAA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46" y="960651"/>
            <a:ext cx="11895438" cy="5810851"/>
          </a:xfrm>
        </p:spPr>
        <p:txBody>
          <a:bodyPr/>
          <a:lstStyle/>
          <a:p>
            <a:r>
              <a:rPr lang="cs-CZ" dirty="0"/>
              <a:t>Odpoutanost</a:t>
            </a:r>
          </a:p>
          <a:p>
            <a:r>
              <a:rPr lang="cs-CZ" dirty="0"/>
              <a:t>(</a:t>
            </a:r>
            <a:r>
              <a:rPr lang="cs-CZ" dirty="0" err="1"/>
              <a:t>Abschiedenheit</a:t>
            </a:r>
            <a:r>
              <a:rPr lang="cs-CZ" dirty="0"/>
              <a:t>, </a:t>
            </a:r>
            <a:r>
              <a:rPr lang="cs-CZ" dirty="0" err="1"/>
              <a:t>Gelasenheit</a:t>
            </a:r>
            <a:r>
              <a:rPr lang="cs-CZ" dirty="0"/>
              <a:t>, </a:t>
            </a:r>
            <a:r>
              <a:rPr lang="cs-CZ" dirty="0" err="1"/>
              <a:t>Armut</a:t>
            </a:r>
            <a:r>
              <a:rPr lang="cs-CZ" dirty="0"/>
              <a:t>, </a:t>
            </a:r>
            <a:r>
              <a:rPr lang="cs-CZ" dirty="0" err="1"/>
              <a:t>Eigenschaftlosigkeit</a:t>
            </a:r>
            <a:r>
              <a:rPr lang="cs-CZ" dirty="0"/>
              <a:t>, </a:t>
            </a:r>
            <a:r>
              <a:rPr lang="cs-CZ" dirty="0" err="1"/>
              <a:t>Wirkung</a:t>
            </a:r>
            <a:r>
              <a:rPr lang="cs-CZ" dirty="0"/>
              <a:t> ohne </a:t>
            </a:r>
            <a:r>
              <a:rPr lang="cs-CZ" dirty="0" err="1"/>
              <a:t>Worumswillen</a:t>
            </a:r>
            <a:r>
              <a:rPr lang="cs-CZ" dirty="0"/>
              <a:t>)</a:t>
            </a:r>
          </a:p>
          <a:p>
            <a:pPr hangingPunct="0"/>
            <a:r>
              <a:rPr lang="cs-CZ" dirty="0"/>
              <a:t>Dokonalost - žádné stupně, jen zjednodušení na Jedno potřebné.</a:t>
            </a:r>
          </a:p>
          <a:p>
            <a:pPr hangingPunct="0"/>
            <a:r>
              <a:rPr lang="cs-CZ" dirty="0"/>
              <a:t>Spíše </a:t>
            </a:r>
            <a:r>
              <a:rPr lang="cs-CZ" dirty="0">
                <a:solidFill>
                  <a:schemeClr val="accent6"/>
                </a:solidFill>
              </a:rPr>
              <a:t>negace vlastnění </a:t>
            </a:r>
            <a:r>
              <a:rPr lang="cs-CZ" dirty="0"/>
              <a:t>- NICHT-</a:t>
            </a:r>
            <a:r>
              <a:rPr lang="cs-CZ" dirty="0" err="1"/>
              <a:t>haben</a:t>
            </a:r>
            <a:r>
              <a:rPr lang="cs-CZ" dirty="0"/>
              <a:t>, - </a:t>
            </a:r>
            <a:r>
              <a:rPr lang="cs-CZ" dirty="0" err="1"/>
              <a:t>wollen</a:t>
            </a:r>
            <a:r>
              <a:rPr lang="cs-CZ" dirty="0"/>
              <a:t>, </a:t>
            </a:r>
            <a:r>
              <a:rPr lang="cs-CZ" dirty="0" err="1"/>
              <a:t>wissen</a:t>
            </a:r>
            <a:r>
              <a:rPr lang="cs-CZ" dirty="0"/>
              <a:t>. </a:t>
            </a:r>
          </a:p>
          <a:p>
            <a:pPr hangingPunct="0"/>
            <a:r>
              <a:rPr lang="cs-CZ" dirty="0"/>
              <a:t>Pro rozlomení struktur „</a:t>
            </a:r>
            <a:r>
              <a:rPr lang="cs-CZ" dirty="0" err="1"/>
              <a:t>haben</a:t>
            </a:r>
            <a:r>
              <a:rPr lang="cs-CZ" dirty="0"/>
              <a:t>“, odloučit se od </a:t>
            </a:r>
            <a:r>
              <a:rPr lang="cs-CZ" dirty="0" err="1"/>
              <a:t>Worumswillen</a:t>
            </a:r>
            <a:r>
              <a:rPr lang="cs-CZ" dirty="0"/>
              <a:t> (říše účelů), vystavit se </a:t>
            </a:r>
            <a:r>
              <a:rPr lang="cs-CZ" dirty="0" err="1"/>
              <a:t>Fragelosigkeit</a:t>
            </a:r>
            <a:r>
              <a:rPr lang="cs-CZ" dirty="0"/>
              <a:t> božského </a:t>
            </a:r>
            <a:r>
              <a:rPr lang="cs-CZ" dirty="0" err="1"/>
              <a:t>dasein</a:t>
            </a:r>
            <a:r>
              <a:rPr lang="cs-CZ" dirty="0"/>
              <a:t>:  </a:t>
            </a:r>
            <a:r>
              <a:rPr lang="cs-CZ" dirty="0" err="1"/>
              <a:t>Lebe</a:t>
            </a:r>
            <a:r>
              <a:rPr lang="cs-CZ" dirty="0"/>
              <a:t> </a:t>
            </a:r>
            <a:r>
              <a:rPr lang="cs-CZ" dirty="0" err="1"/>
              <a:t>darum</a:t>
            </a:r>
            <a:r>
              <a:rPr lang="cs-CZ" dirty="0"/>
              <a:t>, </a:t>
            </a:r>
            <a:r>
              <a:rPr lang="cs-CZ" dirty="0" err="1"/>
              <a:t>dass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lebe</a:t>
            </a:r>
            <a:r>
              <a:rPr lang="cs-CZ" dirty="0"/>
              <a:t>.</a:t>
            </a:r>
          </a:p>
          <a:p>
            <a:pPr hangingPunct="0"/>
            <a:r>
              <a:rPr lang="cs-CZ" dirty="0"/>
              <a:t>Žiji ohne </a:t>
            </a:r>
            <a:r>
              <a:rPr lang="cs-CZ" dirty="0" err="1"/>
              <a:t>warum</a:t>
            </a:r>
            <a:r>
              <a:rPr lang="cs-CZ" dirty="0"/>
              <a:t>, jako Bůh je jednoduchý, protože je sám u sebe.</a:t>
            </a:r>
          </a:p>
          <a:p>
            <a:pPr hangingPunct="0"/>
            <a:r>
              <a:rPr lang="cs-CZ" dirty="0">
                <a:solidFill>
                  <a:schemeClr val="accent6"/>
                </a:solidFill>
              </a:rPr>
              <a:t>Kdo jsou rovni „nic“, jsou rovni Bohu. (Nahý s nahým)</a:t>
            </a:r>
          </a:p>
          <a:p>
            <a:pPr hangingPunct="0"/>
            <a:r>
              <a:rPr lang="cs-CZ" dirty="0"/>
              <a:t>Rušení objektu i subjektu, čistá přítomnost</a:t>
            </a:r>
          </a:p>
          <a:p>
            <a:pPr hangingPunct="0"/>
            <a:r>
              <a:rPr lang="cs-CZ" dirty="0"/>
              <a:t>Analogie v zenu</a:t>
            </a:r>
          </a:p>
          <a:p>
            <a:pPr hangingPunct="0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2353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81113C-2B79-9C4F-A8A7-40B10E882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2778"/>
          </a:xfrm>
        </p:spPr>
        <p:txBody>
          <a:bodyPr>
            <a:normAutofit fontScale="90000"/>
          </a:bodyPr>
          <a:lstStyle/>
          <a:p>
            <a:r>
              <a:rPr lang="cs-CZ" dirty="0"/>
              <a:t>Luther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2F0C55-5D9E-BD48-9AD3-7F067E492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150" y="827904"/>
            <a:ext cx="11913973" cy="6030096"/>
          </a:xfrm>
        </p:spPr>
        <p:txBody>
          <a:bodyPr>
            <a:normAutofit/>
          </a:bodyPr>
          <a:lstStyle/>
          <a:p>
            <a:pPr hangingPunct="0"/>
            <a:r>
              <a:rPr lang="cs-CZ" dirty="0"/>
              <a:t>poznávat Boha ze stvoření (přirozená teologie) už není možné - jen v jeho Slově!</a:t>
            </a:r>
          </a:p>
          <a:p>
            <a:pPr hangingPunct="0"/>
            <a:r>
              <a:rPr lang="cs-CZ" dirty="0"/>
              <a:t>Předmětem teologie je </a:t>
            </a:r>
            <a:r>
              <a:rPr lang="cs-CZ" i="1" dirty="0"/>
              <a:t>člověk</a:t>
            </a:r>
            <a:r>
              <a:rPr lang="cs-CZ" dirty="0"/>
              <a:t>, provinilý a ztracený a </a:t>
            </a:r>
            <a:r>
              <a:rPr lang="cs-CZ" i="1" dirty="0"/>
              <a:t>Bůh</a:t>
            </a:r>
            <a:r>
              <a:rPr lang="cs-CZ" dirty="0"/>
              <a:t> ospravedlňující – nic víc!</a:t>
            </a:r>
          </a:p>
          <a:p>
            <a:pPr hangingPunct="0"/>
            <a:r>
              <a:rPr lang="cs-CZ" b="1" dirty="0"/>
              <a:t>Deus </a:t>
            </a:r>
            <a:r>
              <a:rPr lang="cs-CZ" b="1" dirty="0" err="1"/>
              <a:t>absconditus</a:t>
            </a:r>
            <a:r>
              <a:rPr lang="cs-CZ" b="1" dirty="0"/>
              <a:t>: </a:t>
            </a:r>
            <a:r>
              <a:rPr lang="cs-CZ" dirty="0"/>
              <a:t>Boží skrytost v opaku. Bůh je skryt v opačném jednání, než člověk od něj čeká!</a:t>
            </a:r>
          </a:p>
          <a:p>
            <a:pPr hangingPunct="0"/>
            <a:r>
              <a:rPr lang="cs-CZ" dirty="0"/>
              <a:t>Aby tu byl prostor pro víru, musí všechno, co se věří, být skryto (v opaku). </a:t>
            </a:r>
          </a:p>
          <a:p>
            <a:pPr hangingPunct="0"/>
            <a:r>
              <a:rPr lang="cs-CZ" dirty="0"/>
              <a:t>Kdybychom se řídili </a:t>
            </a:r>
            <a:r>
              <a:rPr lang="cs-CZ" i="1" dirty="0"/>
              <a:t>jen rozumem</a:t>
            </a:r>
            <a:r>
              <a:rPr lang="cs-CZ" dirty="0"/>
              <a:t>, museli bychom říci, že Bůh buď není nebo že  je nespravedlivý. Bůh se staví jako ďábel.</a:t>
            </a:r>
          </a:p>
          <a:p>
            <a:pPr hangingPunct="0"/>
            <a:r>
              <a:rPr lang="cs-CZ" dirty="0"/>
              <a:t>Avšak nejen pro zkušenost a rozum, ale i pro víru je Bůh Deus </a:t>
            </a:r>
            <a:r>
              <a:rPr lang="cs-CZ" dirty="0" err="1"/>
              <a:t>absconditus</a:t>
            </a:r>
            <a:r>
              <a:rPr lang="cs-CZ" dirty="0"/>
              <a:t>. Nejprve nás musí zničit, aby vybudoval.</a:t>
            </a:r>
          </a:p>
          <a:p>
            <a:r>
              <a:rPr lang="cs-CZ" dirty="0"/>
              <a:t>Zničení je však „opus </a:t>
            </a:r>
            <a:r>
              <a:rPr lang="cs-CZ" dirty="0" err="1"/>
              <a:t>allienum</a:t>
            </a:r>
            <a:r>
              <a:rPr lang="cs-CZ" dirty="0"/>
              <a:t>“ (dílo Bohu cizí), kdežto láska a milost opus proprium. Je věcí </a:t>
            </a:r>
            <a:r>
              <a:rPr lang="cs-CZ" i="1" dirty="0"/>
              <a:t>víry</a:t>
            </a:r>
            <a:r>
              <a:rPr lang="cs-CZ" dirty="0"/>
              <a:t>, aby pronikla protiklad – je třeba </a:t>
            </a:r>
            <a:r>
              <a:rPr lang="cs-CZ" dirty="0">
                <a:solidFill>
                  <a:schemeClr val="accent6"/>
                </a:solidFill>
              </a:rPr>
              <a:t>vírou pronikat skrze jeho hněv, utéci od Boží soudné stolice a odvolat se ke stolici milosti. </a:t>
            </a:r>
          </a:p>
        </p:txBody>
      </p:sp>
    </p:spTree>
    <p:extLst>
      <p:ext uri="{BB962C8B-B14F-4D97-AF65-F5344CB8AC3E}">
        <p14:creationId xmlns:p14="http://schemas.microsoft.com/office/powerpoint/2010/main" val="2944944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2B72F-84DA-5947-A9FD-02E69A9F7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5772"/>
          </a:xfrm>
        </p:spPr>
        <p:txBody>
          <a:bodyPr>
            <a:noAutofit/>
          </a:bodyPr>
          <a:lstStyle/>
          <a:p>
            <a:br>
              <a:rPr lang="cs-CZ" sz="2800" b="1" dirty="0"/>
            </a:br>
            <a:r>
              <a:rPr lang="cs-CZ" sz="2800" b="1" dirty="0">
                <a:solidFill>
                  <a:srgbClr val="C00000"/>
                </a:solidFill>
              </a:rPr>
              <a:t>PASCAL </a:t>
            </a:r>
            <a:r>
              <a:rPr lang="cs-CZ" sz="2800" b="1" dirty="0"/>
              <a:t>(1623-62)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B908C5-B64A-F24C-AFC2-9021D4166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060" y="889686"/>
            <a:ext cx="12194059" cy="58694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geniální matematik a geometr, fyzik, inženýr - literát, klasik francouzského jazyka </a:t>
            </a:r>
          </a:p>
          <a:p>
            <a:r>
              <a:rPr lang="cs-CZ" b="1" dirty="0"/>
              <a:t>Konverze: „</a:t>
            </a:r>
            <a:r>
              <a:rPr lang="cs-CZ" dirty="0"/>
              <a:t>Oheň, jistota, jistota, radost, </a:t>
            </a:r>
            <a:r>
              <a:rPr lang="cs-CZ" dirty="0" err="1"/>
              <a:t>mír..zapomenutí</a:t>
            </a:r>
            <a:r>
              <a:rPr lang="cs-CZ" dirty="0"/>
              <a:t> světa a všech věcí kromě Boha ..</a:t>
            </a:r>
            <a:r>
              <a:rPr lang="cs-CZ" b="1" dirty="0"/>
              <a:t> Bůh Abrahamův, Bůh Izákův, Bůh Jakobův, nikoliv filozofů a učenců“ </a:t>
            </a:r>
            <a:endParaRPr lang="cs-CZ" dirty="0"/>
          </a:p>
          <a:p>
            <a:r>
              <a:rPr lang="cs-CZ" b="1" dirty="0"/>
              <a:t>Paradox</a:t>
            </a:r>
            <a:endParaRPr lang="cs-CZ" dirty="0"/>
          </a:p>
          <a:p>
            <a:r>
              <a:rPr lang="cs-CZ" dirty="0"/>
              <a:t>Vědomí velikosti nás chrání před zoufalstvím, vědomí ubohosti před pýchou </a:t>
            </a:r>
          </a:p>
          <a:p>
            <a:r>
              <a:rPr lang="cs-CZ" b="1" dirty="0"/>
              <a:t>Sázka</a:t>
            </a:r>
          </a:p>
          <a:p>
            <a:pPr hangingPunct="0"/>
            <a:r>
              <a:rPr lang="cs-CZ" b="1" dirty="0"/>
              <a:t>Meze rozumu</a:t>
            </a:r>
          </a:p>
          <a:p>
            <a:r>
              <a:rPr lang="cs-CZ" dirty="0"/>
              <a:t>„Poslední    krok rozumu je uznání, že existuje nekonečnost věcí, které ho přesahují“</a:t>
            </a:r>
          </a:p>
          <a:p>
            <a:r>
              <a:rPr lang="cs-CZ" dirty="0"/>
              <a:t>„Nic není rozumu tak uměřené, jako popření rozumu“</a:t>
            </a:r>
          </a:p>
          <a:p>
            <a:r>
              <a:rPr lang="cs-CZ" dirty="0"/>
              <a:t>„</a:t>
            </a:r>
            <a:r>
              <a:rPr lang="cs-CZ" dirty="0">
                <a:solidFill>
                  <a:srgbClr val="C00000"/>
                </a:solidFill>
              </a:rPr>
              <a:t>Srdce </a:t>
            </a:r>
            <a:r>
              <a:rPr lang="cs-CZ" dirty="0"/>
              <a:t>zná důvody rozumnosti, které rozum nezná“.</a:t>
            </a:r>
          </a:p>
          <a:p>
            <a:r>
              <a:rPr lang="cs-CZ" dirty="0"/>
              <a:t>Je dost světla pro toho kdo chce vidět, dost tmy pro toho, kdo nechce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21632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906</Words>
  <Application>Microsoft Office PowerPoint</Application>
  <PresentationFormat>Širokoúhlá obrazovka</PresentationFormat>
  <Paragraphs>66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Alternativy k metafyzickému přístupu ve filozofii náboženství </vt:lpstr>
      <vt:lpstr>Premoderní filozofie náboženství </vt:lpstr>
      <vt:lpstr>Krize premoderní filozofie náboženství </vt:lpstr>
      <vt:lpstr> Dionýsos Areopagita a počátek apofatické teologie   </vt:lpstr>
      <vt:lpstr>Anselm – ontologický důkaz </vt:lpstr>
      <vt:lpstr> ECKHART Z HOCHHEIMU </vt:lpstr>
      <vt:lpstr>Luther</vt:lpstr>
      <vt:lpstr> PASCAL (1623-62)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Alternativy k středověké metafyzicce</dc:title>
  <dc:creator>T H</dc:creator>
  <cp:lastModifiedBy>Choulíková, Klára</cp:lastModifiedBy>
  <cp:revision>2</cp:revision>
  <dcterms:created xsi:type="dcterms:W3CDTF">2022-02-21T09:54:06Z</dcterms:created>
  <dcterms:modified xsi:type="dcterms:W3CDTF">2022-03-04T09:41:09Z</dcterms:modified>
</cp:coreProperties>
</file>