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93" r:id="rId3"/>
    <p:sldId id="292" r:id="rId4"/>
    <p:sldId id="299" r:id="rId5"/>
    <p:sldId id="294" r:id="rId6"/>
    <p:sldId id="295" r:id="rId7"/>
    <p:sldId id="296" r:id="rId8"/>
    <p:sldId id="297" r:id="rId9"/>
    <p:sldId id="300" r:id="rId10"/>
    <p:sldId id="307" r:id="rId11"/>
    <p:sldId id="301" r:id="rId12"/>
    <p:sldId id="308" r:id="rId13"/>
    <p:sldId id="302" r:id="rId14"/>
    <p:sldId id="309" r:id="rId15"/>
    <p:sldId id="310" r:id="rId16"/>
    <p:sldId id="311" r:id="rId17"/>
    <p:sldId id="303" r:id="rId18"/>
    <p:sldId id="312" r:id="rId19"/>
    <p:sldId id="313" r:id="rId20"/>
    <p:sldId id="305" r:id="rId21"/>
    <p:sldId id="306" r:id="rId22"/>
    <p:sldId id="314" r:id="rId23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40" y="1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80823E0A-3AC6-42CE-9A18-EF49732D152F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B895C7E0-2F83-47CA-91FF-FCC1026A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72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4E41F0A0-5260-499D-A1B9-D5BDA5B55928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262" y="4747760"/>
            <a:ext cx="5389240" cy="3884673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EB4B9DD1-3E1C-4C36-8EF0-3E65DFD5A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37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11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9263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602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8536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1361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2589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178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032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92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768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78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0216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3557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3529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88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12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936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45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03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805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96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B9DD1-3E1C-4C36-8EF0-3E65DFD5A0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008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707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29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05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93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63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98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107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040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95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235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553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240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David </a:t>
            </a:r>
            <a:r>
              <a:rPr lang="cs-CZ" dirty="0" err="1" smtClean="0"/>
              <a:t>Hume</a:t>
            </a:r>
            <a:r>
              <a:rPr lang="cs-CZ" dirty="0" smtClean="0"/>
              <a:t>.</a:t>
            </a:r>
            <a:br>
              <a:rPr lang="cs-CZ" dirty="0" smtClean="0"/>
            </a:br>
            <a:r>
              <a:rPr lang="cs-CZ" dirty="0" smtClean="0"/>
              <a:t>„Já“ jako svazek percepcí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Jakub Čapek</a:t>
            </a:r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30. 10. 2017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1429" y="4455620"/>
            <a:ext cx="7427383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smtClean="0"/>
              <a:t>Teze </a:t>
            </a:r>
            <a:r>
              <a:rPr lang="cs-CZ" dirty="0"/>
              <a:t>o bezprostředním vědomí „já</a:t>
            </a:r>
            <a:r>
              <a:rPr lang="cs-CZ" dirty="0" smtClean="0"/>
              <a:t>“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200" dirty="0" err="1" smtClean="0"/>
              <a:t>Hume</a:t>
            </a:r>
            <a:r>
              <a:rPr lang="cs-CZ" sz="2200" dirty="0" smtClean="0"/>
              <a:t>: </a:t>
            </a:r>
            <a:r>
              <a:rPr lang="cs-CZ" sz="2200" dirty="0"/>
              <a:t>„Všechna tato sebejistá tvrzení naneštěstí odporují právě té zkušenosti, která se uvádí na jejich podporu. Nemáme žádnou ideu </a:t>
            </a:r>
            <a:r>
              <a:rPr lang="cs-CZ" sz="2200" i="1" dirty="0"/>
              <a:t>já</a:t>
            </a:r>
            <a:r>
              <a:rPr lang="cs-CZ" sz="2200" dirty="0"/>
              <a:t>, která by odpovídala tomuto výkladu. Z jaké imprese bychom totiž mohli tuto ideu získat</a:t>
            </a:r>
            <a:r>
              <a:rPr lang="cs-CZ" sz="2200" dirty="0" smtClean="0"/>
              <a:t>?“</a:t>
            </a:r>
          </a:p>
          <a:p>
            <a:pPr marL="109728" indent="0">
              <a:buNone/>
            </a:pPr>
            <a:endParaRPr lang="cs-CZ" sz="2200" dirty="0"/>
          </a:p>
          <a:p>
            <a:pPr marL="109728" indent="0">
              <a:buNone/>
            </a:pPr>
            <a:r>
              <a:rPr lang="cs-CZ" sz="2200" dirty="0" smtClean="0"/>
              <a:t>„Každou reálnou ideu musí založit nějaká imprese“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já však nemůže být jednotlivá imprese, ale něco společného všem a stálého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nemůže se zakládat na impresi, neboť žádná není „stálá a neměnná“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tedy: „žádná taková idea neexistuje“ (252)</a:t>
            </a:r>
            <a:endParaRPr lang="en-US" sz="2200" dirty="0"/>
          </a:p>
          <a:p>
            <a:pPr marL="109728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28985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</a:t>
            </a:r>
            <a:r>
              <a:rPr lang="cs-CZ" dirty="0" smtClean="0"/>
              <a:t>„Já</a:t>
            </a:r>
            <a:r>
              <a:rPr lang="cs-CZ" dirty="0"/>
              <a:t>“ jako „</a:t>
            </a:r>
            <a:r>
              <a:rPr lang="cs-CZ" dirty="0" smtClean="0"/>
              <a:t>svazek </a:t>
            </a:r>
            <a:r>
              <a:rPr lang="cs-CZ" dirty="0"/>
              <a:t>percepcí</a:t>
            </a:r>
            <a:r>
              <a:rPr lang="cs-CZ" dirty="0" smtClean="0"/>
              <a:t>“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dirty="0" smtClean="0"/>
              <a:t>Upřesnění nauky o percepcích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Od sebe různé, odlišitelné a oddělitelné, a „nepotřebují nic, na čem by jejich existence závisela</a:t>
            </a:r>
            <a:r>
              <a:rPr lang="cs-CZ" sz="2200" dirty="0" smtClean="0"/>
              <a:t>“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/>
              <a:t>„Nikdy nejsem schopen přistihnout </a:t>
            </a:r>
            <a:r>
              <a:rPr lang="cs-CZ" sz="2200" i="1" dirty="0"/>
              <a:t>sám sebe</a:t>
            </a:r>
            <a:r>
              <a:rPr lang="cs-CZ" sz="2200" dirty="0"/>
              <a:t> bez nějaké percepce, a nikdy nemohu pozorovat nic jiného než tuto percepci.“ (252</a:t>
            </a:r>
            <a:r>
              <a:rPr lang="cs-CZ" sz="2200" dirty="0" smtClean="0"/>
              <a:t>)</a:t>
            </a:r>
          </a:p>
          <a:p>
            <a:pPr marL="109728" indent="0">
              <a:buNone/>
            </a:pPr>
            <a:endParaRPr lang="cs-CZ" sz="2200" dirty="0" smtClean="0"/>
          </a:p>
          <a:p>
            <a:pPr marL="109728" indent="0">
              <a:buNone/>
            </a:pPr>
            <a:r>
              <a:rPr lang="cs-CZ" sz="2200" dirty="0"/>
              <a:t>„Mysl je svým způsobem divadelní scéna, na kterou postupně vstupují různé percepce, pohybují se tam a tam, vytrácí se a míchají v nesčetných obměnách pozic a situací. Ve skutečnosti se v ní nenachází ani </a:t>
            </a:r>
            <a:r>
              <a:rPr lang="cs-CZ" sz="2200" i="1" dirty="0"/>
              <a:t>jednoduchost </a:t>
            </a:r>
            <a:r>
              <a:rPr lang="cs-CZ" sz="2200" dirty="0"/>
              <a:t>v jediném okamžiku, ani </a:t>
            </a:r>
            <a:r>
              <a:rPr lang="cs-CZ" sz="2200" i="1" dirty="0"/>
              <a:t>identita</a:t>
            </a:r>
            <a:r>
              <a:rPr lang="cs-CZ" sz="2200" dirty="0"/>
              <a:t> v různých okamžicích“ (253</a:t>
            </a:r>
            <a:r>
              <a:rPr lang="cs-CZ" sz="2200" dirty="0" smtClean="0"/>
              <a:t>).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2623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</a:t>
            </a:r>
            <a:r>
              <a:rPr lang="cs-CZ" dirty="0" smtClean="0"/>
              <a:t>„Já</a:t>
            </a:r>
            <a:r>
              <a:rPr lang="cs-CZ" dirty="0"/>
              <a:t>“ jako „</a:t>
            </a:r>
            <a:r>
              <a:rPr lang="cs-CZ" dirty="0" smtClean="0"/>
              <a:t>svazek </a:t>
            </a:r>
            <a:r>
              <a:rPr lang="cs-CZ" dirty="0"/>
              <a:t>percepcí</a:t>
            </a:r>
            <a:r>
              <a:rPr lang="cs-CZ" dirty="0" smtClean="0"/>
              <a:t>“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200" dirty="0"/>
              <a:t>„odvážím se o zbylých lidech [nechám-li stranou metafyziky] tvrdit, že nejsou ničím jiným než svazkem či souborem různých percepcí [</a:t>
            </a:r>
            <a:r>
              <a:rPr lang="cs-CZ" sz="2200" dirty="0" err="1"/>
              <a:t>nothing</a:t>
            </a:r>
            <a:r>
              <a:rPr lang="cs-CZ" sz="2200" dirty="0"/>
              <a:t> but a </a:t>
            </a:r>
            <a:r>
              <a:rPr lang="cs-CZ" sz="2200" dirty="0" err="1"/>
              <a:t>bundle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collection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different</a:t>
            </a:r>
            <a:r>
              <a:rPr lang="cs-CZ" sz="2200" dirty="0"/>
              <a:t> </a:t>
            </a:r>
            <a:r>
              <a:rPr lang="cs-CZ" sz="2200" dirty="0" err="1"/>
              <a:t>perceptions</a:t>
            </a:r>
            <a:r>
              <a:rPr lang="cs-CZ" sz="2200" dirty="0"/>
              <a:t>], které po sobě nepředstavitelně rychle následují a nacházejí se v neustálém plynutí a pohybu.“ (252</a:t>
            </a:r>
            <a:r>
              <a:rPr lang="cs-CZ" sz="2200" dirty="0" smtClean="0"/>
              <a:t>)</a:t>
            </a:r>
          </a:p>
          <a:p>
            <a:pPr marL="109728" indent="0">
              <a:buNone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nauka </a:t>
            </a:r>
            <a:r>
              <a:rPr lang="cs-CZ" sz="2200" dirty="0"/>
              <a:t>o já jako svazku percepcí může mít dva významy </a:t>
            </a:r>
            <a:endParaRPr lang="cs-CZ" sz="2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ontologické </a:t>
            </a:r>
            <a:r>
              <a:rPr lang="cs-CZ" sz="2200" dirty="0"/>
              <a:t>tvrzení: nic jako setrvalé já </a:t>
            </a:r>
            <a:r>
              <a:rPr lang="cs-CZ" sz="2200" dirty="0" smtClean="0"/>
              <a:t>neexistuje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skeptický </a:t>
            </a:r>
            <a:r>
              <a:rPr lang="cs-CZ" sz="2200" dirty="0"/>
              <a:t>postoj: jediné, co můžeme z já poznat, jsou percepce a jejich </a:t>
            </a:r>
            <a:r>
              <a:rPr lang="cs-CZ" sz="2200" dirty="0" smtClean="0"/>
              <a:t>vztahy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69296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</a:t>
            </a:r>
            <a:r>
              <a:rPr lang="cs-CZ" dirty="0"/>
              <a:t>O identitě </a:t>
            </a:r>
            <a:r>
              <a:rPr lang="cs-CZ" dirty="0" smtClean="0"/>
              <a:t>obecně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200" u="sng" dirty="0" smtClean="0"/>
              <a:t>Pojmy identity a různosti</a:t>
            </a:r>
          </a:p>
          <a:p>
            <a:pPr marL="109728" indent="0">
              <a:buNone/>
            </a:pPr>
            <a:endParaRPr lang="cs-CZ" sz="2200" u="sng" dirty="0" smtClean="0"/>
          </a:p>
          <a:p>
            <a:pPr marL="109728" indent="0">
              <a:buNone/>
            </a:pPr>
            <a:r>
              <a:rPr lang="cs-CZ" sz="2200" dirty="0" smtClean="0"/>
              <a:t>identita: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„idea předmětu, který v předpokládaných změnách času trvá neměnně a nepřerušovaně“ (identita, totožnost, 253)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„v nejpřísnějším smyslu vztaženém na stálé a neměnné předměty… vztah společný všem jsoucnům, jejichž existence alespoň chvíli trvá“ (14)</a:t>
            </a:r>
          </a:p>
          <a:p>
            <a:pPr marL="201168" lvl="1" indent="0">
              <a:buNone/>
            </a:pPr>
            <a:endParaRPr lang="cs-CZ" sz="2200" dirty="0" smtClean="0"/>
          </a:p>
          <a:p>
            <a:pPr marL="109728" indent="0">
              <a:buNone/>
            </a:pPr>
            <a:r>
              <a:rPr lang="cs-CZ" sz="2200" dirty="0" smtClean="0"/>
              <a:t>různost: více předmětů, které existují po sobě a ve vztahu k sobě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82930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</a:t>
            </a:r>
            <a:r>
              <a:rPr lang="cs-CZ" dirty="0"/>
              <a:t>O identitě </a:t>
            </a:r>
            <a:r>
              <a:rPr lang="cs-CZ" dirty="0" smtClean="0"/>
              <a:t>obecně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2400" u="sng" dirty="0" smtClean="0"/>
              <a:t>Svod </a:t>
            </a:r>
            <a:r>
              <a:rPr lang="cs-CZ" sz="2400" u="sng" dirty="0"/>
              <a:t>(</a:t>
            </a:r>
            <a:r>
              <a:rPr lang="cs-CZ" sz="2400" u="sng" dirty="0" err="1"/>
              <a:t>propension</a:t>
            </a:r>
            <a:r>
              <a:rPr lang="cs-CZ" sz="2400" u="sng" dirty="0"/>
              <a:t>)</a:t>
            </a:r>
            <a:r>
              <a:rPr lang="cs-CZ" sz="2400" dirty="0"/>
              <a:t> chápat svou existenci jako neměnnou a nepřerušenou („</a:t>
            </a:r>
            <a:r>
              <a:rPr lang="cs-CZ" sz="2400" dirty="0" err="1"/>
              <a:t>unvariable</a:t>
            </a:r>
            <a:r>
              <a:rPr lang="cs-CZ" sz="2400" dirty="0"/>
              <a:t> and </a:t>
            </a:r>
            <a:r>
              <a:rPr lang="cs-CZ" sz="2400" dirty="0" err="1"/>
              <a:t>uninterrupted</a:t>
            </a:r>
            <a:r>
              <a:rPr lang="cs-CZ" sz="2400" dirty="0" smtClean="0"/>
              <a:t>“)</a:t>
            </a:r>
          </a:p>
          <a:p>
            <a:pPr marL="109728" indent="0">
              <a:buNone/>
            </a:pPr>
            <a:endParaRPr lang="cs-CZ" sz="2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záměna „identity </a:t>
            </a:r>
            <a:r>
              <a:rPr lang="cs-CZ" sz="2200" dirty="0"/>
              <a:t>a následnosti vztažených předmětů“ („</a:t>
            </a:r>
            <a:r>
              <a:rPr lang="cs-CZ" sz="2200" dirty="0" err="1"/>
              <a:t>sucession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related</a:t>
            </a:r>
            <a:r>
              <a:rPr lang="cs-CZ" sz="2200" dirty="0"/>
              <a:t> </a:t>
            </a:r>
            <a:r>
              <a:rPr lang="cs-CZ" sz="2200" dirty="0" err="1"/>
              <a:t>objects</a:t>
            </a:r>
            <a:r>
              <a:rPr lang="cs-CZ" sz="2200" dirty="0" smtClean="0"/>
              <a:t>“)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důvod </a:t>
            </a:r>
            <a:r>
              <a:rPr lang="cs-CZ" sz="2400" dirty="0"/>
              <a:t>sklonu (chyby</a:t>
            </a:r>
            <a:r>
              <a:rPr lang="cs-CZ" sz="2400" dirty="0" smtClean="0"/>
              <a:t>): </a:t>
            </a:r>
            <a:r>
              <a:rPr lang="cs-CZ" sz="2400" dirty="0"/>
              <a:t>„Akt obraznosti, pomocí něhož sledujeme nepřerušeně trvající a neměnný předmět, a akt, pomocí něhož sledujeme následnost vztažených předmětů, se pocitově téměř neliší“ (254</a:t>
            </a:r>
            <a:r>
              <a:rPr lang="cs-CZ" sz="2400" dirty="0" smtClean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400" dirty="0" smtClean="0"/>
              <a:t>„</a:t>
            </a:r>
            <a:r>
              <a:rPr lang="cs-CZ" sz="2400" dirty="0"/>
              <a:t>všechny </a:t>
            </a:r>
            <a:r>
              <a:rPr lang="cs-CZ" sz="2400" dirty="0" smtClean="0"/>
              <a:t>předměty, </a:t>
            </a:r>
            <a:r>
              <a:rPr lang="cs-CZ" sz="2400" dirty="0"/>
              <a:t>jimž připisujeme identitu, aniž bychom jejich neměnnost a nepřerušovanost pozorovali, sestávají z následnosti vztažených předmětů“ (255</a:t>
            </a:r>
            <a:r>
              <a:rPr lang="cs-CZ" sz="24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0314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</a:t>
            </a:r>
            <a:r>
              <a:rPr lang="cs-CZ" dirty="0"/>
              <a:t>O identitě </a:t>
            </a:r>
            <a:r>
              <a:rPr lang="cs-CZ" dirty="0" smtClean="0"/>
              <a:t>obecně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2400" u="sng" dirty="0" smtClean="0"/>
              <a:t>Identita předmětů</a:t>
            </a: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Identita kusu hmoty („</a:t>
            </a:r>
            <a:r>
              <a:rPr lang="cs-CZ" sz="2400" dirty="0" err="1" smtClean="0"/>
              <a:t>any</a:t>
            </a:r>
            <a:r>
              <a:rPr lang="cs-CZ" sz="2400" dirty="0" smtClean="0"/>
              <a:t> </a:t>
            </a:r>
            <a:r>
              <a:rPr lang="cs-CZ" sz="2400" dirty="0" err="1" smtClean="0"/>
              <a:t>mass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matter</a:t>
            </a:r>
            <a:r>
              <a:rPr lang="cs-CZ" sz="2400" dirty="0" smtClean="0"/>
              <a:t>“) – totožnost, „všechny… části zůstávají nepřetržitě a neměnně tytéž“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Identita artefaktů</a:t>
            </a:r>
          </a:p>
          <a:p>
            <a:pPr marL="365760" lvl="1" indent="0">
              <a:buNone/>
            </a:pPr>
            <a:r>
              <a:rPr lang="cs-CZ" sz="2000" dirty="0"/>
              <a:t>„Loď, jejíž značná část byla kvůli častým opravám vyměněna, stále považujeme za tutéž a připsání této identity lodi nebrání ani různost materiálu. Společný cíl, kvůli němuž se části spojují, je ve všech jejích proměnách tentýž a dovoluje imaginaci snadný přechod od jednoho stavu tělesa ke druhému.“ (</a:t>
            </a:r>
            <a:r>
              <a:rPr lang="cs-CZ" sz="2000" dirty="0" smtClean="0"/>
              <a:t>257)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Identita rostlin a zvířat</a:t>
            </a:r>
          </a:p>
          <a:p>
            <a:pPr marL="393192" lvl="1" indent="0">
              <a:buNone/>
            </a:pPr>
            <a:r>
              <a:rPr lang="cs-CZ" sz="2000" dirty="0"/>
              <a:t>„Tento úkaz je ještě patrnější, jestliže přibereme </a:t>
            </a:r>
            <a:r>
              <a:rPr lang="cs-CZ" sz="2000" i="1" dirty="0"/>
              <a:t>vzájemnost </a:t>
            </a:r>
            <a:r>
              <a:rPr lang="cs-CZ" sz="2000" dirty="0"/>
              <a:t>částí [</a:t>
            </a:r>
            <a:r>
              <a:rPr lang="cs-CZ" sz="2000" i="1" dirty="0" err="1"/>
              <a:t>sympathy</a:t>
            </a:r>
            <a:r>
              <a:rPr lang="cs-CZ" sz="2000" i="1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parts</a:t>
            </a:r>
            <a:r>
              <a:rPr lang="cs-CZ" sz="2000" dirty="0"/>
              <a:t>] vzhledem k jejich </a:t>
            </a:r>
            <a:r>
              <a:rPr lang="cs-CZ" sz="2000" i="1" dirty="0"/>
              <a:t>společnému cíli</a:t>
            </a:r>
            <a:r>
              <a:rPr lang="cs-CZ" sz="2000" dirty="0"/>
              <a:t> a předpokládáme, že při všech svých činnostech a operacích se nachází v recipročním vztahu příčiny a účinku.“ (257</a:t>
            </a:r>
            <a:r>
              <a:rPr lang="cs-CZ" sz="2000" dirty="0" smtClean="0"/>
              <a:t>)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17853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</a:t>
            </a:r>
            <a:r>
              <a:rPr lang="cs-CZ" dirty="0"/>
              <a:t>O identitě </a:t>
            </a:r>
            <a:r>
              <a:rPr lang="cs-CZ" dirty="0" smtClean="0"/>
              <a:t>obecně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2400" u="sng" dirty="0" smtClean="0"/>
              <a:t>Další zdroje omylu</a:t>
            </a:r>
            <a:endParaRPr lang="cs-CZ" sz="2400" dirty="0"/>
          </a:p>
          <a:p>
            <a:pPr marL="109728" indent="0">
              <a:buNone/>
            </a:pPr>
            <a:r>
              <a:rPr lang="cs-CZ" sz="2400" dirty="0" smtClean="0"/>
              <a:t>a</a:t>
            </a:r>
            <a:r>
              <a:rPr lang="cs-CZ" sz="2400" dirty="0"/>
              <a:t>) záměna numerické a specifické identity</a:t>
            </a:r>
            <a:endParaRPr lang="en-US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400" dirty="0" smtClean="0"/>
              <a:t>opakovaný zvuk považujeme za tentýž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400" dirty="0" smtClean="0"/>
              <a:t>nový (kamenný) kostel zbudovaný na místě starého (cihlového)</a:t>
            </a:r>
          </a:p>
          <a:p>
            <a:pPr marL="109728" lvl="0" indent="0">
              <a:buNone/>
            </a:pPr>
            <a:endParaRPr lang="en-US" sz="2400" dirty="0" smtClean="0"/>
          </a:p>
          <a:p>
            <a:pPr marL="109728" indent="0">
              <a:buNone/>
            </a:pPr>
            <a:r>
              <a:rPr lang="cs-CZ" sz="2400" dirty="0" smtClean="0"/>
              <a:t>b</a:t>
            </a:r>
            <a:r>
              <a:rPr lang="cs-CZ" sz="2400" dirty="0"/>
              <a:t>) </a:t>
            </a:r>
            <a:r>
              <a:rPr lang="cs-CZ" sz="2400" dirty="0" smtClean="0"/>
              <a:t>změny </a:t>
            </a:r>
            <a:r>
              <a:rPr lang="cs-CZ" sz="2400" dirty="0"/>
              <a:t>podle nás neruší identitu, pokud jsou očekávatelné (typické pro dané předměty)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řeka (táž, třebaže se voda za den zcela vymění)</a:t>
            </a:r>
          </a:p>
        </p:txBody>
      </p:sp>
    </p:spTree>
    <p:extLst>
      <p:ext uri="{BB962C8B-B14F-4D97-AF65-F5344CB8AC3E}">
        <p14:creationId xmlns:p14="http://schemas.microsoft.com/office/powerpoint/2010/main" val="400416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Identita osoby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2400" u="sng" dirty="0" smtClean="0"/>
              <a:t>Negativní teze: identita lidské mysli je iluzorní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r>
              <a:rPr lang="cs-CZ" sz="2400" dirty="0"/>
              <a:t>„Identita, kterou připisujeme lidské mysli, je pouze iluzorní [</a:t>
            </a:r>
            <a:r>
              <a:rPr lang="cs-CZ" sz="2400" dirty="0" err="1"/>
              <a:t>ficticious</a:t>
            </a:r>
            <a:r>
              <a:rPr lang="cs-CZ" sz="2400" dirty="0"/>
              <a:t>] a podobného druhu jako ta, kterou připisujeme rostlinám a tělům zvířat. Nemůže mít jiný zdroj původu a musí pramenit z toho, že obraznost operuje na obdobných předmětem obdobným způsobem.“ (259</a:t>
            </a:r>
            <a:r>
              <a:rPr lang="cs-CZ" sz="2400" dirty="0" smtClean="0"/>
              <a:t>)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387158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Identita osoby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cs-CZ" sz="2600" u="sng" dirty="0" smtClean="0"/>
              <a:t>Pozitivní teze: identita lidské mysli se zakládá na vztahu idejí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vztah, jímž je několik percepcí sloučeno v jednu.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jde o vztah skutečný anebo o vztah „v obraznosti“?</a:t>
            </a:r>
          </a:p>
          <a:p>
            <a:pPr marL="109728" indent="0">
              <a:buNone/>
            </a:pPr>
            <a:r>
              <a:rPr lang="cs-CZ" sz="2400" dirty="0" err="1" smtClean="0"/>
              <a:t>Hume</a:t>
            </a:r>
            <a:r>
              <a:rPr lang="cs-CZ" sz="2400" dirty="0" smtClean="0"/>
              <a:t>: „rozum nikdy nepozoruje žádné reálné spojení předmětů“.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Tedy spojení idejí některým ze zákonů asociace: podobnost, soumeznost a příčinnost. Identita: nerušený postup mysli podle jednoho z těchto vztahů</a:t>
            </a:r>
          </a:p>
          <a:p>
            <a:pPr marL="109728" indent="0">
              <a:buNone/>
            </a:pPr>
            <a:r>
              <a:rPr lang="cs-CZ" sz="2400" dirty="0" smtClean="0"/>
              <a:t>- podobnost: paměť vyvolává obrazy minulých percepcí a tím navozuje představu trvání téhož předmětu</a:t>
            </a:r>
          </a:p>
          <a:p>
            <a:pPr marL="109728" indent="0">
              <a:buNone/>
            </a:pPr>
            <a:r>
              <a:rPr lang="cs-CZ" sz="2400" dirty="0" smtClean="0"/>
              <a:t>- příčinnost: spojení percepcí podle vztahu příčina následek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499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Identita osoby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sz="2400" u="sng" dirty="0" err="1" smtClean="0"/>
              <a:t>Hume</a:t>
            </a:r>
            <a:r>
              <a:rPr lang="cs-CZ" sz="2400" u="sng" dirty="0" smtClean="0"/>
              <a:t>: osobní identita je založena na příčinném vztahu</a:t>
            </a:r>
            <a:endParaRPr lang="cs-CZ" sz="2400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s</a:t>
            </a:r>
            <a:r>
              <a:rPr lang="cs-CZ" sz="2200" dirty="0"/>
              <a:t> rozsahem této (kauzální) následnosti se seznamujeme pouze pomocí </a:t>
            </a:r>
            <a:r>
              <a:rPr lang="cs-CZ" sz="2200" dirty="0" smtClean="0"/>
              <a:t>paměti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ovšem </a:t>
            </a:r>
            <a:r>
              <a:rPr lang="cs-CZ" sz="2200" dirty="0"/>
              <a:t>řetězec příčin „a v důsledku toho i identitu naší osobnosti [můžeme] rozšířit za oblast naší paměti“ (262</a:t>
            </a:r>
            <a:r>
              <a:rPr lang="cs-CZ" sz="2200" dirty="0" smtClean="0"/>
              <a:t>)</a:t>
            </a:r>
          </a:p>
          <a:p>
            <a:pPr marL="201168" lvl="1" indent="0">
              <a:buNone/>
            </a:pPr>
            <a:endParaRPr lang="en-US" sz="2200" dirty="0"/>
          </a:p>
          <a:p>
            <a:pPr marL="201168" lvl="1" indent="0">
              <a:buNone/>
            </a:pPr>
            <a:r>
              <a:rPr lang="cs-CZ" sz="2200" dirty="0" smtClean="0"/>
              <a:t>„</a:t>
            </a:r>
            <a:r>
              <a:rPr lang="cs-CZ" sz="2200" dirty="0"/>
              <a:t>Paměť tedy podle tohoto názoru osobní identitu spíše </a:t>
            </a:r>
            <a:r>
              <a:rPr lang="cs-CZ" sz="2200" i="1" dirty="0"/>
              <a:t>odkrývá </a:t>
            </a:r>
            <a:r>
              <a:rPr lang="cs-CZ" sz="2200" dirty="0"/>
              <a:t>[</a:t>
            </a:r>
            <a:r>
              <a:rPr lang="cs-CZ" sz="2200" i="1" dirty="0" err="1"/>
              <a:t>discover</a:t>
            </a:r>
            <a:r>
              <a:rPr lang="cs-CZ" sz="2200" dirty="0"/>
              <a:t>], než </a:t>
            </a:r>
            <a:r>
              <a:rPr lang="cs-CZ" sz="2200" i="1" dirty="0"/>
              <a:t>tvoří</a:t>
            </a:r>
            <a:r>
              <a:rPr lang="cs-CZ" sz="2200" dirty="0"/>
              <a:t> [</a:t>
            </a:r>
            <a:r>
              <a:rPr lang="cs-CZ" sz="2200" i="1" dirty="0" err="1"/>
              <a:t>produce</a:t>
            </a:r>
            <a:r>
              <a:rPr lang="cs-CZ" sz="2200" dirty="0" smtClean="0"/>
              <a:t>] tím</a:t>
            </a:r>
            <a:r>
              <a:rPr lang="cs-CZ" sz="2200" dirty="0"/>
              <a:t>, že nám mezi našimi různými percepcemi ukazuje vztah příčiny a účinku. Bude tedy na těch, kdo tvrdí, že naši osobní identitu bezezbytku tvoří paměť, aby vysvětlili, jak jsme přitom schopni rozšířit naši identitu i za její oblast.“ (262</a:t>
            </a:r>
            <a:r>
              <a:rPr lang="cs-CZ" sz="2200" dirty="0" smtClean="0"/>
              <a:t>)</a:t>
            </a:r>
            <a:endParaRPr lang="en-US" sz="2200" u="sng" dirty="0"/>
          </a:p>
        </p:txBody>
      </p:sp>
    </p:spTree>
    <p:extLst>
      <p:ext uri="{BB962C8B-B14F-4D97-AF65-F5344CB8AC3E}">
        <p14:creationId xmlns:p14="http://schemas.microsoft.com/office/powerpoint/2010/main" val="3639317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200" i="1" dirty="0" smtClean="0"/>
              <a:t>A </a:t>
            </a:r>
            <a:r>
              <a:rPr lang="cs-CZ" sz="2200" i="1" dirty="0" err="1" smtClean="0"/>
              <a:t>Treatise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of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Human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Nature</a:t>
            </a:r>
            <a:r>
              <a:rPr lang="cs-CZ" sz="2200" dirty="0" smtClean="0"/>
              <a:t>, 1739</a:t>
            </a:r>
            <a:endParaRPr lang="cs-CZ" sz="2200" i="1" dirty="0" smtClean="0"/>
          </a:p>
          <a:p>
            <a:pPr marL="109728" indent="0">
              <a:buNone/>
            </a:pPr>
            <a:r>
              <a:rPr lang="cs-CZ" sz="2200" dirty="0" smtClean="0"/>
              <a:t>- č. překlad 1. knihy: </a:t>
            </a:r>
            <a:r>
              <a:rPr lang="cs-CZ" sz="2200" i="1" dirty="0" smtClean="0"/>
              <a:t>Pojednání o lidské přirozenosti. Kniha 1. Rozum</a:t>
            </a:r>
            <a:r>
              <a:rPr lang="cs-CZ" sz="2200" dirty="0" smtClean="0"/>
              <a:t>, přel. H. Janoušek, </a:t>
            </a:r>
            <a:r>
              <a:rPr lang="cs-CZ" sz="2200" dirty="0" err="1" smtClean="0"/>
              <a:t>Togga</a:t>
            </a:r>
            <a:r>
              <a:rPr lang="cs-CZ" sz="2200" dirty="0" smtClean="0"/>
              <a:t>, Praha 2015.</a:t>
            </a:r>
          </a:p>
          <a:p>
            <a:pPr marL="109728" indent="0">
              <a:buNone/>
            </a:pPr>
            <a:endParaRPr lang="cs-CZ" sz="2200" dirty="0" smtClean="0"/>
          </a:p>
          <a:p>
            <a:pPr marL="109728" indent="0">
              <a:buNone/>
            </a:pPr>
            <a:r>
              <a:rPr lang="cs-CZ" sz="2200" i="1" dirty="0" err="1" smtClean="0"/>
              <a:t>An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Enquiry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Concerning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Human</a:t>
            </a:r>
            <a:r>
              <a:rPr lang="cs-CZ" sz="2200" i="1" dirty="0" smtClean="0"/>
              <a:t> </a:t>
            </a:r>
            <a:r>
              <a:rPr lang="cs-CZ" sz="2200" i="1" dirty="0" err="1" smtClean="0"/>
              <a:t>Understanding</a:t>
            </a:r>
            <a:r>
              <a:rPr lang="cs-CZ" sz="2200" i="1" dirty="0" smtClean="0"/>
              <a:t>, </a:t>
            </a:r>
            <a:r>
              <a:rPr lang="cs-CZ" sz="2200" dirty="0" smtClean="0"/>
              <a:t>1748</a:t>
            </a:r>
          </a:p>
          <a:p>
            <a:pPr marL="109728" indent="0">
              <a:buNone/>
            </a:pPr>
            <a:r>
              <a:rPr lang="cs-CZ" sz="2200" dirty="0" smtClean="0"/>
              <a:t>- </a:t>
            </a:r>
            <a:r>
              <a:rPr lang="cs-CZ" sz="2200" i="1" dirty="0" smtClean="0"/>
              <a:t>Zkoumání lidského rozumu, </a:t>
            </a:r>
            <a:r>
              <a:rPr lang="cs-CZ" sz="2200" dirty="0" smtClean="0"/>
              <a:t>přel. V. </a:t>
            </a:r>
            <a:r>
              <a:rPr lang="cs-CZ" sz="2200" dirty="0" err="1" smtClean="0"/>
              <a:t>Gaja</a:t>
            </a:r>
            <a:r>
              <a:rPr lang="cs-CZ" sz="2200" dirty="0" smtClean="0"/>
              <a:t>, Praha 1972.</a:t>
            </a:r>
          </a:p>
          <a:p>
            <a:pPr marL="109728" indent="0">
              <a:buNone/>
            </a:pPr>
            <a:r>
              <a:rPr lang="cs-CZ" sz="2200" i="1" dirty="0" smtClean="0"/>
              <a:t>- Zkoumání o lidském rozumu</a:t>
            </a:r>
            <a:r>
              <a:rPr lang="cs-CZ" sz="2200" dirty="0" smtClean="0"/>
              <a:t>, přel. J. </a:t>
            </a:r>
            <a:r>
              <a:rPr lang="cs-CZ" sz="2200" dirty="0" err="1" smtClean="0"/>
              <a:t>Moural</a:t>
            </a:r>
            <a:r>
              <a:rPr lang="cs-CZ" sz="2200" dirty="0" smtClean="0"/>
              <a:t>, Praha 1996</a:t>
            </a:r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122956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err="1" smtClean="0"/>
              <a:t>Hume</a:t>
            </a:r>
            <a:r>
              <a:rPr lang="cs-CZ" sz="2400" dirty="0" smtClean="0"/>
              <a:t>: otázky osobní identity jsou nerozhodnutelné</a:t>
            </a:r>
          </a:p>
          <a:p>
            <a:pPr marL="216000">
              <a:buFont typeface="Courier New" panose="02070309020205020404" pitchFamily="49" charset="0"/>
              <a:buChar char="o"/>
            </a:pPr>
            <a:r>
              <a:rPr lang="cs-CZ" sz="2400" dirty="0" smtClean="0"/>
              <a:t>identita </a:t>
            </a:r>
            <a:r>
              <a:rPr lang="cs-CZ" sz="2400" dirty="0"/>
              <a:t>závisí na vztahu idejí (podněcují snadný přechod našeho </a:t>
            </a:r>
            <a:r>
              <a:rPr lang="cs-CZ" sz="2400" dirty="0" smtClean="0"/>
              <a:t>myšlení)</a:t>
            </a:r>
          </a:p>
          <a:p>
            <a:pPr marL="216000">
              <a:buFont typeface="Courier New" panose="02070309020205020404" pitchFamily="49" charset="0"/>
              <a:buChar char="o"/>
            </a:pPr>
            <a:r>
              <a:rPr lang="cs-CZ" sz="2400" dirty="0" smtClean="0"/>
              <a:t>já (</a:t>
            </a:r>
            <a:r>
              <a:rPr lang="cs-CZ" sz="2400" dirty="0" err="1" smtClean="0"/>
              <a:t>self</a:t>
            </a:r>
            <a:r>
              <a:rPr lang="cs-CZ" sz="2400" dirty="0" smtClean="0"/>
              <a:t>) je redukováno na asociační vazbu mezi stavy vědomí v odlišných okamžicích času (žádné reálné pouto).</a:t>
            </a:r>
          </a:p>
          <a:p>
            <a:pPr marL="216000">
              <a:buFont typeface="Courier New" panose="02070309020205020404" pitchFamily="49" charset="0"/>
              <a:buChar char="o"/>
            </a:pPr>
            <a:r>
              <a:rPr lang="cs-CZ" sz="2400" dirty="0" smtClean="0"/>
              <a:t>snadnost </a:t>
            </a:r>
            <a:r>
              <a:rPr lang="cs-CZ" sz="2400" dirty="0"/>
              <a:t>přechodu může slábnout a my nemáme žádný prostředek, jak říci, kdy ještě lze mluvit o identitě a kdy nikoli</a:t>
            </a:r>
            <a:r>
              <a:rPr lang="cs-CZ" sz="2400" dirty="0" smtClean="0"/>
              <a:t>.</a:t>
            </a:r>
          </a:p>
          <a:p>
            <a:pPr marL="216000">
              <a:buFont typeface="Courier New" panose="02070309020205020404" pitchFamily="49" charset="0"/>
              <a:buChar char="o"/>
            </a:pPr>
            <a:r>
              <a:rPr lang="cs-CZ" sz="2400" dirty="0" smtClean="0"/>
              <a:t>„spíše gramatické </a:t>
            </a:r>
            <a:r>
              <a:rPr lang="cs-CZ" sz="2400" dirty="0"/>
              <a:t>než filosofické problémy</a:t>
            </a:r>
            <a:r>
              <a:rPr lang="cs-CZ" sz="2400" dirty="0" smtClean="0"/>
              <a:t>“, „spory čistě verbální“(262)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8303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dirty="0" err="1" smtClean="0"/>
              <a:t>Humova</a:t>
            </a:r>
            <a:r>
              <a:rPr lang="cs-CZ" sz="2400" dirty="0" smtClean="0"/>
              <a:t> otázka: lze nalézt „já“ jako něco, </a:t>
            </a:r>
            <a:r>
              <a:rPr lang="cs-CZ" sz="2400" i="1" dirty="0" smtClean="0"/>
              <a:t>s čím</a:t>
            </a:r>
            <a:r>
              <a:rPr lang="cs-CZ" sz="2400" dirty="0" smtClean="0"/>
              <a:t>, máme zkušenost (impresi)?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ale není „já“ spíše tím, </a:t>
            </a:r>
            <a:r>
              <a:rPr lang="cs-CZ" sz="2400" i="1" dirty="0" smtClean="0"/>
              <a:t>kdo</a:t>
            </a:r>
            <a:r>
              <a:rPr lang="cs-CZ" sz="2400" dirty="0" smtClean="0"/>
              <a:t> má (jednotlivé) zkušenosti, spíše než tím, </a:t>
            </a:r>
            <a:r>
              <a:rPr lang="cs-CZ" sz="2400" i="1" dirty="0" smtClean="0"/>
              <a:t>s čím </a:t>
            </a:r>
            <a:r>
              <a:rPr lang="cs-CZ" sz="2400" dirty="0" smtClean="0"/>
              <a:t>činí zkušenosti.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není třeba usoudit, že já je sjednocujícím pólem všech zkušeností (Kant, </a:t>
            </a:r>
            <a:r>
              <a:rPr lang="cs-CZ" sz="2400" dirty="0" err="1" smtClean="0"/>
              <a:t>Husserl</a:t>
            </a:r>
            <a:r>
              <a:rPr lang="cs-CZ" sz="2400" dirty="0" smtClean="0"/>
              <a:t>), nikoli jejich předmětem?</a:t>
            </a:r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dirty="0" err="1" smtClean="0"/>
              <a:t>Humova</a:t>
            </a:r>
            <a:r>
              <a:rPr lang="cs-CZ" sz="2400" dirty="0" smtClean="0"/>
              <a:t> představa o mysli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zpředmětňující úvaha o obsazích mysli („</a:t>
            </a:r>
            <a:r>
              <a:rPr lang="cs-CZ" sz="2400" dirty="0" err="1" smtClean="0"/>
              <a:t>perceptions</a:t>
            </a:r>
            <a:r>
              <a:rPr lang="cs-CZ" sz="2400" dirty="0" smtClean="0"/>
              <a:t>“), které se „spojují“ podle tří asociačních vazeb.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asociační psychologie J. S. </a:t>
            </a:r>
            <a:r>
              <a:rPr lang="cs-CZ" sz="2400" dirty="0" err="1" smtClean="0"/>
              <a:t>Milla</a:t>
            </a:r>
            <a:r>
              <a:rPr lang="cs-CZ" sz="2400" dirty="0" smtClean="0"/>
              <a:t> či W. </a:t>
            </a:r>
            <a:r>
              <a:rPr lang="cs-CZ" sz="2400" dirty="0" err="1" smtClean="0"/>
              <a:t>Wunda</a:t>
            </a:r>
            <a:r>
              <a:rPr lang="cs-CZ" sz="2400" dirty="0" smtClean="0"/>
              <a:t> („Psychologie ohne </a:t>
            </a:r>
            <a:r>
              <a:rPr lang="cs-CZ" sz="2400" dirty="0" err="1" smtClean="0"/>
              <a:t>Seele</a:t>
            </a:r>
            <a:r>
              <a:rPr lang="cs-CZ" sz="2400" dirty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552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Problémy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dirty="0" err="1" smtClean="0"/>
              <a:t>Humův</a:t>
            </a:r>
            <a:r>
              <a:rPr lang="cs-CZ" sz="2400" dirty="0" smtClean="0"/>
              <a:t> striktní pojem identity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absence změny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err="1" smtClean="0"/>
              <a:t>Ricoeur</a:t>
            </a:r>
            <a:r>
              <a:rPr lang="cs-CZ" sz="2400" dirty="0" smtClean="0"/>
              <a:t>: „nehledal </a:t>
            </a:r>
            <a:r>
              <a:rPr lang="cs-CZ" sz="2400" dirty="0" err="1" smtClean="0"/>
              <a:t>Hume</a:t>
            </a:r>
            <a:r>
              <a:rPr lang="cs-CZ" sz="2400" dirty="0" smtClean="0"/>
              <a:t> něco, co nemohl najít; sebe, jenž je jen tentýž?“ (</a:t>
            </a:r>
            <a:r>
              <a:rPr lang="cs-CZ" sz="2400" i="1" dirty="0" smtClean="0"/>
              <a:t>O sobě samém jako o jiném</a:t>
            </a:r>
            <a:r>
              <a:rPr lang="cs-CZ" sz="2400" dirty="0" smtClean="0"/>
              <a:t>, Praha 2016, str. 143).</a:t>
            </a:r>
          </a:p>
          <a:p>
            <a:pPr marL="109728" indent="0">
              <a:buNone/>
            </a:pPr>
            <a:r>
              <a:rPr lang="cs-CZ" sz="2400" dirty="0" smtClean="0"/>
              <a:t>Morální důsledky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je-li identita osoby jen mylná představa, lze </a:t>
            </a:r>
            <a:r>
              <a:rPr lang="en-US" sz="2400" dirty="0" err="1" smtClean="0"/>
              <a:t>připis</a:t>
            </a:r>
            <a:r>
              <a:rPr lang="cs-CZ" sz="2400" dirty="0" err="1" smtClean="0"/>
              <a:t>ovat</a:t>
            </a:r>
            <a:r>
              <a:rPr lang="cs-CZ" sz="2400" dirty="0" smtClean="0"/>
              <a:t> </a:t>
            </a:r>
            <a:r>
              <a:rPr lang="en-US" sz="2400" dirty="0" err="1" smtClean="0"/>
              <a:t>někomu</a:t>
            </a:r>
            <a:r>
              <a:rPr lang="en-US" sz="2400" dirty="0" smtClean="0"/>
              <a:t> </a:t>
            </a:r>
            <a:r>
              <a:rPr lang="en-US" sz="2400" dirty="0" err="1"/>
              <a:t>zodpovědnost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činy</a:t>
            </a:r>
            <a:r>
              <a:rPr lang="en-US" sz="2400" dirty="0"/>
              <a:t>, a to </a:t>
            </a:r>
            <a:r>
              <a:rPr lang="en-US" sz="2400" dirty="0" err="1"/>
              <a:t>jak</a:t>
            </a:r>
            <a:r>
              <a:rPr lang="en-US" sz="2400" dirty="0"/>
              <a:t> </a:t>
            </a:r>
            <a:r>
              <a:rPr lang="en-US" sz="2400" dirty="0" err="1"/>
              <a:t>během</a:t>
            </a:r>
            <a:r>
              <a:rPr lang="en-US" sz="2400" dirty="0"/>
              <a:t> </a:t>
            </a:r>
            <a:r>
              <a:rPr lang="en-US" sz="2400" dirty="0" err="1"/>
              <a:t>života</a:t>
            </a:r>
            <a:r>
              <a:rPr lang="en-US" sz="2400" dirty="0"/>
              <a:t> (</a:t>
            </a:r>
            <a:r>
              <a:rPr lang="en-US" sz="2400" dirty="0" err="1"/>
              <a:t>lidská</a:t>
            </a:r>
            <a:r>
              <a:rPr lang="en-US" sz="2400" dirty="0"/>
              <a:t> </a:t>
            </a:r>
            <a:r>
              <a:rPr lang="en-US" sz="2400" dirty="0" err="1"/>
              <a:t>spravedlnost</a:t>
            </a:r>
            <a:r>
              <a:rPr lang="en-US" sz="2400" dirty="0"/>
              <a:t>), </a:t>
            </a:r>
            <a:r>
              <a:rPr lang="en-US" sz="2400" dirty="0" err="1"/>
              <a:t>tak</a:t>
            </a:r>
            <a:r>
              <a:rPr lang="en-US" sz="2400" dirty="0"/>
              <a:t> </a:t>
            </a:r>
            <a:r>
              <a:rPr lang="en-US" sz="2400" dirty="0" err="1"/>
              <a:t>po</a:t>
            </a:r>
            <a:r>
              <a:rPr lang="en-US" sz="2400" dirty="0"/>
              <a:t> </a:t>
            </a:r>
            <a:r>
              <a:rPr lang="en-US" sz="2400" dirty="0" err="1"/>
              <a:t>něm</a:t>
            </a:r>
            <a:r>
              <a:rPr lang="en-US" sz="2400" dirty="0"/>
              <a:t> (</a:t>
            </a:r>
            <a:r>
              <a:rPr lang="en-US" sz="2400" dirty="0" err="1"/>
              <a:t>poslední</a:t>
            </a:r>
            <a:r>
              <a:rPr lang="en-US" sz="2400" dirty="0"/>
              <a:t> </a:t>
            </a:r>
            <a:r>
              <a:rPr lang="en-US" sz="2400" dirty="0" err="1"/>
              <a:t>soud</a:t>
            </a:r>
            <a:r>
              <a:rPr lang="en-US" sz="2400" dirty="0" smtClean="0"/>
              <a:t>)</a:t>
            </a:r>
            <a:r>
              <a:rPr lang="cs-CZ" sz="2400" dirty="0" smtClean="0"/>
              <a:t>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lze</a:t>
            </a:r>
            <a:r>
              <a:rPr lang="en-US" sz="2400" dirty="0" smtClean="0"/>
              <a:t> </a:t>
            </a:r>
            <a:r>
              <a:rPr lang="en-US" sz="2400" dirty="0" err="1" smtClean="0"/>
              <a:t>usilovat</a:t>
            </a:r>
            <a:r>
              <a:rPr lang="en-US" sz="2400" dirty="0" smtClean="0"/>
              <a:t> </a:t>
            </a:r>
            <a:r>
              <a:rPr lang="en-US" sz="2400" dirty="0"/>
              <a:t>o </a:t>
            </a:r>
            <a:r>
              <a:rPr lang="en-US" sz="2400" dirty="0" err="1"/>
              <a:t>vlastní</a:t>
            </a:r>
            <a:r>
              <a:rPr lang="en-US" sz="2400" dirty="0"/>
              <a:t> </a:t>
            </a:r>
            <a:r>
              <a:rPr lang="en-US" sz="2400" dirty="0" err="1" smtClean="0"/>
              <a:t>štěstí</a:t>
            </a:r>
            <a:r>
              <a:rPr lang="cs-CZ" sz="2400" dirty="0" smtClean="0"/>
              <a:t>?</a:t>
            </a:r>
          </a:p>
          <a:p>
            <a:pPr marL="109728" indent="0">
              <a:buNone/>
            </a:pPr>
            <a:r>
              <a:rPr lang="cs-CZ" sz="2400" dirty="0" smtClean="0"/>
              <a:t>Možný výklad: </a:t>
            </a:r>
            <a:r>
              <a:rPr lang="cs-CZ" sz="2400" dirty="0" err="1" smtClean="0"/>
              <a:t>Hume</a:t>
            </a:r>
            <a:r>
              <a:rPr lang="cs-CZ" sz="2400" dirty="0" smtClean="0"/>
              <a:t> jakožto skeptik netvrdí, že žádné „já“ neexistuje. Pouze tolik, že </a:t>
            </a:r>
            <a:r>
              <a:rPr lang="cs-CZ" sz="2400" dirty="0" err="1" smtClean="0"/>
              <a:t>kušenostně</a:t>
            </a:r>
            <a:r>
              <a:rPr lang="cs-CZ" sz="2400" dirty="0" smtClean="0"/>
              <a:t> je však nalézt nelze.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221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druhy „percepcí“ mysli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200" dirty="0" smtClean="0"/>
              <a:t>Imprese a ideje (</a:t>
            </a:r>
            <a:r>
              <a:rPr lang="cs-CZ" sz="2200" dirty="0" err="1" smtClean="0"/>
              <a:t>impressions</a:t>
            </a:r>
            <a:r>
              <a:rPr lang="cs-CZ" sz="2200" dirty="0" smtClean="0"/>
              <a:t>, </a:t>
            </a:r>
            <a:r>
              <a:rPr lang="cs-CZ" sz="2200" dirty="0" err="1" smtClean="0"/>
              <a:t>ideas</a:t>
            </a:r>
            <a:r>
              <a:rPr lang="cs-CZ" sz="2200" dirty="0" smtClean="0"/>
              <a:t>) (</a:t>
            </a:r>
            <a:r>
              <a:rPr lang="cs-CZ" sz="2200" i="1" dirty="0" smtClean="0"/>
              <a:t>Zkoumání</a:t>
            </a:r>
            <a:r>
              <a:rPr lang="cs-CZ" sz="2200" dirty="0"/>
              <a:t> </a:t>
            </a:r>
            <a:r>
              <a:rPr lang="cs-CZ" sz="2200" dirty="0" smtClean="0"/>
              <a:t>§ 11, </a:t>
            </a:r>
            <a:r>
              <a:rPr lang="cs-CZ" sz="2200" i="1" dirty="0" smtClean="0"/>
              <a:t>Pojednání, </a:t>
            </a:r>
            <a:r>
              <a:rPr lang="cs-CZ" sz="2200" dirty="0" smtClean="0"/>
              <a:t>67nn.)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rozdíl: ve stupni síly a živosti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příklady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přímý vjem horka vs. vzpomínka na tento vjem či představa horka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bezprostřední afekt (být zamilován) vs. vzpomínka či má představa o rozrušení druhého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definice imprese (dojmu): „všechny živější vjemy“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„</a:t>
            </a:r>
            <a:r>
              <a:rPr lang="cs-CZ" sz="2200" dirty="0" err="1" smtClean="0"/>
              <a:t>all</a:t>
            </a:r>
            <a:r>
              <a:rPr lang="cs-CZ" sz="2200" dirty="0" smtClean="0"/>
              <a:t> </a:t>
            </a:r>
            <a:r>
              <a:rPr lang="cs-CZ" sz="2200" dirty="0" err="1" smtClean="0"/>
              <a:t>our</a:t>
            </a:r>
            <a:r>
              <a:rPr lang="cs-CZ" sz="2200" dirty="0" smtClean="0"/>
              <a:t> more </a:t>
            </a:r>
            <a:r>
              <a:rPr lang="cs-CZ" sz="2200" dirty="0" err="1" smtClean="0"/>
              <a:t>lively</a:t>
            </a:r>
            <a:r>
              <a:rPr lang="cs-CZ" sz="2200" dirty="0" smtClean="0"/>
              <a:t> </a:t>
            </a:r>
            <a:r>
              <a:rPr lang="cs-CZ" sz="2200" dirty="0" err="1" smtClean="0"/>
              <a:t>perceptions</a:t>
            </a:r>
            <a:r>
              <a:rPr lang="cs-CZ" sz="2200" dirty="0" smtClean="0"/>
              <a:t>, </a:t>
            </a:r>
            <a:r>
              <a:rPr lang="cs-CZ" sz="2200" dirty="0" err="1" smtClean="0"/>
              <a:t>when</a:t>
            </a:r>
            <a:r>
              <a:rPr lang="cs-CZ" sz="2200" dirty="0" smtClean="0"/>
              <a:t> </a:t>
            </a:r>
            <a:r>
              <a:rPr lang="cs-CZ" sz="2200" dirty="0" err="1" smtClean="0"/>
              <a:t>we</a:t>
            </a:r>
            <a:r>
              <a:rPr lang="cs-CZ" sz="2200" dirty="0" smtClean="0"/>
              <a:t> </a:t>
            </a:r>
            <a:r>
              <a:rPr lang="cs-CZ" sz="2200" dirty="0" err="1" smtClean="0"/>
              <a:t>hear</a:t>
            </a:r>
            <a:r>
              <a:rPr lang="cs-CZ" sz="2200" dirty="0" smtClean="0"/>
              <a:t>, </a:t>
            </a:r>
            <a:r>
              <a:rPr lang="cs-CZ" sz="2200" dirty="0" err="1" smtClean="0"/>
              <a:t>or</a:t>
            </a:r>
            <a:r>
              <a:rPr lang="cs-CZ" sz="2200" dirty="0" smtClean="0"/>
              <a:t> </a:t>
            </a:r>
            <a:r>
              <a:rPr lang="cs-CZ" sz="2200" dirty="0" err="1" smtClean="0"/>
              <a:t>see</a:t>
            </a:r>
            <a:r>
              <a:rPr lang="cs-CZ" sz="2200" dirty="0" smtClean="0"/>
              <a:t>, </a:t>
            </a:r>
            <a:r>
              <a:rPr lang="cs-CZ" sz="2200" dirty="0" err="1" smtClean="0"/>
              <a:t>or</a:t>
            </a:r>
            <a:r>
              <a:rPr lang="cs-CZ" sz="2200" dirty="0" smtClean="0"/>
              <a:t> </a:t>
            </a:r>
            <a:r>
              <a:rPr lang="cs-CZ" sz="2200" dirty="0" err="1" smtClean="0"/>
              <a:t>feel</a:t>
            </a:r>
            <a:r>
              <a:rPr lang="cs-CZ" sz="2200" dirty="0" smtClean="0"/>
              <a:t>, </a:t>
            </a:r>
            <a:r>
              <a:rPr lang="cs-CZ" sz="2200" dirty="0" err="1" smtClean="0"/>
              <a:t>or</a:t>
            </a:r>
            <a:r>
              <a:rPr lang="cs-CZ" sz="2200" dirty="0" smtClean="0"/>
              <a:t> love, </a:t>
            </a:r>
            <a:r>
              <a:rPr lang="cs-CZ" sz="2200" dirty="0" err="1" smtClean="0"/>
              <a:t>or</a:t>
            </a:r>
            <a:r>
              <a:rPr lang="cs-CZ" sz="2200" dirty="0" smtClean="0"/>
              <a:t> </a:t>
            </a:r>
            <a:r>
              <a:rPr lang="cs-CZ" sz="2200" dirty="0" err="1" smtClean="0"/>
              <a:t>hate</a:t>
            </a:r>
            <a:r>
              <a:rPr lang="cs-CZ" sz="2200" dirty="0" smtClean="0"/>
              <a:t>, </a:t>
            </a:r>
            <a:r>
              <a:rPr lang="cs-CZ" sz="2200" dirty="0" err="1" smtClean="0"/>
              <a:t>or</a:t>
            </a:r>
            <a:r>
              <a:rPr lang="cs-CZ" sz="2200" dirty="0" smtClean="0"/>
              <a:t> </a:t>
            </a:r>
            <a:r>
              <a:rPr lang="cs-CZ" sz="2200" dirty="0" err="1" smtClean="0"/>
              <a:t>desire</a:t>
            </a:r>
            <a:r>
              <a:rPr lang="cs-CZ" sz="2200" dirty="0" smtClean="0"/>
              <a:t>, </a:t>
            </a:r>
            <a:r>
              <a:rPr lang="cs-CZ" sz="2200" dirty="0" err="1" smtClean="0"/>
              <a:t>or</a:t>
            </a:r>
            <a:r>
              <a:rPr lang="cs-CZ" sz="2200" dirty="0" smtClean="0"/>
              <a:t> </a:t>
            </a:r>
            <a:r>
              <a:rPr lang="cs-CZ" sz="2200" dirty="0" err="1" smtClean="0"/>
              <a:t>will</a:t>
            </a:r>
            <a:r>
              <a:rPr lang="cs-CZ" sz="2200" dirty="0" smtClean="0"/>
              <a:t>.“ (</a:t>
            </a:r>
            <a:r>
              <a:rPr lang="cs-CZ" sz="2200" i="1" dirty="0" err="1" smtClean="0"/>
              <a:t>Enquiry</a:t>
            </a:r>
            <a:r>
              <a:rPr lang="cs-CZ" sz="2200" i="1" dirty="0" smtClean="0"/>
              <a:t>, </a:t>
            </a:r>
            <a:r>
              <a:rPr lang="cs-CZ" sz="2200" dirty="0" smtClean="0"/>
              <a:t>§ 12).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reálnost (skutečnost) je věcí stupně, živosti, danosti impresí (nemůžeme si je sami vytvořit, vyvolat atd.)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084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Humova</a:t>
            </a:r>
            <a:r>
              <a:rPr lang="cs-CZ" dirty="0" smtClean="0"/>
              <a:t> empiristická teze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200" dirty="0" smtClean="0"/>
              <a:t>„tvůrčí síla ducha není nic víc než schopnost skládat, překládat, zvětšovat nebo zmenšovat materiál, který nám poskytují smysly a zkušenost. Když si představujeme zlatou horu, spojujeme pouze dvě slučitelné ideje: </a:t>
            </a:r>
            <a:r>
              <a:rPr lang="cs-CZ" sz="2200" i="1" dirty="0" smtClean="0"/>
              <a:t>zlato </a:t>
            </a:r>
            <a:r>
              <a:rPr lang="cs-CZ" sz="2200" dirty="0" smtClean="0"/>
              <a:t>a </a:t>
            </a:r>
            <a:r>
              <a:rPr lang="cs-CZ" sz="2200" i="1" dirty="0" smtClean="0"/>
              <a:t>horu</a:t>
            </a:r>
            <a:r>
              <a:rPr lang="cs-CZ" sz="2200" dirty="0" smtClean="0"/>
              <a:t>, které známe od dřívějška… Zkrátka veškerá látka myšlení pochází z vnějšího nebo vnitřního zážitku, věcí vůle a ducha je pouze její míšení a skládání. Nebo, abych se vyjádřil filosoficky, všechny naše ideje, čili méně silné vjemy, jsou kopie našich dojmů neboli živějších vjemů.“ (</a:t>
            </a:r>
            <a:r>
              <a:rPr lang="cs-CZ" sz="2200" i="1" dirty="0" smtClean="0"/>
              <a:t>Zkoumání</a:t>
            </a:r>
            <a:r>
              <a:rPr lang="cs-CZ" sz="2200" dirty="0" smtClean="0"/>
              <a:t>, § 13).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9382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argumenty pro empirismus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cs-CZ" sz="2400" dirty="0" smtClean="0"/>
              <a:t>1. Všechny složené ideje nakonec sestávají z jednoduchých, „jež jsou kopie předchozích citů nebo zážitků“ (</a:t>
            </a:r>
            <a:r>
              <a:rPr lang="cs-CZ" sz="2400" i="1" dirty="0" smtClean="0"/>
              <a:t>Zkoumání</a:t>
            </a:r>
            <a:r>
              <a:rPr lang="cs-CZ" sz="2400" dirty="0" smtClean="0"/>
              <a:t> §14)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idea Boha jako nejvýše rozumné, dobré a moudré bytosti vychází z vlastností našeho ducha (jež stupňujeme)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možné vyvrácení: nalézt ideu, která nemá počátek v původní impresi</a:t>
            </a:r>
          </a:p>
          <a:p>
            <a:pPr marL="109728" indent="0">
              <a:buNone/>
            </a:pPr>
            <a:r>
              <a:rPr lang="cs-CZ" sz="2400" dirty="0" smtClean="0"/>
              <a:t>2. Chybí-li někomu schopnost vnímat určitý zážitek (</a:t>
            </a:r>
            <a:r>
              <a:rPr lang="cs-CZ" sz="2400" dirty="0" err="1" smtClean="0"/>
              <a:t>sensation</a:t>
            </a:r>
            <a:r>
              <a:rPr lang="cs-CZ" sz="2400" dirty="0" smtClean="0"/>
              <a:t>), sotva si může vytvořit odpovídající ideu.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slepec si nemůže udělat představu o barvách, hluchý o zvucích, Laponec nebo černoch nemá představu o chuti vína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mírný člověk si neumí představit nesmiřitelnou pomstu či krutost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4811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Program: odstranění sporů způsobených nejasnými ideami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200" dirty="0" smtClean="0"/>
              <a:t>„Všechny ideje, hlavně abstraktní, jsou svou povahou nejasné a temné, duch si s nimi tuze neví rady. … Naproti tomu všechny dojmy, tzn. zážitky ať vnitřní nebo vnější, jsou silné a živé, hranice mezi nimi jsou přesnější a je nesnadné se v nich mýlit. Máme-li tedy podezření, že filosofického termínu se užívá bez ideje nebo významu (jak se velmi často stává), stačí se zeptat, </a:t>
            </a:r>
            <a:r>
              <a:rPr lang="cs-CZ" sz="2200" i="1" dirty="0" smtClean="0"/>
              <a:t>z jakého dojmu je ona idea odvozena</a:t>
            </a:r>
            <a:r>
              <a:rPr lang="cs-CZ" sz="2200" dirty="0" smtClean="0"/>
              <a:t>. A nemůžeme-li tento dojem najít, naše podezření se tím potvrzuje. Když takto jasně ideje osvětlíme, můžeme právem doufat, že odstraníme každý spor, který se týká jejich přirozenosti a skutečnosti.“ (</a:t>
            </a:r>
            <a:r>
              <a:rPr lang="cs-CZ" sz="2200" i="1" dirty="0" smtClean="0"/>
              <a:t>Zkoumání </a:t>
            </a:r>
            <a:r>
              <a:rPr lang="cs-CZ" sz="2200" dirty="0" smtClean="0"/>
              <a:t>§ 17).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66436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Sdružování (asociace) idejí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Existují pouze tři zásady, podle nichž se ideje sdružují:</a:t>
            </a:r>
          </a:p>
          <a:p>
            <a:pPr marL="109728" indent="0">
              <a:buNone/>
            </a:pPr>
            <a:r>
              <a:rPr lang="cs-CZ" sz="2400" dirty="0"/>
              <a:t>1</a:t>
            </a:r>
            <a:r>
              <a:rPr lang="cs-CZ" sz="2400" dirty="0" smtClean="0"/>
              <a:t>. podobnost (</a:t>
            </a:r>
            <a:r>
              <a:rPr lang="cs-CZ" sz="2400" dirty="0" err="1" smtClean="0"/>
              <a:t>resemblance</a:t>
            </a:r>
            <a:r>
              <a:rPr lang="cs-CZ" sz="2400" dirty="0" smtClean="0"/>
              <a:t>)</a:t>
            </a:r>
          </a:p>
          <a:p>
            <a:pPr marL="109728" indent="0">
              <a:buNone/>
            </a:pPr>
            <a:r>
              <a:rPr lang="cs-CZ" sz="2400" dirty="0" smtClean="0"/>
              <a:t>2. shoda místa nebo času (</a:t>
            </a:r>
            <a:r>
              <a:rPr lang="cs-CZ" sz="2400" dirty="0" err="1" smtClean="0"/>
              <a:t>contiguity</a:t>
            </a:r>
            <a:r>
              <a:rPr lang="cs-CZ" sz="2400" dirty="0" smtClean="0"/>
              <a:t> in </a:t>
            </a:r>
            <a:r>
              <a:rPr lang="cs-CZ" sz="2400" dirty="0" err="1" smtClean="0"/>
              <a:t>time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place)</a:t>
            </a:r>
          </a:p>
          <a:p>
            <a:pPr marL="109728" indent="0">
              <a:buNone/>
            </a:pPr>
            <a:r>
              <a:rPr lang="cs-CZ" sz="2400" dirty="0" smtClean="0"/>
              <a:t>3. vztah příčina – následek</a:t>
            </a:r>
          </a:p>
          <a:p>
            <a:pPr marL="109728" indent="0">
              <a:buNone/>
            </a:pPr>
            <a:endParaRPr lang="cs-CZ" sz="2400" dirty="0"/>
          </a:p>
          <a:p>
            <a:pPr marL="109728" indent="0">
              <a:buNone/>
            </a:pPr>
            <a:r>
              <a:rPr lang="cs-CZ" sz="2400" dirty="0" smtClean="0"/>
              <a:t>„Obraz vede přirozeně naše myšlenky k originálu, zmínka o jednom pokoji v domě navodí otázku na hovor o dalších místnostech, a myslíme-li na ránu, stěží můžeme zabránit myšlence na bolest, která po ráně následuje.“ (</a:t>
            </a:r>
            <a:r>
              <a:rPr lang="cs-CZ" sz="2400" i="1" dirty="0" smtClean="0"/>
              <a:t>Zkoumání</a:t>
            </a:r>
            <a:r>
              <a:rPr lang="cs-CZ" sz="2400" dirty="0"/>
              <a:t> </a:t>
            </a:r>
            <a:r>
              <a:rPr lang="cs-CZ" sz="2400" dirty="0" smtClean="0"/>
              <a:t>§ 19)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8297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Hume</a:t>
            </a:r>
            <a:r>
              <a:rPr lang="cs-CZ" dirty="0" smtClean="0"/>
              <a:t> o identitě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1. Popření teze o bezprostředním vědomí „já“</a:t>
            </a:r>
          </a:p>
          <a:p>
            <a:pPr marL="109728" indent="0">
              <a:buNone/>
            </a:pPr>
            <a:r>
              <a:rPr lang="cs-CZ" sz="2400" dirty="0" smtClean="0"/>
              <a:t>2. </a:t>
            </a:r>
            <a:r>
              <a:rPr lang="cs-CZ" sz="2400" dirty="0" err="1" smtClean="0"/>
              <a:t>Humova</a:t>
            </a:r>
            <a:r>
              <a:rPr lang="cs-CZ" sz="2400" dirty="0" smtClean="0"/>
              <a:t> teze o „já“ jako „svazku percepcí“</a:t>
            </a:r>
          </a:p>
          <a:p>
            <a:pPr marL="109728" indent="0">
              <a:buNone/>
            </a:pPr>
            <a:r>
              <a:rPr lang="cs-CZ" sz="2400" dirty="0" smtClean="0"/>
              <a:t>3. O identitě obecně: záměna identity a vztahu (asociace)</a:t>
            </a:r>
          </a:p>
          <a:p>
            <a:pPr marL="109728" indent="0">
              <a:buNone/>
            </a:pPr>
            <a:r>
              <a:rPr lang="cs-CZ" sz="2400" dirty="0" smtClean="0"/>
              <a:t>4. Domnělá identita osoby se zakládá na vztahu kauzality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95524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dirty="0" smtClean="0"/>
              <a:t>Teze </a:t>
            </a:r>
            <a:r>
              <a:rPr lang="cs-CZ" dirty="0"/>
              <a:t>o bezprostředním vědomí „já</a:t>
            </a:r>
            <a:r>
              <a:rPr lang="cs-CZ" dirty="0" smtClean="0"/>
              <a:t>“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200" dirty="0"/>
              <a:t>„Někteří filosofové si představují, že v každém okamžiku jsme si bezprostředně vědomi toho, co nazýváme naším já, že pociťujeme jeho existenci a trvání této existence a že o jeho dokonalé identitě a jednoduchosti máme jistotu, která je větší než jistota </a:t>
            </a:r>
            <a:r>
              <a:rPr lang="cs-CZ" sz="2200" dirty="0" err="1"/>
              <a:t>demostrativního</a:t>
            </a:r>
            <a:r>
              <a:rPr lang="cs-CZ" sz="2200" dirty="0"/>
              <a:t> důkazu.“ </a:t>
            </a:r>
            <a:r>
              <a:rPr lang="cs-CZ" sz="2200" dirty="0" smtClean="0"/>
              <a:t>(</a:t>
            </a:r>
            <a:r>
              <a:rPr lang="cs-CZ" sz="2200" i="1" dirty="0" smtClean="0"/>
              <a:t>Pojednání, </a:t>
            </a:r>
            <a:r>
              <a:rPr lang="cs-CZ" sz="2200" dirty="0" smtClean="0"/>
              <a:t>251)</a:t>
            </a:r>
          </a:p>
          <a:p>
            <a:pPr marL="109728" indent="0">
              <a:buNone/>
            </a:pPr>
            <a:endParaRPr lang="cs-CZ" sz="2200" dirty="0"/>
          </a:p>
          <a:p>
            <a:pPr marL="109728" indent="0">
              <a:buNone/>
            </a:pPr>
            <a:r>
              <a:rPr lang="cs-CZ" sz="2200" dirty="0" smtClean="0"/>
              <a:t>Já (</a:t>
            </a:r>
            <a:r>
              <a:rPr lang="cs-CZ" sz="2200" dirty="0" err="1" smtClean="0"/>
              <a:t>self</a:t>
            </a:r>
            <a:r>
              <a:rPr lang="cs-CZ" sz="22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poznáváme bezprostředně (např. silná bolest mě „poutá“ k já)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200" dirty="0" smtClean="0"/>
              <a:t>vyznačuje se „dokonalou identitou a jednoduchostí“ a „trvalou existencí“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53911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1008</TotalTime>
  <Words>1664</Words>
  <Application>Microsoft Office PowerPoint</Application>
  <PresentationFormat>Širokoúhlá obrazovka</PresentationFormat>
  <Paragraphs>158</Paragraphs>
  <Slides>22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Courier New</vt:lpstr>
      <vt:lpstr>Retrospektiva</vt:lpstr>
      <vt:lpstr>  David Hume. „Já“ jako svazek percepcí</vt:lpstr>
      <vt:lpstr>Prameny</vt:lpstr>
      <vt:lpstr>Dva druhy „percepcí“ mysli</vt:lpstr>
      <vt:lpstr>Humova empiristická teze</vt:lpstr>
      <vt:lpstr>Dva argumenty pro empirismus</vt:lpstr>
      <vt:lpstr>Program: odstranění sporů způsobených nejasnými ideami</vt:lpstr>
      <vt:lpstr>Sdružování (asociace) idejí</vt:lpstr>
      <vt:lpstr>Hume o identitě</vt:lpstr>
      <vt:lpstr>1. Teze o bezprostředním vědomí „já“</vt:lpstr>
      <vt:lpstr>1. Teze o bezprostředním vědomí „já“</vt:lpstr>
      <vt:lpstr>2. „Já“ jako „svazek percepcí“</vt:lpstr>
      <vt:lpstr>2. „Já“ jako „svazek percepcí“</vt:lpstr>
      <vt:lpstr>3. O identitě obecně</vt:lpstr>
      <vt:lpstr>3. O identitě obecně</vt:lpstr>
      <vt:lpstr>3. O identitě obecně</vt:lpstr>
      <vt:lpstr>3. O identitě obecně</vt:lpstr>
      <vt:lpstr>4. Identita osoby</vt:lpstr>
      <vt:lpstr>4. Identita osoby</vt:lpstr>
      <vt:lpstr>4. Identita osoby</vt:lpstr>
      <vt:lpstr>Závěr</vt:lpstr>
      <vt:lpstr>Problémy</vt:lpstr>
      <vt:lpstr>Problémy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Filosofický problém osobní identity Kurz spol. základu 2016/2017</dc:title>
  <dc:creator>pc</dc:creator>
  <cp:lastModifiedBy>Jakub Čapek</cp:lastModifiedBy>
  <cp:revision>87</cp:revision>
  <cp:lastPrinted>2017-10-26T09:32:55Z</cp:lastPrinted>
  <dcterms:created xsi:type="dcterms:W3CDTF">2016-10-03T08:26:47Z</dcterms:created>
  <dcterms:modified xsi:type="dcterms:W3CDTF">2018-02-08T10:21:52Z</dcterms:modified>
</cp:coreProperties>
</file>