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8"/>
  </p:notesMasterIdLst>
  <p:sldIdLst>
    <p:sldId id="256" r:id="rId2"/>
    <p:sldId id="307" r:id="rId3"/>
    <p:sldId id="308" r:id="rId4"/>
    <p:sldId id="309" r:id="rId5"/>
    <p:sldId id="313" r:id="rId6"/>
    <p:sldId id="314" r:id="rId7"/>
    <p:sldId id="315" r:id="rId8"/>
    <p:sldId id="316" r:id="rId9"/>
    <p:sldId id="317" r:id="rId10"/>
    <p:sldId id="318" r:id="rId11"/>
    <p:sldId id="310" r:id="rId12"/>
    <p:sldId id="311" r:id="rId13"/>
    <p:sldId id="312" r:id="rId14"/>
    <p:sldId id="319" r:id="rId15"/>
    <p:sldId id="320" r:id="rId16"/>
    <p:sldId id="323" r:id="rId17"/>
    <p:sldId id="321" r:id="rId18"/>
    <p:sldId id="322" r:id="rId19"/>
    <p:sldId id="324" r:id="rId20"/>
    <p:sldId id="325" r:id="rId21"/>
    <p:sldId id="326" r:id="rId22"/>
    <p:sldId id="327" r:id="rId23"/>
    <p:sldId id="328" r:id="rId24"/>
    <p:sldId id="329" r:id="rId25"/>
    <p:sldId id="330" r:id="rId26"/>
    <p:sldId id="331" r:id="rId27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029"/>
  </p:normalViewPr>
  <p:slideViewPr>
    <p:cSldViewPr>
      <p:cViewPr varScale="1">
        <p:scale>
          <a:sx n="107" d="100"/>
          <a:sy n="107" d="100"/>
        </p:scale>
        <p:origin x="1448" y="1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>
            <a:extLst>
              <a:ext uri="{FF2B5EF4-FFF2-40B4-BE49-F238E27FC236}">
                <a16:creationId xmlns:a16="http://schemas.microsoft.com/office/drawing/2014/main" id="{17318DDE-170F-F043-B1A2-9C1769EB72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latin typeface="Arial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2050" name="AutoShape 2">
            <a:extLst>
              <a:ext uri="{FF2B5EF4-FFF2-40B4-BE49-F238E27FC236}">
                <a16:creationId xmlns:a16="http://schemas.microsoft.com/office/drawing/2014/main" id="{E547FFF7-C3AE-194D-B1BE-228E530D1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latin typeface="Arial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2051" name="AutoShape 3">
            <a:extLst>
              <a:ext uri="{FF2B5EF4-FFF2-40B4-BE49-F238E27FC236}">
                <a16:creationId xmlns:a16="http://schemas.microsoft.com/office/drawing/2014/main" id="{03B51DE4-E760-DD40-B47B-A71BB31398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latin typeface="Arial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2052" name="AutoShape 4">
            <a:extLst>
              <a:ext uri="{FF2B5EF4-FFF2-40B4-BE49-F238E27FC236}">
                <a16:creationId xmlns:a16="http://schemas.microsoft.com/office/drawing/2014/main" id="{80D5B0E3-B111-D842-BFD4-9FBC9D2286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latin typeface="Arial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2053" name="AutoShape 5">
            <a:extLst>
              <a:ext uri="{FF2B5EF4-FFF2-40B4-BE49-F238E27FC236}">
                <a16:creationId xmlns:a16="http://schemas.microsoft.com/office/drawing/2014/main" id="{B3EAC560-07F1-D44A-B239-B02F2EFB5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latin typeface="Arial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2054" name="AutoShape 6">
            <a:extLst>
              <a:ext uri="{FF2B5EF4-FFF2-40B4-BE49-F238E27FC236}">
                <a16:creationId xmlns:a16="http://schemas.microsoft.com/office/drawing/2014/main" id="{595DD8F6-A233-AB40-9CB4-775229DA4C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latin typeface="Arial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2055" name="AutoShape 7">
            <a:extLst>
              <a:ext uri="{FF2B5EF4-FFF2-40B4-BE49-F238E27FC236}">
                <a16:creationId xmlns:a16="http://schemas.microsoft.com/office/drawing/2014/main" id="{7D0871B3-F768-C84F-8548-F40928F918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latin typeface="Arial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2056" name="AutoShape 8">
            <a:extLst>
              <a:ext uri="{FF2B5EF4-FFF2-40B4-BE49-F238E27FC236}">
                <a16:creationId xmlns:a16="http://schemas.microsoft.com/office/drawing/2014/main" id="{EF39C8E4-BC8E-2F43-AFA5-A470A120C4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latin typeface="Arial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2057" name="AutoShape 9">
            <a:extLst>
              <a:ext uri="{FF2B5EF4-FFF2-40B4-BE49-F238E27FC236}">
                <a16:creationId xmlns:a16="http://schemas.microsoft.com/office/drawing/2014/main" id="{FF85FE84-89B9-E747-B8B4-F8278E6A99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latin typeface="Arial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2058" name="AutoShape 10">
            <a:extLst>
              <a:ext uri="{FF2B5EF4-FFF2-40B4-BE49-F238E27FC236}">
                <a16:creationId xmlns:a16="http://schemas.microsoft.com/office/drawing/2014/main" id="{888EDB44-143B-CC45-A823-F12792FB6E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latin typeface="Arial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2059" name="AutoShape 11">
            <a:extLst>
              <a:ext uri="{FF2B5EF4-FFF2-40B4-BE49-F238E27FC236}">
                <a16:creationId xmlns:a16="http://schemas.microsoft.com/office/drawing/2014/main" id="{CFC97A13-06CE-1F49-A20D-47F0965224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latin typeface="Arial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2060" name="Rectangle 12">
            <a:extLst>
              <a:ext uri="{FF2B5EF4-FFF2-40B4-BE49-F238E27FC236}">
                <a16:creationId xmlns:a16="http://schemas.microsoft.com/office/drawing/2014/main" id="{075C1483-E75E-8A46-8500-E03F461221A5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26062" cy="398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61" name="Rectangle 13">
            <a:extLst>
              <a:ext uri="{FF2B5EF4-FFF2-40B4-BE49-F238E27FC236}">
                <a16:creationId xmlns:a16="http://schemas.microsoft.com/office/drawing/2014/main" id="{12B53F6C-252D-1144-99FB-A47B2AFF82C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29325" cy="47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  <p:sp>
        <p:nvSpPr>
          <p:cNvPr id="2062" name="Rectangle 14">
            <a:extLst>
              <a:ext uri="{FF2B5EF4-FFF2-40B4-BE49-F238E27FC236}">
                <a16:creationId xmlns:a16="http://schemas.microsoft.com/office/drawing/2014/main" id="{2A67FE4E-EAFF-034D-9BEB-D8A00D2D6F1E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62313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2063" name="Rectangle 15">
            <a:extLst>
              <a:ext uri="{FF2B5EF4-FFF2-40B4-BE49-F238E27FC236}">
                <a16:creationId xmlns:a16="http://schemas.microsoft.com/office/drawing/2014/main" id="{99054F8E-3C2B-C141-9950-FB9FFAA67071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6231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2064" name="Rectangle 16">
            <a:extLst>
              <a:ext uri="{FF2B5EF4-FFF2-40B4-BE49-F238E27FC236}">
                <a16:creationId xmlns:a16="http://schemas.microsoft.com/office/drawing/2014/main" id="{C7B52BC4-8D0E-484A-BAB5-C2ADF418339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5238"/>
            <a:ext cx="3262313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2065" name="Rectangle 17">
            <a:extLst>
              <a:ext uri="{FF2B5EF4-FFF2-40B4-BE49-F238E27FC236}">
                <a16:creationId xmlns:a16="http://schemas.microsoft.com/office/drawing/2014/main" id="{E0AAEBEF-87E8-0D4E-BCEB-35B1B6F40A2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5238"/>
            <a:ext cx="3262312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31D06741-77FF-B44D-94EC-1098B53EAFB8}" type="slidenum">
              <a:rPr lang="de-CH" altLang="de-CZ"/>
              <a:pPr/>
              <a:t>‹Nr.›</a:t>
            </a:fld>
            <a:endParaRPr lang="de-CH" altLang="de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7">
            <a:extLst>
              <a:ext uri="{FF2B5EF4-FFF2-40B4-BE49-F238E27FC236}">
                <a16:creationId xmlns:a16="http://schemas.microsoft.com/office/drawing/2014/main" id="{C032912C-B153-A04D-8620-43A1FC7EBEE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/>
            <a:fld id="{B3F00FB8-F025-864A-BB5C-EA208A3DBAF2}" type="slidenum">
              <a:rPr lang="de-CH" altLang="de-CZ" sz="1400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1</a:t>
            </a:fld>
            <a:endParaRPr lang="de-CH" altLang="de-CZ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25" name="Text Box 1">
            <a:extLst>
              <a:ext uri="{FF2B5EF4-FFF2-40B4-BE49-F238E27FC236}">
                <a16:creationId xmlns:a16="http://schemas.microsoft.com/office/drawing/2014/main" id="{793931BD-D770-AA47-B7AB-2244359D6C43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26626" name="Text Box 2">
            <a:extLst>
              <a:ext uri="{FF2B5EF4-FFF2-40B4-BE49-F238E27FC236}">
                <a16:creationId xmlns:a16="http://schemas.microsoft.com/office/drawing/2014/main" id="{251D64A3-4E60-5943-953F-5740D4C984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83A7354-24EA-0B40-89B6-B2341B4F628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DF7DC3-BEDC-CB4C-BA4E-4A9E19B5E3F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D8F3E5-8091-E74F-9FF9-BC70F86D44E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5E405F-C1E9-4047-B271-AEFB7B4F8695}" type="slidenum">
              <a:rPr lang="de-CH" altLang="de-CZ"/>
              <a:pPr/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239748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9AE1C21-C0AA-0A42-A0FB-92FE68847EC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E86937-D587-CB42-BD39-0803E0B97AF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367FEF-B88D-104B-96EC-20E0FB73D57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9C8A03-4B83-0C4C-ADCE-63FFA7AC454D}" type="slidenum">
              <a:rPr lang="de-CH" altLang="de-CZ"/>
              <a:pPr/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431498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92975" y="300038"/>
            <a:ext cx="2262188" cy="64389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3238" y="300038"/>
            <a:ext cx="6637337" cy="64389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F410BB6-EE0C-804A-97FE-931933E6E23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2261AC-59D6-764D-9BF1-01583913E6E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C779E1A-EC4F-7D4D-AEDE-5B2AC492B8B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8888F7-374F-D548-AA52-4ABA69FC1793}" type="slidenum">
              <a:rPr lang="de-CH" altLang="de-CZ"/>
              <a:pPr/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205102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3238" y="300038"/>
            <a:ext cx="9051925" cy="12446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655A4A9-D0C0-4847-A671-B7E0F9A6429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6D0105-015D-EE4E-BE32-4BB2305BE8C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6F8E24-09FE-DB49-A613-965E0A605F3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2709E7-7986-1C45-8C39-1442BDDCD352}" type="slidenum">
              <a:rPr lang="de-CH" altLang="de-CZ"/>
              <a:pPr/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44249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DBF698A-9214-1A48-AD12-86CA0BDC97E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76A282-3129-804E-96F3-89C8F5CDEC7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64832C-0CB3-F247-90B7-B3D1A47C91E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EC52F6-3DD1-4141-B390-1A87BB029CA1}" type="slidenum">
              <a:rPr lang="de-CH" altLang="de-CZ"/>
              <a:pPr/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62564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52102C9-DA87-134A-A8C1-446604232F2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935C07-ED28-2249-9147-AE28EAF56A1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1D5851-6999-614A-8529-CBAB7065DF1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9B6C40-4F7D-8C4B-85F3-85DE98EC16F5}" type="slidenum">
              <a:rPr lang="de-CH" altLang="de-CZ"/>
              <a:pPr/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580954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49762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05400" y="1768475"/>
            <a:ext cx="4449763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F6617C4-32B8-5649-B2D6-5499BF4E8A0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64AE2E5-BF02-A342-A97D-17C21264E02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CFF4F13-FEFA-284C-8658-F5C40EAD32D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D064F4-8165-B243-AC0C-7E86B8B8FA9F}" type="slidenum">
              <a:rPr lang="de-CH" altLang="de-CZ"/>
              <a:pPr/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528862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0D827E1-1E7C-B84D-A6D5-9DF584E4B6E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AF53BECB-8737-A940-803C-F453CB31D8D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87729681-3445-474F-BE1A-6BD02004370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9E7940-837F-DE44-AA7E-A59941777673}" type="slidenum">
              <a:rPr lang="de-CH" altLang="de-CZ"/>
              <a:pPr/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868128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6EB88C7-EF64-B444-805D-49CAAF8103E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9E8535-D875-9045-BAB9-D6749CFCFEC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330D1F-E31B-C54C-876E-E2B22F4DEB9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1E748C-8424-5441-AE4C-9A21C4955E25}" type="slidenum">
              <a:rPr lang="de-CH" altLang="de-CZ"/>
              <a:pPr/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978961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4295D99F-C5A4-154A-98D2-81DB26D18C5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0352535-936A-4845-9C59-F0CB8507742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C7D4221-E001-FD4F-9B26-EEDDA13CAFC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67B11A-2DAD-1042-BE56-085A5D6DEA13}" type="slidenum">
              <a:rPr lang="de-CH" altLang="de-CZ"/>
              <a:pPr/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822272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6539BEE-382F-C244-8527-0CF973B20B7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BEC37FAE-0177-D04E-B82B-0D6C0383AD0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ABE5B2B-4702-7948-B6D1-8A0B6C2AD73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EA32D7-62AF-EC4D-8A0C-C7B73EADB88E}" type="slidenum">
              <a:rPr lang="de-CH" altLang="de-CZ"/>
              <a:pPr/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747424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58938BA-60D0-1049-A44E-5CE8EB4DF7D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2F654BE-2C04-504E-BD6C-78C4A035D39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A6CBE35-96B4-6D44-8F06-E058D5B0CA9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CF8FA3-0596-F140-AE1D-2BEFF66FEAC8}" type="slidenum">
              <a:rPr lang="de-CH" altLang="de-CZ"/>
              <a:pPr/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43992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85A02BE3-746E-6441-B24D-C31AF00DD3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0038"/>
            <a:ext cx="9051925" cy="124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Klicken Sie, um das Format des Titeltextes zu bearbeiten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AC04E309-0ED7-C04D-B51F-0FCC184B34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51925" cy="497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die Formate des Gliederungstextes zu bearbeiten</a:t>
            </a:r>
          </a:p>
          <a:p>
            <a:pPr lvl="1"/>
            <a:r>
              <a:rPr lang="en-GB" altLang="de-CZ"/>
              <a:t>Zweite Gliederungsebene</a:t>
            </a:r>
          </a:p>
          <a:p>
            <a:pPr lvl="2"/>
            <a:r>
              <a:rPr lang="en-GB" altLang="de-CZ"/>
              <a:t>Dritte Gliederungsebene</a:t>
            </a:r>
          </a:p>
          <a:p>
            <a:pPr lvl="3"/>
            <a:r>
              <a:rPr lang="en-GB" altLang="de-CZ"/>
              <a:t>Vierte Gliederungsebene</a:t>
            </a:r>
          </a:p>
          <a:p>
            <a:pPr lvl="4"/>
            <a:r>
              <a:rPr lang="en-GB" altLang="de-CZ"/>
              <a:t>Fünfte Gliederungsebene</a:t>
            </a:r>
          </a:p>
          <a:p>
            <a:pPr lvl="4"/>
            <a:r>
              <a:rPr lang="en-GB" altLang="de-CZ"/>
              <a:t>Sechste Gliederungsebene</a:t>
            </a:r>
          </a:p>
          <a:p>
            <a:pPr lvl="4"/>
            <a:r>
              <a:rPr lang="en-GB" altLang="de-CZ"/>
              <a:t>Siebente Gliederungsebene</a:t>
            </a:r>
          </a:p>
          <a:p>
            <a:pPr lvl="4"/>
            <a:r>
              <a:rPr lang="en-GB" altLang="de-CZ"/>
              <a:t>Achte Gliederungsebene</a:t>
            </a:r>
          </a:p>
          <a:p>
            <a:pPr lvl="4"/>
            <a:r>
              <a:rPr lang="en-GB" altLang="de-CZ"/>
              <a:t>Neunte Gliederungsebene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CAE9270-E01F-E04F-9714-95BC3A03C0F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28862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0C4500E-D97F-104D-8EE8-BF4A82FFEF0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76588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3EC7E2F-21D0-E341-A1F1-F386E63253E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28862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E2AE3A6F-98D4-FE43-96CE-DD406E011F75}" type="slidenum">
              <a:rPr lang="de-CH" altLang="de-CZ"/>
              <a:pPr/>
              <a:t>‹Nr.›</a:t>
            </a:fld>
            <a:endParaRPr lang="de-CH" altLang="de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2pPr>
      <a:lvl3pPr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3pPr>
      <a:lvl4pPr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4pPr>
      <a:lvl5pPr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5pPr>
      <a:lvl6pPr marL="25146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6pPr>
      <a:lvl7pPr marL="29718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7pPr>
      <a:lvl8pPr marL="34290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8pPr>
      <a:lvl9pPr marL="38862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>
            <a:extLst>
              <a:ext uri="{FF2B5EF4-FFF2-40B4-BE49-F238E27FC236}">
                <a16:creationId xmlns:a16="http://schemas.microsoft.com/office/drawing/2014/main" id="{72712A14-79CE-9049-8ADA-416106B625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744538"/>
            <a:ext cx="9070975" cy="1285875"/>
          </a:xfrm>
        </p:spPr>
        <p:txBody>
          <a:bodyPr tIns="3888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de-CZ">
                <a:latin typeface="Times New Roman" panose="02020603050405020304" pitchFamily="18" charset="0"/>
              </a:rPr>
              <a:t>Lexikologie a slovotvorba ruštiny</a:t>
            </a:r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1C936490-CF45-ED4D-AFE0-514D3EC2545D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503238" y="1768475"/>
            <a:ext cx="9070975" cy="4989513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  <a:defRPr/>
            </a:pPr>
            <a:r>
              <a:rPr lang="de-CH" dirty="0">
                <a:latin typeface="Times New Roman" charset="0"/>
              </a:rPr>
              <a:t>Markus Giger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97F8CFB-0C46-CA4F-8BD0-7C089742D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363" y="323850"/>
            <a:ext cx="9432925" cy="684053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мотивирующим глаголом</a:t>
            </a:r>
            <a:r>
              <a:rPr lang="cs-CZ" altLang="de-CZ" sz="2800">
                <a:latin typeface="Times New Roman" panose="02020603050405020304" pitchFamily="18" charset="0"/>
              </a:rPr>
              <a:t>: </a:t>
            </a:r>
            <a:r>
              <a:rPr lang="ru-RU" altLang="de-CZ" sz="2800" i="1">
                <a:latin typeface="Times New Roman" panose="02020603050405020304" pitchFamily="18" charset="0"/>
              </a:rPr>
              <a:t>обувать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обувь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печь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пекут</a:t>
            </a:r>
            <a:r>
              <a:rPr lang="ru-RU" altLang="de-CZ" sz="2800">
                <a:latin typeface="Times New Roman" panose="02020603050405020304" pitchFamily="18" charset="0"/>
              </a:rPr>
              <a:t>) - </a:t>
            </a:r>
            <a:r>
              <a:rPr lang="ru-RU" altLang="de-CZ" sz="2800" i="1">
                <a:latin typeface="Times New Roman" panose="02020603050405020304" pitchFamily="18" charset="0"/>
              </a:rPr>
              <a:t>печь</a:t>
            </a:r>
            <a:r>
              <a:rPr lang="cs-CZ" altLang="de-CZ" sz="2800" i="1">
                <a:latin typeface="Times New Roman" panose="02020603050405020304" pitchFamily="18" charset="0"/>
              </a:rPr>
              <a:t>, </a:t>
            </a:r>
            <a:r>
              <a:rPr lang="uk-UA" altLang="de-CZ" sz="2800" i="1">
                <a:latin typeface="Times New Roman" panose="02020603050405020304" pitchFamily="18" charset="0"/>
              </a:rPr>
              <a:t>смешать</a:t>
            </a:r>
            <a:r>
              <a:rPr lang="uk-UA" altLang="de-CZ" sz="2800">
                <a:latin typeface="Times New Roman" panose="02020603050405020304" pitchFamily="18" charset="0"/>
              </a:rPr>
              <a:t> - </a:t>
            </a:r>
            <a:r>
              <a:rPr lang="uk-UA" altLang="de-CZ" sz="2800" i="1">
                <a:latin typeface="Times New Roman" panose="02020603050405020304" pitchFamily="18" charset="0"/>
              </a:rPr>
              <a:t>смесь</a:t>
            </a:r>
            <a:r>
              <a:rPr lang="cs-CZ" altLang="de-CZ" sz="2800" i="1"/>
              <a:t>.</a:t>
            </a:r>
            <a:r>
              <a:rPr lang="ru-RU" altLang="de-CZ" sz="2800"/>
              <a:t> </a:t>
            </a:r>
            <a:endParaRPr lang="de-DE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§ 456 Существительные pluralia tantum с нулевым суффиксом, мотивированные глаголами, составляют два типа</a:t>
            </a:r>
            <a:r>
              <a:rPr lang="cs-CZ" altLang="de-CZ" sz="2800">
                <a:latin typeface="Times New Roman" panose="02020603050405020304" pitchFamily="18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1. Слова со знач. отвлеченного действия или состояния, преимущественно совершаемого многократно, длительное время либо многими субъектами: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переговоры</a:t>
            </a:r>
            <a:r>
              <a:rPr lang="cs-CZ" altLang="de-CZ" sz="2800" i="1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похороны</a:t>
            </a:r>
            <a:r>
              <a:rPr lang="cs-CZ" altLang="de-CZ" sz="2800" i="1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выборы</a:t>
            </a:r>
            <a:r>
              <a:rPr lang="cs-CZ" altLang="de-CZ" sz="2800" i="1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хлопоты</a:t>
            </a:r>
            <a:r>
              <a:rPr lang="cs-CZ" altLang="de-CZ" sz="2800" i="1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бега</a:t>
            </a:r>
            <a:r>
              <a:rPr lang="ru-RU" altLang="de-CZ" sz="2800">
                <a:latin typeface="Times New Roman" panose="02020603050405020304" pitchFamily="18" charset="0"/>
              </a:rPr>
              <a:t> ,гонки лошадей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endParaRPr lang="ru-RU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2. </a:t>
            </a:r>
            <a:r>
              <a:rPr lang="ru-RU" altLang="de-CZ" sz="2800">
                <a:latin typeface="Times New Roman" panose="02020603050405020304" pitchFamily="18" charset="0"/>
              </a:rPr>
              <a:t>Слова, называющие предмет (вещество, совокупность предметов, а также конкретный предмет, содержащий две или более одинаковые части), характеризующийся действием, названным мотивирующим глаголом: </a:t>
            </a:r>
            <a:r>
              <a:rPr lang="ru-RU" altLang="de-CZ" sz="2800" i="1">
                <a:latin typeface="Times New Roman" panose="02020603050405020304" pitchFamily="18" charset="0"/>
              </a:rPr>
              <a:t>счёты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>
                <a:latin typeface="Times New Roman" panose="02020603050405020304" pitchFamily="18" charset="0"/>
              </a:rPr>
              <a:t>прибор для арифметического счета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 (,počitadlo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)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весы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грабли</a:t>
            </a: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2DB72E8-C33C-AF4B-AF8E-C351A6974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363" y="250825"/>
            <a:ext cx="9432925" cy="7129463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Desubstantivní substantiva, vzniklá konverzí („nulovou sufigací</a:t>
            </a:r>
            <a:r>
              <a:rPr lang="cs-CZ" altLang="de-DE" sz="2800">
                <a:latin typeface="Times New Roman" panose="02020603050405020304" pitchFamily="18" charset="0"/>
              </a:rPr>
              <a:t>“</a:t>
            </a:r>
            <a:r>
              <a:rPr lang="cs-CZ" altLang="de-CZ" sz="2800">
                <a:latin typeface="Times New Roman" panose="02020603050405020304" pitchFamily="18" charset="0"/>
              </a:rPr>
              <a:t>):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Tvoření feminativ konverzí: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§ 467. «Существительные жен. р. II скл., а также притяжательного и адъективного типов склонения называют лицо женского пола; они мотивированы существительными муж. р. со знач. лица. Тип состоит из следующих трех подтипов.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1) Слова II скл., мотивированные существительными муж. р. I скл.: а) нарицательные: </a:t>
            </a:r>
            <a:r>
              <a:rPr lang="ru-RU" altLang="de-CZ" sz="2800" i="1">
                <a:latin typeface="Times New Roman" panose="02020603050405020304" pitchFamily="18" charset="0"/>
              </a:rPr>
              <a:t>супруг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супруга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раб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раба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кум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кума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маркиз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маркиза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синьор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синьора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инфант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инфанта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дофин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дофина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господин</a:t>
            </a:r>
            <a:r>
              <a:rPr lang="ru-RU" altLang="de-CZ" sz="2800">
                <a:latin typeface="Times New Roman" panose="02020603050405020304" pitchFamily="18" charset="0"/>
              </a:rPr>
              <a:t> (мн. ч. </a:t>
            </a:r>
            <a:r>
              <a:rPr lang="ru-RU" altLang="de-CZ" sz="2800" i="1">
                <a:latin typeface="Times New Roman" panose="02020603050405020304" pitchFamily="18" charset="0"/>
              </a:rPr>
              <a:t>господа</a:t>
            </a:r>
            <a:r>
              <a:rPr lang="ru-RU" altLang="de-CZ" sz="2800">
                <a:latin typeface="Times New Roman" panose="02020603050405020304" pitchFamily="18" charset="0"/>
              </a:rPr>
              <a:t>) - </a:t>
            </a:r>
            <a:r>
              <a:rPr lang="ru-RU" altLang="de-CZ" sz="2800" i="1">
                <a:latin typeface="Times New Roman" panose="02020603050405020304" pitchFamily="18" charset="0"/>
              </a:rPr>
              <a:t>госпожа</a:t>
            </a:r>
            <a:r>
              <a:rPr lang="ru-RU" altLang="de-CZ" sz="2800">
                <a:latin typeface="Times New Roman" panose="02020603050405020304" pitchFamily="18" charset="0"/>
              </a:rPr>
              <a:t> (черед. |д - ж|), </a:t>
            </a:r>
            <a:r>
              <a:rPr lang="ru-RU" altLang="de-CZ" sz="2800" i="1">
                <a:latin typeface="Times New Roman" panose="02020603050405020304" pitchFamily="18" charset="0"/>
              </a:rPr>
              <a:t>тесть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тёща</a:t>
            </a:r>
            <a:r>
              <a:rPr lang="ru-RU" altLang="de-CZ" sz="2800">
                <a:latin typeface="Times New Roman" panose="02020603050405020304" pitchFamily="18" charset="0"/>
              </a:rPr>
              <a:t> ,</a:t>
            </a:r>
            <a:r>
              <a:rPr lang="cs-CZ" altLang="de-CZ" sz="2800">
                <a:latin typeface="Times New Roman" panose="02020603050405020304" pitchFamily="18" charset="0"/>
              </a:rPr>
              <a:t>tchán – tchýně (rodiče manželky)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de-CZ" sz="2800">
                <a:latin typeface="Times New Roman" panose="02020603050405020304" pitchFamily="18" charset="0"/>
              </a:rPr>
              <a:t> (черед. |е - о| и |с</a:t>
            </a:r>
            <a:r>
              <a:rPr lang="ru-RU" altLang="de-CZ" sz="2800" baseline="-21000">
                <a:latin typeface="Times New Roman" panose="02020603050405020304" pitchFamily="18" charset="0"/>
              </a:rPr>
              <a:t>3</a:t>
            </a:r>
            <a:r>
              <a:rPr lang="ru-RU" altLang="de-CZ" sz="2800">
                <a:latin typeface="Times New Roman" panose="02020603050405020304" pitchFamily="18" charset="0"/>
              </a:rPr>
              <a:t>т' - ш:'|); </a:t>
            </a:r>
            <a:r>
              <a:rPr lang="ru-RU" altLang="de-CZ" sz="2800" i="1">
                <a:latin typeface="Times New Roman" panose="02020603050405020304" pitchFamily="18" charset="0"/>
              </a:rPr>
              <a:t>пастушок</a:t>
            </a:r>
            <a:r>
              <a:rPr lang="ru-RU" altLang="de-CZ" sz="2800">
                <a:latin typeface="Times New Roman" panose="02020603050405020304" pitchFamily="18" charset="0"/>
              </a:rPr>
              <a:t> (молодой пастух) - </a:t>
            </a:r>
            <a:r>
              <a:rPr lang="ru-RU" altLang="de-CZ" sz="2800" i="1">
                <a:latin typeface="Times New Roman" panose="02020603050405020304" pitchFamily="18" charset="0"/>
              </a:rPr>
              <a:t>пастушка</a:t>
            </a:r>
            <a:r>
              <a:rPr lang="ru-RU" altLang="de-CZ" sz="2800">
                <a:latin typeface="Times New Roman" panose="02020603050405020304" pitchFamily="18" charset="0"/>
              </a:rPr>
              <a:t>; </a:t>
            </a: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A045AA1-3F81-0A4D-9502-A45E0D653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363" y="539750"/>
            <a:ext cx="9432925" cy="6553200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устар.: </a:t>
            </a:r>
            <a:r>
              <a:rPr lang="ru-RU" altLang="de-CZ" sz="2800" i="1">
                <a:latin typeface="Times New Roman" panose="02020603050405020304" pitchFamily="18" charset="0"/>
              </a:rPr>
              <a:t>внук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внука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книгочей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книгочея</a:t>
            </a:r>
            <a:r>
              <a:rPr lang="cs-CZ" altLang="de-CZ" sz="2800">
                <a:latin typeface="Times New Roman" panose="02020603050405020304" pitchFamily="18" charset="0"/>
              </a:rPr>
              <a:t> ,</a:t>
            </a:r>
            <a:r>
              <a:rPr lang="ru-RU" altLang="de-CZ" sz="2800">
                <a:latin typeface="Times New Roman" panose="02020603050405020304" pitchFamily="18" charset="0"/>
              </a:rPr>
              <a:t>тот, кто любит читать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de-CZ" sz="2800">
                <a:latin typeface="Times New Roman" panose="02020603050405020304" pitchFamily="18" charset="0"/>
              </a:rPr>
              <a:t>; б) собственные имена: </a:t>
            </a:r>
            <a:r>
              <a:rPr lang="ru-RU" altLang="de-CZ" sz="2800" i="1">
                <a:latin typeface="Times New Roman" panose="02020603050405020304" pitchFamily="18" charset="0"/>
              </a:rPr>
              <a:t>Александр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Александра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Валентин</a:t>
            </a:r>
            <a:r>
              <a:rPr lang="ru-RU" altLang="de-CZ" sz="2800">
                <a:latin typeface="Times New Roman" panose="02020603050405020304" pitchFamily="18" charset="0"/>
              </a:rPr>
              <a:t> -</a:t>
            </a:r>
            <a:r>
              <a:rPr lang="de-DE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Валентина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Валерий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Валерия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Серафим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Серафима</a:t>
            </a:r>
            <a:r>
              <a:rPr lang="ru-RU" altLang="de-CZ" sz="2800">
                <a:latin typeface="Times New Roman" panose="02020603050405020304" pitchFamily="18" charset="0"/>
              </a:rPr>
              <a:t> и другие, ныне почти не употребительные.</a:t>
            </a:r>
            <a:endParaRPr lang="cs-CZ" altLang="de-CZ" sz="2800">
              <a:latin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2) Слова притяжательного типа склонения, мотивированные существительными муж. р. того же типа и представляющие собой женские фамилии от русских мужских фамилий на -</a:t>
            </a:r>
            <a:r>
              <a:rPr lang="ru-RU" altLang="de-CZ" sz="2800" i="1">
                <a:latin typeface="Times New Roman" panose="02020603050405020304" pitchFamily="18" charset="0"/>
              </a:rPr>
              <a:t>ин</a:t>
            </a:r>
            <a:r>
              <a:rPr lang="ru-RU" altLang="de-CZ" sz="2800">
                <a:latin typeface="Times New Roman" panose="02020603050405020304" pitchFamily="18" charset="0"/>
              </a:rPr>
              <a:t>, -</a:t>
            </a:r>
            <a:r>
              <a:rPr lang="ru-RU" altLang="de-CZ" sz="2800" i="1">
                <a:latin typeface="Times New Roman" panose="02020603050405020304" pitchFamily="18" charset="0"/>
              </a:rPr>
              <a:t>ов</a:t>
            </a:r>
            <a:r>
              <a:rPr lang="ru-RU" altLang="de-CZ" sz="2800">
                <a:latin typeface="Times New Roman" panose="02020603050405020304" pitchFamily="18" charset="0"/>
              </a:rPr>
              <a:t>: </a:t>
            </a:r>
            <a:r>
              <a:rPr lang="ru-RU" altLang="de-CZ" sz="2800" i="1">
                <a:latin typeface="Times New Roman" panose="02020603050405020304" pitchFamily="18" charset="0"/>
              </a:rPr>
              <a:t>Иванов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Иванова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Никитин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Никитина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Головин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Головина</a:t>
            </a:r>
            <a:r>
              <a:rPr lang="ru-RU" altLang="de-CZ" sz="2800">
                <a:latin typeface="Times New Roman" panose="02020603050405020304" pitchFamily="18" charset="0"/>
              </a:rPr>
              <a:t>.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3) Существительные адъективного типа склонения, мотивированные существительными муж. р. того же типа: а) нарицательными, имеющими омонимичные мотивирующие прилагательные или причастия</a:t>
            </a: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8E1009C-CA39-1841-9B54-A74ED1CB7A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363" y="395288"/>
            <a:ext cx="9359900" cy="6985000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(</a:t>
            </a:r>
            <a:r>
              <a:rPr lang="ru-RU" altLang="de-CZ" sz="2800" i="1">
                <a:latin typeface="Times New Roman" panose="02020603050405020304" pitchFamily="18" charset="0"/>
              </a:rPr>
              <a:t>больной</a:t>
            </a:r>
            <a:r>
              <a:rPr lang="ru-RU" altLang="de-CZ" sz="2800">
                <a:latin typeface="Times New Roman" panose="02020603050405020304" pitchFamily="18" charset="0"/>
              </a:rPr>
              <a:t> </a:t>
            </a:r>
            <a:r>
              <a:rPr lang="de-CH" altLang="de-CZ" sz="2800">
                <a:latin typeface="Times New Roman" panose="02020603050405020304" pitchFamily="18" charset="0"/>
              </a:rPr>
              <a:t>- </a:t>
            </a:r>
            <a:r>
              <a:rPr lang="ru-RU" altLang="de-CZ" sz="2800" i="1">
                <a:latin typeface="Times New Roman" panose="02020603050405020304" pitchFamily="18" charset="0"/>
              </a:rPr>
              <a:t>больная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слепой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слепая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рабочий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рабочая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русский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русская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заведующий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заведующая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дежурный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дежурная</a:t>
            </a:r>
            <a:r>
              <a:rPr lang="ru-RU" altLang="de-CZ" sz="2800">
                <a:latin typeface="Times New Roman" panose="02020603050405020304" pitchFamily="18" charset="0"/>
              </a:rPr>
              <a:t>) или не имеющими их (</a:t>
            </a:r>
            <a:r>
              <a:rPr lang="ru-RU" altLang="de-CZ" sz="2800" i="1">
                <a:latin typeface="Times New Roman" panose="02020603050405020304" pitchFamily="18" charset="0"/>
              </a:rPr>
              <a:t>лесничий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лесничая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cs-CZ" altLang="de-CZ" sz="2800">
                <a:latin typeface="Times New Roman" panose="02020603050405020304" pitchFamily="18" charset="0"/>
              </a:rPr>
              <a:t>lesní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вожатый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вожатая</a:t>
            </a:r>
            <a:r>
              <a:rPr lang="ru-RU" altLang="ja-JP" sz="2800">
                <a:latin typeface="Times New Roman" panose="02020603050405020304" pitchFamily="18" charset="0"/>
              </a:rPr>
              <a:t> ,</a:t>
            </a:r>
            <a:r>
              <a:rPr lang="cs-CZ" altLang="ja-JP" sz="2800">
                <a:latin typeface="Times New Roman" panose="02020603050405020304" pitchFamily="18" charset="0"/>
              </a:rPr>
              <a:t>vedoucí, pilot, řidič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); б) фамилиями: </a:t>
            </a:r>
            <a:r>
              <a:rPr lang="ru-RU" altLang="ja-JP" sz="2800" i="1">
                <a:latin typeface="Times New Roman" panose="02020603050405020304" pitchFamily="18" charset="0"/>
              </a:rPr>
              <a:t>Ивановский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Ивановская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Красницкий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Красницкая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Белый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Белая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Толстой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Толстая</a:t>
            </a:r>
            <a:r>
              <a:rPr lang="ru-RU" altLang="ja-JP" sz="2800">
                <a:latin typeface="Times New Roman" panose="02020603050405020304" pitchFamily="18" charset="0"/>
              </a:rPr>
              <a:t>.» </a:t>
            </a:r>
            <a:endParaRPr lang="cs-CZ" altLang="ja-JP" sz="2800">
              <a:latin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altLang="de-CZ" sz="2800">
              <a:latin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Deadjektivní substantiva vzniklá konverzí („nulovou sufigací</a:t>
            </a:r>
            <a:r>
              <a:rPr lang="cs-CZ" altLang="de-DE" sz="2800">
                <a:latin typeface="Times New Roman" panose="02020603050405020304" pitchFamily="18" charset="0"/>
              </a:rPr>
              <a:t>“</a:t>
            </a:r>
            <a:r>
              <a:rPr lang="cs-CZ" altLang="de-CZ" sz="2800">
                <a:latin typeface="Times New Roman" panose="02020603050405020304" pitchFamily="18" charset="0"/>
              </a:rPr>
              <a:t>):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§ 458. Существительные жен. р. III скл. называют отвлеченный признак: </a:t>
            </a:r>
            <a:r>
              <a:rPr lang="ru-RU" altLang="de-CZ" sz="2800" i="1">
                <a:latin typeface="Times New Roman" panose="02020603050405020304" pitchFamily="18" charset="0"/>
              </a:rPr>
              <a:t>синий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синь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зелень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глушь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прелесть</a:t>
            </a:r>
            <a:r>
              <a:rPr lang="cs-CZ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нечисть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гниль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сушь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>
                <a:latin typeface="Times New Roman" panose="02020603050405020304" pitchFamily="18" charset="0"/>
              </a:rPr>
              <a:t>сухая земля, сухие ветки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994ABF4-D00D-9847-85FC-3930AEAF6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338" y="323850"/>
            <a:ext cx="9361487" cy="6985000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 § 459. Существительные муж. р. I скл., имеющие значение отвлеченного признака, характерны для разговорной и профессиональной речи: </a:t>
            </a:r>
            <a:r>
              <a:rPr lang="ru-RU" altLang="de-CZ" sz="2800" i="1">
                <a:latin typeface="Times New Roman" panose="02020603050405020304" pitchFamily="18" charset="0"/>
              </a:rPr>
              <a:t>серьёзный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серьёз</a:t>
            </a:r>
            <a:r>
              <a:rPr lang="ru-RU" altLang="de-CZ" sz="2800">
                <a:latin typeface="Times New Roman" panose="02020603050405020304" pitchFamily="18" charset="0"/>
              </a:rPr>
              <a:t> (разг., в том числе в выражении </a:t>
            </a:r>
            <a:r>
              <a:rPr lang="ru-RU" altLang="de-CZ" sz="2800" i="1">
                <a:latin typeface="Times New Roman" panose="02020603050405020304" pitchFamily="18" charset="0"/>
              </a:rPr>
              <a:t>на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полном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серьёзе</a:t>
            </a:r>
            <a:r>
              <a:rPr lang="ru-RU" altLang="de-CZ" sz="2800">
                <a:latin typeface="Times New Roman" panose="02020603050405020304" pitchFamily="18" charset="0"/>
              </a:rPr>
              <a:t>),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интимный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интим</a:t>
            </a:r>
            <a:r>
              <a:rPr lang="ru-RU" altLang="de-CZ" sz="2800">
                <a:latin typeface="Times New Roman" panose="02020603050405020304" pitchFamily="18" charset="0"/>
              </a:rPr>
              <a:t> (нов. разг.): </a:t>
            </a:r>
            <a:r>
              <a:rPr lang="ru-RU" altLang="de-CZ" sz="2800" i="1">
                <a:latin typeface="Times New Roman" panose="02020603050405020304" pitchFamily="18" charset="0"/>
              </a:rPr>
              <a:t>работники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телевидения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считают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особенностью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своего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экрана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интим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камерность</a:t>
            </a:r>
            <a:r>
              <a:rPr lang="ru-RU" altLang="de-CZ" sz="2800">
                <a:latin typeface="Times New Roman" panose="02020603050405020304" pitchFamily="18" charset="0"/>
              </a:rPr>
              <a:t>, газ.; также с собирательным значением</a:t>
            </a:r>
            <a:r>
              <a:rPr lang="de-DE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интимные вещи</a:t>
            </a:r>
            <a:r>
              <a:rPr lang="cs-CZ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>
                <a:latin typeface="Times New Roman" panose="02020603050405020304" pitchFamily="18" charset="0"/>
              </a:rPr>
              <a:t>интимная обстановка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нервозный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нервоз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>
                <a:latin typeface="Times New Roman" panose="02020603050405020304" pitchFamily="18" charset="0"/>
              </a:rPr>
              <a:t>нервозность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de-CZ" sz="2800">
                <a:latin typeface="Times New Roman" panose="02020603050405020304" pitchFamily="18" charset="0"/>
              </a:rPr>
              <a:t> (нов. разг.): </a:t>
            </a:r>
            <a:r>
              <a:rPr lang="ru-RU" altLang="de-CZ" sz="2800" i="1">
                <a:latin typeface="Times New Roman" panose="02020603050405020304" pitchFamily="18" charset="0"/>
              </a:rPr>
              <a:t>его</a:t>
            </a:r>
            <a:r>
              <a:rPr lang="ru-RU" altLang="de-CZ" sz="2800">
                <a:latin typeface="Times New Roman" panose="02020603050405020304" pitchFamily="18" charset="0"/>
              </a:rPr>
              <a:t> [певца] </a:t>
            </a:r>
            <a:r>
              <a:rPr lang="ru-RU" altLang="de-CZ" sz="2800" i="1">
                <a:latin typeface="Times New Roman" panose="02020603050405020304" pitchFamily="18" charset="0"/>
              </a:rPr>
              <a:t>нервоз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передается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слушателям</a:t>
            </a:r>
            <a:r>
              <a:rPr lang="ru-RU" altLang="de-CZ" sz="2800">
                <a:latin typeface="Times New Roman" panose="02020603050405020304" pitchFamily="18" charset="0"/>
              </a:rPr>
              <a:t> (устн. речь), </a:t>
            </a:r>
            <a:r>
              <a:rPr lang="ru-RU" altLang="de-CZ" sz="2800" i="1">
                <a:latin typeface="Times New Roman" panose="02020603050405020304" pitchFamily="18" charset="0"/>
              </a:rPr>
              <a:t>наивный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наив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>
                <a:latin typeface="Times New Roman" panose="02020603050405020304" pitchFamily="18" charset="0"/>
              </a:rPr>
              <a:t>наивность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de-CZ" sz="2800">
                <a:latin typeface="Times New Roman" panose="02020603050405020304" pitchFamily="18" charset="0"/>
              </a:rPr>
              <a:t> (разг.), </a:t>
            </a:r>
            <a:r>
              <a:rPr lang="ru-RU" altLang="de-CZ" sz="2800" i="1">
                <a:latin typeface="Times New Roman" panose="02020603050405020304" pitchFamily="18" charset="0"/>
              </a:rPr>
              <a:t>примитивный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примитив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>
                <a:latin typeface="Times New Roman" panose="02020603050405020304" pitchFamily="18" charset="0"/>
              </a:rPr>
              <a:t>примитивность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(разг., наряду со знач. 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нечто примитивное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)</a:t>
            </a:r>
            <a:r>
              <a:rPr lang="cs-CZ" altLang="ja-JP" sz="2800">
                <a:latin typeface="Times New Roman" panose="02020603050405020304" pitchFamily="18" charset="0"/>
              </a:rPr>
              <a:t>.</a:t>
            </a:r>
            <a:r>
              <a:rPr lang="ru-RU" altLang="ja-JP" sz="2800">
                <a:latin typeface="Times New Roman" panose="02020603050405020304" pitchFamily="18" charset="0"/>
              </a:rPr>
              <a:t> Тип продуктивен.</a:t>
            </a: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A1F2224-7878-E94B-B723-D4E6FFB24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363" y="250825"/>
            <a:ext cx="9359900" cy="6913563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§ 460. Существительные муж. р. I скл., имеющие значение "носитель признака</a:t>
            </a:r>
            <a:r>
              <a:rPr lang="cs-CZ" altLang="de-DE" sz="2800">
                <a:latin typeface="Times New Roman" panose="02020603050405020304" pitchFamily="18" charset="0"/>
              </a:rPr>
              <a:t>“</a:t>
            </a:r>
            <a:r>
              <a:rPr lang="cs-CZ" altLang="de-CZ" sz="2800">
                <a:latin typeface="Times New Roman" panose="02020603050405020304" pitchFamily="18" charset="0"/>
              </a:rPr>
              <a:t>: </a:t>
            </a:r>
            <a:r>
              <a:rPr lang="ru-RU" altLang="de-CZ" sz="2800" i="1">
                <a:latin typeface="Times New Roman" panose="02020603050405020304" pitchFamily="18" charset="0"/>
              </a:rPr>
              <a:t>интеллектуальный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интеллектуал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нейтральный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нейтрал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>
                <a:latin typeface="Times New Roman" panose="02020603050405020304" pitchFamily="18" charset="0"/>
              </a:rPr>
              <a:t>нейтралист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de-CZ" sz="2800">
                <a:latin typeface="Times New Roman" panose="02020603050405020304" pitchFamily="18" charset="0"/>
              </a:rPr>
              <a:t> (разг.), </a:t>
            </a:r>
            <a:r>
              <a:rPr lang="ru-RU" altLang="de-CZ" sz="2800" i="1">
                <a:latin typeface="Times New Roman" panose="02020603050405020304" pitchFamily="18" charset="0"/>
              </a:rPr>
              <a:t>гуманитар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>
                <a:latin typeface="Times New Roman" panose="02020603050405020304" pitchFamily="18" charset="0"/>
              </a:rPr>
              <a:t>специалист гуманитарного профиля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de-CZ" sz="2800">
                <a:latin typeface="Times New Roman" panose="02020603050405020304" pitchFamily="18" charset="0"/>
              </a:rPr>
              <a:t> (разг.), </a:t>
            </a:r>
            <a:r>
              <a:rPr lang="ru-RU" altLang="de-CZ" sz="2800" i="1">
                <a:latin typeface="Times New Roman" panose="02020603050405020304" pitchFamily="18" charset="0"/>
              </a:rPr>
              <a:t>национал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>
                <a:latin typeface="Times New Roman" panose="02020603050405020304" pitchFamily="18" charset="0"/>
              </a:rPr>
              <a:t>лицо, принадлежащее к коренному населению национальных республик и областей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de-CZ" sz="2800">
                <a:latin typeface="Times New Roman" panose="02020603050405020304" pitchFamily="18" charset="0"/>
              </a:rPr>
              <a:t> (разг.), </a:t>
            </a:r>
            <a:r>
              <a:rPr lang="ru-RU" altLang="de-CZ" sz="2800" i="1">
                <a:latin typeface="Times New Roman" panose="02020603050405020304" pitchFamily="18" charset="0"/>
              </a:rPr>
              <a:t>оригинал</a:t>
            </a:r>
            <a:r>
              <a:rPr lang="ru-RU" altLang="de-CZ" sz="2800">
                <a:latin typeface="Times New Roman" panose="02020603050405020304" pitchFamily="18" charset="0"/>
              </a:rPr>
              <a:t> (о человеке), </a:t>
            </a:r>
            <a:r>
              <a:rPr lang="ru-RU" altLang="de-CZ" sz="2800" i="1">
                <a:latin typeface="Times New Roman" panose="02020603050405020304" pitchFamily="18" charset="0"/>
              </a:rPr>
              <a:t>легал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нелегал</a:t>
            </a:r>
            <a:r>
              <a:rPr lang="ru-RU" altLang="de-CZ" sz="2800">
                <a:latin typeface="Times New Roman" panose="02020603050405020304" pitchFamily="18" charset="0"/>
              </a:rPr>
              <a:t> (о тех, кто находится на легальной или нелегальной работе, разг.)</a:t>
            </a:r>
            <a:r>
              <a:rPr lang="cs-CZ" altLang="de-CZ" sz="2800">
                <a:latin typeface="Times New Roman" panose="02020603050405020304" pitchFamily="18" charset="0"/>
              </a:rPr>
              <a:t>.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§ 463. Существительные сред. р. I скл., мотивированные качественными немотивированными прилагательными, называют обобщенное понятие, характеризующееся качеством, названным мотивирующим прилагательным: </a:t>
            </a:r>
            <a:r>
              <a:rPr lang="ru-RU" altLang="de-CZ" sz="2800" i="1">
                <a:latin typeface="Times New Roman" panose="02020603050405020304" pitchFamily="18" charset="0"/>
              </a:rPr>
              <a:t>добро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зло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благо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тепло</a:t>
            </a:r>
            <a:endParaRPr lang="cs-CZ" altLang="de-CZ" sz="2800">
              <a:latin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Některé okrajovější typy konverze vč. vlastních jmen zeměpisných srov. §§ 462-466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5C5D93-372D-E845-BA17-E7EBE05BC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395288"/>
            <a:ext cx="9288463" cy="6697662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Substantiva adjektivní deklinace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odvozená od příčestí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§549 </a:t>
            </a:r>
            <a:r>
              <a:rPr lang="ru-RU" altLang="de-CZ" sz="2800" i="1">
                <a:latin typeface="Times New Roman" panose="02020603050405020304" pitchFamily="18" charset="0"/>
              </a:rPr>
              <a:t>управляющий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заведующий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командующий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трудящийся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учащийся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служащий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верующий</a:t>
            </a:r>
            <a:r>
              <a:rPr lang="cs-CZ" altLang="de-CZ" sz="2800">
                <a:latin typeface="Times New Roman" panose="02020603050405020304" pitchFamily="18" charset="0"/>
              </a:rPr>
              <a:t>; </a:t>
            </a:r>
            <a:r>
              <a:rPr lang="ru-RU" altLang="de-CZ" sz="2800" i="1">
                <a:latin typeface="Times New Roman" panose="02020603050405020304" pitchFamily="18" charset="0"/>
              </a:rPr>
              <a:t>пострадавший</a:t>
            </a:r>
            <a:r>
              <a:rPr lang="cs-CZ" altLang="de-CZ" sz="2800">
                <a:latin typeface="Times New Roman" panose="02020603050405020304" pitchFamily="18" charset="0"/>
              </a:rPr>
              <a:t>; </a:t>
            </a:r>
            <a:r>
              <a:rPr lang="ru-RU" altLang="de-CZ" sz="2800" i="1">
                <a:latin typeface="Times New Roman" panose="02020603050405020304" pitchFamily="18" charset="0"/>
              </a:rPr>
              <a:t>обвиняемый, подозреваемый</a:t>
            </a:r>
            <a:r>
              <a:rPr lang="cs-CZ" altLang="de-CZ" sz="2800">
                <a:latin typeface="Times New Roman" panose="02020603050405020304" pitchFamily="18" charset="0"/>
              </a:rPr>
              <a:t>; </a:t>
            </a:r>
            <a:r>
              <a:rPr lang="ru-RU" altLang="de-CZ" sz="2800" i="1">
                <a:latin typeface="Times New Roman" panose="02020603050405020304" pitchFamily="18" charset="0"/>
              </a:rPr>
              <a:t>уполномоченный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осужденный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арестованный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убитый</a:t>
            </a:r>
            <a:r>
              <a:rPr lang="cs-CZ" altLang="de-CZ" sz="2800" i="1">
                <a:latin typeface="Times New Roman" panose="02020603050405020304" pitchFamily="18" charset="0"/>
              </a:rPr>
              <a:t>.</a:t>
            </a:r>
            <a:endParaRPr lang="cs-CZ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CZ" sz="2800">
                <a:latin typeface="Times New Roman" panose="02020603050405020304" pitchFamily="18" charset="0"/>
              </a:rPr>
              <a:t>odvozená od adjektiv: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§ 545 </a:t>
            </a:r>
            <a:r>
              <a:rPr lang="ru-RU" altLang="de-CZ" sz="2800" i="1">
                <a:latin typeface="Times New Roman" panose="02020603050405020304" pitchFamily="18" charset="0"/>
              </a:rPr>
              <a:t>больной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взрослый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слепой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нищий</a:t>
            </a:r>
            <a:r>
              <a:rPr lang="cs-CZ" altLang="de-CZ" sz="2800">
                <a:latin typeface="Times New Roman" panose="02020603050405020304" pitchFamily="18" charset="0"/>
              </a:rPr>
              <a:t>; </a:t>
            </a:r>
            <a:r>
              <a:rPr lang="ru-RU" altLang="de-CZ" sz="2800" i="1">
                <a:latin typeface="Times New Roman" panose="02020603050405020304" pitchFamily="18" charset="0"/>
              </a:rPr>
              <a:t>парикмахерская</a:t>
            </a:r>
            <a:r>
              <a:rPr lang="cs-CZ" altLang="de-CZ" sz="2800" i="1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булочная</a:t>
            </a:r>
            <a:r>
              <a:rPr lang="cs-CZ" altLang="de-CZ" sz="2800" i="1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телевизорная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>
                <a:latin typeface="Times New Roman" panose="02020603050405020304" pitchFamily="18" charset="0"/>
              </a:rPr>
              <a:t>комната в доме отдыха или гостинице, где находится телевизор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. </a:t>
            </a:r>
            <a:r>
              <a:rPr lang="ru-RU" altLang="ja-JP" sz="2800">
                <a:latin typeface="Times New Roman" panose="02020603050405020304" pitchFamily="18" charset="0"/>
              </a:rPr>
              <a:t>Тип высокопродуктивен; окказ. </a:t>
            </a:r>
            <a:r>
              <a:rPr lang="ru-RU" altLang="ja-JP" sz="2800" i="1">
                <a:latin typeface="Times New Roman" panose="02020603050405020304" pitchFamily="18" charset="0"/>
              </a:rPr>
              <a:t>общая</a:t>
            </a:r>
            <a:r>
              <a:rPr lang="ru-RU" altLang="ja-JP" sz="2800">
                <a:latin typeface="Times New Roman" panose="02020603050405020304" pitchFamily="18" charset="0"/>
              </a:rPr>
              <a:t>: </a:t>
            </a:r>
            <a:r>
              <a:rPr lang="ru-RU" altLang="ja-JP" sz="2800" i="1">
                <a:latin typeface="Times New Roman" panose="02020603050405020304" pitchFamily="18" charset="0"/>
              </a:rPr>
              <a:t>дверь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ведущая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из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так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называемой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общей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на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террасу</a:t>
            </a:r>
            <a:r>
              <a:rPr lang="ru-RU" altLang="ja-JP" sz="2800">
                <a:latin typeface="Times New Roman" panose="02020603050405020304" pitchFamily="18" charset="0"/>
              </a:rPr>
              <a:t> (Нагиб.)</a:t>
            </a:r>
            <a:r>
              <a:rPr lang="cs-CZ" altLang="ja-JP" sz="2800">
                <a:latin typeface="Times New Roman" panose="02020603050405020304" pitchFamily="18" charset="0"/>
              </a:rPr>
              <a:t>; </a:t>
            </a:r>
            <a:r>
              <a:rPr lang="ru-RU" altLang="ja-JP" sz="2800" i="1">
                <a:latin typeface="Times New Roman" panose="02020603050405020304" pitchFamily="18" charset="0"/>
              </a:rPr>
              <a:t>неизвестное</a:t>
            </a:r>
            <a:r>
              <a:rPr lang="ru-RU" altLang="ja-JP" sz="2800">
                <a:latin typeface="Times New Roman" panose="02020603050405020304" pitchFamily="18" charset="0"/>
              </a:rPr>
              <a:t> (в математике), </a:t>
            </a:r>
            <a:r>
              <a:rPr lang="ru-RU" altLang="ja-JP" sz="2800" i="1">
                <a:latin typeface="Times New Roman" panose="02020603050405020304" pitchFamily="18" charset="0"/>
              </a:rPr>
              <a:t>будущее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прошлое</a:t>
            </a:r>
            <a:r>
              <a:rPr lang="cs-CZ" altLang="ja-JP" sz="2800" i="1">
                <a:latin typeface="Times New Roman" panose="02020603050405020304" pitchFamily="18" charset="0"/>
              </a:rPr>
              <a:t>, </a:t>
            </a: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530E2B-E239-694E-8241-4A1B6384CA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395288"/>
            <a:ext cx="9361488" cy="662463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вид одежды: </a:t>
            </a:r>
            <a:r>
              <a:rPr lang="ru-RU" altLang="de-CZ" sz="2800" i="1">
                <a:latin typeface="Times New Roman" panose="02020603050405020304" pitchFamily="18" charset="0"/>
              </a:rPr>
              <a:t>штатское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cs-CZ" altLang="de-CZ" sz="2800">
                <a:latin typeface="Times New Roman" panose="02020603050405020304" pitchFamily="18" charset="0"/>
              </a:rPr>
              <a:t>civil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военное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зимнее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летнее</a:t>
            </a:r>
            <a:r>
              <a:rPr lang="cs-CZ" altLang="ja-JP" sz="2800">
                <a:latin typeface="Times New Roman" panose="02020603050405020304" pitchFamily="18" charset="0"/>
              </a:rPr>
              <a:t>; </a:t>
            </a:r>
            <a:r>
              <a:rPr lang="ru-RU" altLang="ja-JP" sz="2800">
                <a:latin typeface="Times New Roman" panose="02020603050405020304" pitchFamily="18" charset="0"/>
              </a:rPr>
              <a:t>блюда, кушанья, лекарства</a:t>
            </a:r>
            <a:r>
              <a:rPr lang="cs-CZ" altLang="ja-JP" sz="2800">
                <a:latin typeface="Times New Roman" panose="02020603050405020304" pitchFamily="18" charset="0"/>
              </a:rPr>
              <a:t>: </a:t>
            </a:r>
            <a:r>
              <a:rPr lang="ru-RU" altLang="ja-JP" sz="2800" i="1">
                <a:latin typeface="Times New Roman" panose="02020603050405020304" pitchFamily="18" charset="0"/>
              </a:rPr>
              <a:t>сладкое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мучное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заливн</a:t>
            </a:r>
            <a:r>
              <a:rPr lang="ru-RU" altLang="ja-JP" sz="2800" i="1" u="sng">
                <a:latin typeface="Times New Roman" panose="02020603050405020304" pitchFamily="18" charset="0"/>
              </a:rPr>
              <a:t>о</a:t>
            </a:r>
            <a:r>
              <a:rPr lang="ru-RU" altLang="ja-JP" sz="2800" i="1">
                <a:latin typeface="Times New Roman" panose="02020603050405020304" pitchFamily="18" charset="0"/>
              </a:rPr>
              <a:t>е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,</a:t>
            </a:r>
            <a:r>
              <a:rPr lang="cs-CZ" altLang="ja-JP" sz="2800">
                <a:latin typeface="Times New Roman" panose="02020603050405020304" pitchFamily="18" charset="0"/>
              </a:rPr>
              <a:t>huspenina, pokrm v rosolu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мороженое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первое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второе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третье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спиртн</a:t>
            </a:r>
            <a:r>
              <a:rPr lang="ru-RU" altLang="ja-JP" sz="2800" i="1" u="sng">
                <a:latin typeface="Times New Roman" panose="02020603050405020304" pitchFamily="18" charset="0"/>
              </a:rPr>
              <a:t>о</a:t>
            </a:r>
            <a:r>
              <a:rPr lang="ru-RU" altLang="ja-JP" sz="2800" i="1">
                <a:latin typeface="Times New Roman" panose="02020603050405020304" pitchFamily="18" charset="0"/>
              </a:rPr>
              <a:t>е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cs-CZ" altLang="ja-JP" sz="2800">
                <a:latin typeface="Times New Roman" panose="02020603050405020304" pitchFamily="18" charset="0"/>
              </a:rPr>
              <a:t>(hov.) ,lihoviny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Существительные со знач. различных единиц классификации (разрядов, видов, семейств, классов) растительного и животного мира, чаще употребляются в форме мн. ч. Мотивирующие прилагательные принадлежат к разным типам аффиксации, сложения и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сращения: </a:t>
            </a:r>
            <a:r>
              <a:rPr lang="ru-RU" altLang="de-CZ" sz="2800" i="1">
                <a:latin typeface="Times New Roman" panose="02020603050405020304" pitchFamily="18" charset="0"/>
              </a:rPr>
              <a:t>бобовые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,bobovité, motýlokvěté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 (rostliny)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цитрусовые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однодольные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,</a:t>
            </a:r>
            <a:r>
              <a:rPr lang="cs-CZ" altLang="ja-JP" sz="2800">
                <a:latin typeface="Times New Roman" panose="02020603050405020304" pitchFamily="18" charset="0"/>
              </a:rPr>
              <a:t>jednoděložné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 (rostliny),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хоботные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,</a:t>
            </a:r>
            <a:r>
              <a:rPr lang="cs-CZ" altLang="ja-JP" sz="2800">
                <a:latin typeface="Times New Roman" panose="02020603050405020304" pitchFamily="18" charset="0"/>
              </a:rPr>
              <a:t>chobotnatci (savci); chobotnatí (hmyz)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бесхвостые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,</a:t>
            </a:r>
            <a:r>
              <a:rPr lang="cs-CZ" altLang="ja-JP" sz="2800">
                <a:latin typeface="Times New Roman" panose="02020603050405020304" pitchFamily="18" charset="0"/>
              </a:rPr>
              <a:t>obojživelníci bezocasí, žáby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тресковые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,</a:t>
            </a:r>
            <a:r>
              <a:rPr lang="cs-CZ" altLang="ja-JP" sz="2800">
                <a:latin typeface="Times New Roman" panose="02020603050405020304" pitchFamily="18" charset="0"/>
              </a:rPr>
              <a:t>treskovití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 (ryby),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яйцекладущие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,</a:t>
            </a:r>
            <a:r>
              <a:rPr lang="cs-CZ" altLang="ja-JP" sz="2800">
                <a:latin typeface="Times New Roman" panose="02020603050405020304" pitchFamily="18" charset="0"/>
              </a:rPr>
              <a:t>ptakořitní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двоякодышащие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cs-CZ" altLang="ja-JP" sz="2800">
                <a:latin typeface="Times New Roman" panose="02020603050405020304" pitchFamily="18" charset="0"/>
              </a:rPr>
              <a:t>,dvojdyšné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 (ryby)</a:t>
            </a:r>
            <a:r>
              <a:rPr lang="ru-RU" altLang="ja-JP" sz="2800">
                <a:latin typeface="Times New Roman" panose="02020603050405020304" pitchFamily="18" charset="0"/>
              </a:rPr>
              <a:t>; </a:t>
            </a: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840D815-CEA4-8A42-9286-C6FC802D0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363" y="323850"/>
            <a:ext cx="9359900" cy="69119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сюда же </a:t>
            </a:r>
            <a:r>
              <a:rPr lang="ru-RU" altLang="de-CZ" sz="2800" i="1">
                <a:latin typeface="Times New Roman" panose="02020603050405020304" pitchFamily="18" charset="0"/>
              </a:rPr>
              <a:t>двуногие</a:t>
            </a:r>
            <a:r>
              <a:rPr lang="ru-RU" altLang="de-CZ" sz="2800">
                <a:latin typeface="Times New Roman" panose="02020603050405020304" pitchFamily="18" charset="0"/>
              </a:rPr>
              <a:t> (о людях, шутл.), </a:t>
            </a:r>
            <a:r>
              <a:rPr lang="ru-RU" altLang="de-CZ" sz="2800" i="1">
                <a:latin typeface="Times New Roman" panose="02020603050405020304" pitchFamily="18" charset="0"/>
              </a:rPr>
              <a:t>пернатые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cs-CZ" altLang="de-CZ" sz="2800">
                <a:latin typeface="Times New Roman" panose="02020603050405020304" pitchFamily="18" charset="0"/>
              </a:rPr>
              <a:t>opeřenci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крылатые</a:t>
            </a:r>
            <a:r>
              <a:rPr lang="ru-RU" altLang="ja-JP" sz="2800">
                <a:latin typeface="Times New Roman" panose="02020603050405020304" pitchFamily="18" charset="0"/>
              </a:rPr>
              <a:t> (о птицах). Тип продуктивен в естественнонаучной терминологии.</a:t>
            </a:r>
            <a:endParaRPr lang="de-DE" altLang="ja-JP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Названия населенных пунктов негородского типа: </a:t>
            </a:r>
            <a:r>
              <a:rPr lang="ru-RU" altLang="de-CZ" sz="2800" i="1">
                <a:latin typeface="Times New Roman" panose="02020603050405020304" pitchFamily="18" charset="0"/>
              </a:rPr>
              <a:t>Новое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Глубокое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Отрадное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Изобильное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Дачное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Ягодное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Лебяжье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Пионерское</a:t>
            </a:r>
            <a:r>
              <a:rPr lang="ru-RU" altLang="de-CZ" sz="2800">
                <a:latin typeface="Times New Roman" panose="02020603050405020304" pitchFamily="18" charset="0"/>
              </a:rPr>
              <a:t>; </a:t>
            </a:r>
            <a:r>
              <a:rPr lang="ru-RU" altLang="de-CZ" sz="2800" i="1">
                <a:latin typeface="Times New Roman" panose="02020603050405020304" pitchFamily="18" charset="0"/>
              </a:rPr>
              <a:t>поселок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Лиственничное</a:t>
            </a:r>
            <a:r>
              <a:rPr lang="ru-RU" altLang="de-CZ" sz="2800">
                <a:latin typeface="Times New Roman" panose="02020603050405020304" pitchFamily="18" charset="0"/>
              </a:rPr>
              <a:t>. Тип продуктивен.</a:t>
            </a:r>
            <a:endParaRPr lang="cs-CZ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Названия пошлин и платежей, преимущественно историзмы: </a:t>
            </a:r>
            <a:r>
              <a:rPr lang="ru-RU" altLang="de-CZ" sz="2800" i="1">
                <a:latin typeface="Times New Roman" panose="02020603050405020304" pitchFamily="18" charset="0"/>
              </a:rPr>
              <a:t>отступн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подушное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cs-CZ" altLang="de-CZ" sz="2800">
                <a:latin typeface="Times New Roman" panose="02020603050405020304" pitchFamily="18" charset="0"/>
              </a:rPr>
              <a:t>daň z duše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поземельное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,налог с земли (в Российском государстве до 1917 г.)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 (Ефремова)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подворное </a:t>
            </a:r>
            <a:r>
              <a:rPr lang="ru-RU" altLang="ja-JP" sz="2800">
                <a:latin typeface="Times New Roman" panose="02020603050405020304" pitchFamily="18" charset="0"/>
              </a:rPr>
              <a:t>,старинная пошлина, взимавшаяся с каждого двора в XVI и XVII вв.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 (</a:t>
            </a:r>
            <a:r>
              <a:rPr lang="ru-RU" altLang="ja-JP" sz="2800">
                <a:latin typeface="Times New Roman" panose="02020603050405020304" pitchFamily="18" charset="0"/>
              </a:rPr>
              <a:t>Брокгауз/Ефрон</a:t>
            </a:r>
            <a:r>
              <a:rPr lang="cs-CZ" altLang="ja-JP" sz="2800">
                <a:latin typeface="Times New Roman" panose="02020603050405020304" pitchFamily="18" charset="0"/>
              </a:rPr>
              <a:t>)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выкупное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мостовое</a:t>
            </a:r>
            <a:r>
              <a:rPr lang="ru-RU" altLang="ja-JP" sz="2800">
                <a:latin typeface="Times New Roman" panose="02020603050405020304" pitchFamily="18" charset="0"/>
              </a:rPr>
              <a:t>. Тип непродуктивен.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NB U těchto typů hraje pro interpretaci v rámci slovotvorby úlohu, zda odpovídající adjektivum (ještě) existuje. Srov. MČ</a:t>
            </a:r>
            <a:endParaRPr lang="ru-RU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A7A6C8-4EAC-BE46-B2B9-B17D404936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466725"/>
            <a:ext cx="9361488" cy="68421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CZ" sz="2800">
                <a:latin typeface="Times New Roman" panose="02020603050405020304" pitchFamily="18" charset="0"/>
              </a:rPr>
              <a:t>(1: 490): </a:t>
            </a:r>
            <a:r>
              <a:rPr lang="cs-CZ" altLang="de-CZ" sz="2800">
                <a:latin typeface="Times New Roman" panose="02020603050405020304" pitchFamily="18" charset="0"/>
              </a:rPr>
              <a:t>„Neplatí to však o takových substantivech s adjektivní formou, vedle nichž neexistuje již dnes příslušné skutečné jméno přídavné, a které proto nelze ze stanoviska současného jazyka považovat za substantivizovaná adjektiva, nýbrž pouze za substantiva s adjektivním skloňováním.</a:t>
            </a:r>
            <a:r>
              <a:rPr lang="cs-CZ" altLang="de-DE" sz="2800">
                <a:latin typeface="Times New Roman" panose="02020603050405020304" pitchFamily="18" charset="0"/>
              </a:rPr>
              <a:t>“</a:t>
            </a:r>
            <a:r>
              <a:rPr lang="cs-CZ" altLang="de-CZ" sz="2800">
                <a:latin typeface="Times New Roman" panose="02020603050405020304" pitchFamily="18" charset="0"/>
              </a:rPr>
              <a:t> Taková substantiva mohou vznikat podle vzoru jiných i tam, kde vůbec nikdy odpovídající adjektivum nebylo.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Posledně jmenovaný typ je v češtině živější, srov. </a:t>
            </a:r>
            <a:r>
              <a:rPr lang="cs-CZ" altLang="de-CZ" sz="2800" i="1">
                <a:latin typeface="Times New Roman" panose="02020603050405020304" pitchFamily="18" charset="0"/>
              </a:rPr>
              <a:t>hovorné, vstupné, jízdné, odstupné, vodné, stočné, porodné </a:t>
            </a:r>
            <a:r>
              <a:rPr lang="cs-CZ" altLang="de-CZ" sz="2800">
                <a:latin typeface="Times New Roman" panose="02020603050405020304" pitchFamily="18" charset="0"/>
              </a:rPr>
              <a:t>aj. Ruština oproti tomu má jiný typ: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§ 547. Существительные pluralia tantum адъективного склонения, мотивированные прилагательными, представляют собой названия видов денег и платежей: </a:t>
            </a:r>
            <a:r>
              <a:rPr lang="ru-RU" altLang="de-CZ" sz="2800" i="1">
                <a:latin typeface="Times New Roman" panose="02020603050405020304" pitchFamily="18" charset="0"/>
              </a:rPr>
              <a:t>суточные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cs-CZ" altLang="de-CZ" sz="2800">
                <a:latin typeface="Times New Roman" panose="02020603050405020304" pitchFamily="18" charset="0"/>
              </a:rPr>
              <a:t>diety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наличные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,</a:t>
            </a:r>
            <a:r>
              <a:rPr lang="cs-CZ" altLang="ja-JP" sz="2800">
                <a:latin typeface="Times New Roman" panose="02020603050405020304" pitchFamily="18" charset="0"/>
              </a:rPr>
              <a:t>hotové (peníze)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отпускные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,деньги, получаемые за отпуск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br>
              <a:rPr lang="ru-RU" altLang="ja-JP" sz="2800">
                <a:latin typeface="Times New Roman" panose="02020603050405020304" pitchFamily="18" charset="0"/>
              </a:rPr>
            </a:br>
            <a:r>
              <a:rPr lang="ru-RU" altLang="ja-JP" sz="2800">
                <a:latin typeface="Times New Roman" panose="02020603050405020304" pitchFamily="18" charset="0"/>
              </a:rPr>
              <a:t>(Энциклопедический словарь)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979431A-11EC-D34C-BF6F-BFE1D4A9F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363" y="395288"/>
            <a:ext cx="9504362" cy="691356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dirty="0">
                <a:latin typeface="Times New Roman" panose="02020603050405020304" pitchFamily="18" charset="0"/>
              </a:rPr>
              <a:t>Konverze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dirty="0">
                <a:latin typeface="Times New Roman" panose="02020603050405020304" pitchFamily="18" charset="0"/>
              </a:rPr>
              <a:t>Obecné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Připomínáme si: slovotvorný způsob konverze označuje nepřítomnost slovotvorného afixu a tvoření nového slova přenesením z jednoho flektivního paradigmatu do jiného, čili čisté vyměňování souboru flektivních koncovek. Může se tak stát přechodem z jednoho slovního druhu do druhého anebo přechodem z jedné flektivní třídy do druhé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RG (1980) mluví v souvislosti s prvním typem o „nulové </a:t>
            </a:r>
            <a:r>
              <a:rPr lang="cs-CZ" altLang="de-CZ" sz="2800" dirty="0" err="1">
                <a:latin typeface="Times New Roman" panose="02020603050405020304" pitchFamily="18" charset="0"/>
              </a:rPr>
              <a:t>afigaci</a:t>
            </a:r>
            <a:r>
              <a:rPr lang="cs-CZ" altLang="de-DE" sz="2800" dirty="0">
                <a:latin typeface="Times New Roman" panose="02020603050405020304" pitchFamily="18" charset="0"/>
              </a:rPr>
              <a:t>“</a:t>
            </a:r>
            <a:endParaRPr lang="cs-CZ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dirty="0">
                <a:latin typeface="Times New Roman" panose="02020603050405020304" pitchFamily="18" charset="0"/>
              </a:rPr>
              <a:t>«§ 187. Если некоторое значение (грамматическое или словообразовательное) обычно выражается в системе языка аффиксом (флексией, суффиксом) или входит в ряд противопоставленных друг другу грамматических значений, выражаемых аффиксами, то при отсутствии</a:t>
            </a:r>
            <a:endParaRPr lang="cs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F9CDB9C-7D0B-3946-A16E-B310E5A7C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466725"/>
            <a:ext cx="9288463" cy="66262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i="1">
                <a:latin typeface="Times New Roman" panose="02020603050405020304" pitchFamily="18" charset="0"/>
              </a:rPr>
              <a:t>подъемные 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cs-CZ" altLang="de-CZ" sz="2800">
                <a:latin typeface="Times New Roman" panose="02020603050405020304" pitchFamily="18" charset="0"/>
              </a:rPr>
              <a:t>cestovné, peníze za stěhovací výlohy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премиальные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,премиальные деньги; </a:t>
            </a:r>
            <a:r>
              <a:rPr lang="cs-CZ" altLang="de-CZ" sz="2800">
                <a:latin typeface="Times New Roman" panose="02020603050405020304" pitchFamily="18" charset="0"/>
              </a:rPr>
              <a:t>prémie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сверхурочные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,</a:t>
            </a:r>
            <a:r>
              <a:rPr lang="cs-CZ" altLang="ja-JP" sz="2800">
                <a:latin typeface="Times New Roman" panose="02020603050405020304" pitchFamily="18" charset="0"/>
              </a:rPr>
              <a:t>odměna za práci přes čas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авторские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cs-CZ" altLang="ja-JP" sz="2800">
                <a:latin typeface="Times New Roman" panose="02020603050405020304" pitchFamily="18" charset="0"/>
              </a:rPr>
              <a:t>,autorský honorář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. Тип продуктивен: нов. </a:t>
            </a:r>
            <a:r>
              <a:rPr lang="ru-RU" altLang="ja-JP" sz="2800" i="1">
                <a:latin typeface="Times New Roman" panose="02020603050405020304" pitchFamily="18" charset="0"/>
              </a:rPr>
              <a:t>северные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высокогорные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подземные</a:t>
            </a:r>
            <a:r>
              <a:rPr lang="ru-RU" altLang="ja-JP" sz="2800">
                <a:latin typeface="Times New Roman" panose="02020603050405020304" pitchFamily="18" charset="0"/>
              </a:rPr>
              <a:t> (о надбавках к зарплате в особых климатических и др. условиях); </a:t>
            </a:r>
            <a:r>
              <a:rPr lang="ru-RU" altLang="ja-JP" sz="2800" i="1">
                <a:latin typeface="Times New Roman" panose="02020603050405020304" pitchFamily="18" charset="0"/>
              </a:rPr>
              <a:t>плюс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к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зарплате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они</a:t>
            </a:r>
            <a:r>
              <a:rPr lang="ru-RU" altLang="ja-JP" sz="2800">
                <a:latin typeface="Times New Roman" panose="02020603050405020304" pitchFamily="18" charset="0"/>
              </a:rPr>
              <a:t> [нефтяники Каспия] </a:t>
            </a:r>
            <a:r>
              <a:rPr lang="ru-RU" altLang="ja-JP" sz="2800" i="1">
                <a:latin typeface="Times New Roman" panose="02020603050405020304" pitchFamily="18" charset="0"/>
              </a:rPr>
              <a:t>получают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так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называемые</a:t>
            </a:r>
            <a:r>
              <a:rPr lang="ru-RU" altLang="ja-JP" sz="2800">
                <a:latin typeface="Times New Roman" panose="02020603050405020304" pitchFamily="18" charset="0"/>
              </a:rPr>
              <a:t> "</a:t>
            </a:r>
            <a:r>
              <a:rPr lang="ru-RU" altLang="ja-JP" sz="2800" i="1">
                <a:latin typeface="Times New Roman" panose="02020603050405020304" pitchFamily="18" charset="0"/>
              </a:rPr>
              <a:t>морские</a:t>
            </a:r>
            <a:r>
              <a:rPr lang="ru-RU" altLang="ja-JP" sz="2800">
                <a:latin typeface="Times New Roman" panose="02020603050405020304" pitchFamily="18" charset="0"/>
              </a:rPr>
              <a:t>" (журн.); </a:t>
            </a:r>
            <a:r>
              <a:rPr lang="ru-RU" altLang="ja-JP" sz="2800" i="1">
                <a:latin typeface="Times New Roman" panose="02020603050405020304" pitchFamily="18" charset="0"/>
              </a:rPr>
              <a:t>Он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с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ними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заодно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паевые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получал</a:t>
            </a:r>
            <a:r>
              <a:rPr lang="ru-RU" altLang="ja-JP" sz="2800">
                <a:latin typeface="Times New Roman" panose="02020603050405020304" pitchFamily="18" charset="0"/>
              </a:rPr>
              <a:t> (устн. речь)</a:t>
            </a:r>
            <a:r>
              <a:rPr lang="cs-CZ" altLang="ja-JP" sz="2800">
                <a:latin typeface="Times New Roman" panose="02020603050405020304" pitchFamily="18" charset="0"/>
              </a:rPr>
              <a:t> (</a:t>
            </a:r>
            <a:r>
              <a:rPr lang="de-CH" altLang="ja-JP" sz="2800">
                <a:latin typeface="Times New Roman" panose="02020603050405020304" pitchFamily="18" charset="0"/>
              </a:rPr>
              <a:t>&lt; </a:t>
            </a:r>
            <a:r>
              <a:rPr lang="ru-RU" altLang="ja-JP" sz="2800" i="1">
                <a:latin typeface="Times New Roman" panose="02020603050405020304" pitchFamily="18" charset="0"/>
              </a:rPr>
              <a:t>пай</a:t>
            </a:r>
            <a:r>
              <a:rPr lang="de-CH" altLang="ja-JP" sz="2800">
                <a:latin typeface="Times New Roman" panose="02020603050405020304" pitchFamily="18" charset="0"/>
              </a:rPr>
              <a:t> </a:t>
            </a:r>
            <a:r>
              <a:rPr lang="cs-CZ" altLang="ja-JP" sz="2800">
                <a:latin typeface="Times New Roman" panose="02020603050405020304" pitchFamily="18" charset="0"/>
              </a:rPr>
              <a:t>,podíl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)</a:t>
            </a:r>
            <a:r>
              <a:rPr lang="ru-RU" altLang="ja-JP" sz="2800">
                <a:latin typeface="Times New Roman" panose="02020603050405020304" pitchFamily="18" charset="0"/>
              </a:rPr>
              <a:t>.</a:t>
            </a:r>
            <a:endParaRPr lang="cs-CZ" altLang="ja-JP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Substantivizovaná adjektiva, vzniklá elipsou a synonymní s víceslovným spojením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§ 548. К типу эллиптической субстантивации относятся мотивированные прилагательными существительные адъективного склонения, синонимичные словосочетаниям с мотивирующим прилагательным в</a:t>
            </a: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926CB0-4C23-2647-B048-F4B5ACC67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539750"/>
            <a:ext cx="9288463" cy="662463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качестве определяющего слова. Таким образованиям присваивается родовая система флексий в соответствии с родом эллиптируемого (опускаемого) существительного: а) </a:t>
            </a:r>
            <a:r>
              <a:rPr lang="ru-RU" altLang="de-CZ" sz="2800" i="1">
                <a:latin typeface="Times New Roman" panose="02020603050405020304" pitchFamily="18" charset="0"/>
              </a:rPr>
              <a:t>скорый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почтовый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пассажирский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поезд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русский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английский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язык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выходной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день</a:t>
            </a:r>
            <a:r>
              <a:rPr lang="ru-RU" altLang="de-CZ" sz="2800">
                <a:latin typeface="Times New Roman" panose="02020603050405020304" pitchFamily="18" charset="0"/>
              </a:rPr>
              <a:t>); б) </a:t>
            </a:r>
            <a:r>
              <a:rPr lang="ru-RU" altLang="de-CZ" sz="2800" i="1">
                <a:latin typeface="Times New Roman" panose="02020603050405020304" pitchFamily="18" charset="0"/>
              </a:rPr>
              <a:t>гражданская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Отечественная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война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лабораторная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контрольная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работа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сборная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команда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неотложная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помощь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сверхновая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звезда</a:t>
            </a:r>
            <a:r>
              <a:rPr lang="ru-RU" altLang="de-CZ" sz="2800">
                <a:latin typeface="Times New Roman" panose="02020603050405020304" pitchFamily="18" charset="0"/>
              </a:rPr>
              <a:t>, астрон.); в) </a:t>
            </a:r>
            <a:r>
              <a:rPr lang="ru-RU" altLang="de-CZ" sz="2800" i="1">
                <a:latin typeface="Times New Roman" panose="02020603050405020304" pitchFamily="18" charset="0"/>
              </a:rPr>
              <a:t>кондитерское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хирургическое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отделение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сухое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белое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вино</a:t>
            </a:r>
            <a:r>
              <a:rPr lang="ru-RU" altLang="de-CZ" sz="2800">
                <a:latin typeface="Times New Roman" panose="02020603050405020304" pitchFamily="18" charset="0"/>
              </a:rPr>
              <a:t>); г) </a:t>
            </a:r>
            <a:r>
              <a:rPr lang="ru-RU" altLang="de-CZ" sz="2800" i="1">
                <a:latin typeface="Times New Roman" panose="02020603050405020304" pitchFamily="18" charset="0"/>
              </a:rPr>
              <a:t>ноябрьские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майские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праздники</a:t>
            </a:r>
            <a:r>
              <a:rPr lang="ru-RU" altLang="de-CZ" sz="2800">
                <a:latin typeface="Times New Roman" panose="02020603050405020304" pitchFamily="18" charset="0"/>
              </a:rPr>
              <a:t>). Сюда же относятся собственные имена - топонимы, названия станций, улиц, предприятий, средств передвижения, сортовые и фирменные названия: </a:t>
            </a:r>
            <a:r>
              <a:rPr lang="ru-RU" altLang="de-CZ" sz="2800" i="1">
                <a:latin typeface="Times New Roman" panose="02020603050405020304" pitchFamily="18" charset="0"/>
              </a:rPr>
              <a:t>Звездный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городок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Пушкинская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Песчаная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улица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Невский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Университетский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проспект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Большой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Малый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театр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Лермонтовская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Спортивная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станция</a:t>
            </a:r>
            <a:r>
              <a:rPr lang="ru-RU" altLang="de-CZ" sz="2800">
                <a:latin typeface="Times New Roman" panose="02020603050405020304" pitchFamily="18" charset="0"/>
              </a:rPr>
              <a:t>).</a:t>
            </a:r>
            <a:endParaRPr lang="cs-CZ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ADF5826-3B12-BC4D-B956-43234DD77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395288"/>
            <a:ext cx="9288463" cy="662463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Тип высокопродуктивен в разг. речи и в сфере номинации; разг.: </a:t>
            </a:r>
            <a:r>
              <a:rPr lang="ru-RU" altLang="de-CZ" sz="2800" i="1">
                <a:latin typeface="Times New Roman" panose="02020603050405020304" pitchFamily="18" charset="0"/>
              </a:rPr>
              <a:t>при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исполнении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служебных</a:t>
            </a:r>
            <a:r>
              <a:rPr lang="ru-RU" altLang="de-CZ" sz="2800">
                <a:latin typeface="Times New Roman" panose="02020603050405020304" pitchFamily="18" charset="0"/>
              </a:rPr>
              <a:t> ((служебные обязанности)).</a:t>
            </a:r>
            <a:endParaRPr lang="cs-CZ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1E7DDCA-9319-DE46-A0FE-5B0BB82B4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466725"/>
            <a:ext cx="9361488" cy="68421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Adjektiva, vzniklá konverzí („nulovou sufigací</a:t>
            </a:r>
            <a:r>
              <a:rPr lang="cs-CZ" altLang="de-DE" sz="2800">
                <a:latin typeface="Times New Roman" panose="02020603050405020304" pitchFamily="18" charset="0"/>
              </a:rPr>
              <a:t>“</a:t>
            </a:r>
            <a:r>
              <a:rPr lang="cs-CZ" altLang="de-CZ" sz="2800">
                <a:latin typeface="Times New Roman" panose="02020603050405020304" pitchFamily="18" charset="0"/>
              </a:rPr>
              <a:t>):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§ 679 řádové číslovky: </a:t>
            </a:r>
            <a:r>
              <a:rPr lang="ru-RU" altLang="de-CZ" sz="2800" i="1">
                <a:latin typeface="Times New Roman" panose="02020603050405020304" pitchFamily="18" charset="0"/>
              </a:rPr>
              <a:t>шесть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шестой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восемь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восьмой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тридцать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тридцатый</a:t>
            </a:r>
            <a:endParaRPr lang="cs-CZ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§680 adjektiva z komparativů: </a:t>
            </a:r>
            <a:r>
              <a:rPr lang="ru-RU" altLang="de-CZ" sz="2800" i="1">
                <a:latin typeface="Times New Roman" panose="02020603050405020304" pitchFamily="18" charset="0"/>
              </a:rPr>
              <a:t>больше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больший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меньше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меньший</a:t>
            </a:r>
            <a:r>
              <a:rPr lang="ru-RU" altLang="de-CZ" sz="2800">
                <a:latin typeface="Times New Roman" panose="02020603050405020304" pitchFamily="18" charset="0"/>
              </a:rPr>
              <a:t>, аналогично </a:t>
            </a:r>
            <a:r>
              <a:rPr lang="ru-RU" altLang="de-CZ" sz="2800" i="1">
                <a:latin typeface="Times New Roman" panose="02020603050405020304" pitchFamily="18" charset="0"/>
              </a:rPr>
              <a:t>старший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младший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лучший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горший</a:t>
            </a:r>
            <a:endParaRPr lang="cs-CZ" altLang="de-CZ" sz="2800" i="1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§681 deverbální adjektiva: </a:t>
            </a:r>
            <a:r>
              <a:rPr lang="ru-RU" altLang="de-CZ" sz="2800">
                <a:latin typeface="Times New Roman" panose="02020603050405020304" pitchFamily="18" charset="0"/>
              </a:rPr>
              <a:t>Тип ограничен: 1) образованиями от префиксальных глаголов с компонентами -</a:t>
            </a:r>
            <a:r>
              <a:rPr lang="ru-RU" altLang="de-CZ" sz="2800" i="1">
                <a:latin typeface="Times New Roman" panose="02020603050405020304" pitchFamily="18" charset="0"/>
              </a:rPr>
              <a:t>ходить</a:t>
            </a:r>
            <a:r>
              <a:rPr lang="ru-RU" altLang="de-CZ" sz="2800">
                <a:latin typeface="Times New Roman" panose="02020603050405020304" pitchFamily="18" charset="0"/>
              </a:rPr>
              <a:t> и -</a:t>
            </a:r>
            <a:r>
              <a:rPr lang="ru-RU" altLang="de-CZ" sz="2800" i="1">
                <a:latin typeface="Times New Roman" panose="02020603050405020304" pitchFamily="18" charset="0"/>
              </a:rPr>
              <a:t>езжать</a:t>
            </a:r>
            <a:r>
              <a:rPr lang="ru-RU" altLang="de-CZ" sz="2800">
                <a:latin typeface="Times New Roman" panose="02020603050405020304" pitchFamily="18" charset="0"/>
              </a:rPr>
              <a:t>: </a:t>
            </a:r>
            <a:r>
              <a:rPr lang="ru-RU" altLang="de-CZ" sz="2800" i="1">
                <a:latin typeface="Times New Roman" panose="02020603050405020304" pitchFamily="18" charset="0"/>
              </a:rPr>
              <a:t>входить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вхожий</a:t>
            </a:r>
            <a:r>
              <a:rPr lang="cs-CZ" altLang="de-CZ" sz="2800">
                <a:latin typeface="Times New Roman" panose="02020603050405020304" pitchFamily="18" charset="0"/>
              </a:rPr>
              <a:t> ,mající přístup, docházející na návštěvy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сходиться</a:t>
            </a:r>
            <a:r>
              <a:rPr lang="ru-RU" altLang="de-CZ" sz="2800">
                <a:latin typeface="Times New Roman" panose="02020603050405020304" pitchFamily="18" charset="0"/>
              </a:rPr>
              <a:t> (совпадать в каких-л. чертах) - </a:t>
            </a:r>
            <a:r>
              <a:rPr lang="ru-RU" altLang="de-CZ" sz="2800" i="1">
                <a:latin typeface="Times New Roman" panose="02020603050405020304" pitchFamily="18" charset="0"/>
              </a:rPr>
              <a:t>схожий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заходить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захожий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cs-CZ" altLang="de-CZ" sz="2800">
                <a:latin typeface="Times New Roman" panose="02020603050405020304" pitchFamily="18" charset="0"/>
              </a:rPr>
              <a:t>přespolní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прохожий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,</a:t>
            </a:r>
            <a:r>
              <a:rPr lang="cs-CZ" altLang="ja-JP" sz="2800">
                <a:latin typeface="Times New Roman" panose="02020603050405020304" pitchFamily="18" charset="0"/>
              </a:rPr>
              <a:t>mimojdoucí, kolem procházející, pěší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; </a:t>
            </a:r>
            <a:r>
              <a:rPr lang="ru-RU" altLang="ja-JP" sz="2800" i="1">
                <a:latin typeface="Times New Roman" panose="02020603050405020304" pitchFamily="18" charset="0"/>
              </a:rPr>
              <a:t>приезжать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приезжий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,</a:t>
            </a:r>
            <a:r>
              <a:rPr lang="cs-CZ" altLang="ja-JP" sz="2800">
                <a:latin typeface="Times New Roman" panose="02020603050405020304" pitchFamily="18" charset="0"/>
              </a:rPr>
              <a:t>přicestovalý, dojíždějící, hostující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заезжий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,</a:t>
            </a:r>
            <a:r>
              <a:rPr lang="cs-CZ" altLang="ja-JP" sz="2800">
                <a:latin typeface="Times New Roman" panose="02020603050405020304" pitchFamily="18" charset="0"/>
              </a:rPr>
              <a:t>příchozí, hostující, cestující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проезжий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,</a:t>
            </a:r>
            <a:r>
              <a:rPr lang="cs-CZ" altLang="ja-JP" sz="2800">
                <a:latin typeface="Times New Roman" panose="02020603050405020304" pitchFamily="18" charset="0"/>
              </a:rPr>
              <a:t>projíždějící kolem, mimojedoucí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7CCC320-EF82-1541-AE06-5BE5AB892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323850"/>
            <a:ext cx="9361488" cy="69119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i="1">
                <a:latin typeface="Times New Roman" panose="02020603050405020304" pitchFamily="18" charset="0"/>
              </a:rPr>
              <a:t>отъезжий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cs-CZ" altLang="de-CZ" sz="2800">
                <a:latin typeface="Times New Roman" panose="02020603050405020304" pitchFamily="18" charset="0"/>
              </a:rPr>
              <a:t>vzdálený, odlehlý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de-CZ" sz="2800">
                <a:latin typeface="Times New Roman" panose="02020603050405020304" pitchFamily="18" charset="0"/>
              </a:rPr>
              <a:t>; 2) следующими образованиями: </a:t>
            </a:r>
            <a:r>
              <a:rPr lang="ru-RU" altLang="de-CZ" sz="2800" i="1">
                <a:latin typeface="Times New Roman" panose="02020603050405020304" pitchFamily="18" charset="0"/>
              </a:rPr>
              <a:t>походить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похожий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расходовать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>
                <a:latin typeface="Times New Roman" panose="02020603050405020304" pitchFamily="18" charset="0"/>
              </a:rPr>
              <a:t>тратить, употреблять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расхожий</a:t>
            </a:r>
            <a:r>
              <a:rPr lang="ru-RU" altLang="de-CZ" sz="2800">
                <a:latin typeface="Times New Roman" panose="02020603050405020304" pitchFamily="18" charset="0"/>
              </a:rPr>
              <a:t> (разг.)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cs-CZ" altLang="de-CZ" sz="2800">
                <a:latin typeface="Times New Roman" panose="02020603050405020304" pitchFamily="18" charset="0"/>
              </a:rPr>
              <a:t>dobře jdoucí na odbyt (</a:t>
            </a:r>
            <a:r>
              <a:rPr lang="ru-RU" altLang="de-CZ" sz="2800">
                <a:latin typeface="Times New Roman" panose="02020603050405020304" pitchFamily="18" charset="0"/>
              </a:rPr>
              <a:t>товар</a:t>
            </a:r>
            <a:r>
              <a:rPr lang="cs-CZ" altLang="de-CZ" sz="2800">
                <a:latin typeface="Times New Roman" panose="02020603050405020304" pitchFamily="18" charset="0"/>
              </a:rPr>
              <a:t>)</a:t>
            </a:r>
            <a:r>
              <a:rPr lang="ru-RU" altLang="de-CZ" sz="2800">
                <a:latin typeface="Times New Roman" panose="02020603050405020304" pitchFamily="18" charset="0"/>
              </a:rPr>
              <a:t>; </a:t>
            </a:r>
            <a:r>
              <a:rPr lang="cs-CZ" altLang="de-CZ" sz="2800">
                <a:latin typeface="Times New Roman" panose="02020603050405020304" pitchFamily="18" charset="0"/>
              </a:rPr>
              <a:t>všední, obyčejný (</a:t>
            </a:r>
            <a:r>
              <a:rPr lang="ru-RU" altLang="de-CZ" sz="2800">
                <a:latin typeface="Times New Roman" panose="02020603050405020304" pitchFamily="18" charset="0"/>
              </a:rPr>
              <a:t>платье, ботинки</a:t>
            </a:r>
            <a:r>
              <a:rPr lang="cs-CZ" altLang="de-CZ" sz="2800">
                <a:latin typeface="Times New Roman" panose="02020603050405020304" pitchFamily="18" charset="0"/>
              </a:rPr>
              <a:t>)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хвор</a:t>
            </a:r>
            <a:r>
              <a:rPr lang="ru-RU" altLang="ja-JP" sz="2800" i="1" u="sng">
                <a:latin typeface="Times New Roman" panose="02020603050405020304" pitchFamily="18" charset="0"/>
              </a:rPr>
              <a:t>а</a:t>
            </a:r>
            <a:r>
              <a:rPr lang="ru-RU" altLang="ja-JP" sz="2800" i="1">
                <a:latin typeface="Times New Roman" panose="02020603050405020304" pitchFamily="18" charset="0"/>
              </a:rPr>
              <a:t>ть</a:t>
            </a:r>
            <a:r>
              <a:rPr lang="ru-RU" altLang="ja-JP" sz="2800">
                <a:latin typeface="Times New Roman" panose="02020603050405020304" pitchFamily="18" charset="0"/>
              </a:rPr>
              <a:t> ,</a:t>
            </a:r>
            <a:r>
              <a:rPr lang="cs-CZ" altLang="ja-JP" sz="2800">
                <a:latin typeface="Times New Roman" panose="02020603050405020304" pitchFamily="18" charset="0"/>
              </a:rPr>
              <a:t>stonat, churavět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 - </a:t>
            </a:r>
            <a:r>
              <a:rPr lang="ru-RU" altLang="ja-JP" sz="2800" i="1">
                <a:latin typeface="Times New Roman" panose="02020603050405020304" pitchFamily="18" charset="0"/>
              </a:rPr>
              <a:t>хворый</a:t>
            </a:r>
            <a:r>
              <a:rPr lang="ru-RU" altLang="ja-JP" sz="2800">
                <a:latin typeface="Times New Roman" panose="02020603050405020304" pitchFamily="18" charset="0"/>
              </a:rPr>
              <a:t> (прост.) ,</a:t>
            </a:r>
            <a:r>
              <a:rPr lang="cs-CZ" altLang="ja-JP" sz="2800">
                <a:latin typeface="Times New Roman" panose="02020603050405020304" pitchFamily="18" charset="0"/>
              </a:rPr>
              <a:t>nemocný, chorý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жить</a:t>
            </a:r>
            <a:r>
              <a:rPr lang="ru-RU" altLang="ja-JP" sz="2800">
                <a:latin typeface="Times New Roman" panose="02020603050405020304" pitchFamily="18" charset="0"/>
              </a:rPr>
              <a:t> (</a:t>
            </a:r>
            <a:r>
              <a:rPr lang="ru-RU" altLang="ja-JP" sz="2800" i="1">
                <a:latin typeface="Times New Roman" panose="02020603050405020304" pitchFamily="18" charset="0"/>
              </a:rPr>
              <a:t>живут</a:t>
            </a:r>
            <a:r>
              <a:rPr lang="ru-RU" altLang="ja-JP" sz="2800">
                <a:latin typeface="Times New Roman" panose="02020603050405020304" pitchFamily="18" charset="0"/>
              </a:rPr>
              <a:t>) - </a:t>
            </a:r>
            <a:r>
              <a:rPr lang="ru-RU" altLang="ja-JP" sz="2800" i="1">
                <a:latin typeface="Times New Roman" panose="02020603050405020304" pitchFamily="18" charset="0"/>
              </a:rPr>
              <a:t>живой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любить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любый</a:t>
            </a:r>
            <a:r>
              <a:rPr lang="ru-RU" altLang="ja-JP" sz="2800">
                <a:latin typeface="Times New Roman" panose="02020603050405020304" pitchFamily="18" charset="0"/>
              </a:rPr>
              <a:t> (обычно в краткой форме: </a:t>
            </a:r>
            <a:r>
              <a:rPr lang="ru-RU" altLang="ja-JP" sz="2800" i="1">
                <a:latin typeface="Times New Roman" panose="02020603050405020304" pitchFamily="18" charset="0"/>
              </a:rPr>
              <a:t>люб</a:t>
            </a:r>
            <a:r>
              <a:rPr lang="cs-CZ" altLang="ja-JP" sz="2800">
                <a:latin typeface="Times New Roman" panose="02020603050405020304" pitchFamily="18" charset="0"/>
              </a:rPr>
              <a:t> ,milý, milovaný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), </a:t>
            </a:r>
            <a:r>
              <a:rPr lang="ru-RU" altLang="ja-JP" sz="2800" i="1">
                <a:latin typeface="Times New Roman" panose="02020603050405020304" pitchFamily="18" charset="0"/>
              </a:rPr>
              <a:t>тошнить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тошный</a:t>
            </a:r>
            <a:r>
              <a:rPr lang="cs-CZ" altLang="ja-JP" sz="2800">
                <a:latin typeface="Times New Roman" panose="02020603050405020304" pitchFamily="18" charset="0"/>
              </a:rPr>
              <a:t> ,odporný, hnusný, vyvolávající zvracení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.</a:t>
            </a:r>
            <a:endParaRPr lang="cs-CZ" altLang="ja-JP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§682 Desubstantivní adjektiva: </a:t>
            </a:r>
            <a:r>
              <a:rPr lang="ru-RU" altLang="de-CZ" sz="2800">
                <a:latin typeface="Times New Roman" panose="02020603050405020304" pitchFamily="18" charset="0"/>
              </a:rPr>
              <a:t>с общим относительным (включая и притяжательное) значением; в некоторых из них встречаются разнообразные чередования. 1) С собственно относительным знач.: </a:t>
            </a:r>
            <a:r>
              <a:rPr lang="ru-RU" altLang="de-CZ" sz="2800" i="1">
                <a:latin typeface="Times New Roman" panose="02020603050405020304" pitchFamily="18" charset="0"/>
              </a:rPr>
              <a:t>будни</a:t>
            </a:r>
            <a:r>
              <a:rPr lang="ru-RU" altLang="de-CZ" sz="2800">
                <a:latin typeface="Times New Roman" panose="02020603050405020304" pitchFamily="18" charset="0"/>
              </a:rPr>
              <a:t> </a:t>
            </a:r>
            <a:r>
              <a:rPr lang="cs-CZ" altLang="de-CZ" sz="2800">
                <a:latin typeface="Times New Roman" panose="02020603050405020304" pitchFamily="18" charset="0"/>
              </a:rPr>
              <a:t>,všední dny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 –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будний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,</a:t>
            </a:r>
            <a:r>
              <a:rPr lang="cs-CZ" altLang="ja-JP" sz="2800">
                <a:latin typeface="Times New Roman" panose="02020603050405020304" pitchFamily="18" charset="0"/>
              </a:rPr>
              <a:t>všední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весна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вешний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cs-CZ" altLang="ja-JP" sz="2800">
                <a:latin typeface="Times New Roman" panose="02020603050405020304" pitchFamily="18" charset="0"/>
              </a:rPr>
              <a:t>,jarní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 (poetické, lokální)</a:t>
            </a:r>
            <a:br>
              <a:rPr lang="cs-CZ" altLang="ja-JP" sz="2800">
                <a:latin typeface="Times New Roman" panose="02020603050405020304" pitchFamily="18" charset="0"/>
              </a:rPr>
            </a:br>
            <a:r>
              <a:rPr lang="cs-CZ" altLang="ja-JP" sz="2800">
                <a:latin typeface="Times New Roman" panose="02020603050405020304" pitchFamily="18" charset="0"/>
              </a:rPr>
              <a:t>(</a:t>
            </a:r>
            <a:r>
              <a:rPr lang="ru-RU" altLang="ja-JP" sz="2800">
                <a:latin typeface="Times New Roman" panose="02020603050405020304" pitchFamily="18" charset="0"/>
              </a:rPr>
              <a:t>|с1н - шн'|</a:t>
            </a:r>
            <a:r>
              <a:rPr lang="cs-CZ" altLang="ja-JP" sz="2800">
                <a:latin typeface="Times New Roman" panose="02020603050405020304" pitchFamily="18" charset="0"/>
              </a:rPr>
              <a:t>)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золото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золотой</a:t>
            </a:r>
            <a:r>
              <a:rPr lang="ru-RU" altLang="ja-JP" sz="2800">
                <a:latin typeface="Times New Roman" panose="02020603050405020304" pitchFamily="18" charset="0"/>
              </a:rPr>
              <a:t>; </a:t>
            </a:r>
            <a:r>
              <a:rPr lang="ru-RU" altLang="ja-JP" sz="2800" i="1">
                <a:latin typeface="Times New Roman" panose="02020603050405020304" pitchFamily="18" charset="0"/>
              </a:rPr>
              <a:t>работа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рабочий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br>
              <a:rPr lang="cs-CZ" altLang="ja-JP" sz="2800">
                <a:latin typeface="Times New Roman" panose="02020603050405020304" pitchFamily="18" charset="0"/>
              </a:rPr>
            </a:br>
            <a:r>
              <a:rPr lang="cs-CZ" altLang="ja-JP" sz="2800">
                <a:latin typeface="Times New Roman" panose="02020603050405020304" pitchFamily="18" charset="0"/>
              </a:rPr>
              <a:t>,dělnický; pracovní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и </a:t>
            </a:r>
            <a:r>
              <a:rPr lang="ru-RU" altLang="ja-JP" sz="2800" i="1">
                <a:latin typeface="Times New Roman" panose="02020603050405020304" pitchFamily="18" charset="0"/>
              </a:rPr>
              <a:t>охота</a:t>
            </a:r>
            <a:r>
              <a:rPr lang="ru-RU" altLang="ja-JP" sz="2800">
                <a:latin typeface="Times New Roman" panose="02020603050405020304" pitchFamily="18" charset="0"/>
              </a:rPr>
              <a:t> (желание) (прост.) - </a:t>
            </a:r>
            <a:r>
              <a:rPr lang="ru-RU" altLang="ja-JP" sz="2800" i="1">
                <a:latin typeface="Times New Roman" panose="02020603050405020304" pitchFamily="18" charset="0"/>
              </a:rPr>
              <a:t>охочий</a:t>
            </a:r>
            <a:br>
              <a:rPr lang="cs-CZ" altLang="ja-JP" sz="2800">
                <a:latin typeface="Times New Roman" panose="02020603050405020304" pitchFamily="18" charset="0"/>
              </a:rPr>
            </a:br>
            <a:r>
              <a:rPr lang="cs-CZ" altLang="ja-JP" sz="2800">
                <a:latin typeface="Times New Roman" panose="02020603050405020304" pitchFamily="18" charset="0"/>
              </a:rPr>
              <a:t>,pln chuti do něčeho, jako drak na něco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 (</a:t>
            </a:r>
            <a:r>
              <a:rPr lang="ru-RU" altLang="ja-JP" sz="2800">
                <a:latin typeface="Times New Roman" panose="02020603050405020304" pitchFamily="18" charset="0"/>
              </a:rPr>
              <a:t>|т - ч|</a:t>
            </a:r>
            <a:r>
              <a:rPr lang="cs-CZ" altLang="ja-JP" sz="2800">
                <a:latin typeface="Times New Roman" panose="02020603050405020304" pitchFamily="18" charset="0"/>
              </a:rPr>
              <a:t>) (většinou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027CCFB-BA47-5845-97A9-B4D017713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363" y="395288"/>
            <a:ext cx="9359900" cy="684053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ve jmenném tvaru: </a:t>
            </a:r>
            <a:r>
              <a:rPr lang="ru-RU" altLang="de-CZ" sz="2800" i="1">
                <a:latin typeface="Times New Roman" panose="02020603050405020304" pitchFamily="18" charset="0"/>
              </a:rPr>
              <a:t>Охочи по магазинам бегать</a:t>
            </a:r>
            <a:r>
              <a:rPr lang="cs-CZ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>
                <a:latin typeface="Times New Roman" panose="02020603050405020304" pitchFamily="18" charset="0"/>
              </a:rPr>
              <a:t>Ушаков; </a:t>
            </a:r>
            <a:r>
              <a:rPr lang="ru-RU" altLang="de-CZ" sz="2800" i="1">
                <a:latin typeface="Times New Roman" panose="02020603050405020304" pitchFamily="18" charset="0"/>
              </a:rPr>
              <a:t>Охоч до сладкого</a:t>
            </a:r>
            <a:r>
              <a:rPr lang="ru-RU" altLang="de-CZ" sz="2800">
                <a:latin typeface="Times New Roman" panose="02020603050405020304" pitchFamily="18" charset="0"/>
              </a:rPr>
              <a:t>, Ожегов</a:t>
            </a:r>
            <a:r>
              <a:rPr lang="cs-CZ" altLang="de-CZ" sz="2800">
                <a:latin typeface="Times New Roman" panose="02020603050405020304" pitchFamily="18" charset="0"/>
              </a:rPr>
              <a:t>); </a:t>
            </a:r>
            <a:r>
              <a:rPr lang="ru-RU" altLang="de-CZ" sz="2800" i="1">
                <a:latin typeface="Times New Roman" panose="02020603050405020304" pitchFamily="18" charset="0"/>
              </a:rPr>
              <a:t>погода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погожий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,jasný, krásný, plný pohody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 (hov.) (</a:t>
            </a:r>
            <a:r>
              <a:rPr lang="ru-RU" altLang="ja-JP" sz="2800">
                <a:latin typeface="Times New Roman" panose="02020603050405020304" pitchFamily="18" charset="0"/>
              </a:rPr>
              <a:t>|д - ж|</a:t>
            </a:r>
            <a:r>
              <a:rPr lang="cs-CZ" altLang="ja-JP" sz="2800">
                <a:latin typeface="Times New Roman" panose="02020603050405020304" pitchFamily="18" charset="0"/>
              </a:rPr>
              <a:t>)</a:t>
            </a:r>
            <a:r>
              <a:rPr lang="ru-RU" altLang="ja-JP" sz="2800">
                <a:latin typeface="Times New Roman" panose="02020603050405020304" pitchFamily="18" charset="0"/>
              </a:rPr>
              <a:t>; </a:t>
            </a:r>
            <a:r>
              <a:rPr lang="ru-RU" altLang="ja-JP" sz="2800" i="1">
                <a:latin typeface="Times New Roman" panose="02020603050405020304" pitchFamily="18" charset="0"/>
              </a:rPr>
              <a:t>болезнь</a:t>
            </a:r>
            <a:r>
              <a:rPr lang="ru-RU" altLang="ja-JP" sz="2800">
                <a:latin typeface="Times New Roman" panose="02020603050405020304" pitchFamily="18" charset="0"/>
              </a:rPr>
              <a:t> - прост. </a:t>
            </a:r>
            <a:r>
              <a:rPr lang="ru-RU" altLang="ja-JP" sz="2800" i="1">
                <a:latin typeface="Times New Roman" panose="02020603050405020304" pitchFamily="18" charset="0"/>
              </a:rPr>
              <a:t>болезный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cs-CZ" altLang="ja-JP" sz="2800">
                <a:latin typeface="Times New Roman" panose="02020603050405020304" pitchFamily="18" charset="0"/>
              </a:rPr>
              <a:t>,nebohý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 (lid.) (</a:t>
            </a:r>
            <a:r>
              <a:rPr lang="ru-RU" altLang="ja-JP" sz="2800">
                <a:latin typeface="Times New Roman" panose="02020603050405020304" pitchFamily="18" charset="0"/>
              </a:rPr>
              <a:t>|н' - н|</a:t>
            </a:r>
            <a:r>
              <a:rPr lang="cs-CZ" altLang="ja-JP" sz="2800">
                <a:latin typeface="Times New Roman" panose="02020603050405020304" pitchFamily="18" charset="0"/>
              </a:rPr>
              <a:t>)</a:t>
            </a:r>
            <a:r>
              <a:rPr lang="ru-RU" altLang="ja-JP" sz="2800">
                <a:latin typeface="Times New Roman" panose="02020603050405020304" pitchFamily="18" charset="0"/>
              </a:rPr>
              <a:t>; </a:t>
            </a:r>
            <a:r>
              <a:rPr lang="ru-RU" altLang="ja-JP" sz="2800" i="1">
                <a:latin typeface="Times New Roman" panose="02020603050405020304" pitchFamily="18" charset="0"/>
              </a:rPr>
              <a:t>досуг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досужий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cs-CZ" altLang="ja-JP" sz="2800">
                <a:latin typeface="Times New Roman" panose="02020603050405020304" pitchFamily="18" charset="0"/>
              </a:rPr>
              <a:t>,volný, prázdný, nicotný, planý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 (</a:t>
            </a:r>
            <a:r>
              <a:rPr lang="ru-RU" altLang="ja-JP" sz="2800">
                <a:latin typeface="Times New Roman" panose="02020603050405020304" pitchFamily="18" charset="0"/>
              </a:rPr>
              <a:t>|г - ж|</a:t>
            </a:r>
            <a:r>
              <a:rPr lang="cs-CZ" altLang="ja-JP" sz="2800">
                <a:latin typeface="Times New Roman" panose="02020603050405020304" pitchFamily="18" charset="0"/>
              </a:rPr>
              <a:t>)</a:t>
            </a:r>
            <a:r>
              <a:rPr lang="ru-RU" altLang="ja-JP" sz="2800">
                <a:latin typeface="Times New Roman" panose="02020603050405020304" pitchFamily="18" charset="0"/>
              </a:rPr>
              <a:t>. 2) С притяжательным знач.: </a:t>
            </a:r>
            <a:r>
              <a:rPr lang="ru-RU" altLang="ja-JP" sz="2800" i="1">
                <a:latin typeface="Times New Roman" panose="02020603050405020304" pitchFamily="18" charset="0"/>
              </a:rPr>
              <a:t>отец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отчий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cs-CZ" altLang="ja-JP" sz="2800">
                <a:latin typeface="Times New Roman" panose="02020603050405020304" pitchFamily="18" charset="0"/>
              </a:rPr>
              <a:t>,otcovský, otecký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 (zast., poet.) (</a:t>
            </a:r>
            <a:r>
              <a:rPr lang="ru-RU" altLang="ja-JP" sz="2800">
                <a:latin typeface="Times New Roman" panose="02020603050405020304" pitchFamily="18" charset="0"/>
              </a:rPr>
              <a:t>|ц - ч|</a:t>
            </a:r>
            <a:r>
              <a:rPr lang="cs-CZ" altLang="ja-JP" sz="2800">
                <a:latin typeface="Times New Roman" panose="02020603050405020304" pitchFamily="18" charset="0"/>
              </a:rPr>
              <a:t>)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орёл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орлий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cs-CZ" altLang="ja-JP" sz="2800">
                <a:latin typeface="Times New Roman" panose="02020603050405020304" pitchFamily="18" charset="0"/>
              </a:rPr>
              <a:t>(</a:t>
            </a:r>
            <a:r>
              <a:rPr lang="ru-RU" altLang="ja-JP" sz="2800">
                <a:latin typeface="Times New Roman" panose="02020603050405020304" pitchFamily="18" charset="0"/>
              </a:rPr>
              <a:t>|л - л'|</a:t>
            </a:r>
            <a:r>
              <a:rPr lang="cs-CZ" altLang="ja-JP" sz="2800">
                <a:latin typeface="Times New Roman" panose="02020603050405020304" pitchFamily="18" charset="0"/>
              </a:rPr>
              <a:t>)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патриарх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патриарший</a:t>
            </a:r>
            <a:r>
              <a:rPr lang="ru-RU" altLang="ja-JP" sz="2800">
                <a:latin typeface="Times New Roman" panose="02020603050405020304" pitchFamily="18" charset="0"/>
              </a:rPr>
              <a:t> и </a:t>
            </a:r>
            <a:r>
              <a:rPr lang="ru-RU" altLang="ja-JP" sz="2800" i="1">
                <a:latin typeface="Times New Roman" panose="02020603050405020304" pitchFamily="18" charset="0"/>
              </a:rPr>
              <a:t>монарх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монарший</a:t>
            </a:r>
            <a:r>
              <a:rPr lang="ru-RU" altLang="ja-JP" sz="2800">
                <a:latin typeface="Times New Roman" panose="02020603050405020304" pitchFamily="18" charset="0"/>
              </a:rPr>
              <a:t> |х - ш|. Тип непродуктивный; относящиеся к нему слова весьма неоднородны и в семантическом, и в стилистическом отношении.</a:t>
            </a:r>
            <a:endParaRPr lang="cs-CZ" altLang="ja-JP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CZ" sz="2800">
                <a:latin typeface="Times New Roman" panose="02020603050405020304" pitchFamily="18" charset="0"/>
              </a:rPr>
              <a:t>NB Všechna tato adjektiva patří k prvnímu skloňovacímu typu adjektiv, tedy </a:t>
            </a:r>
            <a:r>
              <a:rPr lang="ru-RU" altLang="de-CZ" sz="2800" i="1">
                <a:latin typeface="Times New Roman" panose="02020603050405020304" pitchFamily="18" charset="0"/>
              </a:rPr>
              <a:t>рабочий, рабочая, рабочее; орлий, орляя, орлее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>
                <a:latin typeface="Times New Roman" panose="02020603050405020304" pitchFamily="18" charset="0"/>
              </a:rPr>
              <a:t>srov. oproti tomu </a:t>
            </a:r>
            <a:r>
              <a:rPr lang="ru-RU" altLang="de-CZ" sz="2800" i="1">
                <a:latin typeface="Times New Roman" panose="02020603050405020304" pitchFamily="18" charset="0"/>
              </a:rPr>
              <a:t>медвежий, медвежья, медвежье; волчий, волчья, волчье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se sufixem -</a:t>
            </a:r>
            <a:r>
              <a:rPr lang="cs-CZ" altLang="de-CZ" sz="2800" i="1">
                <a:latin typeface="Times New Roman" panose="02020603050405020304" pitchFamily="18" charset="0"/>
              </a:rPr>
              <a:t>j</a:t>
            </a:r>
            <a:r>
              <a:rPr lang="cs-CZ" altLang="de-CZ" sz="2800">
                <a:latin typeface="Times New Roman" panose="02020603050405020304" pitchFamily="18" charset="0"/>
              </a:rPr>
              <a:t>-.</a:t>
            </a:r>
            <a:endParaRPr lang="de-DE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2BD8B7-323B-8D4E-9977-CDC2E4E83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338" y="466725"/>
            <a:ext cx="9505950" cy="67691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O otázce konverze („nulové sufigace</a:t>
            </a:r>
            <a:r>
              <a:rPr lang="cs-CZ" altLang="de-DE" sz="2800">
                <a:latin typeface="Times New Roman" panose="02020603050405020304" pitchFamily="18" charset="0"/>
              </a:rPr>
              <a:t>“</a:t>
            </a:r>
            <a:r>
              <a:rPr lang="cs-CZ" altLang="de-CZ" sz="2800">
                <a:latin typeface="Times New Roman" panose="02020603050405020304" pitchFamily="18" charset="0"/>
              </a:rPr>
              <a:t>) u sloves jsme mluvili; závisí na tom, jak budeme interpretovat kmenotvorné přípony sloves, zejména v produktivních třídách 1-5 podle Isačenka/Ďuroviče, tedy /a(j)/, /e(j)/, /ova//uj/, /n//n,//nu/, /i/, srov. prezentace 09, slidy 15/16!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5BE6D4D-797C-7B41-B815-66D8DA552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363" y="395288"/>
            <a:ext cx="9432925" cy="6985000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такого аффикса и каких-либо иных формальных средств отмечается значимое отсутствие аффикса, т. е. данное значение выражено нулевым аффиксальным морфом. Существуют нулевые флексийные, нулевые суффиксальные и нулевые интерфиксальные морфы.»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S tím lze do jisté míry polemizovat: zatímco v případě tvarů jako </a:t>
            </a:r>
            <a:r>
              <a:rPr lang="ru-RU" altLang="de-CZ" sz="2800" i="1">
                <a:latin typeface="Times New Roman" panose="02020603050405020304" pitchFamily="18" charset="0"/>
              </a:rPr>
              <a:t>стол, рук, достоин, перемог </a:t>
            </a:r>
            <a:r>
              <a:rPr lang="cs-CZ" altLang="de-CZ" sz="2800">
                <a:latin typeface="Times New Roman" panose="02020603050405020304" pitchFamily="18" charset="0"/>
              </a:rPr>
              <a:t>asi přítomnost nulové koncovky je jediný rozumný způsob, jak popsat vyjadřování pádu a čísla, resp. čísla a rodu (nejde o to, že by se zde jednalo o jakousi nesklonnost, že by koncovka chyběla, ale její foneticky nulová podoba má odpovídající význam), není snad nutné v případě slova </a:t>
            </a:r>
            <a:r>
              <a:rPr lang="ru-RU" altLang="de-CZ" sz="2800" i="1">
                <a:latin typeface="Times New Roman" panose="02020603050405020304" pitchFamily="18" charset="0"/>
              </a:rPr>
              <a:t>супруга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vidět nulovou podobu nějakého afixu, protože slova </a:t>
            </a:r>
            <a:r>
              <a:rPr lang="ru-RU" altLang="de-CZ" sz="2800" i="1">
                <a:latin typeface="Times New Roman" panose="02020603050405020304" pitchFamily="18" charset="0"/>
              </a:rPr>
              <a:t>учительница, студентка </a:t>
            </a:r>
            <a:r>
              <a:rPr lang="cs-CZ" altLang="de-CZ" sz="2800">
                <a:latin typeface="Times New Roman" panose="02020603050405020304" pitchFamily="18" charset="0"/>
              </a:rPr>
              <a:t>obsahují slovotvorný afix pro tvoření feminativa, nýbrž je možné, vznik takového slova popsat jako přechod z 1. do 2. skloňovací třídy.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7E7D21-5697-AE42-B06E-BA462CCE6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363" y="466725"/>
            <a:ext cx="9432925" cy="6697663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Jinak řečeno, zatímco u podob </a:t>
            </a:r>
            <a:r>
              <a:rPr lang="ru-RU" altLang="de-CZ" sz="2800" i="1">
                <a:latin typeface="Times New Roman" panose="02020603050405020304" pitchFamily="18" charset="0"/>
              </a:rPr>
              <a:t>стол, рук, достоин, перемог </a:t>
            </a:r>
            <a:r>
              <a:rPr lang="cs-CZ" altLang="de-CZ" sz="2800">
                <a:latin typeface="Times New Roman" panose="02020603050405020304" pitchFamily="18" charset="0"/>
              </a:rPr>
              <a:t>bych neřekl, že nemají koncovku, ale že mají koncovku, která je nulová, by se u typu </a:t>
            </a:r>
            <a:r>
              <a:rPr lang="ru-RU" altLang="de-CZ" sz="2800" i="1">
                <a:latin typeface="Times New Roman" panose="02020603050405020304" pitchFamily="18" charset="0"/>
              </a:rPr>
              <a:t>супруга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dalo říci, že nemá slovotvorný afix a ne že jeho slovotvorný afix je nulový</a:t>
            </a:r>
            <a:endParaRPr lang="ru-RU" altLang="de-CZ" sz="2800">
              <a:latin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Oproti tomu pozice RG (1980):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§202 </a:t>
            </a:r>
            <a:r>
              <a:rPr lang="ru-RU" altLang="de-CZ" sz="2800">
                <a:latin typeface="Times New Roman" panose="02020603050405020304" pitchFamily="18" charset="0"/>
              </a:rPr>
              <a:t>«Суффикс может быть не только материально выраженным, но и нулевым. При нулевой суффиксации (</a:t>
            </a:r>
            <a:r>
              <a:rPr lang="ru-RU" altLang="de-CZ" sz="2800" i="1">
                <a:latin typeface="Times New Roman" panose="02020603050405020304" pitchFamily="18" charset="0"/>
              </a:rPr>
              <a:t>выход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синь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задира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,popichovač(ka)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cs-CZ" altLang="de-CZ" sz="2800">
                <a:latin typeface="Times New Roman" panose="02020603050405020304" pitchFamily="18" charset="0"/>
              </a:rPr>
              <a:t> (&lt; </a:t>
            </a:r>
            <a:r>
              <a:rPr lang="ru-RU" altLang="de-CZ" sz="2800" i="1">
                <a:latin typeface="Times New Roman" panose="02020603050405020304" pitchFamily="18" charset="0"/>
              </a:rPr>
              <a:t>задирать</a:t>
            </a:r>
            <a:r>
              <a:rPr lang="ru-RU" altLang="de-CZ" sz="2800">
                <a:latin typeface="Times New Roman" panose="02020603050405020304" pitchFamily="18" charset="0"/>
              </a:rPr>
              <a:t> ,</a:t>
            </a:r>
            <a:r>
              <a:rPr lang="cs-CZ" altLang="de-CZ" sz="2800">
                <a:latin typeface="Times New Roman" panose="02020603050405020304" pitchFamily="18" charset="0"/>
              </a:rPr>
              <a:t>dráždit, popichovat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cs-CZ" altLang="de-CZ" sz="2800">
                <a:latin typeface="Times New Roman" panose="02020603050405020304" pitchFamily="18" charset="0"/>
              </a:rPr>
              <a:t>)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проезжий</a:t>
            </a:r>
            <a:r>
              <a:rPr lang="ru-RU" altLang="de-CZ" sz="2800">
                <a:latin typeface="Times New Roman" panose="02020603050405020304" pitchFamily="18" charset="0"/>
              </a:rPr>
              <a:t>) в состав форманта входят нулевой словообразовательный суффикс и система флексий мотивированного слова. С помощью нулевой суффиксации выражаются те же словообразовательные значения, что и при материально выраженной суффиксации (см. §446</a:t>
            </a:r>
            <a:r>
              <a:rPr lang="de-CH" altLang="de-CZ" sz="2800">
                <a:latin typeface="Times New Roman" panose="02020603050405020304" pitchFamily="18" charset="0"/>
              </a:rPr>
              <a:t>-467).</a:t>
            </a:r>
            <a:r>
              <a:rPr lang="ru-RU" altLang="de-CZ" sz="2800">
                <a:latin typeface="Times New Roman" panose="02020603050405020304" pitchFamily="18" charset="0"/>
              </a:rPr>
              <a:t>»</a:t>
            </a:r>
            <a:endParaRPr lang="de-CH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944ED7B-286B-9B43-911E-A050BFD4B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363" y="323850"/>
            <a:ext cx="9432925" cy="6985000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Deverbální substantiva, vzniklá konverzí („nulovou sufigací</a:t>
            </a:r>
            <a:r>
              <a:rPr lang="cs-CZ" altLang="de-DE" sz="2800">
                <a:latin typeface="Times New Roman" panose="02020603050405020304" pitchFamily="18" charset="0"/>
              </a:rPr>
              <a:t>“</a:t>
            </a:r>
            <a:r>
              <a:rPr lang="cs-CZ" altLang="de-CZ" sz="2800">
                <a:latin typeface="Times New Roman" panose="02020603050405020304" pitchFamily="18" charset="0"/>
              </a:rPr>
              <a:t>):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§ 446. Существительные муж. р. I скл., являющиеся названиями отвлеченного действия (состояния), совмещают в своем значении присущее мотивирующему глаголу значение процесса со значением существительного как части речи; такие слова составляют высокопродуктивный тип: </a:t>
            </a:r>
            <a:r>
              <a:rPr lang="ru-RU" altLang="de-CZ" sz="2800" i="1">
                <a:latin typeface="Times New Roman" panose="02020603050405020304" pitchFamily="18" charset="0"/>
              </a:rPr>
              <a:t>разыскать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розыск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приносить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принос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осмотреть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осмотр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расколоть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раскол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поджечь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поджог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приливать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прилив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вздохнуть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вздох</a:t>
            </a:r>
            <a:r>
              <a:rPr lang="ru-RU" altLang="de-CZ" sz="2800">
                <a:latin typeface="Times New Roman" panose="02020603050405020304" pitchFamily="18" charset="0"/>
              </a:rPr>
              <a:t>.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Мотивирующие основы слов этого типа, как и всех слов с нулевым суффиксом, оканчиваются на согласную, причем в данном типе конечная согласная, за немногими исключениями (</a:t>
            </a:r>
            <a:r>
              <a:rPr lang="ru-RU" altLang="de-CZ" sz="2800" i="1">
                <a:latin typeface="Times New Roman" panose="02020603050405020304" pitchFamily="18" charset="0"/>
              </a:rPr>
              <a:t>плач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вопль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кашель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контроль</a:t>
            </a:r>
            <a:r>
              <a:rPr lang="ru-RU" altLang="de-CZ" sz="2800">
                <a:latin typeface="Times New Roman" panose="02020603050405020304" pitchFamily="18" charset="0"/>
              </a:rPr>
              <a:t>), - парно-твердая или |j|.</a:t>
            </a: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8F21E66-EE27-C642-B7BF-A3CEED939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363" y="323850"/>
            <a:ext cx="9359900" cy="6840538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Конечные гласные инф. основ мотивирующих глаголов, имеющих неодносложную беспрефиксальную часть, отсекаются: </a:t>
            </a:r>
            <a:r>
              <a:rPr lang="ru-RU" altLang="de-CZ" sz="2800" i="1">
                <a:latin typeface="Times New Roman" panose="02020603050405020304" pitchFamily="18" charset="0"/>
              </a:rPr>
              <a:t>ходить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ход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гудеть</a:t>
            </a:r>
            <a:r>
              <a:rPr lang="ru-RU" altLang="de-CZ" sz="2800">
                <a:latin typeface="Times New Roman" panose="02020603050405020304" pitchFamily="18" charset="0"/>
              </a:rPr>
              <a:t> ,</a:t>
            </a:r>
            <a:r>
              <a:rPr lang="cs-CZ" altLang="de-CZ" sz="2800">
                <a:latin typeface="Times New Roman" panose="02020603050405020304" pitchFamily="18" charset="0"/>
              </a:rPr>
              <a:t>hučet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de-CZ" sz="2800">
                <a:latin typeface="Times New Roman" panose="02020603050405020304" pitchFamily="18" charset="0"/>
              </a:rPr>
              <a:t>- </a:t>
            </a:r>
            <a:r>
              <a:rPr lang="ru-RU" altLang="de-CZ" sz="2800" i="1">
                <a:latin typeface="Times New Roman" panose="02020603050405020304" pitchFamily="18" charset="0"/>
              </a:rPr>
              <a:t>гуд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cs-CZ" altLang="de-CZ" sz="2800">
                <a:latin typeface="Times New Roman" panose="02020603050405020304" pitchFamily="18" charset="0"/>
              </a:rPr>
              <a:t>hukot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недосыпать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недосып</a:t>
            </a:r>
            <a:r>
              <a:rPr lang="ru-RU" altLang="ja-JP" sz="2800">
                <a:latin typeface="Times New Roman" panose="02020603050405020304" pitchFamily="18" charset="0"/>
              </a:rPr>
              <a:t> (разг.)</a:t>
            </a:r>
            <a:r>
              <a:rPr lang="cs-CZ" altLang="ja-JP" sz="2800">
                <a:latin typeface="Times New Roman" panose="02020603050405020304" pitchFamily="18" charset="0"/>
              </a:rPr>
              <a:t> ,nevyspalost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. Отсекаются также: 1) финали -</a:t>
            </a:r>
            <a:r>
              <a:rPr lang="ru-RU" altLang="ja-JP" sz="2800" i="1">
                <a:latin typeface="Times New Roman" panose="02020603050405020304" pitchFamily="18" charset="0"/>
              </a:rPr>
              <a:t>ова</a:t>
            </a:r>
            <a:r>
              <a:rPr lang="ru-RU" altLang="ja-JP" sz="2800">
                <a:latin typeface="Times New Roman" panose="02020603050405020304" pitchFamily="18" charset="0"/>
              </a:rPr>
              <a:t>- и -</a:t>
            </a:r>
            <a:r>
              <a:rPr lang="ru-RU" altLang="ja-JP" sz="2800" i="1">
                <a:latin typeface="Times New Roman" panose="02020603050405020304" pitchFamily="18" charset="0"/>
              </a:rPr>
              <a:t>ирова</a:t>
            </a:r>
            <a:r>
              <a:rPr lang="ru-RU" altLang="ja-JP" sz="2800">
                <a:latin typeface="Times New Roman" panose="02020603050405020304" pitchFamily="18" charset="0"/>
              </a:rPr>
              <a:t>- основ глаголов II кл.: </a:t>
            </a:r>
            <a:r>
              <a:rPr lang="ru-RU" altLang="ja-JP" sz="2800" i="1">
                <a:latin typeface="Times New Roman" panose="02020603050405020304" pitchFamily="18" charset="0"/>
              </a:rPr>
              <a:t>торговать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торг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,</a:t>
            </a:r>
            <a:r>
              <a:rPr lang="cs-CZ" altLang="ja-JP" sz="2800">
                <a:latin typeface="Times New Roman" panose="02020603050405020304" pitchFamily="18" charset="0"/>
              </a:rPr>
              <a:t>obchodování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аналогично </a:t>
            </a:r>
            <a:r>
              <a:rPr lang="ru-RU" altLang="ja-JP" sz="2800" i="1">
                <a:latin typeface="Times New Roman" panose="02020603050405020304" pitchFamily="18" charset="0"/>
              </a:rPr>
              <a:t>бунт</a:t>
            </a:r>
            <a:r>
              <a:rPr lang="ru-RU" altLang="ja-JP" sz="2800">
                <a:latin typeface="Times New Roman" panose="02020603050405020304" pitchFamily="18" charset="0"/>
              </a:rPr>
              <a:t>; </a:t>
            </a:r>
            <a:r>
              <a:rPr lang="ru-RU" altLang="ja-JP" sz="2800" i="1">
                <a:latin typeface="Times New Roman" panose="02020603050405020304" pitchFamily="18" charset="0"/>
              </a:rPr>
              <a:t>ремонтировать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ремонт</a:t>
            </a:r>
            <a:r>
              <a:rPr lang="ru-RU" altLang="ja-JP" sz="2800">
                <a:latin typeface="Times New Roman" panose="02020603050405020304" pitchFamily="18" charset="0"/>
              </a:rPr>
              <a:t>, аналогично </a:t>
            </a:r>
            <a:r>
              <a:rPr lang="ru-RU" altLang="ja-JP" sz="2800" i="1">
                <a:latin typeface="Times New Roman" panose="02020603050405020304" pitchFamily="18" charset="0"/>
              </a:rPr>
              <a:t>контроль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дебют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анализ</a:t>
            </a:r>
            <a:r>
              <a:rPr lang="ru-RU" altLang="ja-JP" sz="2800">
                <a:latin typeface="Times New Roman" panose="02020603050405020304" pitchFamily="18" charset="0"/>
              </a:rPr>
              <a:t>; 2) финаль -</a:t>
            </a:r>
            <a:r>
              <a:rPr lang="ru-RU" altLang="ja-JP" sz="2800" i="1">
                <a:latin typeface="Times New Roman" panose="02020603050405020304" pitchFamily="18" charset="0"/>
              </a:rPr>
              <a:t>ива</a:t>
            </a:r>
            <a:r>
              <a:rPr lang="ru-RU" altLang="ja-JP" sz="2800">
                <a:latin typeface="Times New Roman" panose="02020603050405020304" pitchFamily="18" charset="0"/>
              </a:rPr>
              <a:t>- основ глаголов I кл.: </a:t>
            </a:r>
            <a:r>
              <a:rPr lang="ru-RU" altLang="ja-JP" sz="2800" i="1">
                <a:latin typeface="Times New Roman" panose="02020603050405020304" pitchFamily="18" charset="0"/>
              </a:rPr>
              <a:t>закладывать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заклад</a:t>
            </a:r>
            <a:r>
              <a:rPr lang="ru-RU" altLang="ja-JP" sz="2800">
                <a:latin typeface="Times New Roman" panose="02020603050405020304" pitchFamily="18" charset="0"/>
              </a:rPr>
              <a:t>; 3) финаль -</a:t>
            </a:r>
            <a:r>
              <a:rPr lang="ru-RU" altLang="ja-JP" sz="2800" i="1">
                <a:latin typeface="Times New Roman" panose="02020603050405020304" pitchFamily="18" charset="0"/>
              </a:rPr>
              <a:t>ну</a:t>
            </a:r>
            <a:r>
              <a:rPr lang="ru-RU" altLang="ja-JP" sz="2800">
                <a:latin typeface="Times New Roman" panose="02020603050405020304" pitchFamily="18" charset="0"/>
              </a:rPr>
              <a:t>- глаголов III кл. (обычно при одновременной мотивации глаголами I кл. несов. вида на -</a:t>
            </a:r>
            <a:r>
              <a:rPr lang="ru-RU" altLang="ja-JP" sz="2800" i="1">
                <a:latin typeface="Times New Roman" panose="02020603050405020304" pitchFamily="18" charset="0"/>
              </a:rPr>
              <a:t>ать</a:t>
            </a:r>
            <a:r>
              <a:rPr lang="ru-RU" altLang="ja-JP" sz="2800">
                <a:latin typeface="Times New Roman" panose="02020603050405020304" pitchFamily="18" charset="0"/>
              </a:rPr>
              <a:t> или -</a:t>
            </a:r>
            <a:r>
              <a:rPr lang="ru-RU" altLang="ja-JP" sz="2800" i="1">
                <a:latin typeface="Times New Roman" panose="02020603050405020304" pitchFamily="18" charset="0"/>
              </a:rPr>
              <a:t>ивать</a:t>
            </a:r>
            <a:r>
              <a:rPr lang="ru-RU" altLang="ja-JP" sz="2800">
                <a:latin typeface="Times New Roman" panose="02020603050405020304" pitchFamily="18" charset="0"/>
              </a:rPr>
              <a:t>): </a:t>
            </a:r>
            <a:r>
              <a:rPr lang="ru-RU" altLang="ja-JP" sz="2800" i="1">
                <a:latin typeface="Times New Roman" panose="02020603050405020304" pitchFamily="18" charset="0"/>
              </a:rPr>
              <a:t>вздохнуть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вздох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чихнуть</a:t>
            </a:r>
            <a:r>
              <a:rPr lang="ru-RU" altLang="ja-JP" sz="2800">
                <a:latin typeface="Times New Roman" panose="02020603050405020304" pitchFamily="18" charset="0"/>
              </a:rPr>
              <a:t> и </a:t>
            </a:r>
            <a:r>
              <a:rPr lang="ru-RU" altLang="ja-JP" sz="2800" i="1">
                <a:latin typeface="Times New Roman" panose="02020603050405020304" pitchFamily="18" charset="0"/>
              </a:rPr>
              <a:t>чихать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чих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махнуть</a:t>
            </a:r>
            <a:r>
              <a:rPr lang="ru-RU" altLang="ja-JP" sz="2800">
                <a:latin typeface="Times New Roman" panose="02020603050405020304" pitchFamily="18" charset="0"/>
              </a:rPr>
              <a:t> и </a:t>
            </a:r>
            <a:r>
              <a:rPr lang="ru-RU" altLang="ja-JP" sz="2800" i="1">
                <a:latin typeface="Times New Roman" panose="02020603050405020304" pitchFamily="18" charset="0"/>
              </a:rPr>
              <a:t>махать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мах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взвизгнуть</a:t>
            </a:r>
            <a:r>
              <a:rPr lang="ru-RU" altLang="ja-JP" sz="2800">
                <a:latin typeface="Times New Roman" panose="02020603050405020304" pitchFamily="18" charset="0"/>
              </a:rPr>
              <a:t> и </a:t>
            </a:r>
            <a:r>
              <a:rPr lang="ru-RU" altLang="ja-JP" sz="2800" i="1">
                <a:latin typeface="Times New Roman" panose="02020603050405020304" pitchFamily="18" charset="0"/>
              </a:rPr>
              <a:t>взвизгивать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взвизг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окрикнуть</a:t>
            </a:r>
            <a:r>
              <a:rPr lang="ru-RU" altLang="ja-JP" sz="2800">
                <a:latin typeface="Times New Roman" panose="02020603050405020304" pitchFamily="18" charset="0"/>
              </a:rPr>
              <a:t> и </a:t>
            </a:r>
            <a:r>
              <a:rPr lang="ru-RU" altLang="ja-JP" sz="2800" i="1">
                <a:latin typeface="Times New Roman" panose="02020603050405020304" pitchFamily="18" charset="0"/>
              </a:rPr>
              <a:t>окрикивать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окрик</a:t>
            </a:r>
            <a:r>
              <a:rPr lang="ru-RU" altLang="ja-JP" sz="2800">
                <a:latin typeface="Times New Roman" panose="02020603050405020304" pitchFamily="18" charset="0"/>
              </a:rPr>
              <a:t>.</a:t>
            </a: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E3809E3-61ED-754E-9095-9E9682752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338" y="323850"/>
            <a:ext cx="9505950" cy="6840538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Основа глагола на согласную, совпадающая с основой наст. вр., - в </a:t>
            </a:r>
            <a:r>
              <a:rPr lang="ru-RU" altLang="de-CZ" sz="2800" i="1">
                <a:latin typeface="Times New Roman" panose="02020603050405020304" pitchFamily="18" charset="0"/>
              </a:rPr>
              <a:t>выть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вой</a:t>
            </a:r>
            <a:r>
              <a:rPr lang="ru-RU" altLang="de-CZ" sz="2800">
                <a:latin typeface="Times New Roman" panose="02020603050405020304" pitchFamily="18" charset="0"/>
              </a:rPr>
              <a:t>; </a:t>
            </a:r>
            <a:r>
              <a:rPr lang="ru-RU" altLang="de-CZ" sz="2800" i="1">
                <a:latin typeface="Times New Roman" panose="02020603050405020304" pitchFamily="18" charset="0"/>
              </a:rPr>
              <a:t>поцеловать</a:t>
            </a:r>
            <a:r>
              <a:rPr lang="ru-RU" altLang="de-CZ" sz="2800">
                <a:latin typeface="Times New Roman" panose="02020603050405020304" pitchFamily="18" charset="0"/>
              </a:rPr>
              <a:t>(</a:t>
            </a:r>
            <a:r>
              <a:rPr lang="ru-RU" altLang="de-CZ" sz="2800" i="1">
                <a:latin typeface="Times New Roman" panose="02020603050405020304" pitchFamily="18" charset="0"/>
              </a:rPr>
              <a:t>ся</a:t>
            </a:r>
            <a:r>
              <a:rPr lang="ru-RU" altLang="de-CZ" sz="2800">
                <a:latin typeface="Times New Roman" panose="02020603050405020304" pitchFamily="18" charset="0"/>
              </a:rPr>
              <a:t>) - </a:t>
            </a:r>
            <a:r>
              <a:rPr lang="ru-RU" altLang="de-CZ" sz="2800" i="1">
                <a:latin typeface="Times New Roman" panose="02020603050405020304" pitchFamily="18" charset="0"/>
              </a:rPr>
              <a:t>поцелуй</a:t>
            </a:r>
            <a:r>
              <a:rPr lang="ru-RU" altLang="de-CZ" sz="2800">
                <a:latin typeface="Times New Roman" panose="02020603050405020304" pitchFamily="18" charset="0"/>
              </a:rPr>
              <a:t>;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цвести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цвет</a:t>
            </a:r>
            <a:r>
              <a:rPr lang="ru-RU" altLang="de-CZ" sz="2800">
                <a:latin typeface="Times New Roman" panose="02020603050405020304" pitchFamily="18" charset="0"/>
              </a:rPr>
              <a:t> ((цветение)), </a:t>
            </a:r>
            <a:r>
              <a:rPr lang="ru-RU" altLang="de-CZ" sz="2800" i="1">
                <a:latin typeface="Times New Roman" panose="02020603050405020304" pitchFamily="18" charset="0"/>
              </a:rPr>
              <a:t>расти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растут</a:t>
            </a:r>
            <a:r>
              <a:rPr lang="ru-RU" altLang="de-CZ" sz="2800">
                <a:latin typeface="Times New Roman" panose="02020603050405020304" pitchFamily="18" charset="0"/>
              </a:rPr>
              <a:t>) - </a:t>
            </a:r>
            <a:r>
              <a:rPr lang="ru-RU" altLang="de-CZ" sz="2800" i="1">
                <a:latin typeface="Times New Roman" panose="02020603050405020304" pitchFamily="18" charset="0"/>
              </a:rPr>
              <a:t>рост</a:t>
            </a:r>
            <a:r>
              <a:rPr lang="ru-RU" altLang="de-CZ" sz="2800">
                <a:latin typeface="Times New Roman" panose="02020603050405020304" pitchFamily="18" charset="0"/>
              </a:rPr>
              <a:t>.</a:t>
            </a:r>
            <a:endParaRPr lang="de-DE" altLang="de-CZ" sz="2800">
              <a:latin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Другие преобразования глагольных основ: 1) наращение в </a:t>
            </a:r>
            <a:r>
              <a:rPr lang="ru-RU" altLang="de-CZ" sz="2800" i="1">
                <a:latin typeface="Times New Roman" panose="02020603050405020304" pitchFamily="18" charset="0"/>
              </a:rPr>
              <a:t>быть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быт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счесть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>
                <a:latin typeface="Times New Roman" panose="02020603050405020304" pitchFamily="18" charset="0"/>
              </a:rPr>
              <a:t>сосчитать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счёт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учесть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учёт</a:t>
            </a:r>
            <a:r>
              <a:rPr lang="cs-CZ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звать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зов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вызвать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вызов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течь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ток</a:t>
            </a:r>
            <a:r>
              <a:rPr lang="ru-RU" altLang="ja-JP" sz="2800">
                <a:latin typeface="Times New Roman" panose="02020603050405020304" pitchFamily="18" charset="0"/>
              </a:rPr>
              <a:t>,</a:t>
            </a:r>
            <a:r>
              <a:rPr lang="cs-CZ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забрать</a:t>
            </a:r>
            <a:r>
              <a:rPr lang="ru-RU" altLang="ja-JP" sz="2800">
                <a:latin typeface="Times New Roman" panose="02020603050405020304" pitchFamily="18" charset="0"/>
              </a:rPr>
              <a:t> и </a:t>
            </a:r>
            <a:r>
              <a:rPr lang="ru-RU" altLang="ja-JP" sz="2800" i="1">
                <a:latin typeface="Times New Roman" panose="02020603050405020304" pitchFamily="18" charset="0"/>
              </a:rPr>
              <a:t>забирать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забор</a:t>
            </a:r>
            <a:r>
              <a:rPr lang="ru-RU" altLang="ja-JP" sz="2800">
                <a:latin typeface="Times New Roman" panose="02020603050405020304" pitchFamily="18" charset="0"/>
              </a:rPr>
              <a:t> (действие)</a:t>
            </a:r>
            <a:r>
              <a:rPr lang="cs-CZ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разговаривать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разговор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перезванивать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перезвон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ухаживать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заботиться о ком-л.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уход</a:t>
            </a:r>
            <a:r>
              <a:rPr lang="cs-CZ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принять</a:t>
            </a:r>
            <a:r>
              <a:rPr lang="ru-RU" altLang="ja-JP" sz="2800">
                <a:latin typeface="Times New Roman" panose="02020603050405020304" pitchFamily="18" charset="0"/>
              </a:rPr>
              <a:t> и </a:t>
            </a:r>
            <a:r>
              <a:rPr lang="ru-RU" altLang="ja-JP" sz="2800" i="1">
                <a:latin typeface="Times New Roman" panose="02020603050405020304" pitchFamily="18" charset="0"/>
              </a:rPr>
              <a:t>принимать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приём</a:t>
            </a:r>
            <a:r>
              <a:rPr lang="cs-CZ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слышать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слух</a:t>
            </a:r>
            <a:r>
              <a:rPr lang="ru-RU" altLang="ja-JP" sz="2800">
                <a:latin typeface="Times New Roman" panose="02020603050405020304" pitchFamily="18" charset="0"/>
              </a:rPr>
              <a:t> и </a:t>
            </a:r>
            <a:r>
              <a:rPr lang="ru-RU" altLang="ja-JP" sz="2800" i="1">
                <a:latin typeface="Times New Roman" panose="02020603050405020304" pitchFamily="18" charset="0"/>
              </a:rPr>
              <a:t>дышать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дух</a:t>
            </a:r>
            <a:r>
              <a:rPr lang="ru-RU" altLang="ja-JP" sz="2800">
                <a:latin typeface="Times New Roman" panose="02020603050405020304" pitchFamily="18" charset="0"/>
              </a:rPr>
              <a:t> (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дыхание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, разг., с черед. |и - у|)</a:t>
            </a:r>
            <a:r>
              <a:rPr lang="cs-CZ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приезжать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приезд</a:t>
            </a:r>
            <a:endParaRPr lang="cs-CZ" altLang="ja-JP" sz="2800" i="1">
              <a:latin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§ 451 существительные жен. р. II скл., называющие отвлеченное действие или состояние, составляют тип слабой продуктивности; к нему относятся несколько рядов образований с одинаковыми, повторяющимися</a:t>
            </a: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64B336-4743-9D46-A1E5-24227EF48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363" y="395288"/>
            <a:ext cx="9504362" cy="6985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глагольными корнями (только эти ряды и могут</a:t>
            </a:r>
            <a:r>
              <a:rPr lang="de-DE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пополняться новообразованиями), а также единичные слова с другими корнями:</a:t>
            </a:r>
            <a:r>
              <a:rPr lang="de-DE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потребоваться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потреба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присягнуть</a:t>
            </a:r>
            <a:r>
              <a:rPr lang="ru-RU" altLang="de-CZ" sz="2800">
                <a:latin typeface="Times New Roman" panose="02020603050405020304" pitchFamily="18" charset="0"/>
              </a:rPr>
              <a:t> и </a:t>
            </a:r>
            <a:r>
              <a:rPr lang="ru-RU" altLang="de-CZ" sz="2800" i="1">
                <a:latin typeface="Times New Roman" panose="02020603050405020304" pitchFamily="18" charset="0"/>
              </a:rPr>
              <a:t>присягать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присяга, потерять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потеря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красть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крадут</a:t>
            </a:r>
            <a:r>
              <a:rPr lang="ru-RU" altLang="de-CZ" sz="2800">
                <a:latin typeface="Times New Roman" panose="02020603050405020304" pitchFamily="18" charset="0"/>
              </a:rPr>
              <a:t>) - </a:t>
            </a:r>
            <a:r>
              <a:rPr lang="ru-RU" altLang="de-CZ" sz="2800" i="1">
                <a:latin typeface="Times New Roman" panose="02020603050405020304" pitchFamily="18" charset="0"/>
              </a:rPr>
              <a:t>кража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продать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продадут</a:t>
            </a:r>
            <a:r>
              <a:rPr lang="ru-RU" altLang="de-CZ" sz="2800">
                <a:latin typeface="Times New Roman" panose="02020603050405020304" pitchFamily="18" charset="0"/>
              </a:rPr>
              <a:t>) - </a:t>
            </a:r>
            <a:r>
              <a:rPr lang="ru-RU" altLang="de-CZ" sz="2800" i="1">
                <a:latin typeface="Times New Roman" panose="02020603050405020304" pitchFamily="18" charset="0"/>
              </a:rPr>
              <a:t>продажа</a:t>
            </a:r>
            <a:r>
              <a:rPr lang="ru-RU" altLang="de-CZ" sz="2800">
                <a:latin typeface="Times New Roman" panose="02020603050405020304" pitchFamily="18" charset="0"/>
              </a:rPr>
              <a:t>; </a:t>
            </a:r>
            <a:r>
              <a:rPr lang="ru-RU" altLang="de-CZ" sz="2800" i="1">
                <a:latin typeface="Times New Roman" panose="02020603050405020304" pitchFamily="18" charset="0"/>
              </a:rPr>
              <a:t>портить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порча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встречать</a:t>
            </a:r>
            <a:r>
              <a:rPr lang="ru-RU" altLang="de-CZ" sz="2800">
                <a:latin typeface="Times New Roman" panose="02020603050405020304" pitchFamily="18" charset="0"/>
              </a:rPr>
              <a:t>(</a:t>
            </a:r>
            <a:r>
              <a:rPr lang="ru-RU" altLang="de-CZ" sz="2800" i="1">
                <a:latin typeface="Times New Roman" panose="02020603050405020304" pitchFamily="18" charset="0"/>
              </a:rPr>
              <a:t>ся</a:t>
            </a:r>
            <a:r>
              <a:rPr lang="ru-RU" altLang="de-CZ" sz="2800">
                <a:latin typeface="Times New Roman" panose="02020603050405020304" pitchFamily="18" charset="0"/>
              </a:rPr>
              <a:t>) - </a:t>
            </a:r>
            <a:r>
              <a:rPr lang="ru-RU" altLang="de-CZ" sz="2800" i="1">
                <a:latin typeface="Times New Roman" panose="02020603050405020304" pitchFamily="18" charset="0"/>
              </a:rPr>
              <a:t>встреча</a:t>
            </a:r>
            <a:r>
              <a:rPr lang="ru-RU" altLang="de-CZ" sz="2800">
                <a:latin typeface="Times New Roman" panose="02020603050405020304" pitchFamily="18" charset="0"/>
              </a:rPr>
              <a:t>; </a:t>
            </a:r>
            <a:r>
              <a:rPr lang="ru-RU" altLang="de-CZ" sz="2800" i="1">
                <a:latin typeface="Times New Roman" panose="02020603050405020304" pitchFamily="18" charset="0"/>
              </a:rPr>
              <a:t>торговать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торговля</a:t>
            </a:r>
            <a:r>
              <a:rPr lang="ru-RU" altLang="de-CZ" sz="2800">
                <a:latin typeface="Times New Roman" panose="02020603050405020304" pitchFamily="18" charset="0"/>
              </a:rPr>
              <a:t>; </a:t>
            </a:r>
            <a:r>
              <a:rPr lang="ru-RU" altLang="de-CZ" sz="2800" i="1">
                <a:latin typeface="Times New Roman" panose="02020603050405020304" pitchFamily="18" charset="0"/>
              </a:rPr>
              <a:t>ловить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ловля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купить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купля</a:t>
            </a:r>
            <a:r>
              <a:rPr lang="ru-RU" altLang="de-CZ" sz="2800">
                <a:latin typeface="Times New Roman" panose="02020603050405020304" pitchFamily="18" charset="0"/>
              </a:rPr>
              <a:t>; </a:t>
            </a:r>
            <a:r>
              <a:rPr lang="ru-RU" altLang="de-CZ" sz="2800" i="1">
                <a:latin typeface="Times New Roman" panose="02020603050405020304" pitchFamily="18" charset="0"/>
              </a:rPr>
              <a:t>скучать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скука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заслужить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заслуга</a:t>
            </a:r>
            <a:r>
              <a:rPr lang="ru-RU" altLang="de-CZ" sz="2800">
                <a:latin typeface="Times New Roman" panose="02020603050405020304" pitchFamily="18" charset="0"/>
              </a:rPr>
              <a:t>; </a:t>
            </a:r>
            <a:r>
              <a:rPr lang="ru-RU" altLang="de-CZ" sz="2800" i="1">
                <a:latin typeface="Times New Roman" panose="02020603050405020304" pitchFamily="18" charset="0"/>
              </a:rPr>
              <a:t>потешить</a:t>
            </a:r>
            <a:r>
              <a:rPr lang="ru-RU" altLang="de-CZ" sz="2800">
                <a:latin typeface="Times New Roman" panose="02020603050405020304" pitchFamily="18" charset="0"/>
              </a:rPr>
              <a:t> и </a:t>
            </a:r>
            <a:r>
              <a:rPr lang="ru-RU" altLang="de-CZ" sz="2800" i="1">
                <a:latin typeface="Times New Roman" panose="02020603050405020304" pitchFamily="18" charset="0"/>
              </a:rPr>
              <a:t>потешать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потеха</a:t>
            </a:r>
            <a:r>
              <a:rPr lang="ru-RU" altLang="de-CZ" sz="2800">
                <a:latin typeface="Times New Roman" panose="02020603050405020304" pitchFamily="18" charset="0"/>
              </a:rPr>
              <a:t>, аналогично </a:t>
            </a:r>
            <a:r>
              <a:rPr lang="ru-RU" altLang="de-CZ" sz="2800" i="1">
                <a:latin typeface="Times New Roman" panose="02020603050405020304" pitchFamily="18" charset="0"/>
              </a:rPr>
              <a:t>утеха</a:t>
            </a:r>
            <a:r>
              <a:rPr lang="ru-RU" altLang="de-CZ" sz="2800">
                <a:latin typeface="Times New Roman" panose="02020603050405020304" pitchFamily="18" charset="0"/>
              </a:rPr>
              <a:t>; </a:t>
            </a:r>
            <a:r>
              <a:rPr lang="ru-RU" altLang="de-CZ" sz="2800" i="1">
                <a:latin typeface="Times New Roman" panose="02020603050405020304" pitchFamily="18" charset="0"/>
              </a:rPr>
              <a:t>угрожать</a:t>
            </a:r>
            <a:r>
              <a:rPr lang="ru-RU" altLang="de-CZ" sz="2800">
                <a:latin typeface="Times New Roman" panose="02020603050405020304" pitchFamily="18" charset="0"/>
              </a:rPr>
              <a:t> – </a:t>
            </a:r>
            <a:r>
              <a:rPr lang="ru-RU" altLang="de-CZ" sz="2800" i="1">
                <a:latin typeface="Times New Roman" panose="02020603050405020304" pitchFamily="18" charset="0"/>
              </a:rPr>
              <a:t>угроза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засохнуть</a:t>
            </a:r>
            <a:r>
              <a:rPr lang="ru-RU" altLang="de-CZ" sz="2800">
                <a:latin typeface="Times New Roman" panose="02020603050405020304" pitchFamily="18" charset="0"/>
              </a:rPr>
              <a:t> и </a:t>
            </a:r>
            <a:r>
              <a:rPr lang="ru-RU" altLang="de-CZ" sz="2800" i="1">
                <a:latin typeface="Times New Roman" panose="02020603050405020304" pitchFamily="18" charset="0"/>
              </a:rPr>
              <a:t>засыхать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засуха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надеяться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надежда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NB Vystupující konsonantické alternace ukazují, že se jedná historicky o různé procesy: z kořene /kup/ vzniká sufigací sufixem /j/ podoba /kupl,/ (</a:t>
            </a:r>
            <a:r>
              <a:rPr lang="cs-CZ" altLang="de-CZ" sz="2800" i="1">
                <a:latin typeface="Times New Roman" panose="02020603050405020304" pitchFamily="18" charset="0"/>
              </a:rPr>
              <a:t>купить</a:t>
            </a:r>
            <a:r>
              <a:rPr lang="cs-CZ" altLang="de-CZ" sz="2800">
                <a:latin typeface="Times New Roman" panose="02020603050405020304" pitchFamily="18" charset="0"/>
              </a:rPr>
              <a:t> =&gt; </a:t>
            </a:r>
            <a:r>
              <a:rPr lang="cs-CZ" altLang="de-CZ" sz="2800" i="1">
                <a:latin typeface="Times New Roman" panose="02020603050405020304" pitchFamily="18" charset="0"/>
              </a:rPr>
              <a:t>купля</a:t>
            </a:r>
            <a:r>
              <a:rPr lang="cs-CZ" altLang="de-CZ" sz="2800">
                <a:latin typeface="Times New Roman" panose="02020603050405020304" pitchFamily="18" charset="0"/>
              </a:rPr>
              <a:t>), ale sloveso </a:t>
            </a:r>
            <a:r>
              <a:rPr lang="cs-CZ" altLang="de-CZ" sz="2800" i="1">
                <a:latin typeface="Times New Roman" panose="02020603050405020304" pitchFamily="18" charset="0"/>
              </a:rPr>
              <a:t>скучать </a:t>
            </a:r>
            <a:r>
              <a:rPr lang="cs-CZ" altLang="de-CZ" sz="2800">
                <a:latin typeface="Times New Roman" panose="02020603050405020304" pitchFamily="18" charset="0"/>
              </a:rPr>
              <a:t>vzniklo z kmene /skuk/, nikoliv naopak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§ 452 существительные жен. р. II скл., имеющие значение "предмет (неодушевленный), характеризующийся</a:t>
            </a: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967D109-5E14-6140-B363-7B84FB69A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900" y="323850"/>
            <a:ext cx="9720263" cy="7056438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действием, названным мотивирующим словом»: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  <a:r>
              <a:rPr lang="de-DE" altLang="de-CZ" sz="2800" i="1">
                <a:latin typeface="Times New Roman" panose="02020603050405020304" pitchFamily="18" charset="0"/>
              </a:rPr>
              <a:t>награда</a:t>
            </a:r>
            <a:r>
              <a:rPr lang="ru-RU" altLang="de-CZ" sz="2800" i="1">
                <a:latin typeface="Times New Roman" panose="02020603050405020304" pitchFamily="18" charset="0"/>
              </a:rPr>
              <a:t>, </a:t>
            </a:r>
            <a:r>
              <a:rPr lang="de-DE" altLang="de-CZ" sz="2800" i="1">
                <a:latin typeface="Times New Roman" panose="02020603050405020304" pitchFamily="18" charset="0"/>
              </a:rPr>
              <a:t>капля</a:t>
            </a:r>
            <a:r>
              <a:rPr lang="ru-RU" altLang="de-CZ" sz="2800" i="1">
                <a:latin typeface="Times New Roman" panose="02020603050405020304" pitchFamily="18" charset="0"/>
              </a:rPr>
              <a:t>, обнова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одежда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одёжа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de-DE" altLang="de-CZ" sz="2800" i="1">
                <a:latin typeface="Times New Roman" panose="02020603050405020304" pitchFamily="18" charset="0"/>
              </a:rPr>
              <a:t>пища</a:t>
            </a:r>
            <a:endParaRPr lang="ru-RU" altLang="de-CZ" sz="2800">
              <a:latin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§ 453 существительные общего рода II скл. имеют значение "лицо, производящее действие, названное мотивирующим словом": </a:t>
            </a:r>
            <a:r>
              <a:rPr lang="ru-RU" altLang="de-CZ" sz="2800" i="1">
                <a:latin typeface="Times New Roman" panose="02020603050405020304" pitchFamily="18" charset="0"/>
              </a:rPr>
              <a:t>заика 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cs-CZ" altLang="de-CZ" sz="2800">
                <a:latin typeface="Times New Roman" panose="02020603050405020304" pitchFamily="18" charset="0"/>
              </a:rPr>
              <a:t>koktal(ka)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обжора</a:t>
            </a:r>
            <a:r>
              <a:rPr lang="cs-CZ" altLang="de-CZ" sz="2800">
                <a:latin typeface="Times New Roman" panose="02020603050405020304" pitchFamily="18" charset="0"/>
              </a:rPr>
              <a:t> ,žrout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de-CZ" sz="2800">
                <a:latin typeface="Times New Roman" panose="02020603050405020304" pitchFamily="18" charset="0"/>
              </a:rPr>
              <a:t>. Слова этого типа относятся к экспрессивно-оценочной разговорной и просторечной лексике: </a:t>
            </a:r>
            <a:r>
              <a:rPr lang="ru-RU" altLang="de-CZ" sz="2800" i="1">
                <a:latin typeface="Times New Roman" panose="02020603050405020304" pitchFamily="18" charset="0"/>
              </a:rPr>
              <a:t>брюзга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cs-CZ" altLang="de-CZ" sz="2800">
                <a:latin typeface="Times New Roman" panose="02020603050405020304" pitchFamily="18" charset="0"/>
              </a:rPr>
              <a:t>bručoun, brbla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надоеда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,</a:t>
            </a:r>
            <a:r>
              <a:rPr lang="cs-CZ" altLang="ja-JP" sz="2800">
                <a:latin typeface="Times New Roman" panose="02020603050405020304" pitchFamily="18" charset="0"/>
              </a:rPr>
              <a:t>dotěra, protiva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подлиза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,</a:t>
            </a:r>
            <a:r>
              <a:rPr lang="cs-CZ" altLang="ja-JP" sz="2800">
                <a:latin typeface="Times New Roman" panose="02020603050405020304" pitchFamily="18" charset="0"/>
              </a:rPr>
              <a:t>podlízavec, vrtichvost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.</a:t>
            </a:r>
            <a:endParaRPr lang="cs-CZ" altLang="ja-JP" sz="2800">
              <a:latin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§ 454 Существительные жен. р. III скл., называющие отвлеченное действие или состояние: </a:t>
            </a:r>
            <a:r>
              <a:rPr lang="ru-RU" altLang="de-CZ" sz="2800" i="1">
                <a:latin typeface="Times New Roman" panose="02020603050405020304" pitchFamily="18" charset="0"/>
              </a:rPr>
              <a:t>вонь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проповедь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связь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перепись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опись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запись</a:t>
            </a:r>
            <a:r>
              <a:rPr lang="cs-CZ" altLang="de-CZ" sz="2800">
                <a:latin typeface="Times New Roman" panose="02020603050405020304" pitchFamily="18" charset="0"/>
              </a:rPr>
              <a:t>; </a:t>
            </a:r>
            <a:r>
              <a:rPr lang="ru-RU" altLang="de-CZ" sz="2800" i="1">
                <a:latin typeface="Times New Roman" panose="02020603050405020304" pitchFamily="18" charset="0"/>
              </a:rPr>
              <a:t>лгать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ложь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лжи</a:t>
            </a:r>
            <a:r>
              <a:rPr lang="ru-RU" altLang="de-CZ" sz="2800">
                <a:latin typeface="Times New Roman" panose="02020603050405020304" pitchFamily="18" charset="0"/>
              </a:rPr>
              <a:t>, с беглой |о| в корне);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помочь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помогут</a:t>
            </a:r>
            <a:r>
              <a:rPr lang="ru-RU" altLang="de-CZ" sz="2800">
                <a:latin typeface="Times New Roman" panose="02020603050405020304" pitchFamily="18" charset="0"/>
              </a:rPr>
              <a:t>) - </a:t>
            </a:r>
            <a:r>
              <a:rPr lang="ru-RU" altLang="de-CZ" sz="2800" i="1">
                <a:latin typeface="Times New Roman" panose="02020603050405020304" pitchFamily="18" charset="0"/>
              </a:rPr>
              <a:t>помощь</a:t>
            </a:r>
            <a:r>
              <a:rPr lang="ru-RU" altLang="de-CZ" sz="2800">
                <a:latin typeface="Times New Roman" panose="02020603050405020304" pitchFamily="18" charset="0"/>
              </a:rPr>
              <a:t> и </a:t>
            </a:r>
            <a:r>
              <a:rPr lang="ru-RU" altLang="de-CZ" sz="2800" i="1">
                <a:latin typeface="Times New Roman" panose="02020603050405020304" pitchFamily="18" charset="0"/>
              </a:rPr>
              <a:t>мочь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могут</a:t>
            </a:r>
            <a:r>
              <a:rPr lang="ru-RU" altLang="de-CZ" sz="2800">
                <a:latin typeface="Times New Roman" panose="02020603050405020304" pitchFamily="18" charset="0"/>
              </a:rPr>
              <a:t>) - </a:t>
            </a:r>
            <a:r>
              <a:rPr lang="ru-RU" altLang="de-CZ" sz="2800" i="1">
                <a:latin typeface="Times New Roman" panose="02020603050405020304" pitchFamily="18" charset="0"/>
              </a:rPr>
              <a:t>мочь</a:t>
            </a:r>
            <a:r>
              <a:rPr lang="cs-CZ" altLang="de-CZ" sz="2800">
                <a:latin typeface="Times New Roman" panose="02020603050405020304" pitchFamily="18" charset="0"/>
              </a:rPr>
              <a:t>.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§ 455 Существительные жен. р. III скл., называющие предмет</a:t>
            </a:r>
            <a:r>
              <a:rPr lang="cs-CZ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>
                <a:latin typeface="Times New Roman" panose="02020603050405020304" pitchFamily="18" charset="0"/>
              </a:rPr>
              <a:t>характеризующийся действием, названным</a:t>
            </a: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Design">
      <a:majorFont>
        <a:latin typeface="Arial"/>
        <a:ea typeface="ＭＳ Ｐゴシック"/>
        <a:cs typeface="Arial Unicode MS"/>
      </a:majorFont>
      <a:minorFont>
        <a:latin typeface="Arial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Office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_Konverze[Compatibility Mode]" id="{71C09497-D49E-1747-B6DA-E9F336C647A0}" vid="{FEAE9E49-5325-EB44-AEFE-CCE46C94D6C3}"/>
    </a:ext>
  </a:ext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Office-Design</Template>
  <TotalTime>0</TotalTime>
  <Words>3273</Words>
  <Application>Microsoft Macintosh PowerPoint</Application>
  <PresentationFormat>Benutzerdefiniert</PresentationFormat>
  <Paragraphs>75</Paragraphs>
  <Slides>26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29" baseType="lpstr">
      <vt:lpstr>Arial</vt:lpstr>
      <vt:lpstr>Times New Roman</vt:lpstr>
      <vt:lpstr>Office-Design</vt:lpstr>
      <vt:lpstr>Lexikologie a slovotvorba ruštiny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Lexikologie a slovotvorba ruštiny</dc:title>
  <dc:creator>Giger, Markus</dc:creator>
  <cp:lastModifiedBy>Markus Giger</cp:lastModifiedBy>
  <cp:revision>1</cp:revision>
  <cp:lastPrinted>2014-04-01T09:02:10Z</cp:lastPrinted>
  <dcterms:created xsi:type="dcterms:W3CDTF">2021-04-20T10:25:16Z</dcterms:created>
  <dcterms:modified xsi:type="dcterms:W3CDTF">2025-05-14T10:17:46Z</dcterms:modified>
</cp:coreProperties>
</file>