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12" r:id="rId2"/>
    <p:sldId id="489" r:id="rId3"/>
    <p:sldId id="471" r:id="rId4"/>
    <p:sldId id="456" r:id="rId5"/>
    <p:sldId id="315" r:id="rId6"/>
    <p:sldId id="490" r:id="rId7"/>
    <p:sldId id="491" r:id="rId8"/>
    <p:sldId id="493" r:id="rId9"/>
    <p:sldId id="494" r:id="rId10"/>
    <p:sldId id="496" r:id="rId11"/>
    <p:sldId id="497" r:id="rId12"/>
    <p:sldId id="500" r:id="rId13"/>
    <p:sldId id="501" r:id="rId14"/>
    <p:sldId id="510" r:id="rId15"/>
    <p:sldId id="511" r:id="rId16"/>
    <p:sldId id="512" r:id="rId17"/>
    <p:sldId id="513" r:id="rId18"/>
    <p:sldId id="514" r:id="rId19"/>
    <p:sldId id="515"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535" r:id="rId39"/>
    <p:sldId id="536" r:id="rId40"/>
    <p:sldId id="537" r:id="rId41"/>
    <p:sldId id="538" r:id="rId42"/>
    <p:sldId id="539" r:id="rId43"/>
    <p:sldId id="540" r:id="rId44"/>
    <p:sldId id="541" r:id="rId45"/>
    <p:sldId id="542" r:id="rId46"/>
    <p:sldId id="543" r:id="rId47"/>
    <p:sldId id="544" r:id="rId48"/>
    <p:sldId id="545" r:id="rId49"/>
    <p:sldId id="546" r:id="rId50"/>
    <p:sldId id="547" r:id="rId51"/>
    <p:sldId id="548" r:id="rId52"/>
    <p:sldId id="377" r:id="rId53"/>
    <p:sldId id="378" r:id="rId54"/>
    <p:sldId id="470" r:id="rId55"/>
    <p:sldId id="472" r:id="rId56"/>
    <p:sldId id="473" r:id="rId57"/>
    <p:sldId id="474" r:id="rId58"/>
    <p:sldId id="475" r:id="rId59"/>
    <p:sldId id="476" r:id="rId60"/>
    <p:sldId id="477" r:id="rId61"/>
    <p:sldId id="478" r:id="rId62"/>
    <p:sldId id="479" r:id="rId63"/>
    <p:sldId id="480" r:id="rId64"/>
    <p:sldId id="481" r:id="rId65"/>
    <p:sldId id="482" r:id="rId66"/>
    <p:sldId id="483" r:id="rId67"/>
    <p:sldId id="484" r:id="rId68"/>
    <p:sldId id="485" r:id="rId69"/>
    <p:sldId id="486" r:id="rId70"/>
    <p:sldId id="325" r:id="rId71"/>
    <p:sldId id="487" r:id="rId72"/>
    <p:sldId id="324" r:id="rId73"/>
    <p:sldId id="488" r:id="rId74"/>
    <p:sldId id="413" r:id="rId7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p:scale>
          <a:sx n="90" d="100"/>
          <a:sy n="90" d="100"/>
        </p:scale>
        <p:origin x="-1584" y="-540"/>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100" d="100"/>
        <a:sy n="100" d="100"/>
      </p:scale>
      <p:origin x="0" y="6648"/>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27F09-2F15-46D6-ABF9-E90E261B388C}" type="datetimeFigureOut">
              <a:rPr lang="en-GB" smtClean="0"/>
              <a:pPr/>
              <a:t>25/04/2018</a:t>
            </a:fld>
            <a:endParaRPr lang="en-GB"/>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8ECE17-EA9F-405B-B390-E4500219E42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25/04/2018</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t>
            </a:r>
            <a:r>
              <a:rPr lang="nl-BE" dirty="0" err="1"/>
              <a:t>same</a:t>
            </a:r>
            <a:r>
              <a:rPr lang="nl-BE" dirty="0"/>
              <a:t> partners as in ZSM –</a:t>
            </a:r>
            <a:r>
              <a:rPr lang="nl-BE" dirty="0" err="1"/>
              <a:t>see</a:t>
            </a:r>
            <a:r>
              <a:rPr lang="nl-BE" dirty="0"/>
              <a:t> later. </a:t>
            </a:r>
            <a:r>
              <a:rPr lang="nl-BE" dirty="0" err="1"/>
              <a:t>They</a:t>
            </a:r>
            <a:r>
              <a:rPr lang="nl-BE" dirty="0"/>
              <a:t> make </a:t>
            </a:r>
            <a:r>
              <a:rPr lang="nl-BE" dirty="0" err="1"/>
              <a:t>plans</a:t>
            </a:r>
            <a:r>
              <a:rPr lang="nl-BE" dirty="0"/>
              <a:t> but have no power </a:t>
            </a:r>
            <a:r>
              <a:rPr lang="nl-BE" dirty="0" err="1"/>
              <a:t>to</a:t>
            </a:r>
            <a:r>
              <a:rPr lang="nl-BE" dirty="0"/>
              <a:t> push </a:t>
            </a:r>
            <a:r>
              <a:rPr lang="nl-BE" dirty="0" err="1"/>
              <a:t>them</a:t>
            </a:r>
            <a:r>
              <a:rPr lang="nl-BE" dirty="0"/>
              <a:t> </a:t>
            </a:r>
            <a:r>
              <a:rPr lang="nl-BE" dirty="0" err="1"/>
              <a:t>through</a:t>
            </a:r>
            <a:r>
              <a:rPr lang="nl-BE" dirty="0"/>
              <a:t>. OM </a:t>
            </a:r>
            <a:r>
              <a:rPr lang="nl-BE" dirty="0" err="1"/>
              <a:t>can</a:t>
            </a:r>
            <a:r>
              <a:rPr lang="nl-BE" dirty="0"/>
              <a:t> </a:t>
            </a:r>
            <a:r>
              <a:rPr lang="nl-BE" dirty="0" err="1"/>
              <a:t>just</a:t>
            </a:r>
            <a:r>
              <a:rPr lang="nl-BE" dirty="0"/>
              <a:t> </a:t>
            </a:r>
            <a:r>
              <a:rPr lang="nl-BE" dirty="0" err="1"/>
              <a:t>ignore</a:t>
            </a:r>
            <a:r>
              <a:rPr lang="nl-BE" dirty="0"/>
              <a:t>.</a:t>
            </a:r>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8</a:t>
            </a:fld>
            <a:endParaRPr lang="nl-NL"/>
          </a:p>
        </p:txBody>
      </p:sp>
    </p:spTree>
    <p:extLst>
      <p:ext uri="{BB962C8B-B14F-4D97-AF65-F5344CB8AC3E}">
        <p14:creationId xmlns:p14="http://schemas.microsoft.com/office/powerpoint/2010/main" xmlns="" val="306057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2600" dirty="0"/>
              <a:t>Also in the UK, BDH vs BOD </a:t>
            </a:r>
            <a:r>
              <a:rPr lang="en-US" sz="2200" dirty="0"/>
              <a:t>“burglary dwelling house” includes garages connected to a house with a door </a:t>
            </a:r>
            <a:r>
              <a:rPr lang="en-US" sz="1800" dirty="0"/>
              <a:t>even if only pot of paint stolen you get faster response, CID attendance, extensive house-to-house enquiries and forensic scene examiners checking for fingerprints or DNA evidence</a:t>
            </a:r>
          </a:p>
          <a:p>
            <a:r>
              <a:rPr lang="en-US" sz="1800" dirty="0"/>
              <a:t>-</a:t>
            </a:r>
            <a:r>
              <a:rPr lang="en-US" sz="2200" dirty="0"/>
              <a:t>“burglary other dwelling” includes free standing garages </a:t>
            </a:r>
            <a:r>
              <a:rPr lang="en-US" sz="1800" dirty="0"/>
              <a:t>Even if 30000 Pound care stolen you get a crime number over the phone, or if lucky might visit from a local bobby sometime during the next few days</a:t>
            </a:r>
            <a:endParaRPr lang="nl-BE" sz="1800" dirty="0"/>
          </a:p>
          <a:p>
            <a:endParaRPr lang="en-US" sz="1800" dirty="0"/>
          </a:p>
          <a:p>
            <a:pPr lvl="1"/>
            <a:endParaRPr lang="en-US" sz="2200" dirty="0"/>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31</a:t>
            </a:fld>
            <a:endParaRPr lang="nl-NL"/>
          </a:p>
        </p:txBody>
      </p:sp>
    </p:spTree>
    <p:extLst>
      <p:ext uri="{BB962C8B-B14F-4D97-AF65-F5344CB8AC3E}">
        <p14:creationId xmlns:p14="http://schemas.microsoft.com/office/powerpoint/2010/main" xmlns="" val="132919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solidFill>
                  <a:srgbClr val="C00000"/>
                </a:solidFill>
              </a:rPr>
              <a:t>…but this natural tendency is easily frustrated if there is no supportive environment for the foundations of the intrinsic</a:t>
            </a:r>
            <a:r>
              <a:rPr lang="en-US" sz="1050" baseline="0" dirty="0" smtClean="0">
                <a:solidFill>
                  <a:srgbClr val="C00000"/>
                </a:solidFill>
              </a:rPr>
              <a:t> motivation</a:t>
            </a:r>
            <a:r>
              <a:rPr lang="en-US" sz="1050" dirty="0" smtClean="0">
                <a:solidFill>
                  <a:srgbClr val="C00000"/>
                </a:solidFill>
              </a:rPr>
              <a:t>:</a:t>
            </a:r>
          </a:p>
          <a:p>
            <a:pPr lvl="1"/>
            <a:r>
              <a:rPr lang="en-US" sz="1050" dirty="0" smtClean="0">
                <a:solidFill>
                  <a:srgbClr val="C00000"/>
                </a:solidFill>
              </a:rPr>
              <a:t>autonomy</a:t>
            </a:r>
            <a:r>
              <a:rPr lang="en-US" sz="1050" b="0" i="0" kern="1200" dirty="0" smtClean="0">
                <a:solidFill>
                  <a:schemeClr val="tx1"/>
                </a:solidFill>
                <a:effectLst/>
                <a:latin typeface="+mn-lt"/>
                <a:ea typeface="+mn-ea"/>
                <a:cs typeface="+mn-cs"/>
              </a:rPr>
              <a:t>(I can do the things in the way I like), </a:t>
            </a:r>
            <a:endParaRPr lang="en-US" sz="1050" dirty="0" smtClean="0">
              <a:solidFill>
                <a:srgbClr val="C00000"/>
              </a:solidFill>
            </a:endParaRPr>
          </a:p>
          <a:p>
            <a:pPr lvl="1"/>
            <a:r>
              <a:rPr lang="en-US" sz="1050" dirty="0" smtClean="0">
                <a:solidFill>
                  <a:srgbClr val="C00000"/>
                </a:solidFill>
              </a:rPr>
              <a:t>mastery</a:t>
            </a:r>
            <a:r>
              <a:rPr lang="en-US" sz="1050" b="0" i="0" kern="1200" dirty="0" smtClean="0">
                <a:solidFill>
                  <a:schemeClr val="tx1"/>
                </a:solidFill>
                <a:effectLst/>
                <a:latin typeface="+mn-lt"/>
                <a:ea typeface="+mn-ea"/>
                <a:cs typeface="+mn-cs"/>
              </a:rPr>
              <a:t>(I can do things properly) </a:t>
            </a:r>
            <a:endParaRPr lang="en-US" sz="1050" dirty="0" smtClean="0">
              <a:solidFill>
                <a:srgbClr val="C00000"/>
              </a:solidFill>
            </a:endParaRPr>
          </a:p>
          <a:p>
            <a:pPr lvl="1"/>
            <a:r>
              <a:rPr lang="en-US" sz="1050" dirty="0" smtClean="0">
                <a:solidFill>
                  <a:srgbClr val="C00000"/>
                </a:solidFill>
              </a:rPr>
              <a:t>relatedness </a:t>
            </a:r>
            <a:r>
              <a:rPr lang="en-US" sz="1050" b="0" i="0" kern="1200" dirty="0" smtClean="0">
                <a:solidFill>
                  <a:schemeClr val="tx1"/>
                </a:solidFill>
                <a:effectLst/>
                <a:latin typeface="+mn-lt"/>
                <a:ea typeface="+mn-ea"/>
                <a:cs typeface="+mn-cs"/>
              </a:rPr>
              <a:t>(purpose, it is good for others, I am able to do things for others). </a:t>
            </a:r>
            <a:r>
              <a:rPr lang="en-US" sz="1050" dirty="0" smtClean="0">
                <a:solidFill>
                  <a:srgbClr val="C00000"/>
                </a:solidFill>
              </a:rPr>
              <a:t>(see Maslow)</a:t>
            </a:r>
          </a:p>
          <a:p>
            <a:r>
              <a:rPr lang="en-US" sz="1050" b="0" i="0" kern="1200" dirty="0" smtClean="0">
                <a:solidFill>
                  <a:schemeClr val="tx1"/>
                </a:solidFill>
                <a:effectLst/>
                <a:latin typeface="+mn-lt"/>
                <a:ea typeface="+mn-ea"/>
                <a:cs typeface="+mn-cs"/>
              </a:rPr>
              <a:t> From my experience first two are often permanently missing in the public administration and people run on the third factor only – focus on the importance for the peers and the society. But this substitution doesn’t lasts too long and this leads to frustration and burn-out.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kern="1200" dirty="0" smtClean="0">
                <a:solidFill>
                  <a:schemeClr val="tx1"/>
                </a:solidFill>
                <a:effectLst/>
                <a:latin typeface="+mn-lt"/>
                <a:ea typeface="+mn-ea"/>
                <a:cs typeface="+mn-cs"/>
              </a:rPr>
              <a:t>Here I want to point out something about</a:t>
            </a:r>
            <a:r>
              <a:rPr lang="en-US" sz="1050" b="1" i="0" kern="1200" dirty="0" smtClean="0">
                <a:solidFill>
                  <a:schemeClr val="tx1"/>
                </a:solidFill>
                <a:effectLst/>
                <a:latin typeface="+mn-lt"/>
                <a:ea typeface="+mn-ea"/>
                <a:cs typeface="+mn-cs"/>
              </a:rPr>
              <a:t> leadership</a:t>
            </a:r>
            <a:r>
              <a:rPr lang="en-US" sz="1050" b="0" i="0" kern="1200" dirty="0" smtClean="0">
                <a:solidFill>
                  <a:schemeClr val="tx1"/>
                </a:solidFill>
                <a:effectLst/>
                <a:latin typeface="+mn-lt"/>
                <a:ea typeface="+mn-ea"/>
                <a:cs typeface="+mn-cs"/>
              </a:rPr>
              <a:t>. </a:t>
            </a:r>
            <a:r>
              <a:rPr lang="en-US" sz="1050" b="1" i="0" kern="1200" dirty="0" smtClean="0">
                <a:solidFill>
                  <a:schemeClr val="tx1"/>
                </a:solidFill>
                <a:effectLst/>
                <a:latin typeface="+mn-lt"/>
                <a:ea typeface="+mn-ea"/>
                <a:cs typeface="+mn-cs"/>
              </a:rPr>
              <a:t>Toxic managers breed toxic environments intentionally and unintentionally...the number one flaw of a top-down system.</a:t>
            </a:r>
            <a:r>
              <a:rPr lang="en-US" sz="1050" b="0" i="0" kern="1200" dirty="0" smtClean="0">
                <a:solidFill>
                  <a:schemeClr val="tx1"/>
                </a:solidFill>
                <a:effectLst/>
                <a:latin typeface="+mn-lt"/>
                <a:ea typeface="+mn-ea"/>
                <a:cs typeface="+mn-cs"/>
              </a:rPr>
              <a:t> One solution is to push down decision-making to the employees/people who have the information and are on the "dance floor" working with the information daily. We </a:t>
            </a:r>
            <a:r>
              <a:rPr lang="en-US" sz="1050" b="1" i="0" kern="1200" dirty="0" smtClean="0">
                <a:solidFill>
                  <a:schemeClr val="tx1"/>
                </a:solidFill>
                <a:effectLst/>
                <a:latin typeface="+mn-lt"/>
                <a:ea typeface="+mn-ea"/>
                <a:cs typeface="+mn-cs"/>
              </a:rPr>
              <a:t>must allow those employees to fail and trust their judgment in making decisions </a:t>
            </a:r>
            <a:r>
              <a:rPr lang="en-US" sz="1050" b="0" i="0" kern="1200" dirty="0" smtClean="0">
                <a:solidFill>
                  <a:schemeClr val="tx1"/>
                </a:solidFill>
                <a:effectLst/>
                <a:latin typeface="+mn-lt"/>
                <a:ea typeface="+mn-ea"/>
                <a:cs typeface="+mn-cs"/>
              </a:rPr>
              <a:t>as long as the basis for decision-making is to serve the organizational goals...the greater good of the organization as opposed to their self-serving agenda like one's career or ego.</a:t>
            </a:r>
          </a:p>
        </p:txBody>
      </p:sp>
      <p:sp>
        <p:nvSpPr>
          <p:cNvPr id="4" name="Slide Number Placeholder 3"/>
          <p:cNvSpPr>
            <a:spLocks noGrp="1"/>
          </p:cNvSpPr>
          <p:nvPr>
            <p:ph type="sldNum" sz="quarter" idx="10"/>
          </p:nvPr>
        </p:nvSpPr>
        <p:spPr/>
        <p:txBody>
          <a:bodyPr/>
          <a:lstStyle/>
          <a:p>
            <a:fld id="{10942770-9424-442A-B925-CDFA5BB992BD}" type="slidenum">
              <a:rPr lang="el-GR" smtClean="0"/>
              <a:pPr/>
              <a:t>63</a:t>
            </a:fld>
            <a:endParaRPr lang="el-GR"/>
          </a:p>
        </p:txBody>
      </p:sp>
    </p:spTree>
    <p:extLst>
      <p:ext uri="{BB962C8B-B14F-4D97-AF65-F5344CB8AC3E}">
        <p14:creationId xmlns:p14="http://schemas.microsoft.com/office/powerpoint/2010/main" xmlns="" val="124681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Setting targets</a:t>
            </a:r>
            <a:r>
              <a:rPr lang="nl-BE" baseline="0" dirty="0"/>
              <a:t> on </a:t>
            </a:r>
            <a:r>
              <a:rPr lang="nl-BE" baseline="0" dirty="0" err="1"/>
              <a:t>completion</a:t>
            </a:r>
            <a:r>
              <a:rPr lang="nl-BE" baseline="0" dirty="0"/>
              <a:t> of </a:t>
            </a:r>
            <a:r>
              <a:rPr lang="nl-BE" baseline="0" dirty="0" err="1"/>
              <a:t>repairs</a:t>
            </a:r>
            <a:r>
              <a:rPr lang="nl-BE" baseline="0" dirty="0"/>
              <a:t> </a:t>
            </a:r>
            <a:r>
              <a:rPr lang="nl-BE" baseline="0" dirty="0" err="1"/>
              <a:t>within</a:t>
            </a:r>
            <a:r>
              <a:rPr lang="nl-BE" baseline="0" dirty="0"/>
              <a:t> </a:t>
            </a:r>
            <a:r>
              <a:rPr lang="nl-BE" baseline="0" dirty="0" err="1"/>
              <a:t>certain</a:t>
            </a:r>
            <a:r>
              <a:rPr lang="nl-BE" baseline="0" dirty="0"/>
              <a:t> deadlines </a:t>
            </a:r>
            <a:r>
              <a:rPr lang="nl-BE" baseline="0" dirty="0" err="1"/>
              <a:t>seems</a:t>
            </a:r>
            <a:endParaRPr lang="nl-BE" dirty="0"/>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10</a:t>
            </a:fld>
            <a:endParaRPr lang="nl-NL"/>
          </a:p>
        </p:txBody>
      </p:sp>
    </p:spTree>
    <p:extLst>
      <p:ext uri="{BB962C8B-B14F-4D97-AF65-F5344CB8AC3E}">
        <p14:creationId xmlns:p14="http://schemas.microsoft.com/office/powerpoint/2010/main" xmlns="" val="169126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11</a:t>
            </a:fld>
            <a:endParaRPr lang="nl-NL"/>
          </a:p>
        </p:txBody>
      </p:sp>
    </p:spTree>
    <p:extLst>
      <p:ext uri="{BB962C8B-B14F-4D97-AF65-F5344CB8AC3E}">
        <p14:creationId xmlns:p14="http://schemas.microsoft.com/office/powerpoint/2010/main" xmlns="" val="360477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12</a:t>
            </a:fld>
            <a:endParaRPr lang="nl-NL"/>
          </a:p>
        </p:txBody>
      </p:sp>
    </p:spTree>
    <p:extLst>
      <p:ext uri="{BB962C8B-B14F-4D97-AF65-F5344CB8AC3E}">
        <p14:creationId xmlns:p14="http://schemas.microsoft.com/office/powerpoint/2010/main" xmlns="" val="381796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13</a:t>
            </a:fld>
            <a:endParaRPr lang="nl-NL"/>
          </a:p>
        </p:txBody>
      </p:sp>
    </p:spTree>
    <p:extLst>
      <p:ext uri="{BB962C8B-B14F-4D97-AF65-F5344CB8AC3E}">
        <p14:creationId xmlns:p14="http://schemas.microsoft.com/office/powerpoint/2010/main" xmlns="" val="131000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National unit</a:t>
            </a:r>
          </a:p>
          <a:p>
            <a:r>
              <a:rPr lang="en-US" dirty="0"/>
              <a:t>•monitoring, supporting and coordinating major operations;</a:t>
            </a:r>
          </a:p>
          <a:p>
            <a:r>
              <a:rPr lang="en-US" dirty="0"/>
              <a:t>•combating serious, </a:t>
            </a:r>
            <a:r>
              <a:rPr lang="en-US" dirty="0" err="1"/>
              <a:t>organised</a:t>
            </a:r>
            <a:r>
              <a:rPr lang="en-US" dirty="0"/>
              <a:t> forms of criminality of a national or international character which undermine the rule of law or vital infrastructure; </a:t>
            </a:r>
          </a:p>
          <a:p>
            <a:r>
              <a:rPr lang="en-US" dirty="0"/>
              <a:t>•providing security support in the fight against crime;</a:t>
            </a:r>
          </a:p>
          <a:p>
            <a:r>
              <a:rPr lang="en-US" dirty="0"/>
              <a:t>•deploying mounted police, sniffer dogs and forensic expertise;</a:t>
            </a:r>
          </a:p>
          <a:p>
            <a:r>
              <a:rPr lang="en-US" dirty="0"/>
              <a:t>•providing security and protection for members of the Royal House and other VIPs;</a:t>
            </a:r>
          </a:p>
          <a:p>
            <a:r>
              <a:rPr lang="en-US" dirty="0"/>
              <a:t>•carrying out and supporting police work on the motorways, the railway network, on the water and in the air;</a:t>
            </a:r>
          </a:p>
          <a:p>
            <a:r>
              <a:rPr lang="en-US" dirty="0"/>
              <a:t>•combating all forms of serious violence and terrorism (Special Interventions Division).</a:t>
            </a:r>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25</a:t>
            </a:fld>
            <a:endParaRPr lang="nl-NL"/>
          </a:p>
        </p:txBody>
      </p:sp>
    </p:spTree>
    <p:extLst>
      <p:ext uri="{BB962C8B-B14F-4D97-AF65-F5344CB8AC3E}">
        <p14:creationId xmlns:p14="http://schemas.microsoft.com/office/powerpoint/2010/main" xmlns="" val="186360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National unit</a:t>
            </a:r>
          </a:p>
          <a:p>
            <a:r>
              <a:rPr lang="en-US" dirty="0"/>
              <a:t>•monitoring, supporting and coordinating major operations;</a:t>
            </a:r>
          </a:p>
          <a:p>
            <a:r>
              <a:rPr lang="en-US" dirty="0"/>
              <a:t>•combating serious, </a:t>
            </a:r>
            <a:r>
              <a:rPr lang="en-US" dirty="0" err="1"/>
              <a:t>organised</a:t>
            </a:r>
            <a:r>
              <a:rPr lang="en-US" dirty="0"/>
              <a:t> forms of criminality of a national or international character which undermine the rule of law or vital infrastructure; </a:t>
            </a:r>
          </a:p>
          <a:p>
            <a:r>
              <a:rPr lang="en-US" dirty="0"/>
              <a:t>•providing security support in the fight against crime;</a:t>
            </a:r>
          </a:p>
          <a:p>
            <a:r>
              <a:rPr lang="en-US" dirty="0"/>
              <a:t>•deploying mounted police, sniffer dogs and forensic expertise;</a:t>
            </a:r>
          </a:p>
          <a:p>
            <a:r>
              <a:rPr lang="en-US" dirty="0"/>
              <a:t>•providing security and protection for members of the Royal House and other VIPs;</a:t>
            </a:r>
          </a:p>
          <a:p>
            <a:r>
              <a:rPr lang="en-US" dirty="0"/>
              <a:t>•carrying out and supporting police work on the motorways, the railway network, on the water and in the air;</a:t>
            </a:r>
          </a:p>
          <a:p>
            <a:r>
              <a:rPr lang="en-US" dirty="0"/>
              <a:t>•combating all forms of serious violence and terrorism (Special Interventions Division).</a:t>
            </a:r>
          </a:p>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26</a:t>
            </a:fld>
            <a:endParaRPr lang="nl-NL"/>
          </a:p>
        </p:txBody>
      </p:sp>
    </p:spTree>
    <p:extLst>
      <p:ext uri="{BB962C8B-B14F-4D97-AF65-F5344CB8AC3E}">
        <p14:creationId xmlns:p14="http://schemas.microsoft.com/office/powerpoint/2010/main" xmlns="" val="136250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29</a:t>
            </a:fld>
            <a:endParaRPr lang="nl-NL"/>
          </a:p>
        </p:txBody>
      </p:sp>
    </p:spTree>
    <p:extLst>
      <p:ext uri="{BB962C8B-B14F-4D97-AF65-F5344CB8AC3E}">
        <p14:creationId xmlns:p14="http://schemas.microsoft.com/office/powerpoint/2010/main" xmlns="" val="8954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30</a:t>
            </a:fld>
            <a:endParaRPr lang="nl-NL"/>
          </a:p>
        </p:txBody>
      </p:sp>
    </p:spTree>
    <p:extLst>
      <p:ext uri="{BB962C8B-B14F-4D97-AF65-F5344CB8AC3E}">
        <p14:creationId xmlns:p14="http://schemas.microsoft.com/office/powerpoint/2010/main" xmlns="" val="180387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25/04/2018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25/04/2018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l1.cuni.cz/mod/resource/view.php?id=288801" TargetMode="External"/><Relationship Id="rId2" Type="http://schemas.openxmlformats.org/officeDocument/2006/relationships/hyperlink" Target="https://dl1.cuni.cz/mod/resource/view.php?id=28880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be/url?sa=i&amp;rct=j&amp;q=&amp;esrc=s&amp;frm=1&amp;source=images&amp;cd=&amp;cad=rja&amp;uact=8&amp;docid=W9RABt6K1bIR6M&amp;tbnid=ICTWuK7PJPZ9pM:&amp;ved=0CAUQjRw&amp;url=http://www.scuoladisportcoaching.it/psicologia-dello-sport-self-determination-theory-di-deci-e-ryan/&amp;ei=clSCU5CTHYeNO43zgcAL&amp;bvm=bv.67720277,d.ZGU&amp;psig=AFQjCNFvoO2BBKzqDBlwJ3X8dLetSOrYlw&amp;ust=1401136577112637"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earch.dilbert.com/search?p=R&amp;srid=S3-USWSD02&amp;lbc=dilbert&amp;w=Employee%20Motivation&amp;url=http://dilbert.com/strips/comic/2002-03-09/&amp;rk=11&amp;uid=231534357&amp;sid=2&amp;ts=custom&amp;rsc=90kU9XRV-sm:HGvW&amp;method=and&amp;isort=date&amp;view=list&amp;filter=type:comic"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3" Type="http://schemas.openxmlformats.org/officeDocument/2006/relationships/hyperlink" Target="https://dl1.cuni.cz/mod/url/view.php?id=290754" TargetMode="External"/><Relationship Id="rId7" Type="http://schemas.openxmlformats.org/officeDocument/2006/relationships/hyperlink" Target="https://dl1.cuni.cz/mod/url/view.php?id=290758" TargetMode="External"/><Relationship Id="rId2" Type="http://schemas.openxmlformats.org/officeDocument/2006/relationships/hyperlink" Target="https://dl1.cuni.cz/mod/url/view.php?id=290753" TargetMode="External"/><Relationship Id="rId1" Type="http://schemas.openxmlformats.org/officeDocument/2006/relationships/slideLayout" Target="../slideLayouts/slideLayout2.xml"/><Relationship Id="rId6" Type="http://schemas.openxmlformats.org/officeDocument/2006/relationships/hyperlink" Target="https://dl1.cuni.cz/mod/url/view.php?id=290756" TargetMode="External"/><Relationship Id="rId5" Type="http://schemas.openxmlformats.org/officeDocument/2006/relationships/hyperlink" Target="https://dl1.cuni.cz/mod/url/view.php?id=290757" TargetMode="External"/><Relationship Id="rId4" Type="http://schemas.openxmlformats.org/officeDocument/2006/relationships/hyperlink" Target="https://dl1.cuni.cz/mod/url/view.php?id=290755"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dirty="0" smtClean="0"/>
              <a:t>#</a:t>
            </a:r>
            <a:r>
              <a:rPr lang="cs-CZ" noProof="0" dirty="0" smtClean="0"/>
              <a:t>5</a:t>
            </a:r>
            <a:endParaRPr lang="cs-CZ" noProof="0" dirty="0" smtClean="0"/>
          </a:p>
          <a:p>
            <a:r>
              <a:rPr lang="cs-CZ" dirty="0" err="1" smtClean="0"/>
              <a:t>April</a:t>
            </a:r>
            <a:r>
              <a:rPr lang="en-GB" noProof="0" dirty="0" smtClean="0"/>
              <a:t> </a:t>
            </a:r>
            <a:r>
              <a:rPr lang="cs-CZ" noProof="0" dirty="0" smtClean="0"/>
              <a:t>26</a:t>
            </a:r>
            <a:r>
              <a:rPr lang="en-GB" noProof="0" dirty="0" smtClean="0"/>
              <a:t>, </a:t>
            </a:r>
            <a:r>
              <a:rPr lang="en-GB" noProof="0" dirty="0" smtClean="0"/>
              <a:t>2018</a:t>
            </a:r>
            <a:endParaRPr lang="en-GB" noProof="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a:t>Do these approaches </a:t>
            </a:r>
            <a:r>
              <a:rPr lang="nl-BE" dirty="0" err="1"/>
              <a:t>seem</a:t>
            </a:r>
            <a:r>
              <a:rPr lang="nl-BE" dirty="0"/>
              <a:t> </a:t>
            </a:r>
            <a:r>
              <a:rPr lang="nl-BE" dirty="0" err="1"/>
              <a:t>reasonable</a:t>
            </a:r>
            <a:r>
              <a:rPr lang="nl-BE" dirty="0"/>
              <a:t> </a:t>
            </a:r>
            <a:r>
              <a:rPr lang="nl-BE" dirty="0" err="1"/>
              <a:t>to</a:t>
            </a:r>
            <a:r>
              <a:rPr lang="nl-BE" dirty="0"/>
              <a:t> </a:t>
            </a:r>
            <a:r>
              <a:rPr lang="nl-BE" dirty="0" err="1"/>
              <a:t>you</a:t>
            </a:r>
            <a:r>
              <a:rPr lang="nl-BE" dirty="0"/>
              <a:t>?</a:t>
            </a:r>
          </a:p>
          <a:p>
            <a:r>
              <a:rPr lang="nl-BE" dirty="0"/>
              <a:t>a) </a:t>
            </a:r>
            <a:r>
              <a:rPr lang="nl-BE" dirty="0" err="1"/>
              <a:t>Very</a:t>
            </a:r>
            <a:r>
              <a:rPr lang="nl-BE" dirty="0"/>
              <a:t> </a:t>
            </a:r>
            <a:r>
              <a:rPr lang="nl-BE" dirty="0" err="1"/>
              <a:t>reasonable</a:t>
            </a:r>
            <a:r>
              <a:rPr lang="nl-BE" dirty="0"/>
              <a:t> </a:t>
            </a:r>
          </a:p>
          <a:p>
            <a:r>
              <a:rPr lang="nl-BE" dirty="0"/>
              <a:t>b) </a:t>
            </a:r>
            <a:r>
              <a:rPr lang="nl-BE" dirty="0" err="1"/>
              <a:t>Somewhat</a:t>
            </a:r>
            <a:r>
              <a:rPr lang="nl-BE" dirty="0"/>
              <a:t> </a:t>
            </a:r>
            <a:r>
              <a:rPr lang="nl-BE" dirty="0" err="1"/>
              <a:t>reasonable</a:t>
            </a:r>
            <a:r>
              <a:rPr lang="nl-BE" dirty="0"/>
              <a:t> </a:t>
            </a:r>
          </a:p>
          <a:p>
            <a:r>
              <a:rPr lang="nl-BE" dirty="0"/>
              <a:t>c) </a:t>
            </a:r>
            <a:r>
              <a:rPr lang="nl-BE" dirty="0" err="1"/>
              <a:t>Somewhat</a:t>
            </a:r>
            <a:r>
              <a:rPr lang="nl-BE" dirty="0"/>
              <a:t> </a:t>
            </a:r>
            <a:r>
              <a:rPr lang="nl-BE" dirty="0" err="1"/>
              <a:t>problematic</a:t>
            </a:r>
            <a:r>
              <a:rPr lang="nl-BE" dirty="0"/>
              <a:t> </a:t>
            </a:r>
          </a:p>
          <a:p>
            <a:r>
              <a:rPr lang="nl-BE" dirty="0"/>
              <a:t>d) </a:t>
            </a:r>
            <a:r>
              <a:rPr lang="nl-BE" dirty="0" err="1"/>
              <a:t>Very</a:t>
            </a:r>
            <a:r>
              <a:rPr lang="nl-BE" dirty="0"/>
              <a:t> </a:t>
            </a:r>
            <a:r>
              <a:rPr lang="nl-BE" dirty="0" err="1"/>
              <a:t>problematic</a:t>
            </a:r>
            <a:r>
              <a:rPr lang="nl-BE" dirty="0"/>
              <a:t>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10</a:t>
            </a:fld>
            <a:endParaRPr lang="en-US" dirty="0"/>
          </a:p>
        </p:txBody>
      </p:sp>
    </p:spTree>
    <p:extLst>
      <p:ext uri="{BB962C8B-B14F-4D97-AF65-F5344CB8AC3E}">
        <p14:creationId xmlns:p14="http://schemas.microsoft.com/office/powerpoint/2010/main" xmlns="" val="3225555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err="1"/>
              <a:t>What</a:t>
            </a:r>
            <a:r>
              <a:rPr lang="nl-BE" dirty="0"/>
              <a:t> </a:t>
            </a:r>
            <a:r>
              <a:rPr lang="nl-BE" dirty="0" err="1"/>
              <a:t>could</a:t>
            </a:r>
            <a:r>
              <a:rPr lang="nl-BE" dirty="0"/>
              <a:t> </a:t>
            </a:r>
            <a:r>
              <a:rPr lang="nl-BE" dirty="0" err="1"/>
              <a:t>be</a:t>
            </a:r>
            <a:r>
              <a:rPr lang="nl-BE" dirty="0"/>
              <a:t> </a:t>
            </a:r>
            <a:r>
              <a:rPr lang="nl-BE" dirty="0" err="1"/>
              <a:t>problematic</a:t>
            </a:r>
            <a:r>
              <a:rPr lang="nl-BE" dirty="0"/>
              <a: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11</a:t>
            </a:fld>
            <a:endParaRPr lang="en-US" dirty="0"/>
          </a:p>
        </p:txBody>
      </p:sp>
    </p:spTree>
    <p:extLst>
      <p:ext uri="{BB962C8B-B14F-4D97-AF65-F5344CB8AC3E}">
        <p14:creationId xmlns:p14="http://schemas.microsoft.com/office/powerpoint/2010/main" xmlns="" val="387363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4C14EBE-37F4-458F-AC7A-2AE60E5245E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9AA85279-F34C-4BBC-8A9A-0979FDDB38A6}"/>
              </a:ext>
            </a:extLst>
          </p:cNvPr>
          <p:cNvSpPr>
            <a:spLocks noGrp="1"/>
          </p:cNvSpPr>
          <p:nvPr>
            <p:ph idx="1"/>
          </p:nvPr>
        </p:nvSpPr>
        <p:spPr>
          <a:xfrm>
            <a:off x="258418" y="1102346"/>
            <a:ext cx="8514522" cy="5076825"/>
          </a:xfrm>
        </p:spPr>
        <p:txBody>
          <a:bodyPr/>
          <a:lstStyle/>
          <a:p>
            <a:r>
              <a:rPr lang="nl-BE" dirty="0"/>
              <a:t>Dutch </a:t>
            </a:r>
            <a:r>
              <a:rPr lang="nl-BE" dirty="0" err="1"/>
              <a:t>police</a:t>
            </a:r>
            <a:r>
              <a:rPr lang="nl-BE" dirty="0"/>
              <a:t> force </a:t>
            </a:r>
            <a:r>
              <a:rPr lang="nl-BE" dirty="0" err="1"/>
              <a:t>effectiveness</a:t>
            </a:r>
            <a:r>
              <a:rPr lang="nl-BE" dirty="0"/>
              <a:t> is </a:t>
            </a:r>
            <a:r>
              <a:rPr lang="nl-BE" dirty="0" err="1"/>
              <a:t>questioned</a:t>
            </a:r>
            <a:r>
              <a:rPr lang="nl-BE" dirty="0"/>
              <a:t> </a:t>
            </a:r>
            <a:r>
              <a:rPr lang="nl-BE" dirty="0" err="1"/>
              <a:t>due</a:t>
            </a:r>
            <a:r>
              <a:rPr lang="nl-BE" dirty="0"/>
              <a:t> </a:t>
            </a:r>
            <a:r>
              <a:rPr lang="nl-BE" dirty="0" err="1"/>
              <a:t>to</a:t>
            </a:r>
            <a:r>
              <a:rPr lang="nl-BE" dirty="0"/>
              <a:t> </a:t>
            </a:r>
            <a:r>
              <a:rPr lang="nl-BE" dirty="0" err="1"/>
              <a:t>some</a:t>
            </a:r>
            <a:r>
              <a:rPr lang="nl-BE" dirty="0"/>
              <a:t> high profile </a:t>
            </a:r>
            <a:r>
              <a:rPr lang="nl-BE" dirty="0" err="1"/>
              <a:t>failures</a:t>
            </a:r>
            <a:r>
              <a:rPr lang="nl-BE" dirty="0"/>
              <a:t>: </a:t>
            </a:r>
          </a:p>
          <a:p>
            <a:pPr lvl="1"/>
            <a:r>
              <a:rPr lang="nl-BE" dirty="0" err="1"/>
              <a:t>Poor</a:t>
            </a:r>
            <a:r>
              <a:rPr lang="nl-BE" dirty="0"/>
              <a:t> cooperation </a:t>
            </a:r>
            <a:r>
              <a:rPr lang="nl-BE" dirty="0" err="1"/>
              <a:t>between</a:t>
            </a:r>
            <a:r>
              <a:rPr lang="nl-BE" dirty="0"/>
              <a:t> </a:t>
            </a:r>
            <a:r>
              <a:rPr lang="nl-BE" dirty="0" err="1"/>
              <a:t>silos</a:t>
            </a:r>
            <a:r>
              <a:rPr lang="nl-BE" dirty="0"/>
              <a:t> </a:t>
            </a:r>
            <a:r>
              <a:rPr lang="nl-BE" dirty="0" err="1"/>
              <a:t>inside</a:t>
            </a:r>
            <a:r>
              <a:rPr lang="nl-BE" dirty="0"/>
              <a:t> </a:t>
            </a:r>
            <a:r>
              <a:rPr lang="nl-BE" dirty="0" err="1"/>
              <a:t>the</a:t>
            </a:r>
            <a:r>
              <a:rPr lang="nl-BE" dirty="0"/>
              <a:t> </a:t>
            </a:r>
            <a:r>
              <a:rPr lang="nl-BE" dirty="0" err="1"/>
              <a:t>police</a:t>
            </a:r>
            <a:r>
              <a:rPr lang="nl-BE" dirty="0"/>
              <a:t> as well as </a:t>
            </a:r>
            <a:r>
              <a:rPr lang="nl-BE" dirty="0" err="1"/>
              <a:t>with</a:t>
            </a:r>
            <a:r>
              <a:rPr lang="nl-BE" dirty="0"/>
              <a:t> </a:t>
            </a:r>
            <a:r>
              <a:rPr lang="nl-BE" dirty="0" err="1"/>
              <a:t>the</a:t>
            </a:r>
            <a:r>
              <a:rPr lang="nl-BE" dirty="0"/>
              <a:t> </a:t>
            </a:r>
            <a:r>
              <a:rPr lang="nl-BE" dirty="0" err="1"/>
              <a:t>outside</a:t>
            </a:r>
            <a:r>
              <a:rPr lang="nl-BE" dirty="0"/>
              <a:t> </a:t>
            </a:r>
            <a:r>
              <a:rPr lang="nl-BE" dirty="0" err="1"/>
              <a:t>world</a:t>
            </a:r>
            <a:r>
              <a:rPr lang="nl-BE" dirty="0"/>
              <a:t> (</a:t>
            </a:r>
            <a:r>
              <a:rPr lang="nl-BE" dirty="0" err="1"/>
              <a:t>citizens</a:t>
            </a:r>
            <a:r>
              <a:rPr lang="nl-BE" dirty="0"/>
              <a:t>, partners,…)</a:t>
            </a:r>
          </a:p>
          <a:p>
            <a:pPr lvl="1"/>
            <a:r>
              <a:rPr lang="nl-BE" dirty="0" err="1"/>
              <a:t>Highly</a:t>
            </a:r>
            <a:r>
              <a:rPr lang="nl-BE" dirty="0"/>
              <a:t> </a:t>
            </a:r>
            <a:r>
              <a:rPr lang="nl-BE" dirty="0" err="1"/>
              <a:t>codified</a:t>
            </a:r>
            <a:r>
              <a:rPr lang="nl-BE" dirty="0"/>
              <a:t>/</a:t>
            </a:r>
            <a:r>
              <a:rPr lang="nl-BE" dirty="0" err="1"/>
              <a:t>described</a:t>
            </a:r>
            <a:r>
              <a:rPr lang="nl-BE" dirty="0"/>
              <a:t> </a:t>
            </a:r>
            <a:r>
              <a:rPr lang="nl-BE" dirty="0" err="1"/>
              <a:t>processes</a:t>
            </a:r>
            <a:r>
              <a:rPr lang="nl-BE" dirty="0"/>
              <a:t> but </a:t>
            </a:r>
            <a:r>
              <a:rPr lang="nl-BE" dirty="0" err="1"/>
              <a:t>what</a:t>
            </a:r>
            <a:r>
              <a:rPr lang="nl-BE" dirty="0"/>
              <a:t> </a:t>
            </a:r>
            <a:r>
              <a:rPr lang="nl-BE" dirty="0" err="1"/>
              <a:t>people</a:t>
            </a:r>
            <a:r>
              <a:rPr lang="nl-BE" dirty="0"/>
              <a:t> </a:t>
            </a:r>
            <a:r>
              <a:rPr lang="nl-BE" dirty="0" err="1"/>
              <a:t>actually</a:t>
            </a:r>
            <a:r>
              <a:rPr lang="nl-BE" dirty="0"/>
              <a:t> do is </a:t>
            </a:r>
            <a:r>
              <a:rPr lang="nl-BE" dirty="0" err="1"/>
              <a:t>very</a:t>
            </a:r>
            <a:r>
              <a:rPr lang="nl-BE" dirty="0"/>
              <a:t> different</a:t>
            </a:r>
          </a:p>
          <a:p>
            <a:pPr lvl="2"/>
            <a:r>
              <a:rPr lang="nl-BE" dirty="0"/>
              <a:t>High </a:t>
            </a:r>
            <a:r>
              <a:rPr lang="nl-BE" dirty="0" err="1"/>
              <a:t>degree</a:t>
            </a:r>
            <a:r>
              <a:rPr lang="nl-BE" dirty="0"/>
              <a:t> of </a:t>
            </a:r>
            <a:r>
              <a:rPr lang="nl-BE" dirty="0" err="1"/>
              <a:t>automatism</a:t>
            </a:r>
            <a:r>
              <a:rPr lang="nl-BE" dirty="0"/>
              <a:t>, routines, </a:t>
            </a:r>
            <a:r>
              <a:rPr lang="nl-BE" dirty="0" err="1"/>
              <a:t>little</a:t>
            </a:r>
            <a:r>
              <a:rPr lang="nl-BE" dirty="0"/>
              <a:t> flexibility / </a:t>
            </a:r>
            <a:r>
              <a:rPr lang="nl-BE" dirty="0" err="1"/>
              <a:t>creativity</a:t>
            </a:r>
            <a:r>
              <a:rPr lang="nl-BE" dirty="0"/>
              <a:t>, </a:t>
            </a:r>
            <a:r>
              <a:rPr lang="nl-BE" dirty="0" err="1"/>
              <a:t>little</a:t>
            </a:r>
            <a:r>
              <a:rPr lang="nl-BE" dirty="0"/>
              <a:t> </a:t>
            </a:r>
            <a:r>
              <a:rPr lang="nl-BE" dirty="0" err="1"/>
              <a:t>use</a:t>
            </a:r>
            <a:r>
              <a:rPr lang="nl-BE" dirty="0"/>
              <a:t> of (</a:t>
            </a:r>
            <a:r>
              <a:rPr lang="nl-BE" dirty="0" err="1"/>
              <a:t>scientific</a:t>
            </a:r>
            <a:r>
              <a:rPr lang="nl-BE" dirty="0"/>
              <a:t>) </a:t>
            </a:r>
            <a:r>
              <a:rPr lang="nl-BE" dirty="0" err="1"/>
              <a:t>knowledge</a:t>
            </a:r>
            <a:r>
              <a:rPr lang="nl-BE" dirty="0"/>
              <a:t> </a:t>
            </a:r>
            <a:r>
              <a:rPr lang="nl-BE" dirty="0" err="1"/>
              <a:t>regarding</a:t>
            </a:r>
            <a:r>
              <a:rPr lang="nl-BE" dirty="0"/>
              <a:t> crime </a:t>
            </a:r>
            <a:r>
              <a:rPr lang="nl-BE" dirty="0" err="1"/>
              <a:t>resolution</a:t>
            </a:r>
            <a:r>
              <a:rPr lang="nl-BE" dirty="0"/>
              <a:t> in </a:t>
            </a:r>
            <a:r>
              <a:rPr lang="nl-BE" dirty="0" err="1"/>
              <a:t>daily</a:t>
            </a:r>
            <a:r>
              <a:rPr lang="nl-BE" dirty="0"/>
              <a:t> </a:t>
            </a:r>
            <a:r>
              <a:rPr lang="nl-BE" dirty="0" err="1"/>
              <a:t>practice</a:t>
            </a:r>
            <a:endParaRPr lang="nl-BE" dirty="0"/>
          </a:p>
          <a:p>
            <a:pPr lvl="3"/>
            <a:r>
              <a:rPr lang="nl-BE" sz="1800" dirty="0"/>
              <a:t>“We </a:t>
            </a:r>
            <a:r>
              <a:rPr lang="nl-BE" sz="1800" dirty="0" err="1"/>
              <a:t>always</a:t>
            </a:r>
            <a:r>
              <a:rPr lang="nl-BE" sz="1800" dirty="0"/>
              <a:t> </a:t>
            </a:r>
            <a:r>
              <a:rPr lang="nl-BE" sz="1800" dirty="0" err="1"/>
              <a:t>did</a:t>
            </a:r>
            <a:r>
              <a:rPr lang="nl-BE" sz="1800" dirty="0"/>
              <a:t> </a:t>
            </a:r>
            <a:r>
              <a:rPr lang="nl-BE" sz="1800" dirty="0" err="1"/>
              <a:t>it</a:t>
            </a:r>
            <a:r>
              <a:rPr lang="nl-BE" sz="1800" dirty="0"/>
              <a:t> like </a:t>
            </a:r>
            <a:r>
              <a:rPr lang="nl-BE" sz="1800" dirty="0" err="1"/>
              <a:t>that</a:t>
            </a:r>
            <a:r>
              <a:rPr lang="nl-BE" sz="1800" dirty="0"/>
              <a:t>, I </a:t>
            </a:r>
            <a:r>
              <a:rPr lang="nl-BE" sz="1800" dirty="0" err="1"/>
              <a:t>don’t</a:t>
            </a:r>
            <a:r>
              <a:rPr lang="nl-BE" sz="1800" dirty="0"/>
              <a:t> </a:t>
            </a:r>
            <a:r>
              <a:rPr lang="nl-BE" sz="1800" dirty="0" err="1"/>
              <a:t>really</a:t>
            </a:r>
            <a:r>
              <a:rPr lang="nl-BE" sz="1800" dirty="0"/>
              <a:t> </a:t>
            </a:r>
            <a:r>
              <a:rPr lang="nl-BE" sz="1800" dirty="0" err="1"/>
              <a:t>remember</a:t>
            </a:r>
            <a:r>
              <a:rPr lang="nl-BE" sz="1800" dirty="0"/>
              <a:t> </a:t>
            </a:r>
            <a:r>
              <a:rPr lang="nl-BE" sz="1800" dirty="0" err="1"/>
              <a:t>why</a:t>
            </a:r>
            <a:r>
              <a:rPr lang="nl-BE" sz="1800" dirty="0"/>
              <a:t>…” </a:t>
            </a:r>
          </a:p>
          <a:p>
            <a:pPr lvl="1"/>
            <a:endParaRPr lang="nl-BE" dirty="0"/>
          </a:p>
        </p:txBody>
      </p:sp>
      <p:sp>
        <p:nvSpPr>
          <p:cNvPr id="4" name="Tijdelijke aanduiding voor dianummer 3">
            <a:extLst>
              <a:ext uri="{FF2B5EF4-FFF2-40B4-BE49-F238E27FC236}">
                <a16:creationId xmlns:a16="http://schemas.microsoft.com/office/drawing/2014/main" xmlns="" id="{2E94A8DF-B95C-4DF7-90C5-E5C78EB56C61}"/>
              </a:ext>
            </a:extLst>
          </p:cNvPr>
          <p:cNvSpPr>
            <a:spLocks noGrp="1"/>
          </p:cNvSpPr>
          <p:nvPr>
            <p:ph type="sldNum" sz="quarter" idx="11"/>
          </p:nvPr>
        </p:nvSpPr>
        <p:spPr/>
        <p:txBody>
          <a:bodyPr/>
          <a:lstStyle/>
          <a:p>
            <a:pPr>
              <a:defRPr/>
            </a:pPr>
            <a:fld id="{35A0D4B1-61D4-4C6F-B245-2B2DEB95FFE4}" type="slidenum">
              <a:rPr lang="en-US" smtClean="0"/>
              <a:pPr>
                <a:defRPr/>
              </a:pPr>
              <a:t>12</a:t>
            </a:fld>
            <a:endParaRPr lang="en-US" dirty="0"/>
          </a:p>
        </p:txBody>
      </p:sp>
    </p:spTree>
    <p:extLst>
      <p:ext uri="{BB962C8B-B14F-4D97-AF65-F5344CB8AC3E}">
        <p14:creationId xmlns:p14="http://schemas.microsoft.com/office/powerpoint/2010/main" xmlns="" val="28314204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BAB589-E253-4178-9C3F-B0B532AD608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504933BD-946A-4A0F-904B-68740ED5737E}"/>
              </a:ext>
            </a:extLst>
          </p:cNvPr>
          <p:cNvSpPr>
            <a:spLocks noGrp="1"/>
          </p:cNvSpPr>
          <p:nvPr>
            <p:ph idx="1"/>
          </p:nvPr>
        </p:nvSpPr>
        <p:spPr>
          <a:xfrm>
            <a:off x="457200" y="1062590"/>
            <a:ext cx="8229600" cy="5076825"/>
          </a:xfrm>
        </p:spPr>
        <p:txBody>
          <a:bodyPr>
            <a:normAutofit fontScale="92500" lnSpcReduction="10000"/>
          </a:bodyPr>
          <a:lstStyle/>
          <a:p>
            <a:pPr>
              <a:lnSpc>
                <a:spcPct val="150000"/>
              </a:lnSpc>
            </a:pPr>
            <a:r>
              <a:rPr lang="nl-BE" dirty="0"/>
              <a:t>In </a:t>
            </a:r>
            <a:r>
              <a:rPr lang="nl-BE" dirty="0" err="1"/>
              <a:t>the</a:t>
            </a:r>
            <a:r>
              <a:rPr lang="nl-BE" dirty="0"/>
              <a:t> Netherlands </a:t>
            </a:r>
            <a:r>
              <a:rPr lang="nl-BE" dirty="0" err="1"/>
              <a:t>the</a:t>
            </a:r>
            <a:r>
              <a:rPr lang="nl-BE" dirty="0"/>
              <a:t> </a:t>
            </a:r>
            <a:r>
              <a:rPr lang="nl-BE" dirty="0" err="1"/>
              <a:t>Police</a:t>
            </a:r>
            <a:r>
              <a:rPr lang="nl-BE" dirty="0"/>
              <a:t> has</a:t>
            </a:r>
          </a:p>
          <a:p>
            <a:pPr lvl="1">
              <a:lnSpc>
                <a:spcPct val="150000"/>
              </a:lnSpc>
            </a:pPr>
            <a:r>
              <a:rPr lang="nl-BE" dirty="0"/>
              <a:t>Target on </a:t>
            </a:r>
            <a:r>
              <a:rPr lang="nl-BE" dirty="0" err="1"/>
              <a:t>sending</a:t>
            </a:r>
            <a:r>
              <a:rPr lang="nl-BE" dirty="0"/>
              <a:t> files </a:t>
            </a:r>
            <a:r>
              <a:rPr lang="nl-BE" dirty="0" err="1"/>
              <a:t>to</a:t>
            </a:r>
            <a:r>
              <a:rPr lang="nl-BE" dirty="0"/>
              <a:t> </a:t>
            </a:r>
            <a:r>
              <a:rPr lang="nl-BE" dirty="0" err="1"/>
              <a:t>the</a:t>
            </a:r>
            <a:r>
              <a:rPr lang="nl-BE" dirty="0"/>
              <a:t> </a:t>
            </a:r>
            <a:r>
              <a:rPr lang="nl-BE" dirty="0" err="1"/>
              <a:t>prosecution</a:t>
            </a:r>
            <a:r>
              <a:rPr lang="nl-BE" dirty="0"/>
              <a:t> </a:t>
            </a:r>
            <a:r>
              <a:rPr lang="nl-BE" dirty="0" err="1"/>
              <a:t>within</a:t>
            </a:r>
            <a:r>
              <a:rPr lang="nl-BE" dirty="0"/>
              <a:t> 6 weeks</a:t>
            </a:r>
          </a:p>
          <a:p>
            <a:pPr lvl="1">
              <a:lnSpc>
                <a:spcPct val="150000"/>
              </a:lnSpc>
            </a:pPr>
            <a:r>
              <a:rPr lang="nl-BE" dirty="0"/>
              <a:t>Max 2,5 minutes target </a:t>
            </a:r>
            <a:r>
              <a:rPr lang="nl-BE" dirty="0" err="1"/>
              <a:t>for</a:t>
            </a:r>
            <a:r>
              <a:rPr lang="nl-BE" dirty="0"/>
              <a:t> calls </a:t>
            </a:r>
            <a:r>
              <a:rPr lang="nl-BE" dirty="0" err="1"/>
              <a:t>into</a:t>
            </a:r>
            <a:r>
              <a:rPr lang="nl-BE" dirty="0"/>
              <a:t> call </a:t>
            </a:r>
            <a:r>
              <a:rPr lang="nl-BE" dirty="0" err="1"/>
              <a:t>centre</a:t>
            </a:r>
            <a:r>
              <a:rPr lang="nl-BE" dirty="0"/>
              <a:t> </a:t>
            </a:r>
            <a:r>
              <a:rPr lang="nl-BE" dirty="0" err="1"/>
              <a:t>for</a:t>
            </a:r>
            <a:r>
              <a:rPr lang="nl-BE" dirty="0"/>
              <a:t> non-</a:t>
            </a:r>
            <a:r>
              <a:rPr lang="nl-BE" dirty="0" err="1"/>
              <a:t>emergency</a:t>
            </a:r>
            <a:r>
              <a:rPr lang="nl-BE" dirty="0"/>
              <a:t> </a:t>
            </a:r>
            <a:r>
              <a:rPr lang="nl-BE" dirty="0" err="1"/>
              <a:t>reports</a:t>
            </a:r>
            <a:endParaRPr lang="nl-BE" dirty="0"/>
          </a:p>
          <a:p>
            <a:pPr lvl="1">
              <a:lnSpc>
                <a:spcPct val="150000"/>
              </a:lnSpc>
            </a:pPr>
            <a:r>
              <a:rPr lang="nl-BE" dirty="0"/>
              <a:t>Targets on </a:t>
            </a:r>
            <a:r>
              <a:rPr lang="nl-BE" dirty="0" err="1"/>
              <a:t>number</a:t>
            </a:r>
            <a:r>
              <a:rPr lang="nl-BE" dirty="0"/>
              <a:t> of </a:t>
            </a:r>
            <a:r>
              <a:rPr lang="nl-BE" dirty="0" err="1"/>
              <a:t>arrests</a:t>
            </a:r>
            <a:r>
              <a:rPr lang="nl-BE" dirty="0"/>
              <a:t> per </a:t>
            </a:r>
            <a:r>
              <a:rPr lang="nl-BE" dirty="0" err="1"/>
              <a:t>month</a:t>
            </a:r>
            <a:endParaRPr lang="nl-BE" dirty="0"/>
          </a:p>
          <a:p>
            <a:pPr lvl="1">
              <a:lnSpc>
                <a:spcPct val="150000"/>
              </a:lnSpc>
            </a:pPr>
            <a:r>
              <a:rPr lang="nl-BE" dirty="0"/>
              <a:t>Target </a:t>
            </a:r>
            <a:r>
              <a:rPr lang="nl-BE" dirty="0" err="1"/>
              <a:t>to</a:t>
            </a:r>
            <a:r>
              <a:rPr lang="nl-BE" dirty="0"/>
              <a:t> </a:t>
            </a:r>
            <a:r>
              <a:rPr lang="nl-BE" dirty="0" err="1"/>
              <a:t>decide</a:t>
            </a:r>
            <a:r>
              <a:rPr lang="nl-BE" dirty="0"/>
              <a:t> on </a:t>
            </a:r>
            <a:r>
              <a:rPr lang="nl-BE" dirty="0" err="1"/>
              <a:t>frequently</a:t>
            </a:r>
            <a:r>
              <a:rPr lang="nl-BE" dirty="0"/>
              <a:t> </a:t>
            </a:r>
            <a:r>
              <a:rPr lang="nl-BE" dirty="0" err="1"/>
              <a:t>occurring</a:t>
            </a:r>
            <a:r>
              <a:rPr lang="nl-BE" dirty="0"/>
              <a:t> crime </a:t>
            </a:r>
            <a:r>
              <a:rPr lang="nl-BE" dirty="0" err="1"/>
              <a:t>within</a:t>
            </a:r>
            <a:r>
              <a:rPr lang="nl-BE" dirty="0"/>
              <a:t> 6 </a:t>
            </a:r>
            <a:r>
              <a:rPr lang="nl-BE" dirty="0" err="1"/>
              <a:t>hours</a:t>
            </a:r>
            <a:r>
              <a:rPr lang="nl-BE" dirty="0"/>
              <a:t> of arrest…</a:t>
            </a:r>
          </a:p>
          <a:p>
            <a:pPr lvl="2">
              <a:lnSpc>
                <a:spcPct val="150000"/>
              </a:lnSpc>
            </a:pPr>
            <a:endParaRPr lang="nl-BE" dirty="0"/>
          </a:p>
        </p:txBody>
      </p:sp>
      <p:sp>
        <p:nvSpPr>
          <p:cNvPr id="4" name="Tijdelijke aanduiding voor dianummer 3">
            <a:extLst>
              <a:ext uri="{FF2B5EF4-FFF2-40B4-BE49-F238E27FC236}">
                <a16:creationId xmlns:a16="http://schemas.microsoft.com/office/drawing/2014/main" xmlns="" id="{49C8E095-F59A-4C72-AF53-FACB4ABF1821}"/>
              </a:ext>
            </a:extLst>
          </p:cNvPr>
          <p:cNvSpPr>
            <a:spLocks noGrp="1"/>
          </p:cNvSpPr>
          <p:nvPr>
            <p:ph type="sldNum" sz="quarter" idx="11"/>
          </p:nvPr>
        </p:nvSpPr>
        <p:spPr/>
        <p:txBody>
          <a:bodyPr/>
          <a:lstStyle/>
          <a:p>
            <a:pPr>
              <a:defRPr/>
            </a:pPr>
            <a:fld id="{35A0D4B1-61D4-4C6F-B245-2B2DEB95FFE4}" type="slidenum">
              <a:rPr lang="en-US" smtClean="0"/>
              <a:pPr>
                <a:defRPr/>
              </a:pPr>
              <a:t>13</a:t>
            </a:fld>
            <a:endParaRPr lang="en-US" dirty="0"/>
          </a:p>
        </p:txBody>
      </p:sp>
      <p:sp>
        <p:nvSpPr>
          <p:cNvPr id="5" name="Tekstballon: ovaal 4">
            <a:extLst>
              <a:ext uri="{FF2B5EF4-FFF2-40B4-BE49-F238E27FC236}">
                <a16:creationId xmlns:a16="http://schemas.microsoft.com/office/drawing/2014/main" xmlns="" id="{E8375310-AA85-47A2-BDFF-8469A7D270D9}"/>
              </a:ext>
            </a:extLst>
          </p:cNvPr>
          <p:cNvSpPr/>
          <p:nvPr/>
        </p:nvSpPr>
        <p:spPr>
          <a:xfrm>
            <a:off x="2173356" y="598488"/>
            <a:ext cx="4797287" cy="216010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err="1"/>
              <a:t>Sending</a:t>
            </a:r>
            <a:r>
              <a:rPr lang="nl-BE" sz="2400" dirty="0"/>
              <a:t> file </a:t>
            </a:r>
            <a:r>
              <a:rPr lang="nl-BE" sz="2400" dirty="0" err="1"/>
              <a:t>through</a:t>
            </a:r>
            <a:r>
              <a:rPr lang="nl-BE" sz="2400" dirty="0"/>
              <a:t> even </a:t>
            </a:r>
            <a:r>
              <a:rPr lang="nl-BE" sz="2400" dirty="0" err="1"/>
              <a:t>though</a:t>
            </a:r>
            <a:r>
              <a:rPr lang="nl-BE" sz="2400" dirty="0"/>
              <a:t> </a:t>
            </a:r>
            <a:r>
              <a:rPr lang="nl-BE" sz="2400" dirty="0" err="1"/>
              <a:t>not</a:t>
            </a:r>
            <a:r>
              <a:rPr lang="nl-BE" sz="2400" dirty="0"/>
              <a:t> </a:t>
            </a:r>
            <a:r>
              <a:rPr lang="nl-BE" sz="2400" dirty="0" err="1"/>
              <a:t>all</a:t>
            </a:r>
            <a:r>
              <a:rPr lang="nl-BE" sz="2400" dirty="0"/>
              <a:t> </a:t>
            </a:r>
            <a:r>
              <a:rPr lang="nl-BE" sz="2400" dirty="0" err="1"/>
              <a:t>witnesses</a:t>
            </a:r>
            <a:r>
              <a:rPr lang="nl-BE" sz="2400" dirty="0"/>
              <a:t> </a:t>
            </a:r>
            <a:r>
              <a:rPr lang="nl-BE" sz="2400" dirty="0" err="1"/>
              <a:t>talked</a:t>
            </a:r>
            <a:r>
              <a:rPr lang="nl-BE" sz="2400" dirty="0"/>
              <a:t> </a:t>
            </a:r>
            <a:r>
              <a:rPr lang="nl-BE" sz="2400" dirty="0" err="1"/>
              <a:t>to</a:t>
            </a:r>
            <a:r>
              <a:rPr lang="nl-BE" sz="2400" dirty="0"/>
              <a:t>: leads </a:t>
            </a:r>
            <a:r>
              <a:rPr lang="nl-BE" sz="2400" dirty="0" err="1"/>
              <a:t>to</a:t>
            </a:r>
            <a:r>
              <a:rPr lang="nl-BE" sz="2400" dirty="0"/>
              <a:t> </a:t>
            </a:r>
            <a:r>
              <a:rPr lang="nl-BE" sz="2400" dirty="0" err="1"/>
              <a:t>being</a:t>
            </a:r>
            <a:r>
              <a:rPr lang="nl-BE" sz="2400" dirty="0"/>
              <a:t> </a:t>
            </a:r>
            <a:r>
              <a:rPr lang="nl-BE" sz="2400" dirty="0" err="1"/>
              <a:t>dropped</a:t>
            </a:r>
            <a:r>
              <a:rPr lang="nl-BE" sz="2400" dirty="0"/>
              <a:t> </a:t>
            </a:r>
            <a:r>
              <a:rPr lang="nl-BE" sz="2400" dirty="0" err="1"/>
              <a:t>by</a:t>
            </a:r>
            <a:r>
              <a:rPr lang="nl-BE" sz="2400" dirty="0"/>
              <a:t> </a:t>
            </a:r>
            <a:r>
              <a:rPr lang="nl-BE" sz="2400" dirty="0" err="1"/>
              <a:t>prosecution</a:t>
            </a:r>
            <a:endParaRPr lang="nl-BE" sz="2400" dirty="0"/>
          </a:p>
        </p:txBody>
      </p:sp>
      <p:sp>
        <p:nvSpPr>
          <p:cNvPr id="6" name="Tekstballon: ovaal 5">
            <a:extLst>
              <a:ext uri="{FF2B5EF4-FFF2-40B4-BE49-F238E27FC236}">
                <a16:creationId xmlns:a16="http://schemas.microsoft.com/office/drawing/2014/main" xmlns="" id="{166FC55A-8357-4F7C-AFCE-C0DAF87DBBC8}"/>
              </a:ext>
            </a:extLst>
          </p:cNvPr>
          <p:cNvSpPr/>
          <p:nvPr/>
        </p:nvSpPr>
        <p:spPr>
          <a:xfrm>
            <a:off x="4572000" y="2885593"/>
            <a:ext cx="4797287" cy="2160105"/>
          </a:xfrm>
          <a:prstGeom prst="wedgeEllipseCallout">
            <a:avLst>
              <a:gd name="adj1" fmla="val -59507"/>
              <a:gd name="adj2" fmla="val -86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a:t>Calls </a:t>
            </a:r>
            <a:r>
              <a:rPr lang="nl-BE" sz="2400" dirty="0" err="1"/>
              <a:t>transferred</a:t>
            </a:r>
            <a:r>
              <a:rPr lang="nl-BE" sz="2400" dirty="0"/>
              <a:t> or call-back </a:t>
            </a:r>
            <a:r>
              <a:rPr lang="nl-BE" sz="2400" dirty="0" err="1"/>
              <a:t>issued</a:t>
            </a:r>
            <a:r>
              <a:rPr lang="nl-BE" sz="2400" dirty="0"/>
              <a:t> without </a:t>
            </a:r>
            <a:r>
              <a:rPr lang="nl-BE" sz="2400" dirty="0" err="1"/>
              <a:t>listening</a:t>
            </a:r>
            <a:r>
              <a:rPr lang="nl-BE" sz="2400" dirty="0"/>
              <a:t> </a:t>
            </a:r>
            <a:r>
              <a:rPr lang="nl-BE" sz="2400" dirty="0" err="1"/>
              <a:t>to</a:t>
            </a:r>
            <a:r>
              <a:rPr lang="nl-BE" sz="2400" dirty="0"/>
              <a:t> question</a:t>
            </a:r>
          </a:p>
        </p:txBody>
      </p:sp>
      <p:sp>
        <p:nvSpPr>
          <p:cNvPr id="7" name="Tekstballon: ovaal 6">
            <a:extLst>
              <a:ext uri="{FF2B5EF4-FFF2-40B4-BE49-F238E27FC236}">
                <a16:creationId xmlns:a16="http://schemas.microsoft.com/office/drawing/2014/main" xmlns="" id="{26E2544C-D015-4709-BE8F-74A96B6F810F}"/>
              </a:ext>
            </a:extLst>
          </p:cNvPr>
          <p:cNvSpPr/>
          <p:nvPr/>
        </p:nvSpPr>
        <p:spPr>
          <a:xfrm>
            <a:off x="4230756" y="4848848"/>
            <a:ext cx="4797287" cy="2160105"/>
          </a:xfrm>
          <a:prstGeom prst="wedgeEllipseCallout">
            <a:avLst>
              <a:gd name="adj1" fmla="val -59507"/>
              <a:gd name="adj2" fmla="val -86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err="1"/>
              <a:t>Quality</a:t>
            </a:r>
            <a:r>
              <a:rPr lang="nl-BE" sz="2400" dirty="0"/>
              <a:t> of </a:t>
            </a:r>
            <a:r>
              <a:rPr lang="nl-BE" sz="2400" dirty="0" err="1"/>
              <a:t>decisions</a:t>
            </a:r>
            <a:endParaRPr lang="nl-BE" sz="2400" dirty="0"/>
          </a:p>
          <a:p>
            <a:pPr algn="ctr"/>
            <a:r>
              <a:rPr lang="nl-BE" sz="2400" dirty="0" err="1"/>
              <a:t>doubtful</a:t>
            </a:r>
            <a:endParaRPr lang="nl-BE" sz="2400" dirty="0"/>
          </a:p>
        </p:txBody>
      </p:sp>
    </p:spTree>
    <p:extLst>
      <p:ext uri="{BB962C8B-B14F-4D97-AF65-F5344CB8AC3E}">
        <p14:creationId xmlns:p14="http://schemas.microsoft.com/office/powerpoint/2010/main" xmlns="" val="15541508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722A6AB-1124-4B26-8ADB-3F82D72F7AD5}"/>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F1102101-4743-4786-94A0-0205EAEBF63A}"/>
              </a:ext>
            </a:extLst>
          </p:cNvPr>
          <p:cNvSpPr>
            <a:spLocks noGrp="1"/>
          </p:cNvSpPr>
          <p:nvPr>
            <p:ph idx="1"/>
          </p:nvPr>
        </p:nvSpPr>
        <p:spPr/>
        <p:txBody>
          <a:bodyPr>
            <a:normAutofit fontScale="92500" lnSpcReduction="20000"/>
          </a:bodyPr>
          <a:lstStyle/>
          <a:p>
            <a:pPr>
              <a:lnSpc>
                <a:spcPct val="150000"/>
              </a:lnSpc>
            </a:pPr>
            <a:r>
              <a:rPr lang="nl-BE" dirty="0" err="1"/>
              <a:t>Citizens</a:t>
            </a:r>
            <a:r>
              <a:rPr lang="nl-BE" dirty="0"/>
              <a:t> call on </a:t>
            </a:r>
            <a:r>
              <a:rPr lang="nl-BE" dirty="0" err="1"/>
              <a:t>police</a:t>
            </a:r>
            <a:r>
              <a:rPr lang="nl-BE" dirty="0"/>
              <a:t>:</a:t>
            </a:r>
          </a:p>
          <a:p>
            <a:pPr lvl="1">
              <a:lnSpc>
                <a:spcPct val="150000"/>
              </a:lnSpc>
            </a:pPr>
            <a:r>
              <a:rPr lang="nl-BE" dirty="0"/>
              <a:t>On </a:t>
            </a:r>
            <a:r>
              <a:rPr lang="nl-BE" dirty="0" err="1"/>
              <a:t>the</a:t>
            </a:r>
            <a:r>
              <a:rPr lang="nl-BE" dirty="0"/>
              <a:t> </a:t>
            </a:r>
            <a:r>
              <a:rPr lang="nl-BE" dirty="0" err="1"/>
              <a:t>street</a:t>
            </a:r>
            <a:r>
              <a:rPr lang="nl-BE" dirty="0"/>
              <a:t>, </a:t>
            </a:r>
            <a:r>
              <a:rPr lang="nl-BE" dirty="0" err="1"/>
              <a:t>the</a:t>
            </a:r>
            <a:r>
              <a:rPr lang="nl-BE" dirty="0"/>
              <a:t> </a:t>
            </a:r>
            <a:r>
              <a:rPr lang="nl-BE" dirty="0" err="1"/>
              <a:t>police</a:t>
            </a:r>
            <a:r>
              <a:rPr lang="nl-BE" dirty="0"/>
              <a:t> office…</a:t>
            </a:r>
          </a:p>
          <a:p>
            <a:pPr lvl="1">
              <a:lnSpc>
                <a:spcPct val="150000"/>
              </a:lnSpc>
            </a:pPr>
            <a:r>
              <a:rPr lang="nl-BE" dirty="0"/>
              <a:t>but </a:t>
            </a:r>
            <a:r>
              <a:rPr lang="nl-BE" dirty="0" err="1"/>
              <a:t>mostly</a:t>
            </a:r>
            <a:r>
              <a:rPr lang="nl-BE" dirty="0"/>
              <a:t> via </a:t>
            </a:r>
            <a:r>
              <a:rPr lang="nl-BE" dirty="0" err="1"/>
              <a:t>telephone</a:t>
            </a:r>
            <a:r>
              <a:rPr lang="nl-BE" dirty="0"/>
              <a:t> </a:t>
            </a:r>
            <a:r>
              <a:rPr lang="nl-BE" dirty="0" err="1"/>
              <a:t>and</a:t>
            </a:r>
            <a:r>
              <a:rPr lang="nl-BE" dirty="0"/>
              <a:t> internet</a:t>
            </a:r>
          </a:p>
          <a:p>
            <a:pPr lvl="2">
              <a:lnSpc>
                <a:spcPct val="150000"/>
              </a:lnSpc>
            </a:pPr>
            <a:r>
              <a:rPr lang="nl-BE" dirty="0" err="1"/>
              <a:t>Emergency</a:t>
            </a:r>
            <a:r>
              <a:rPr lang="nl-BE" dirty="0"/>
              <a:t> </a:t>
            </a:r>
            <a:r>
              <a:rPr lang="nl-BE" dirty="0" err="1"/>
              <a:t>number</a:t>
            </a:r>
            <a:r>
              <a:rPr lang="nl-BE" dirty="0"/>
              <a:t>, non-</a:t>
            </a:r>
            <a:r>
              <a:rPr lang="nl-BE" dirty="0" err="1"/>
              <a:t>emergency</a:t>
            </a:r>
            <a:r>
              <a:rPr lang="nl-BE" dirty="0"/>
              <a:t> </a:t>
            </a:r>
            <a:r>
              <a:rPr lang="nl-BE" dirty="0" err="1"/>
              <a:t>number</a:t>
            </a:r>
            <a:r>
              <a:rPr lang="nl-BE" dirty="0"/>
              <a:t>, </a:t>
            </a:r>
            <a:r>
              <a:rPr lang="nl-BE" dirty="0" err="1"/>
              <a:t>number</a:t>
            </a:r>
            <a:r>
              <a:rPr lang="nl-BE" dirty="0"/>
              <a:t> </a:t>
            </a:r>
            <a:r>
              <a:rPr lang="nl-BE" dirty="0" err="1"/>
              <a:t>for</a:t>
            </a:r>
            <a:r>
              <a:rPr lang="nl-BE" dirty="0"/>
              <a:t> </a:t>
            </a:r>
            <a:r>
              <a:rPr lang="nl-BE" dirty="0" err="1"/>
              <a:t>anonymous</a:t>
            </a:r>
            <a:r>
              <a:rPr lang="nl-BE" dirty="0"/>
              <a:t> </a:t>
            </a:r>
            <a:r>
              <a:rPr lang="nl-BE" dirty="0" err="1"/>
              <a:t>reports</a:t>
            </a:r>
            <a:r>
              <a:rPr lang="nl-BE" dirty="0"/>
              <a:t>, </a:t>
            </a:r>
            <a:r>
              <a:rPr lang="nl-BE" dirty="0" err="1"/>
              <a:t>individual</a:t>
            </a:r>
            <a:r>
              <a:rPr lang="nl-BE" dirty="0"/>
              <a:t> </a:t>
            </a:r>
            <a:r>
              <a:rPr lang="nl-BE" dirty="0" err="1"/>
              <a:t>phones</a:t>
            </a:r>
            <a:r>
              <a:rPr lang="nl-BE" dirty="0"/>
              <a:t> of </a:t>
            </a:r>
            <a:r>
              <a:rPr lang="nl-BE" dirty="0" err="1"/>
              <a:t>neighbourhood</a:t>
            </a:r>
            <a:r>
              <a:rPr lang="nl-BE" dirty="0"/>
              <a:t> </a:t>
            </a:r>
            <a:r>
              <a:rPr lang="nl-BE" dirty="0" err="1"/>
              <a:t>officers</a:t>
            </a:r>
            <a:r>
              <a:rPr lang="nl-BE" dirty="0"/>
              <a:t>, </a:t>
            </a:r>
            <a:r>
              <a:rPr lang="nl-BE" dirty="0" err="1"/>
              <a:t>number</a:t>
            </a:r>
            <a:r>
              <a:rPr lang="nl-BE" dirty="0"/>
              <a:t> </a:t>
            </a:r>
            <a:r>
              <a:rPr lang="nl-BE" dirty="0" err="1"/>
              <a:t>fo</a:t>
            </a:r>
            <a:r>
              <a:rPr lang="nl-BE" dirty="0"/>
              <a:t> </a:t>
            </a:r>
            <a:r>
              <a:rPr lang="nl-BE" dirty="0" err="1"/>
              <a:t>animal</a:t>
            </a:r>
            <a:r>
              <a:rPr lang="nl-BE" dirty="0"/>
              <a:t> </a:t>
            </a:r>
            <a:r>
              <a:rPr lang="nl-BE" dirty="0" err="1"/>
              <a:t>abuse</a:t>
            </a:r>
            <a:r>
              <a:rPr lang="nl-BE" dirty="0"/>
              <a:t> </a:t>
            </a:r>
          </a:p>
          <a:p>
            <a:pPr lvl="1">
              <a:lnSpc>
                <a:spcPct val="150000"/>
              </a:lnSpc>
            </a:pPr>
            <a:r>
              <a:rPr lang="nl-BE" dirty="0"/>
              <a:t>+/- 1,2 </a:t>
            </a:r>
            <a:r>
              <a:rPr lang="nl-BE" dirty="0" err="1"/>
              <a:t>million</a:t>
            </a:r>
            <a:r>
              <a:rPr lang="nl-BE" dirty="0"/>
              <a:t> </a:t>
            </a:r>
            <a:r>
              <a:rPr lang="nl-BE" dirty="0" err="1"/>
              <a:t>declarations</a:t>
            </a:r>
            <a:r>
              <a:rPr lang="nl-BE" dirty="0"/>
              <a:t> of a crime per </a:t>
            </a:r>
            <a:r>
              <a:rPr lang="nl-BE" dirty="0" err="1"/>
              <a:t>year</a:t>
            </a:r>
            <a:endParaRPr lang="nl-BE" dirty="0"/>
          </a:p>
          <a:p>
            <a:pPr lvl="2">
              <a:lnSpc>
                <a:spcPct val="150000"/>
              </a:lnSpc>
            </a:pPr>
            <a:r>
              <a:rPr lang="nl-BE" dirty="0" err="1"/>
              <a:t>vandalism</a:t>
            </a:r>
            <a:r>
              <a:rPr lang="nl-BE" dirty="0"/>
              <a:t> </a:t>
            </a:r>
            <a:r>
              <a:rPr lang="nl-BE" dirty="0" err="1"/>
              <a:t>and</a:t>
            </a:r>
            <a:r>
              <a:rPr lang="nl-BE" dirty="0"/>
              <a:t> traffic </a:t>
            </a:r>
            <a:r>
              <a:rPr lang="nl-BE" dirty="0" err="1"/>
              <a:t>violations</a:t>
            </a:r>
            <a:r>
              <a:rPr lang="nl-BE" dirty="0"/>
              <a:t> = +/- 400 000</a:t>
            </a:r>
          </a:p>
          <a:p>
            <a:pPr lvl="2">
              <a:lnSpc>
                <a:spcPct val="150000"/>
              </a:lnSpc>
            </a:pPr>
            <a:endParaRPr lang="nl-BE" dirty="0"/>
          </a:p>
        </p:txBody>
      </p:sp>
      <p:sp>
        <p:nvSpPr>
          <p:cNvPr id="4" name="Tijdelijke aanduiding voor dianummer 3">
            <a:extLst>
              <a:ext uri="{FF2B5EF4-FFF2-40B4-BE49-F238E27FC236}">
                <a16:creationId xmlns:a16="http://schemas.microsoft.com/office/drawing/2014/main" xmlns="" id="{0C386B48-336B-463D-9C72-0A5E006C44B3}"/>
              </a:ext>
            </a:extLst>
          </p:cNvPr>
          <p:cNvSpPr>
            <a:spLocks noGrp="1"/>
          </p:cNvSpPr>
          <p:nvPr>
            <p:ph type="sldNum" sz="quarter" idx="11"/>
          </p:nvPr>
        </p:nvSpPr>
        <p:spPr/>
        <p:txBody>
          <a:bodyPr/>
          <a:lstStyle/>
          <a:p>
            <a:fld id="{35A0D4B1-61D4-4C6F-B245-2B2DEB95FFE4}" type="slidenum">
              <a:rPr lang="en-US" smtClean="0"/>
              <a:pPr/>
              <a:t>14</a:t>
            </a:fld>
            <a:endParaRPr lang="en-US" dirty="0"/>
          </a:p>
        </p:txBody>
      </p:sp>
      <p:sp>
        <p:nvSpPr>
          <p:cNvPr id="5" name="Tekstvak 4">
            <a:extLst>
              <a:ext uri="{FF2B5EF4-FFF2-40B4-BE49-F238E27FC236}">
                <a16:creationId xmlns:a16="http://schemas.microsoft.com/office/drawing/2014/main" xmlns="" id="{59A6A636-1C08-4187-BE8E-7F7E8B54FDC5}"/>
              </a:ext>
            </a:extLst>
          </p:cNvPr>
          <p:cNvSpPr txBox="1"/>
          <p:nvPr/>
        </p:nvSpPr>
        <p:spPr>
          <a:xfrm>
            <a:off x="0" y="6721475"/>
            <a:ext cx="3967753" cy="369332"/>
          </a:xfrm>
          <a:prstGeom prst="rect">
            <a:avLst/>
          </a:prstGeom>
          <a:noFill/>
        </p:spPr>
        <p:txBody>
          <a:bodyPr wrap="none" rtlCol="0">
            <a:spAutoFit/>
          </a:bodyPr>
          <a:lstStyle/>
          <a:p>
            <a:r>
              <a:rPr lang="nl-BE" dirty="0"/>
              <a:t>*2012 </a:t>
            </a:r>
            <a:r>
              <a:rPr lang="nl-BE" dirty="0" err="1"/>
              <a:t>numbers</a:t>
            </a:r>
            <a:r>
              <a:rPr lang="nl-BE" dirty="0"/>
              <a:t>, </a:t>
            </a:r>
            <a:r>
              <a:rPr lang="nl-BE" dirty="0" err="1"/>
              <a:t>cited</a:t>
            </a:r>
            <a:r>
              <a:rPr lang="nl-BE" dirty="0"/>
              <a:t> in </a:t>
            </a:r>
            <a:r>
              <a:rPr lang="nl-BE" dirty="0" err="1"/>
              <a:t>Coret</a:t>
            </a:r>
            <a:r>
              <a:rPr lang="nl-BE" dirty="0"/>
              <a:t> (2014)</a:t>
            </a:r>
          </a:p>
        </p:txBody>
      </p:sp>
      <p:sp>
        <p:nvSpPr>
          <p:cNvPr id="6" name="Tekstvak 5">
            <a:extLst>
              <a:ext uri="{FF2B5EF4-FFF2-40B4-BE49-F238E27FC236}">
                <a16:creationId xmlns:a16="http://schemas.microsoft.com/office/drawing/2014/main" xmlns="" id="{F90E3B0E-9594-4A81-A1EC-D4E62D609564}"/>
              </a:ext>
            </a:extLst>
          </p:cNvPr>
          <p:cNvSpPr txBox="1"/>
          <p:nvPr/>
        </p:nvSpPr>
        <p:spPr>
          <a:xfrm>
            <a:off x="6648450" y="6655215"/>
            <a:ext cx="1479892" cy="369332"/>
          </a:xfrm>
          <a:prstGeom prst="rect">
            <a:avLst/>
          </a:prstGeom>
          <a:noFill/>
        </p:spPr>
        <p:txBody>
          <a:bodyPr wrap="none" rtlCol="0">
            <a:spAutoFit/>
          </a:bodyPr>
          <a:lstStyle/>
          <a:p>
            <a:r>
              <a:rPr lang="nl-BE" dirty="0" err="1"/>
              <a:t>Coret</a:t>
            </a:r>
            <a:r>
              <a:rPr lang="nl-BE" dirty="0"/>
              <a:t> (2014)</a:t>
            </a:r>
          </a:p>
        </p:txBody>
      </p:sp>
    </p:spTree>
    <p:extLst>
      <p:ext uri="{BB962C8B-B14F-4D97-AF65-F5344CB8AC3E}">
        <p14:creationId xmlns:p14="http://schemas.microsoft.com/office/powerpoint/2010/main" xmlns="" val="9958716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722A6AB-1124-4B26-8ADB-3F82D72F7AD5}"/>
              </a:ext>
            </a:extLst>
          </p:cNvPr>
          <p:cNvSpPr>
            <a:spLocks noGrp="1"/>
          </p:cNvSpPr>
          <p:nvPr>
            <p:ph type="title"/>
          </p:nvPr>
        </p:nvSpPr>
        <p:spPr>
          <a:solidFill>
            <a:srgbClr val="FFC000"/>
          </a:solidFill>
        </p:spPr>
        <p:txBody>
          <a:bodyPr/>
          <a:lstStyle/>
          <a:p>
            <a:r>
              <a:rPr lang="nl-BE"/>
              <a:t>Dutch Police</a:t>
            </a:r>
            <a:endParaRPr lang="nl-BE" dirty="0"/>
          </a:p>
        </p:txBody>
      </p:sp>
      <p:sp>
        <p:nvSpPr>
          <p:cNvPr id="3" name="Tijdelijke aanduiding voor inhoud 2">
            <a:extLst>
              <a:ext uri="{FF2B5EF4-FFF2-40B4-BE49-F238E27FC236}">
                <a16:creationId xmlns:a16="http://schemas.microsoft.com/office/drawing/2014/main" xmlns="" id="{F1102101-4743-4786-94A0-0205EAEBF63A}"/>
              </a:ext>
            </a:extLst>
          </p:cNvPr>
          <p:cNvSpPr>
            <a:spLocks noGrp="1"/>
          </p:cNvSpPr>
          <p:nvPr>
            <p:ph idx="1"/>
          </p:nvPr>
        </p:nvSpPr>
        <p:spPr/>
        <p:txBody>
          <a:bodyPr>
            <a:normAutofit lnSpcReduction="10000"/>
          </a:bodyPr>
          <a:lstStyle/>
          <a:p>
            <a:pPr lvl="2"/>
            <a:r>
              <a:rPr lang="nl-BE" dirty="0"/>
              <a:t>70% are put </a:t>
            </a:r>
            <a:r>
              <a:rPr lang="nl-BE" dirty="0" err="1"/>
              <a:t>aside</a:t>
            </a:r>
            <a:r>
              <a:rPr lang="nl-BE" dirty="0"/>
              <a:t> </a:t>
            </a:r>
            <a:r>
              <a:rPr lang="nl-BE" dirty="0" err="1"/>
              <a:t>immediately</a:t>
            </a:r>
            <a:endParaRPr lang="nl-BE" dirty="0"/>
          </a:p>
          <a:p>
            <a:pPr lvl="2"/>
            <a:r>
              <a:rPr lang="nl-BE" dirty="0"/>
              <a:t>out of </a:t>
            </a:r>
            <a:r>
              <a:rPr lang="nl-BE" dirty="0" err="1"/>
              <a:t>the</a:t>
            </a:r>
            <a:r>
              <a:rPr lang="nl-BE" dirty="0"/>
              <a:t> 30% </a:t>
            </a:r>
            <a:r>
              <a:rPr lang="nl-BE" dirty="0" err="1"/>
              <a:t>remaining</a:t>
            </a:r>
            <a:r>
              <a:rPr lang="nl-BE" dirty="0"/>
              <a:t> half is </a:t>
            </a:r>
            <a:r>
              <a:rPr lang="nl-BE" dirty="0" err="1"/>
              <a:t>stopped</a:t>
            </a:r>
            <a:r>
              <a:rPr lang="nl-BE" dirty="0"/>
              <a:t> </a:t>
            </a:r>
            <a:r>
              <a:rPr lang="nl-BE" dirty="0" err="1"/>
              <a:t>within</a:t>
            </a:r>
            <a:r>
              <a:rPr lang="nl-BE" dirty="0"/>
              <a:t> </a:t>
            </a:r>
            <a:r>
              <a:rPr lang="nl-BE" dirty="0" err="1"/>
              <a:t>two</a:t>
            </a:r>
            <a:r>
              <a:rPr lang="nl-BE" dirty="0"/>
              <a:t> weeks </a:t>
            </a:r>
          </a:p>
          <a:p>
            <a:pPr lvl="1"/>
            <a:r>
              <a:rPr lang="nl-BE" dirty="0"/>
              <a:t>Out of </a:t>
            </a:r>
            <a:r>
              <a:rPr lang="nl-BE" dirty="0" err="1"/>
              <a:t>what</a:t>
            </a:r>
            <a:r>
              <a:rPr lang="nl-BE" dirty="0"/>
              <a:t> </a:t>
            </a:r>
            <a:r>
              <a:rPr lang="nl-BE" dirty="0" err="1"/>
              <a:t>goes</a:t>
            </a:r>
            <a:r>
              <a:rPr lang="nl-BE" dirty="0"/>
              <a:t> </a:t>
            </a:r>
            <a:r>
              <a:rPr lang="nl-BE" dirty="0" err="1"/>
              <a:t>through</a:t>
            </a:r>
            <a:r>
              <a:rPr lang="nl-BE" dirty="0"/>
              <a:t> +/- 25% </a:t>
            </a:r>
            <a:r>
              <a:rPr lang="nl-BE" dirty="0" err="1"/>
              <a:t>ends</a:t>
            </a:r>
            <a:r>
              <a:rPr lang="nl-BE" dirty="0"/>
              <a:t> </a:t>
            </a:r>
            <a:r>
              <a:rPr lang="nl-BE" dirty="0" err="1"/>
              <a:t>with</a:t>
            </a:r>
            <a:r>
              <a:rPr lang="nl-BE" dirty="0"/>
              <a:t> a suspect </a:t>
            </a:r>
            <a:r>
              <a:rPr lang="nl-BE" dirty="0" err="1"/>
              <a:t>being</a:t>
            </a:r>
            <a:r>
              <a:rPr lang="nl-BE" dirty="0"/>
              <a:t> </a:t>
            </a:r>
            <a:r>
              <a:rPr lang="nl-BE" dirty="0" err="1"/>
              <a:t>arrested</a:t>
            </a:r>
            <a:endParaRPr lang="nl-BE" dirty="0"/>
          </a:p>
          <a:p>
            <a:pPr lvl="2"/>
            <a:r>
              <a:rPr lang="nl-BE" dirty="0"/>
              <a:t>but </a:t>
            </a:r>
            <a:r>
              <a:rPr lang="nl-BE" dirty="0" err="1"/>
              <a:t>only</a:t>
            </a:r>
            <a:r>
              <a:rPr lang="nl-BE" dirty="0"/>
              <a:t> 14,5% </a:t>
            </a:r>
            <a:r>
              <a:rPr lang="nl-BE" dirty="0" err="1"/>
              <a:t>actually</a:t>
            </a:r>
            <a:r>
              <a:rPr lang="nl-BE" dirty="0"/>
              <a:t> </a:t>
            </a:r>
            <a:r>
              <a:rPr lang="nl-BE" dirty="0" err="1"/>
              <a:t>gets</a:t>
            </a:r>
            <a:r>
              <a:rPr lang="nl-BE" dirty="0"/>
              <a:t> </a:t>
            </a:r>
            <a:r>
              <a:rPr lang="nl-BE" dirty="0" err="1"/>
              <a:t>convicted</a:t>
            </a:r>
            <a:r>
              <a:rPr lang="nl-BE" dirty="0"/>
              <a:t>*, </a:t>
            </a:r>
            <a:r>
              <a:rPr lang="nl-BE" dirty="0" err="1"/>
              <a:t>with</a:t>
            </a:r>
            <a:r>
              <a:rPr lang="nl-BE" dirty="0"/>
              <a:t> 5% </a:t>
            </a:r>
            <a:r>
              <a:rPr lang="nl-BE" dirty="0" err="1"/>
              <a:t>dropped</a:t>
            </a:r>
            <a:r>
              <a:rPr lang="nl-BE" dirty="0"/>
              <a:t> as </a:t>
            </a:r>
            <a:r>
              <a:rPr lang="nl-BE" dirty="0" err="1"/>
              <a:t>quality</a:t>
            </a:r>
            <a:r>
              <a:rPr lang="nl-BE" dirty="0"/>
              <a:t> of file </a:t>
            </a:r>
            <a:r>
              <a:rPr lang="nl-BE" dirty="0" err="1"/>
              <a:t>given</a:t>
            </a:r>
            <a:r>
              <a:rPr lang="nl-BE" dirty="0"/>
              <a:t> </a:t>
            </a:r>
            <a:r>
              <a:rPr lang="nl-BE" dirty="0" err="1"/>
              <a:t>to</a:t>
            </a:r>
            <a:r>
              <a:rPr lang="nl-BE" dirty="0"/>
              <a:t> </a:t>
            </a:r>
            <a:r>
              <a:rPr lang="nl-BE" dirty="0" err="1"/>
              <a:t>prosecution</a:t>
            </a:r>
            <a:r>
              <a:rPr lang="nl-BE" dirty="0"/>
              <a:t> </a:t>
            </a:r>
            <a:r>
              <a:rPr lang="nl-BE" dirty="0" err="1"/>
              <a:t>too</a:t>
            </a:r>
            <a:r>
              <a:rPr lang="nl-BE" dirty="0"/>
              <a:t> low</a:t>
            </a:r>
          </a:p>
          <a:p>
            <a:pPr lvl="2"/>
            <a:r>
              <a:rPr lang="nl-BE" dirty="0" err="1"/>
              <a:t>however</a:t>
            </a:r>
            <a:r>
              <a:rPr lang="nl-BE" dirty="0"/>
              <a:t>, most </a:t>
            </a:r>
            <a:r>
              <a:rPr lang="nl-BE" dirty="0" err="1"/>
              <a:t>convicted</a:t>
            </a:r>
            <a:r>
              <a:rPr lang="nl-BE" dirty="0"/>
              <a:t> persons are </a:t>
            </a:r>
            <a:r>
              <a:rPr lang="nl-BE" dirty="0" err="1"/>
              <a:t>serial</a:t>
            </a:r>
            <a:r>
              <a:rPr lang="nl-BE" dirty="0"/>
              <a:t> </a:t>
            </a:r>
            <a:r>
              <a:rPr lang="nl-BE" dirty="0" err="1"/>
              <a:t>offenders</a:t>
            </a:r>
            <a:r>
              <a:rPr lang="nl-BE" dirty="0"/>
              <a:t> </a:t>
            </a:r>
            <a:r>
              <a:rPr lang="nl-BE" dirty="0" err="1"/>
              <a:t>who</a:t>
            </a:r>
            <a:r>
              <a:rPr lang="nl-BE" dirty="0"/>
              <a:t> </a:t>
            </a:r>
            <a:r>
              <a:rPr lang="nl-BE" dirty="0" err="1"/>
              <a:t>may</a:t>
            </a:r>
            <a:r>
              <a:rPr lang="nl-BE" dirty="0"/>
              <a:t> </a:t>
            </a:r>
            <a:r>
              <a:rPr lang="nl-BE" dirty="0" err="1"/>
              <a:t>not</a:t>
            </a:r>
            <a:r>
              <a:rPr lang="nl-BE" dirty="0"/>
              <a:t> have </a:t>
            </a:r>
            <a:r>
              <a:rPr lang="nl-BE" dirty="0" err="1"/>
              <a:t>confessed</a:t>
            </a:r>
            <a:r>
              <a:rPr lang="nl-BE" dirty="0"/>
              <a:t> </a:t>
            </a:r>
            <a:r>
              <a:rPr lang="nl-BE" dirty="0" err="1"/>
              <a:t>all</a:t>
            </a:r>
            <a:r>
              <a:rPr lang="nl-BE" dirty="0"/>
              <a:t> </a:t>
            </a:r>
            <a:r>
              <a:rPr lang="nl-BE" dirty="0" err="1"/>
              <a:t>their</a:t>
            </a:r>
            <a:r>
              <a:rPr lang="nl-BE" dirty="0"/>
              <a:t> crimes (</a:t>
            </a:r>
            <a:r>
              <a:rPr lang="nl-BE" dirty="0" err="1"/>
              <a:t>hence</a:t>
            </a:r>
            <a:r>
              <a:rPr lang="nl-BE" dirty="0"/>
              <a:t> </a:t>
            </a:r>
            <a:r>
              <a:rPr lang="nl-BE" dirty="0" err="1"/>
              <a:t>they</a:t>
            </a:r>
            <a:r>
              <a:rPr lang="nl-BE" dirty="0"/>
              <a:t> ARE </a:t>
            </a:r>
            <a:r>
              <a:rPr lang="nl-BE" dirty="0" err="1"/>
              <a:t>convicted</a:t>
            </a:r>
            <a:r>
              <a:rPr lang="nl-BE" dirty="0"/>
              <a:t> </a:t>
            </a:r>
            <a:r>
              <a:rPr lang="nl-BE" dirty="0" err="1"/>
              <a:t>while</a:t>
            </a:r>
            <a:r>
              <a:rPr lang="nl-BE" dirty="0"/>
              <a:t> </a:t>
            </a:r>
            <a:r>
              <a:rPr lang="nl-BE" dirty="0" err="1"/>
              <a:t>some</a:t>
            </a:r>
            <a:r>
              <a:rPr lang="nl-BE" dirty="0"/>
              <a:t> crimes </a:t>
            </a:r>
            <a:r>
              <a:rPr lang="nl-BE" dirty="0" err="1"/>
              <a:t>remain</a:t>
            </a:r>
            <a:r>
              <a:rPr lang="nl-BE" dirty="0"/>
              <a:t> </a:t>
            </a:r>
            <a:r>
              <a:rPr lang="nl-BE" dirty="0" err="1"/>
              <a:t>unresolved</a:t>
            </a:r>
            <a:r>
              <a:rPr lang="nl-BE" dirty="0"/>
              <a:t>) </a:t>
            </a:r>
          </a:p>
          <a:p>
            <a:pPr lvl="2"/>
            <a:endParaRPr lang="nl-BE" dirty="0"/>
          </a:p>
        </p:txBody>
      </p:sp>
      <p:sp>
        <p:nvSpPr>
          <p:cNvPr id="4" name="Tijdelijke aanduiding voor dianummer 3">
            <a:extLst>
              <a:ext uri="{FF2B5EF4-FFF2-40B4-BE49-F238E27FC236}">
                <a16:creationId xmlns:a16="http://schemas.microsoft.com/office/drawing/2014/main" xmlns="" id="{0C386B48-336B-463D-9C72-0A5E006C44B3}"/>
              </a:ext>
            </a:extLst>
          </p:cNvPr>
          <p:cNvSpPr>
            <a:spLocks noGrp="1"/>
          </p:cNvSpPr>
          <p:nvPr>
            <p:ph type="sldNum" sz="quarter" idx="11"/>
          </p:nvPr>
        </p:nvSpPr>
        <p:spPr/>
        <p:txBody>
          <a:bodyPr/>
          <a:lstStyle/>
          <a:p>
            <a:fld id="{35A0D4B1-61D4-4C6F-B245-2B2DEB95FFE4}" type="slidenum">
              <a:rPr lang="en-US" smtClean="0"/>
              <a:pPr/>
              <a:t>15</a:t>
            </a:fld>
            <a:endParaRPr lang="en-US" dirty="0"/>
          </a:p>
        </p:txBody>
      </p:sp>
      <p:sp>
        <p:nvSpPr>
          <p:cNvPr id="5" name="Tekstvak 4">
            <a:extLst>
              <a:ext uri="{FF2B5EF4-FFF2-40B4-BE49-F238E27FC236}">
                <a16:creationId xmlns:a16="http://schemas.microsoft.com/office/drawing/2014/main" xmlns="" id="{59A6A636-1C08-4187-BE8E-7F7E8B54FDC5}"/>
              </a:ext>
            </a:extLst>
          </p:cNvPr>
          <p:cNvSpPr txBox="1"/>
          <p:nvPr/>
        </p:nvSpPr>
        <p:spPr>
          <a:xfrm>
            <a:off x="0" y="6721475"/>
            <a:ext cx="3967753" cy="369332"/>
          </a:xfrm>
          <a:prstGeom prst="rect">
            <a:avLst/>
          </a:prstGeom>
          <a:noFill/>
        </p:spPr>
        <p:txBody>
          <a:bodyPr wrap="none" rtlCol="0">
            <a:spAutoFit/>
          </a:bodyPr>
          <a:lstStyle/>
          <a:p>
            <a:r>
              <a:rPr lang="nl-BE" dirty="0"/>
              <a:t>*2012 </a:t>
            </a:r>
            <a:r>
              <a:rPr lang="nl-BE" dirty="0" err="1"/>
              <a:t>numbers</a:t>
            </a:r>
            <a:r>
              <a:rPr lang="nl-BE" dirty="0"/>
              <a:t>, </a:t>
            </a:r>
            <a:r>
              <a:rPr lang="nl-BE" dirty="0" err="1"/>
              <a:t>cited</a:t>
            </a:r>
            <a:r>
              <a:rPr lang="nl-BE" dirty="0"/>
              <a:t> in </a:t>
            </a:r>
            <a:r>
              <a:rPr lang="nl-BE" dirty="0" err="1"/>
              <a:t>Coret</a:t>
            </a:r>
            <a:r>
              <a:rPr lang="nl-BE" dirty="0"/>
              <a:t> (2014)</a:t>
            </a:r>
          </a:p>
        </p:txBody>
      </p:sp>
      <p:sp>
        <p:nvSpPr>
          <p:cNvPr id="6" name="Tekstvak 5">
            <a:extLst>
              <a:ext uri="{FF2B5EF4-FFF2-40B4-BE49-F238E27FC236}">
                <a16:creationId xmlns:a16="http://schemas.microsoft.com/office/drawing/2014/main" xmlns="" id="{F90E3B0E-9594-4A81-A1EC-D4E62D609564}"/>
              </a:ext>
            </a:extLst>
          </p:cNvPr>
          <p:cNvSpPr txBox="1"/>
          <p:nvPr/>
        </p:nvSpPr>
        <p:spPr>
          <a:xfrm>
            <a:off x="6648450" y="6655215"/>
            <a:ext cx="1479892" cy="369332"/>
          </a:xfrm>
          <a:prstGeom prst="rect">
            <a:avLst/>
          </a:prstGeom>
          <a:noFill/>
        </p:spPr>
        <p:txBody>
          <a:bodyPr wrap="none" rtlCol="0">
            <a:spAutoFit/>
          </a:bodyPr>
          <a:lstStyle/>
          <a:p>
            <a:r>
              <a:rPr lang="nl-BE" dirty="0" err="1"/>
              <a:t>Coret</a:t>
            </a:r>
            <a:r>
              <a:rPr lang="nl-BE" dirty="0"/>
              <a:t> (2014)</a:t>
            </a:r>
          </a:p>
        </p:txBody>
      </p:sp>
    </p:spTree>
    <p:extLst>
      <p:ext uri="{BB962C8B-B14F-4D97-AF65-F5344CB8AC3E}">
        <p14:creationId xmlns:p14="http://schemas.microsoft.com/office/powerpoint/2010/main" xmlns="" val="21238571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08DE2B-FDFB-445F-81B8-EA876BA04D6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4C03EADA-C8E0-4721-A7B4-8B218C7D4487}"/>
              </a:ext>
            </a:extLst>
          </p:cNvPr>
          <p:cNvSpPr>
            <a:spLocks noGrp="1"/>
          </p:cNvSpPr>
          <p:nvPr>
            <p:ph idx="1"/>
          </p:nvPr>
        </p:nvSpPr>
        <p:spPr>
          <a:xfrm>
            <a:off x="443948" y="943322"/>
            <a:ext cx="8229600" cy="5076825"/>
          </a:xfrm>
        </p:spPr>
        <p:txBody>
          <a:bodyPr>
            <a:normAutofit fontScale="92500" lnSpcReduction="10000"/>
          </a:bodyPr>
          <a:lstStyle/>
          <a:p>
            <a:r>
              <a:rPr lang="nl-BE" sz="2800" dirty="0" err="1"/>
              <a:t>Purpose</a:t>
            </a:r>
            <a:r>
              <a:rPr lang="nl-BE" sz="2800" dirty="0"/>
              <a:t>?</a:t>
            </a:r>
          </a:p>
          <a:p>
            <a:pPr lvl="1"/>
            <a:r>
              <a:rPr lang="nl-BE" sz="2400" dirty="0"/>
              <a:t>Keep </a:t>
            </a:r>
            <a:r>
              <a:rPr lang="nl-BE" sz="2400" dirty="0" err="1"/>
              <a:t>citizens</a:t>
            </a:r>
            <a:r>
              <a:rPr lang="nl-BE" sz="2400" dirty="0"/>
              <a:t> safe?</a:t>
            </a:r>
          </a:p>
          <a:p>
            <a:pPr lvl="1"/>
            <a:r>
              <a:rPr lang="nl-BE" sz="2400" dirty="0"/>
              <a:t>Make </a:t>
            </a:r>
            <a:r>
              <a:rPr lang="nl-BE" sz="2400" dirty="0" err="1"/>
              <a:t>citizens</a:t>
            </a:r>
            <a:r>
              <a:rPr lang="nl-BE" sz="2400" dirty="0"/>
              <a:t> feel safe?</a:t>
            </a:r>
          </a:p>
          <a:p>
            <a:pPr lvl="1"/>
            <a:r>
              <a:rPr lang="nl-BE" sz="2400" dirty="0" err="1"/>
              <a:t>Listening</a:t>
            </a:r>
            <a:r>
              <a:rPr lang="nl-BE" sz="2400" dirty="0"/>
              <a:t> </a:t>
            </a:r>
            <a:r>
              <a:rPr lang="nl-BE" sz="2400" dirty="0" err="1"/>
              <a:t>and</a:t>
            </a:r>
            <a:r>
              <a:rPr lang="nl-BE" sz="2400" dirty="0"/>
              <a:t> </a:t>
            </a:r>
            <a:r>
              <a:rPr lang="nl-BE" sz="2400" dirty="0" err="1"/>
              <a:t>advising</a:t>
            </a:r>
            <a:r>
              <a:rPr lang="nl-BE" sz="2400" dirty="0"/>
              <a:t>?</a:t>
            </a:r>
          </a:p>
          <a:p>
            <a:pPr lvl="1"/>
            <a:r>
              <a:rPr lang="nl-BE" sz="2400" dirty="0" err="1"/>
              <a:t>Capture</a:t>
            </a:r>
            <a:r>
              <a:rPr lang="nl-BE" sz="2400" dirty="0"/>
              <a:t> </a:t>
            </a:r>
            <a:r>
              <a:rPr lang="nl-BE" sz="2400" dirty="0" err="1"/>
              <a:t>criminals</a:t>
            </a:r>
            <a:r>
              <a:rPr lang="nl-BE" sz="2400" dirty="0"/>
              <a:t>?</a:t>
            </a:r>
          </a:p>
          <a:p>
            <a:r>
              <a:rPr lang="nl-BE" sz="2800" dirty="0" err="1"/>
              <a:t>Who</a:t>
            </a:r>
            <a:r>
              <a:rPr lang="nl-BE" sz="2800" dirty="0"/>
              <a:t> is </a:t>
            </a:r>
            <a:r>
              <a:rPr lang="nl-BE" sz="2800" dirty="0" err="1"/>
              <a:t>the</a:t>
            </a:r>
            <a:r>
              <a:rPr lang="nl-BE" sz="2800" dirty="0"/>
              <a:t> “customer”?</a:t>
            </a:r>
          </a:p>
          <a:p>
            <a:pPr lvl="1"/>
            <a:r>
              <a:rPr lang="nl-BE" sz="2400" dirty="0" err="1"/>
              <a:t>Victim</a:t>
            </a:r>
            <a:r>
              <a:rPr lang="nl-BE" sz="2400" dirty="0"/>
              <a:t>?</a:t>
            </a:r>
          </a:p>
          <a:p>
            <a:pPr lvl="2"/>
            <a:r>
              <a:rPr lang="nl-BE" sz="2000" dirty="0" err="1"/>
              <a:t>What</a:t>
            </a:r>
            <a:r>
              <a:rPr lang="nl-BE" sz="2000" dirty="0"/>
              <a:t> </a:t>
            </a:r>
            <a:r>
              <a:rPr lang="nl-BE" sz="2000" dirty="0" err="1"/>
              <a:t>if</a:t>
            </a:r>
            <a:r>
              <a:rPr lang="nl-BE" sz="2000" dirty="0"/>
              <a:t> </a:t>
            </a:r>
            <a:r>
              <a:rPr lang="nl-BE" sz="2000" dirty="0" err="1"/>
              <a:t>they</a:t>
            </a:r>
            <a:r>
              <a:rPr lang="nl-BE" sz="2000" dirty="0"/>
              <a:t> do </a:t>
            </a:r>
            <a:r>
              <a:rPr lang="nl-BE" sz="2000" dirty="0" err="1"/>
              <a:t>not</a:t>
            </a:r>
            <a:r>
              <a:rPr lang="nl-BE" sz="2000" dirty="0"/>
              <a:t> want </a:t>
            </a:r>
            <a:r>
              <a:rPr lang="nl-BE" sz="2000" dirty="0" err="1"/>
              <a:t>to</a:t>
            </a:r>
            <a:r>
              <a:rPr lang="nl-BE" sz="2000" dirty="0"/>
              <a:t> file a </a:t>
            </a:r>
            <a:r>
              <a:rPr lang="nl-BE" sz="2000" dirty="0" err="1"/>
              <a:t>complaint</a:t>
            </a:r>
            <a:r>
              <a:rPr lang="nl-BE" sz="2000" dirty="0"/>
              <a:t> </a:t>
            </a:r>
            <a:r>
              <a:rPr lang="nl-BE" sz="2000" dirty="0" err="1"/>
              <a:t>against</a:t>
            </a:r>
            <a:r>
              <a:rPr lang="nl-BE" sz="2000" dirty="0"/>
              <a:t> </a:t>
            </a:r>
            <a:r>
              <a:rPr lang="nl-BE" sz="2000" dirty="0" err="1"/>
              <a:t>an</a:t>
            </a:r>
            <a:r>
              <a:rPr lang="nl-BE" sz="2000" dirty="0"/>
              <a:t> </a:t>
            </a:r>
            <a:r>
              <a:rPr lang="nl-BE" sz="2000" dirty="0" err="1"/>
              <a:t>abusive</a:t>
            </a:r>
            <a:r>
              <a:rPr lang="nl-BE" sz="2000" dirty="0"/>
              <a:t> </a:t>
            </a:r>
            <a:r>
              <a:rPr lang="nl-BE" sz="2000" dirty="0" err="1"/>
              <a:t>husband</a:t>
            </a:r>
            <a:r>
              <a:rPr lang="nl-BE" sz="2000" dirty="0"/>
              <a:t>?</a:t>
            </a:r>
          </a:p>
          <a:p>
            <a:pPr lvl="2"/>
            <a:r>
              <a:rPr lang="nl-BE" sz="2000" dirty="0" err="1"/>
              <a:t>What</a:t>
            </a:r>
            <a:r>
              <a:rPr lang="nl-BE" sz="2000" dirty="0"/>
              <a:t> </a:t>
            </a:r>
            <a:r>
              <a:rPr lang="nl-BE" sz="2000" dirty="0" err="1"/>
              <a:t>if</a:t>
            </a:r>
            <a:r>
              <a:rPr lang="nl-BE" sz="2000" dirty="0"/>
              <a:t> </a:t>
            </a:r>
            <a:r>
              <a:rPr lang="nl-BE" sz="2000" dirty="0" err="1"/>
              <a:t>they</a:t>
            </a:r>
            <a:r>
              <a:rPr lang="nl-BE" sz="2000" dirty="0"/>
              <a:t> are </a:t>
            </a:r>
            <a:r>
              <a:rPr lang="nl-BE" sz="2000" dirty="0" err="1"/>
              <a:t>wrongfully</a:t>
            </a:r>
            <a:r>
              <a:rPr lang="nl-BE" sz="2000" dirty="0"/>
              <a:t> </a:t>
            </a:r>
            <a:r>
              <a:rPr lang="nl-BE" sz="2000" dirty="0" err="1"/>
              <a:t>accused</a:t>
            </a:r>
            <a:r>
              <a:rPr lang="nl-BE" sz="2000" dirty="0"/>
              <a:t>? </a:t>
            </a:r>
          </a:p>
          <a:p>
            <a:pPr lvl="1"/>
            <a:r>
              <a:rPr lang="nl-BE" sz="2400" dirty="0" err="1"/>
              <a:t>Offender</a:t>
            </a:r>
            <a:r>
              <a:rPr lang="nl-BE" sz="2400" dirty="0"/>
              <a:t>?</a:t>
            </a:r>
          </a:p>
          <a:p>
            <a:pPr lvl="1"/>
            <a:r>
              <a:rPr lang="nl-BE" sz="2400" dirty="0"/>
              <a:t>Society? </a:t>
            </a:r>
          </a:p>
          <a:p>
            <a:pPr lvl="1"/>
            <a:r>
              <a:rPr lang="nl-BE" sz="2400" dirty="0" err="1"/>
              <a:t>Prosecutor</a:t>
            </a:r>
            <a:r>
              <a:rPr lang="nl-BE" sz="2400" dirty="0"/>
              <a:t>? </a:t>
            </a:r>
          </a:p>
        </p:txBody>
      </p:sp>
      <p:sp>
        <p:nvSpPr>
          <p:cNvPr id="4" name="Tijdelijke aanduiding voor dianummer 3">
            <a:extLst>
              <a:ext uri="{FF2B5EF4-FFF2-40B4-BE49-F238E27FC236}">
                <a16:creationId xmlns:a16="http://schemas.microsoft.com/office/drawing/2014/main" xmlns="" id="{A0DFB3C4-07B7-4EC6-B428-D3A339FF6978}"/>
              </a:ext>
            </a:extLst>
          </p:cNvPr>
          <p:cNvSpPr>
            <a:spLocks noGrp="1"/>
          </p:cNvSpPr>
          <p:nvPr>
            <p:ph type="sldNum" sz="quarter" idx="11"/>
          </p:nvPr>
        </p:nvSpPr>
        <p:spPr/>
        <p:txBody>
          <a:bodyPr/>
          <a:lstStyle/>
          <a:p>
            <a:pPr>
              <a:defRPr/>
            </a:pPr>
            <a:fld id="{35A0D4B1-61D4-4C6F-B245-2B2DEB95FFE4}" type="slidenum">
              <a:rPr lang="en-US" smtClean="0"/>
              <a:pPr>
                <a:defRPr/>
              </a:pPr>
              <a:t>16</a:t>
            </a:fld>
            <a:endParaRPr lang="en-US" dirty="0"/>
          </a:p>
        </p:txBody>
      </p:sp>
    </p:spTree>
    <p:extLst>
      <p:ext uri="{BB962C8B-B14F-4D97-AF65-F5344CB8AC3E}">
        <p14:creationId xmlns:p14="http://schemas.microsoft.com/office/powerpoint/2010/main" xmlns="" val="37961424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C15872A0-921E-494E-9B41-194782F8808A}"/>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A9AE7E8C-077D-48D1-AE14-29554C4E66E4}"/>
              </a:ext>
            </a:extLst>
          </p:cNvPr>
          <p:cNvSpPr>
            <a:spLocks noGrp="1"/>
          </p:cNvSpPr>
          <p:nvPr>
            <p:ph idx="1"/>
          </p:nvPr>
        </p:nvSpPr>
        <p:spPr>
          <a:xfrm>
            <a:off x="331305" y="1049338"/>
            <a:ext cx="8435008" cy="5076825"/>
          </a:xfrm>
        </p:spPr>
        <p:txBody>
          <a:bodyPr/>
          <a:lstStyle/>
          <a:p>
            <a:r>
              <a:rPr lang="nl-BE" dirty="0" err="1"/>
              <a:t>What</a:t>
            </a:r>
            <a:r>
              <a:rPr lang="nl-BE" dirty="0"/>
              <a:t> </a:t>
            </a:r>
            <a:r>
              <a:rPr lang="nl-BE" dirty="0" err="1"/>
              <a:t>demand</a:t>
            </a:r>
            <a:r>
              <a:rPr lang="nl-BE" dirty="0"/>
              <a:t>?</a:t>
            </a:r>
          </a:p>
          <a:p>
            <a:pPr lvl="1"/>
            <a:r>
              <a:rPr lang="nl-BE" dirty="0"/>
              <a:t>E.g. at a </a:t>
            </a:r>
            <a:r>
              <a:rPr lang="nl-BE" dirty="0" err="1"/>
              <a:t>mid</a:t>
            </a:r>
            <a:r>
              <a:rPr lang="nl-BE" dirty="0"/>
              <a:t> </a:t>
            </a:r>
            <a:r>
              <a:rPr lang="nl-BE" dirty="0" err="1"/>
              <a:t>size</a:t>
            </a:r>
            <a:r>
              <a:rPr lang="nl-BE" dirty="0"/>
              <a:t> </a:t>
            </a:r>
            <a:r>
              <a:rPr lang="nl-BE" dirty="0" err="1"/>
              <a:t>city</a:t>
            </a:r>
            <a:r>
              <a:rPr lang="nl-BE" dirty="0"/>
              <a:t> </a:t>
            </a:r>
            <a:r>
              <a:rPr lang="nl-BE" dirty="0" err="1"/>
              <a:t>police</a:t>
            </a:r>
            <a:r>
              <a:rPr lang="nl-BE" dirty="0"/>
              <a:t> office</a:t>
            </a:r>
          </a:p>
          <a:p>
            <a:pPr lvl="2"/>
            <a:r>
              <a:rPr lang="nl-BE" dirty="0" err="1"/>
              <a:t>Each</a:t>
            </a:r>
            <a:r>
              <a:rPr lang="nl-BE" dirty="0"/>
              <a:t> </a:t>
            </a:r>
            <a:r>
              <a:rPr lang="nl-BE" dirty="0" err="1"/>
              <a:t>day</a:t>
            </a:r>
            <a:r>
              <a:rPr lang="nl-BE" dirty="0"/>
              <a:t> +/- 40 </a:t>
            </a:r>
            <a:r>
              <a:rPr lang="nl-BE" dirty="0" err="1"/>
              <a:t>reports</a:t>
            </a:r>
            <a:r>
              <a:rPr lang="nl-BE" dirty="0"/>
              <a:t> (30-50)</a:t>
            </a:r>
          </a:p>
          <a:p>
            <a:pPr lvl="2"/>
            <a:r>
              <a:rPr lang="nl-BE" dirty="0" err="1"/>
              <a:t>Some</a:t>
            </a:r>
            <a:r>
              <a:rPr lang="nl-BE" dirty="0"/>
              <a:t> </a:t>
            </a:r>
            <a:r>
              <a:rPr lang="nl-BE" dirty="0" err="1"/>
              <a:t>days</a:t>
            </a:r>
            <a:r>
              <a:rPr lang="nl-BE" dirty="0"/>
              <a:t> </a:t>
            </a:r>
            <a:r>
              <a:rPr lang="nl-BE" dirty="0" err="1"/>
              <a:t>and</a:t>
            </a:r>
            <a:r>
              <a:rPr lang="nl-BE" dirty="0"/>
              <a:t> </a:t>
            </a:r>
            <a:r>
              <a:rPr lang="nl-BE" dirty="0" err="1"/>
              <a:t>some</a:t>
            </a:r>
            <a:r>
              <a:rPr lang="nl-BE" dirty="0"/>
              <a:t> </a:t>
            </a:r>
            <a:r>
              <a:rPr lang="nl-BE" dirty="0" err="1"/>
              <a:t>hours</a:t>
            </a:r>
            <a:r>
              <a:rPr lang="nl-BE" dirty="0"/>
              <a:t> have </a:t>
            </a:r>
            <a:r>
              <a:rPr lang="nl-BE" dirty="0" err="1"/>
              <a:t>predictable</a:t>
            </a:r>
            <a:r>
              <a:rPr lang="nl-BE" dirty="0"/>
              <a:t> </a:t>
            </a:r>
            <a:r>
              <a:rPr lang="nl-BE" dirty="0" err="1"/>
              <a:t>peaks</a:t>
            </a:r>
            <a:endParaRPr lang="nl-BE" dirty="0"/>
          </a:p>
          <a:p>
            <a:pPr lvl="2"/>
            <a:r>
              <a:rPr lang="nl-BE" dirty="0"/>
              <a:t>20% of </a:t>
            </a:r>
            <a:r>
              <a:rPr lang="nl-BE" dirty="0" err="1"/>
              <a:t>the</a:t>
            </a:r>
            <a:r>
              <a:rPr lang="nl-BE" dirty="0"/>
              <a:t> </a:t>
            </a:r>
            <a:r>
              <a:rPr lang="nl-BE" dirty="0" err="1"/>
              <a:t>reports</a:t>
            </a:r>
            <a:r>
              <a:rPr lang="nl-BE" dirty="0"/>
              <a:t> concern </a:t>
            </a:r>
            <a:r>
              <a:rPr lang="nl-BE" dirty="0" err="1"/>
              <a:t>known</a:t>
            </a:r>
            <a:r>
              <a:rPr lang="nl-BE" dirty="0"/>
              <a:t> </a:t>
            </a:r>
            <a:r>
              <a:rPr lang="nl-BE" dirty="0" err="1"/>
              <a:t>addresses</a:t>
            </a:r>
            <a:r>
              <a:rPr lang="nl-BE" dirty="0"/>
              <a:t> / persons</a:t>
            </a:r>
          </a:p>
          <a:p>
            <a:pPr lvl="3"/>
            <a:r>
              <a:rPr lang="nl-BE" dirty="0" err="1"/>
              <a:t>Known</a:t>
            </a:r>
            <a:r>
              <a:rPr lang="nl-BE" dirty="0"/>
              <a:t> </a:t>
            </a:r>
            <a:r>
              <a:rPr lang="nl-BE" dirty="0" err="1"/>
              <a:t>to</a:t>
            </a:r>
            <a:r>
              <a:rPr lang="nl-BE" dirty="0"/>
              <a:t> </a:t>
            </a:r>
            <a:r>
              <a:rPr lang="nl-BE" dirty="0" err="1"/>
              <a:t>neighbourhood</a:t>
            </a:r>
            <a:r>
              <a:rPr lang="nl-BE" dirty="0"/>
              <a:t> </a:t>
            </a:r>
            <a:r>
              <a:rPr lang="nl-BE" dirty="0" err="1"/>
              <a:t>officer</a:t>
            </a:r>
            <a:r>
              <a:rPr lang="nl-BE" dirty="0"/>
              <a:t> but </a:t>
            </a:r>
            <a:r>
              <a:rPr lang="nl-BE" dirty="0" err="1"/>
              <a:t>not</a:t>
            </a:r>
            <a:r>
              <a:rPr lang="nl-BE" dirty="0"/>
              <a:t> </a:t>
            </a:r>
            <a:r>
              <a:rPr lang="nl-BE" dirty="0" err="1"/>
              <a:t>to</a:t>
            </a:r>
            <a:r>
              <a:rPr lang="nl-BE" dirty="0"/>
              <a:t> </a:t>
            </a:r>
            <a:r>
              <a:rPr lang="nl-BE" dirty="0" err="1"/>
              <a:t>emergency</a:t>
            </a:r>
            <a:r>
              <a:rPr lang="nl-BE" dirty="0"/>
              <a:t> </a:t>
            </a:r>
            <a:r>
              <a:rPr lang="nl-BE" dirty="0" err="1"/>
              <a:t>responder</a:t>
            </a:r>
            <a:r>
              <a:rPr lang="nl-BE" dirty="0"/>
              <a:t> </a:t>
            </a:r>
            <a:r>
              <a:rPr lang="nl-BE" dirty="0" err="1"/>
              <a:t>who</a:t>
            </a:r>
            <a:r>
              <a:rPr lang="nl-BE" dirty="0"/>
              <a:t> </a:t>
            </a:r>
            <a:r>
              <a:rPr lang="nl-BE" dirty="0" err="1"/>
              <a:t>treats</a:t>
            </a:r>
            <a:r>
              <a:rPr lang="nl-BE" dirty="0"/>
              <a:t> </a:t>
            </a:r>
            <a:r>
              <a:rPr lang="nl-BE" dirty="0" err="1"/>
              <a:t>it</a:t>
            </a:r>
            <a:r>
              <a:rPr lang="nl-BE" dirty="0"/>
              <a:t> as a </a:t>
            </a:r>
            <a:r>
              <a:rPr lang="nl-BE" dirty="0" err="1"/>
              <a:t>unique</a:t>
            </a:r>
            <a:r>
              <a:rPr lang="nl-BE" dirty="0"/>
              <a:t> incident</a:t>
            </a:r>
          </a:p>
          <a:p>
            <a:pPr lvl="2"/>
            <a:r>
              <a:rPr lang="nl-BE" dirty="0" err="1"/>
              <a:t>Predictably</a:t>
            </a:r>
            <a:r>
              <a:rPr lang="nl-BE" dirty="0"/>
              <a:t> on a </a:t>
            </a:r>
            <a:r>
              <a:rPr lang="nl-BE" dirty="0" err="1"/>
              <a:t>weekly</a:t>
            </a:r>
            <a:r>
              <a:rPr lang="nl-BE" dirty="0"/>
              <a:t> basis: ¾ </a:t>
            </a:r>
            <a:r>
              <a:rPr lang="nl-BE" dirty="0" err="1"/>
              <a:t>not</a:t>
            </a:r>
            <a:r>
              <a:rPr lang="nl-BE" dirty="0"/>
              <a:t> </a:t>
            </a:r>
            <a:r>
              <a:rPr lang="nl-BE" dirty="0" err="1"/>
              <a:t>criminal</a:t>
            </a:r>
            <a:r>
              <a:rPr lang="nl-BE" dirty="0"/>
              <a:t> (eg </a:t>
            </a:r>
            <a:r>
              <a:rPr lang="nl-BE" dirty="0" err="1"/>
              <a:t>neighbours</a:t>
            </a:r>
            <a:r>
              <a:rPr lang="nl-BE" dirty="0"/>
              <a:t> </a:t>
            </a:r>
            <a:r>
              <a:rPr lang="nl-BE" dirty="0" err="1"/>
              <a:t>fighting</a:t>
            </a:r>
            <a:r>
              <a:rPr lang="nl-BE" dirty="0"/>
              <a:t> ) of </a:t>
            </a:r>
            <a:r>
              <a:rPr lang="nl-BE" dirty="0" err="1"/>
              <a:t>which</a:t>
            </a:r>
            <a:r>
              <a:rPr lang="nl-BE" dirty="0"/>
              <a:t> ¼ traffic/parking issues vs. 1/4th </a:t>
            </a:r>
            <a:r>
              <a:rPr lang="nl-BE" dirty="0" err="1"/>
              <a:t>criminal</a:t>
            </a:r>
            <a:r>
              <a:rPr lang="nl-BE" dirty="0"/>
              <a:t> (job </a:t>
            </a:r>
            <a:r>
              <a:rPr lang="nl-BE" dirty="0" err="1"/>
              <a:t>for</a:t>
            </a:r>
            <a:r>
              <a:rPr lang="nl-BE" dirty="0"/>
              <a:t> </a:t>
            </a:r>
            <a:r>
              <a:rPr lang="nl-BE" dirty="0" err="1"/>
              <a:t>investigation</a:t>
            </a:r>
            <a:r>
              <a:rPr lang="nl-BE" dirty="0"/>
              <a:t>)</a:t>
            </a:r>
          </a:p>
          <a:p>
            <a:pPr lvl="1"/>
            <a:endParaRPr lang="nl-BE" dirty="0"/>
          </a:p>
        </p:txBody>
      </p:sp>
      <p:sp>
        <p:nvSpPr>
          <p:cNvPr id="4" name="Tijdelijke aanduiding voor dianummer 3">
            <a:extLst>
              <a:ext uri="{FF2B5EF4-FFF2-40B4-BE49-F238E27FC236}">
                <a16:creationId xmlns:a16="http://schemas.microsoft.com/office/drawing/2014/main" xmlns="" id="{CBCADE6C-F0BE-486F-8398-6F7629594C61}"/>
              </a:ext>
            </a:extLst>
          </p:cNvPr>
          <p:cNvSpPr>
            <a:spLocks noGrp="1"/>
          </p:cNvSpPr>
          <p:nvPr>
            <p:ph type="sldNum" sz="quarter" idx="11"/>
          </p:nvPr>
        </p:nvSpPr>
        <p:spPr/>
        <p:txBody>
          <a:bodyPr/>
          <a:lstStyle/>
          <a:p>
            <a:fld id="{35A0D4B1-61D4-4C6F-B245-2B2DEB95FFE4}" type="slidenum">
              <a:rPr lang="en-US" smtClean="0"/>
              <a:pPr/>
              <a:t>17</a:t>
            </a:fld>
            <a:endParaRPr lang="en-US" dirty="0"/>
          </a:p>
        </p:txBody>
      </p:sp>
    </p:spTree>
    <p:extLst>
      <p:ext uri="{BB962C8B-B14F-4D97-AF65-F5344CB8AC3E}">
        <p14:creationId xmlns:p14="http://schemas.microsoft.com/office/powerpoint/2010/main" xmlns="" val="24411497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a16="http://schemas.microsoft.com/office/drawing/2014/main" xmlns=""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18</a:t>
            </a:fld>
            <a:endParaRPr lang="en-US" dirty="0"/>
          </a:p>
        </p:txBody>
      </p:sp>
      <p:sp>
        <p:nvSpPr>
          <p:cNvPr id="7" name="Tekstvak 6">
            <a:extLst>
              <a:ext uri="{FF2B5EF4-FFF2-40B4-BE49-F238E27FC236}">
                <a16:creationId xmlns:a16="http://schemas.microsoft.com/office/drawing/2014/main" xmlns="" id="{E7D04494-E45B-4C07-A575-28CE733322D1}"/>
              </a:ext>
            </a:extLst>
          </p:cNvPr>
          <p:cNvSpPr txBox="1"/>
          <p:nvPr/>
        </p:nvSpPr>
        <p:spPr>
          <a:xfrm>
            <a:off x="1974575" y="1007165"/>
            <a:ext cx="5460149" cy="707886"/>
          </a:xfrm>
          <a:prstGeom prst="rect">
            <a:avLst/>
          </a:prstGeom>
          <a:noFill/>
        </p:spPr>
        <p:txBody>
          <a:bodyPr wrap="none" rtlCol="0">
            <a:spAutoFit/>
          </a:bodyPr>
          <a:lstStyle/>
          <a:p>
            <a:r>
              <a:rPr lang="nl-BE" sz="4000" dirty="0" err="1"/>
              <a:t>What</a:t>
            </a:r>
            <a:r>
              <a:rPr lang="nl-BE" sz="4000" dirty="0"/>
              <a:t> do </a:t>
            </a:r>
            <a:r>
              <a:rPr lang="nl-BE" sz="4000" dirty="0" err="1"/>
              <a:t>citizens</a:t>
            </a:r>
            <a:r>
              <a:rPr lang="nl-BE" sz="4000" dirty="0"/>
              <a:t> want?</a:t>
            </a:r>
          </a:p>
        </p:txBody>
      </p:sp>
      <p:pic>
        <p:nvPicPr>
          <p:cNvPr id="3" name="Afbeelding 2">
            <a:extLst>
              <a:ext uri="{FF2B5EF4-FFF2-40B4-BE49-F238E27FC236}">
                <a16:creationId xmlns:a16="http://schemas.microsoft.com/office/drawing/2014/main" xmlns="" id="{F90529CF-18F7-4243-82C3-68D4C1A27834}"/>
              </a:ext>
            </a:extLst>
          </p:cNvPr>
          <p:cNvPicPr>
            <a:picLocks noChangeAspect="1"/>
          </p:cNvPicPr>
          <p:nvPr/>
        </p:nvPicPr>
        <p:blipFill>
          <a:blip r:embed="rId2" cstate="print"/>
          <a:stretch>
            <a:fillRect/>
          </a:stretch>
        </p:blipFill>
        <p:spPr>
          <a:xfrm>
            <a:off x="0" y="2166693"/>
            <a:ext cx="9144000" cy="3727351"/>
          </a:xfrm>
          <a:prstGeom prst="rect">
            <a:avLst/>
          </a:prstGeom>
        </p:spPr>
      </p:pic>
      <p:sp>
        <p:nvSpPr>
          <p:cNvPr id="6" name="Tekstvak 5">
            <a:extLst>
              <a:ext uri="{FF2B5EF4-FFF2-40B4-BE49-F238E27FC236}">
                <a16:creationId xmlns:a16="http://schemas.microsoft.com/office/drawing/2014/main" xmlns="" id="{89AB2867-3483-4E6E-8307-5475D4A8C335}"/>
              </a:ext>
            </a:extLst>
          </p:cNvPr>
          <p:cNvSpPr txBox="1"/>
          <p:nvPr/>
        </p:nvSpPr>
        <p:spPr>
          <a:xfrm>
            <a:off x="6018640" y="2938234"/>
            <a:ext cx="942887" cy="276999"/>
          </a:xfrm>
          <a:prstGeom prst="rect">
            <a:avLst/>
          </a:prstGeom>
          <a:solidFill>
            <a:schemeClr val="bg1"/>
          </a:solidFill>
        </p:spPr>
        <p:txBody>
          <a:bodyPr wrap="none" rtlCol="0">
            <a:spAutoFit/>
          </a:bodyPr>
          <a:lstStyle/>
          <a:p>
            <a:r>
              <a:rPr lang="nl-BE" sz="1200" dirty="0"/>
              <a:t>I </a:t>
            </a:r>
            <a:r>
              <a:rPr lang="nl-BE" sz="1200" dirty="0" err="1"/>
              <a:t>need</a:t>
            </a:r>
            <a:r>
              <a:rPr lang="nl-BE" sz="1200" dirty="0"/>
              <a:t> help</a:t>
            </a:r>
          </a:p>
        </p:txBody>
      </p:sp>
      <p:sp>
        <p:nvSpPr>
          <p:cNvPr id="8" name="Tekstvak 7">
            <a:extLst>
              <a:ext uri="{FF2B5EF4-FFF2-40B4-BE49-F238E27FC236}">
                <a16:creationId xmlns:a16="http://schemas.microsoft.com/office/drawing/2014/main" xmlns="" id="{2A7B4747-0FB2-4A3F-8EED-991DF33DD0FE}"/>
              </a:ext>
            </a:extLst>
          </p:cNvPr>
          <p:cNvSpPr txBox="1"/>
          <p:nvPr/>
        </p:nvSpPr>
        <p:spPr>
          <a:xfrm>
            <a:off x="6018640" y="3209902"/>
            <a:ext cx="2783288" cy="276999"/>
          </a:xfrm>
          <a:prstGeom prst="rect">
            <a:avLst/>
          </a:prstGeom>
          <a:solidFill>
            <a:schemeClr val="bg1"/>
          </a:solidFill>
        </p:spPr>
        <p:txBody>
          <a:bodyPr wrap="square" rtlCol="0">
            <a:spAutoFit/>
          </a:bodyPr>
          <a:lstStyle/>
          <a:p>
            <a:r>
              <a:rPr lang="nl-BE" sz="1200" dirty="0"/>
              <a:t>I want </a:t>
            </a:r>
            <a:r>
              <a:rPr lang="nl-BE" sz="1200" dirty="0" err="1"/>
              <a:t>prosecution</a:t>
            </a:r>
            <a:r>
              <a:rPr lang="nl-BE" sz="1200" dirty="0"/>
              <a:t> (</a:t>
            </a:r>
            <a:r>
              <a:rPr lang="nl-BE" sz="1200" dirty="0" err="1"/>
              <a:t>offender</a:t>
            </a:r>
            <a:r>
              <a:rPr lang="nl-BE" sz="1200" dirty="0"/>
              <a:t> </a:t>
            </a:r>
            <a:r>
              <a:rPr lang="nl-BE" sz="1200" dirty="0" err="1"/>
              <a:t>unknown</a:t>
            </a:r>
            <a:r>
              <a:rPr lang="nl-BE" sz="1200" dirty="0"/>
              <a:t>)</a:t>
            </a:r>
          </a:p>
        </p:txBody>
      </p:sp>
      <p:sp>
        <p:nvSpPr>
          <p:cNvPr id="9" name="Tekstvak 8">
            <a:extLst>
              <a:ext uri="{FF2B5EF4-FFF2-40B4-BE49-F238E27FC236}">
                <a16:creationId xmlns:a16="http://schemas.microsoft.com/office/drawing/2014/main" xmlns="" id="{59B2C90A-E454-4B2C-8444-2E71E701F093}"/>
              </a:ext>
            </a:extLst>
          </p:cNvPr>
          <p:cNvSpPr txBox="1"/>
          <p:nvPr/>
        </p:nvSpPr>
        <p:spPr>
          <a:xfrm>
            <a:off x="6018641" y="3481570"/>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report</a:t>
            </a:r>
          </a:p>
        </p:txBody>
      </p:sp>
      <p:sp>
        <p:nvSpPr>
          <p:cNvPr id="10" name="Tekstvak 9">
            <a:extLst>
              <a:ext uri="{FF2B5EF4-FFF2-40B4-BE49-F238E27FC236}">
                <a16:creationId xmlns:a16="http://schemas.microsoft.com/office/drawing/2014/main" xmlns="" id="{3B3A5E30-7E3B-4989-90C0-78ED8F30E9B5}"/>
              </a:ext>
            </a:extLst>
          </p:cNvPr>
          <p:cNvSpPr txBox="1"/>
          <p:nvPr/>
        </p:nvSpPr>
        <p:spPr>
          <a:xfrm>
            <a:off x="6018640" y="3758701"/>
            <a:ext cx="2783288" cy="276999"/>
          </a:xfrm>
          <a:prstGeom prst="rect">
            <a:avLst/>
          </a:prstGeom>
          <a:solidFill>
            <a:schemeClr val="bg1"/>
          </a:solidFill>
        </p:spPr>
        <p:txBody>
          <a:bodyPr wrap="square" rtlCol="0">
            <a:spAutoFit/>
          </a:bodyPr>
          <a:lstStyle/>
          <a:p>
            <a:r>
              <a:rPr lang="nl-BE" sz="1200" dirty="0"/>
              <a:t>I want </a:t>
            </a:r>
            <a:r>
              <a:rPr lang="nl-BE" sz="1200" dirty="0" err="1"/>
              <a:t>prosecution</a:t>
            </a:r>
            <a:r>
              <a:rPr lang="nl-BE" sz="1200" dirty="0"/>
              <a:t> (</a:t>
            </a:r>
            <a:r>
              <a:rPr lang="nl-BE" sz="1200" dirty="0" err="1"/>
              <a:t>offender</a:t>
            </a:r>
            <a:r>
              <a:rPr lang="nl-BE" sz="1200" dirty="0"/>
              <a:t> </a:t>
            </a:r>
            <a:r>
              <a:rPr lang="nl-BE" sz="1200" dirty="0" err="1"/>
              <a:t>known</a:t>
            </a:r>
            <a:r>
              <a:rPr lang="nl-BE" sz="1200" dirty="0"/>
              <a:t>)</a:t>
            </a:r>
          </a:p>
        </p:txBody>
      </p:sp>
      <p:sp>
        <p:nvSpPr>
          <p:cNvPr id="11" name="Tekstvak 10">
            <a:extLst>
              <a:ext uri="{FF2B5EF4-FFF2-40B4-BE49-F238E27FC236}">
                <a16:creationId xmlns:a16="http://schemas.microsoft.com/office/drawing/2014/main" xmlns="" id="{6AABBCA7-A713-4546-840E-24431011C1F8}"/>
              </a:ext>
            </a:extLst>
          </p:cNvPr>
          <p:cNvSpPr txBox="1"/>
          <p:nvPr/>
        </p:nvSpPr>
        <p:spPr>
          <a:xfrm>
            <a:off x="6025266" y="4043621"/>
            <a:ext cx="2783288" cy="276999"/>
          </a:xfrm>
          <a:prstGeom prst="rect">
            <a:avLst/>
          </a:prstGeom>
          <a:solidFill>
            <a:schemeClr val="bg1"/>
          </a:solidFill>
        </p:spPr>
        <p:txBody>
          <a:bodyPr wrap="square" rtlCol="0">
            <a:spAutoFit/>
          </a:bodyPr>
          <a:lstStyle/>
          <a:p>
            <a:r>
              <a:rPr lang="nl-BE" sz="1200" dirty="0"/>
              <a:t>I want information</a:t>
            </a:r>
          </a:p>
        </p:txBody>
      </p:sp>
      <p:sp>
        <p:nvSpPr>
          <p:cNvPr id="12" name="Tekstvak 11">
            <a:extLst>
              <a:ext uri="{FF2B5EF4-FFF2-40B4-BE49-F238E27FC236}">
                <a16:creationId xmlns:a16="http://schemas.microsoft.com/office/drawing/2014/main" xmlns="" id="{7D8B9291-74C7-41C2-B185-AB241E5B15AC}"/>
              </a:ext>
            </a:extLst>
          </p:cNvPr>
          <p:cNvSpPr txBox="1"/>
          <p:nvPr/>
        </p:nvSpPr>
        <p:spPr>
          <a:xfrm>
            <a:off x="6031894" y="4328541"/>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report </a:t>
            </a:r>
            <a:r>
              <a:rPr lang="nl-BE" sz="1200" dirty="0" err="1"/>
              <a:t>for</a:t>
            </a:r>
            <a:r>
              <a:rPr lang="nl-BE" sz="1200" dirty="0"/>
              <a:t> </a:t>
            </a:r>
            <a:r>
              <a:rPr lang="nl-BE" sz="1200" dirty="0" err="1"/>
              <a:t>insurance</a:t>
            </a:r>
            <a:endParaRPr lang="nl-BE" sz="1200" dirty="0"/>
          </a:p>
        </p:txBody>
      </p:sp>
      <p:sp>
        <p:nvSpPr>
          <p:cNvPr id="13" name="Tekstvak 12">
            <a:extLst>
              <a:ext uri="{FF2B5EF4-FFF2-40B4-BE49-F238E27FC236}">
                <a16:creationId xmlns:a16="http://schemas.microsoft.com/office/drawing/2014/main" xmlns="" id="{89EAA0C5-9DC0-4715-A3FF-7A1282E3CF17}"/>
              </a:ext>
            </a:extLst>
          </p:cNvPr>
          <p:cNvSpPr txBox="1"/>
          <p:nvPr/>
        </p:nvSpPr>
        <p:spPr>
          <a:xfrm>
            <a:off x="6038521" y="4600211"/>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a:t>
            </a:r>
            <a:r>
              <a:rPr lang="nl-BE" sz="1200" dirty="0" err="1"/>
              <a:t>pay</a:t>
            </a:r>
            <a:r>
              <a:rPr lang="nl-BE" sz="1200" dirty="0"/>
              <a:t> a fine</a:t>
            </a:r>
          </a:p>
        </p:txBody>
      </p:sp>
      <p:sp>
        <p:nvSpPr>
          <p:cNvPr id="14" name="Tekstvak 13">
            <a:extLst>
              <a:ext uri="{FF2B5EF4-FFF2-40B4-BE49-F238E27FC236}">
                <a16:creationId xmlns:a16="http://schemas.microsoft.com/office/drawing/2014/main" xmlns="" id="{FD916CA4-0216-4F8F-88FC-9BD35235A5FB}"/>
              </a:ext>
            </a:extLst>
          </p:cNvPr>
          <p:cNvSpPr txBox="1"/>
          <p:nvPr/>
        </p:nvSpPr>
        <p:spPr>
          <a:xfrm>
            <a:off x="6045147" y="4858630"/>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move </a:t>
            </a:r>
            <a:r>
              <a:rPr lang="nl-BE" sz="1200" dirty="0" err="1"/>
              <a:t>an</a:t>
            </a:r>
            <a:r>
              <a:rPr lang="nl-BE" sz="1200" dirty="0"/>
              <a:t> </a:t>
            </a:r>
            <a:r>
              <a:rPr lang="nl-BE" sz="1200" dirty="0" err="1"/>
              <a:t>appointment</a:t>
            </a:r>
            <a:endParaRPr lang="nl-BE" sz="1200" dirty="0"/>
          </a:p>
        </p:txBody>
      </p:sp>
      <p:sp>
        <p:nvSpPr>
          <p:cNvPr id="15" name="Tekstvak 14">
            <a:extLst>
              <a:ext uri="{FF2B5EF4-FFF2-40B4-BE49-F238E27FC236}">
                <a16:creationId xmlns:a16="http://schemas.microsoft.com/office/drawing/2014/main" xmlns="" id="{E961ABA6-728B-47E8-BF6A-A8DFD3FC9E9B}"/>
              </a:ext>
            </a:extLst>
          </p:cNvPr>
          <p:cNvSpPr txBox="1"/>
          <p:nvPr/>
        </p:nvSpPr>
        <p:spPr>
          <a:xfrm>
            <a:off x="6012017" y="5117050"/>
            <a:ext cx="2783288" cy="276999"/>
          </a:xfrm>
          <a:prstGeom prst="rect">
            <a:avLst/>
          </a:prstGeom>
          <a:solidFill>
            <a:schemeClr val="bg1"/>
          </a:solidFill>
        </p:spPr>
        <p:txBody>
          <a:bodyPr wrap="square" rtlCol="0">
            <a:spAutoFit/>
          </a:bodyPr>
          <a:lstStyle/>
          <a:p>
            <a:r>
              <a:rPr lang="nl-BE" sz="1200" dirty="0"/>
              <a:t>I want </a:t>
            </a:r>
            <a:r>
              <a:rPr lang="nl-BE" sz="1200" dirty="0" err="1"/>
              <a:t>to</a:t>
            </a:r>
            <a:r>
              <a:rPr lang="nl-BE" sz="1200" dirty="0"/>
              <a:t> </a:t>
            </a:r>
            <a:r>
              <a:rPr lang="nl-BE" sz="1200" dirty="0" err="1"/>
              <a:t>withdraw</a:t>
            </a:r>
            <a:r>
              <a:rPr lang="nl-BE" sz="1200" dirty="0"/>
              <a:t> a </a:t>
            </a:r>
            <a:r>
              <a:rPr lang="nl-BE" sz="1200" dirty="0" err="1"/>
              <a:t>complaint</a:t>
            </a:r>
            <a:endParaRPr lang="nl-BE" sz="1200" dirty="0"/>
          </a:p>
        </p:txBody>
      </p:sp>
      <p:sp>
        <p:nvSpPr>
          <p:cNvPr id="16" name="Tekstvak 15">
            <a:extLst>
              <a:ext uri="{FF2B5EF4-FFF2-40B4-BE49-F238E27FC236}">
                <a16:creationId xmlns:a16="http://schemas.microsoft.com/office/drawing/2014/main" xmlns="" id="{F9A6D6CB-E8F8-4027-A81E-F16ACB574FBD}"/>
              </a:ext>
            </a:extLst>
          </p:cNvPr>
          <p:cNvSpPr txBox="1"/>
          <p:nvPr/>
        </p:nvSpPr>
        <p:spPr>
          <a:xfrm flipH="1">
            <a:off x="3217125" y="1737585"/>
            <a:ext cx="3638386" cy="646331"/>
          </a:xfrm>
          <a:prstGeom prst="rect">
            <a:avLst/>
          </a:prstGeom>
          <a:noFill/>
        </p:spPr>
        <p:txBody>
          <a:bodyPr wrap="square" rtlCol="0">
            <a:spAutoFit/>
          </a:bodyPr>
          <a:lstStyle/>
          <a:p>
            <a:pPr algn="ctr"/>
            <a:r>
              <a:rPr lang="nl-BE" dirty="0"/>
              <a:t>223 </a:t>
            </a:r>
            <a:r>
              <a:rPr lang="nl-BE" dirty="0" err="1"/>
              <a:t>contacts</a:t>
            </a:r>
            <a:r>
              <a:rPr lang="nl-BE" dirty="0"/>
              <a:t> </a:t>
            </a:r>
            <a:r>
              <a:rPr lang="nl-BE" dirty="0" err="1"/>
              <a:t>with</a:t>
            </a:r>
            <a:r>
              <a:rPr lang="nl-BE" dirty="0"/>
              <a:t> </a:t>
            </a:r>
            <a:r>
              <a:rPr lang="nl-BE" dirty="0" err="1"/>
              <a:t>citizens</a:t>
            </a:r>
            <a:r>
              <a:rPr lang="nl-BE" dirty="0"/>
              <a:t> at desk of a base team of a </a:t>
            </a:r>
            <a:r>
              <a:rPr lang="nl-BE" dirty="0" err="1"/>
              <a:t>police</a:t>
            </a:r>
            <a:r>
              <a:rPr lang="nl-BE" dirty="0"/>
              <a:t> unit</a:t>
            </a:r>
          </a:p>
        </p:txBody>
      </p:sp>
      <p:sp>
        <p:nvSpPr>
          <p:cNvPr id="17" name="Tekstvak 16">
            <a:extLst>
              <a:ext uri="{FF2B5EF4-FFF2-40B4-BE49-F238E27FC236}">
                <a16:creationId xmlns:a16="http://schemas.microsoft.com/office/drawing/2014/main" xmlns="" id="{808FF463-1762-4C40-90E0-ECCA434A0A2D}"/>
              </a:ext>
            </a:extLst>
          </p:cNvPr>
          <p:cNvSpPr txBox="1"/>
          <p:nvPr/>
        </p:nvSpPr>
        <p:spPr>
          <a:xfrm flipH="1">
            <a:off x="6592295" y="5459894"/>
            <a:ext cx="1173481" cy="369332"/>
          </a:xfrm>
          <a:prstGeom prst="rect">
            <a:avLst/>
          </a:prstGeom>
          <a:noFill/>
        </p:spPr>
        <p:txBody>
          <a:bodyPr wrap="square" rtlCol="0">
            <a:spAutoFit/>
          </a:bodyPr>
          <a:lstStyle/>
          <a:p>
            <a:r>
              <a:rPr lang="nl-BE" dirty="0" err="1"/>
              <a:t>Etc</a:t>
            </a:r>
            <a:r>
              <a:rPr lang="nl-BE" dirty="0"/>
              <a:t>…</a:t>
            </a:r>
          </a:p>
        </p:txBody>
      </p:sp>
      <p:cxnSp>
        <p:nvCxnSpPr>
          <p:cNvPr id="18" name="Rechte verbindingslijn met pijl 17">
            <a:extLst>
              <a:ext uri="{FF2B5EF4-FFF2-40B4-BE49-F238E27FC236}">
                <a16:creationId xmlns:a16="http://schemas.microsoft.com/office/drawing/2014/main" xmlns="" id="{11F811CF-A37A-4519-8C15-2B22D8171A36}"/>
              </a:ext>
            </a:extLst>
          </p:cNvPr>
          <p:cNvCxnSpPr>
            <a:cxnSpLocks/>
          </p:cNvCxnSpPr>
          <p:nvPr/>
        </p:nvCxnSpPr>
        <p:spPr>
          <a:xfrm flipH="1">
            <a:off x="2173357" y="5394049"/>
            <a:ext cx="1043769" cy="4351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a:extLst>
              <a:ext uri="{FF2B5EF4-FFF2-40B4-BE49-F238E27FC236}">
                <a16:creationId xmlns:a16="http://schemas.microsoft.com/office/drawing/2014/main" xmlns="" id="{EDC92FE2-717B-42BF-9B9B-15DEA03E3FF4}"/>
              </a:ext>
            </a:extLst>
          </p:cNvPr>
          <p:cNvCxnSpPr/>
          <p:nvPr/>
        </p:nvCxnSpPr>
        <p:spPr>
          <a:xfrm>
            <a:off x="1643270" y="4600211"/>
            <a:ext cx="238539" cy="122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kstvak 21">
            <a:extLst>
              <a:ext uri="{FF2B5EF4-FFF2-40B4-BE49-F238E27FC236}">
                <a16:creationId xmlns:a16="http://schemas.microsoft.com/office/drawing/2014/main" xmlns="" id="{B5522213-7ABD-480F-94FC-6D8E1E1DFD83}"/>
              </a:ext>
            </a:extLst>
          </p:cNvPr>
          <p:cNvSpPr txBox="1"/>
          <p:nvPr/>
        </p:nvSpPr>
        <p:spPr>
          <a:xfrm>
            <a:off x="1361171" y="5953820"/>
            <a:ext cx="838691" cy="369332"/>
          </a:xfrm>
          <a:prstGeom prst="rect">
            <a:avLst/>
          </a:prstGeom>
          <a:noFill/>
        </p:spPr>
        <p:txBody>
          <a:bodyPr wrap="none" rtlCol="0">
            <a:spAutoFit/>
          </a:bodyPr>
          <a:lstStyle/>
          <a:p>
            <a:r>
              <a:rPr lang="nl-BE" dirty="0"/>
              <a:t>23,3%</a:t>
            </a:r>
          </a:p>
        </p:txBody>
      </p:sp>
    </p:spTree>
    <p:extLst>
      <p:ext uri="{BB962C8B-B14F-4D97-AF65-F5344CB8AC3E}">
        <p14:creationId xmlns:p14="http://schemas.microsoft.com/office/powerpoint/2010/main" xmlns="" val="42611967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4967E57-5CDA-49C1-9ED9-428F34F39354}"/>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3A6F3B02-0D00-403E-B3DC-001F120A8D85}"/>
              </a:ext>
            </a:extLst>
          </p:cNvPr>
          <p:cNvSpPr>
            <a:spLocks noGrp="1"/>
          </p:cNvSpPr>
          <p:nvPr>
            <p:ph idx="1"/>
          </p:nvPr>
        </p:nvSpPr>
        <p:spPr/>
        <p:txBody>
          <a:bodyPr/>
          <a:lstStyle/>
          <a:p>
            <a:r>
              <a:rPr lang="nl-BE" sz="4000" dirty="0" err="1"/>
              <a:t>So</a:t>
            </a:r>
            <a:r>
              <a:rPr lang="nl-BE" sz="4000" dirty="0"/>
              <a:t>, </a:t>
            </a:r>
            <a:r>
              <a:rPr lang="nl-BE" sz="4000" dirty="0" err="1"/>
              <a:t>how</a:t>
            </a:r>
            <a:r>
              <a:rPr lang="nl-BE" sz="4000" dirty="0"/>
              <a:t> does </a:t>
            </a:r>
            <a:r>
              <a:rPr lang="nl-BE" sz="4000" dirty="0" err="1"/>
              <a:t>the</a:t>
            </a:r>
            <a:r>
              <a:rPr lang="nl-BE" sz="4000" dirty="0"/>
              <a:t> </a:t>
            </a:r>
            <a:r>
              <a:rPr lang="nl-BE" sz="4000" dirty="0" err="1"/>
              <a:t>police</a:t>
            </a:r>
            <a:r>
              <a:rPr lang="nl-BE" sz="4000" dirty="0"/>
              <a:t> handle </a:t>
            </a:r>
            <a:r>
              <a:rPr lang="nl-BE" sz="4000" dirty="0" err="1"/>
              <a:t>the</a:t>
            </a:r>
            <a:r>
              <a:rPr lang="nl-BE" sz="4000" dirty="0"/>
              <a:t> </a:t>
            </a:r>
            <a:r>
              <a:rPr lang="nl-BE" sz="4000" dirty="0" err="1"/>
              <a:t>various</a:t>
            </a:r>
            <a:r>
              <a:rPr lang="nl-BE" sz="4000" dirty="0"/>
              <a:t> </a:t>
            </a:r>
            <a:r>
              <a:rPr lang="nl-BE" sz="4000" dirty="0" err="1"/>
              <a:t>demands</a:t>
            </a:r>
            <a:r>
              <a:rPr lang="nl-BE" sz="4000" dirty="0"/>
              <a:t>? </a:t>
            </a:r>
          </a:p>
          <a:p>
            <a:r>
              <a:rPr lang="nl-BE" sz="4000" dirty="0"/>
              <a:t>How do </a:t>
            </a:r>
            <a:r>
              <a:rPr lang="nl-BE" sz="4000" dirty="0" err="1"/>
              <a:t>they</a:t>
            </a:r>
            <a:r>
              <a:rPr lang="nl-BE" sz="4000" dirty="0"/>
              <a:t> </a:t>
            </a:r>
            <a:r>
              <a:rPr lang="nl-BE" sz="4000" dirty="0" err="1"/>
              <a:t>know</a:t>
            </a:r>
            <a:r>
              <a:rPr lang="nl-BE" sz="4000" dirty="0"/>
              <a:t> </a:t>
            </a:r>
            <a:r>
              <a:rPr lang="nl-BE" sz="4000" dirty="0" err="1"/>
              <a:t>if</a:t>
            </a:r>
            <a:r>
              <a:rPr lang="nl-BE" sz="4000" dirty="0"/>
              <a:t> </a:t>
            </a:r>
            <a:r>
              <a:rPr lang="nl-BE" sz="4000" dirty="0" err="1"/>
              <a:t>they</a:t>
            </a:r>
            <a:r>
              <a:rPr lang="nl-BE" sz="4000" dirty="0"/>
              <a:t> are </a:t>
            </a:r>
            <a:r>
              <a:rPr lang="nl-BE" sz="4000" dirty="0" err="1"/>
              <a:t>doing</a:t>
            </a:r>
            <a:r>
              <a:rPr lang="nl-BE" sz="4000" dirty="0"/>
              <a:t> a </a:t>
            </a:r>
            <a:r>
              <a:rPr lang="nl-BE" sz="4000" dirty="0" err="1"/>
              <a:t>good</a:t>
            </a:r>
            <a:r>
              <a:rPr lang="nl-BE" sz="4000" dirty="0"/>
              <a:t> job?</a:t>
            </a:r>
          </a:p>
          <a:p>
            <a:r>
              <a:rPr lang="nl-BE" sz="4000" dirty="0" err="1"/>
              <a:t>This</a:t>
            </a:r>
            <a:r>
              <a:rPr lang="nl-BE" sz="4000" dirty="0"/>
              <a:t> </a:t>
            </a:r>
            <a:r>
              <a:rPr lang="nl-BE" sz="4000" dirty="0" err="1"/>
              <a:t>requires</a:t>
            </a:r>
            <a:r>
              <a:rPr lang="nl-BE" sz="4000" dirty="0"/>
              <a:t> </a:t>
            </a:r>
            <a:r>
              <a:rPr lang="nl-BE" sz="4000" dirty="0" err="1"/>
              <a:t>analysing</a:t>
            </a:r>
            <a:r>
              <a:rPr lang="nl-BE" sz="4000" dirty="0"/>
              <a:t> </a:t>
            </a:r>
            <a:r>
              <a:rPr lang="nl-BE" sz="4000" dirty="0" err="1"/>
              <a:t>various</a:t>
            </a:r>
            <a:r>
              <a:rPr lang="nl-BE" sz="4000" dirty="0"/>
              <a:t> cases in detail </a:t>
            </a:r>
            <a:r>
              <a:rPr lang="nl-BE" sz="4000" dirty="0" err="1"/>
              <a:t>from</a:t>
            </a:r>
            <a:r>
              <a:rPr lang="nl-BE" sz="4000" dirty="0"/>
              <a:t> start </a:t>
            </a:r>
            <a:r>
              <a:rPr lang="nl-BE" sz="4000" dirty="0" err="1"/>
              <a:t>to</a:t>
            </a:r>
            <a:r>
              <a:rPr lang="nl-BE" sz="4000" dirty="0"/>
              <a:t> end</a:t>
            </a:r>
          </a:p>
        </p:txBody>
      </p:sp>
      <p:sp>
        <p:nvSpPr>
          <p:cNvPr id="4" name="Tijdelijke aanduiding voor dianummer 3">
            <a:extLst>
              <a:ext uri="{FF2B5EF4-FFF2-40B4-BE49-F238E27FC236}">
                <a16:creationId xmlns:a16="http://schemas.microsoft.com/office/drawing/2014/main" xmlns="" id="{47AD915F-58EC-4401-9825-B91E2A1A2653}"/>
              </a:ext>
            </a:extLst>
          </p:cNvPr>
          <p:cNvSpPr>
            <a:spLocks noGrp="1"/>
          </p:cNvSpPr>
          <p:nvPr>
            <p:ph type="sldNum" sz="quarter" idx="11"/>
          </p:nvPr>
        </p:nvSpPr>
        <p:spPr/>
        <p:txBody>
          <a:bodyPr/>
          <a:lstStyle/>
          <a:p>
            <a:pPr>
              <a:defRPr/>
            </a:pPr>
            <a:fld id="{35A0D4B1-61D4-4C6F-B245-2B2DEB95FFE4}" type="slidenum">
              <a:rPr lang="en-US" smtClean="0"/>
              <a:pPr>
                <a:defRPr/>
              </a:pPr>
              <a:t>19</a:t>
            </a:fld>
            <a:endParaRPr lang="en-US" dirty="0"/>
          </a:p>
        </p:txBody>
      </p:sp>
    </p:spTree>
    <p:extLst>
      <p:ext uri="{BB962C8B-B14F-4D97-AF65-F5344CB8AC3E}">
        <p14:creationId xmlns:p14="http://schemas.microsoft.com/office/powerpoint/2010/main" xmlns="" val="10922265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Final</a:t>
            </a:r>
            <a:r>
              <a:rPr lang="cs-CZ" dirty="0" smtClean="0"/>
              <a:t> </a:t>
            </a:r>
            <a:r>
              <a:rPr lang="cs-CZ" dirty="0" err="1" smtClean="0"/>
              <a:t>group</a:t>
            </a:r>
            <a:r>
              <a:rPr lang="cs-CZ" dirty="0" smtClean="0"/>
              <a:t> </a:t>
            </a:r>
            <a:r>
              <a:rPr lang="cs-CZ" dirty="0" err="1" smtClean="0"/>
              <a:t>discussions</a:t>
            </a:r>
            <a:endParaRPr lang="en-GB" dirty="0"/>
          </a:p>
        </p:txBody>
      </p:sp>
      <p:sp>
        <p:nvSpPr>
          <p:cNvPr id="3" name="Zástupný symbol pro obsah 2"/>
          <p:cNvSpPr>
            <a:spLocks noGrp="1"/>
          </p:cNvSpPr>
          <p:nvPr>
            <p:ph idx="1"/>
          </p:nvPr>
        </p:nvSpPr>
        <p:spPr/>
        <p:txBody>
          <a:bodyPr>
            <a:normAutofit fontScale="92500"/>
          </a:bodyPr>
          <a:lstStyle/>
          <a:p>
            <a:r>
              <a:rPr lang="cs-CZ" dirty="0" smtClean="0"/>
              <a:t>#1 – </a:t>
            </a:r>
            <a:r>
              <a:rPr lang="cs-CZ" dirty="0" err="1" smtClean="0"/>
              <a:t>Monday</a:t>
            </a:r>
            <a:r>
              <a:rPr lang="cs-CZ" dirty="0" smtClean="0"/>
              <a:t>, May 21, 9 </a:t>
            </a:r>
            <a:r>
              <a:rPr lang="cs-CZ" dirty="0" err="1" smtClean="0"/>
              <a:t>am</a:t>
            </a:r>
            <a:endParaRPr lang="cs-CZ" dirty="0" smtClean="0"/>
          </a:p>
          <a:p>
            <a:r>
              <a:rPr lang="cs-CZ" dirty="0" smtClean="0"/>
              <a:t>#2 – </a:t>
            </a:r>
            <a:r>
              <a:rPr lang="cs-CZ" dirty="0" err="1" smtClean="0"/>
              <a:t>Monday</a:t>
            </a:r>
            <a:r>
              <a:rPr lang="cs-CZ" dirty="0" smtClean="0"/>
              <a:t>, </a:t>
            </a:r>
            <a:r>
              <a:rPr lang="cs-CZ" dirty="0" smtClean="0"/>
              <a:t>May 28, 9 </a:t>
            </a:r>
            <a:r>
              <a:rPr lang="cs-CZ" dirty="0" err="1" smtClean="0"/>
              <a:t>am</a:t>
            </a:r>
            <a:endParaRPr lang="cs-CZ" dirty="0" smtClean="0"/>
          </a:p>
          <a:p>
            <a:r>
              <a:rPr lang="cs-CZ" dirty="0" smtClean="0"/>
              <a:t>#3 </a:t>
            </a:r>
            <a:r>
              <a:rPr lang="cs-CZ" dirty="0" smtClean="0"/>
              <a:t>– </a:t>
            </a:r>
            <a:r>
              <a:rPr lang="cs-CZ" dirty="0" err="1" smtClean="0"/>
              <a:t>Monday</a:t>
            </a:r>
            <a:r>
              <a:rPr lang="cs-CZ" dirty="0" smtClean="0"/>
              <a:t>, May 28, </a:t>
            </a:r>
            <a:r>
              <a:rPr lang="cs-CZ" dirty="0" smtClean="0"/>
              <a:t>10 </a:t>
            </a:r>
            <a:r>
              <a:rPr lang="cs-CZ" dirty="0" err="1" smtClean="0"/>
              <a:t>am</a:t>
            </a:r>
            <a:endParaRPr lang="cs-CZ" dirty="0" smtClean="0"/>
          </a:p>
          <a:p>
            <a:r>
              <a:rPr lang="cs-CZ" dirty="0" err="1" smtClean="0"/>
              <a:t>Room</a:t>
            </a:r>
            <a:r>
              <a:rPr lang="cs-CZ" dirty="0" smtClean="0"/>
              <a:t> - </a:t>
            </a:r>
            <a:r>
              <a:rPr lang="cs-CZ" dirty="0" err="1" smtClean="0"/>
              <a:t>tbc</a:t>
            </a:r>
            <a:endParaRPr lang="cs-CZ" dirty="0" smtClean="0"/>
          </a:p>
          <a:p>
            <a:r>
              <a:rPr lang="cs-CZ" dirty="0" err="1" smtClean="0"/>
              <a:t>Capacity</a:t>
            </a:r>
            <a:r>
              <a:rPr lang="cs-CZ" dirty="0" smtClean="0"/>
              <a:t> 4 </a:t>
            </a:r>
            <a:r>
              <a:rPr lang="cs-CZ" dirty="0" err="1" smtClean="0"/>
              <a:t>people</a:t>
            </a:r>
            <a:r>
              <a:rPr lang="cs-CZ" dirty="0" smtClean="0"/>
              <a:t> </a:t>
            </a:r>
            <a:r>
              <a:rPr lang="cs-CZ" dirty="0" err="1" smtClean="0"/>
              <a:t>at</a:t>
            </a:r>
            <a:r>
              <a:rPr lang="cs-CZ" dirty="0" smtClean="0"/>
              <a:t> </a:t>
            </a:r>
            <a:r>
              <a:rPr lang="cs-CZ" dirty="0" err="1" smtClean="0"/>
              <a:t>once</a:t>
            </a:r>
            <a:endParaRPr lang="cs-CZ" dirty="0" smtClean="0"/>
          </a:p>
          <a:p>
            <a:r>
              <a:rPr lang="cs-CZ" dirty="0" err="1" smtClean="0"/>
              <a:t>You</a:t>
            </a:r>
            <a:r>
              <a:rPr lang="cs-CZ" dirty="0" smtClean="0"/>
              <a:t> </a:t>
            </a:r>
            <a:r>
              <a:rPr lang="cs-CZ" dirty="0" err="1" smtClean="0"/>
              <a:t>will</a:t>
            </a:r>
            <a:r>
              <a:rPr lang="cs-CZ" dirty="0" smtClean="0"/>
              <a:t> </a:t>
            </a:r>
            <a:r>
              <a:rPr lang="cs-CZ" dirty="0" err="1" smtClean="0"/>
              <a:t>be</a:t>
            </a:r>
            <a:r>
              <a:rPr lang="cs-CZ" dirty="0" smtClean="0"/>
              <a:t> </a:t>
            </a:r>
            <a:r>
              <a:rPr lang="cs-CZ" dirty="0" err="1" smtClean="0"/>
              <a:t>informed</a:t>
            </a:r>
            <a:r>
              <a:rPr lang="cs-CZ" dirty="0" smtClean="0"/>
              <a:t> by e-mail </a:t>
            </a:r>
            <a:r>
              <a:rPr lang="cs-CZ" dirty="0" err="1" smtClean="0"/>
              <a:t>about</a:t>
            </a:r>
            <a:r>
              <a:rPr lang="cs-CZ" dirty="0" smtClean="0"/>
              <a:t> </a:t>
            </a:r>
            <a:r>
              <a:rPr lang="cs-CZ" dirty="0" err="1" smtClean="0"/>
              <a:t>registration</a:t>
            </a:r>
            <a:endParaRPr lang="cs-CZ" dirty="0" smtClean="0"/>
          </a:p>
          <a:p>
            <a:r>
              <a:rPr lang="cs-CZ" dirty="0" err="1" smtClean="0"/>
              <a:t>Discussion</a:t>
            </a:r>
            <a:r>
              <a:rPr lang="cs-CZ" dirty="0" smtClean="0"/>
              <a:t> </a:t>
            </a:r>
            <a:r>
              <a:rPr lang="cs-CZ" dirty="0" err="1" smtClean="0"/>
              <a:t>could</a:t>
            </a:r>
            <a:r>
              <a:rPr lang="cs-CZ" dirty="0" smtClean="0"/>
              <a:t> </a:t>
            </a:r>
            <a:r>
              <a:rPr lang="cs-CZ" dirty="0" err="1" smtClean="0"/>
              <a:t>be</a:t>
            </a:r>
            <a:r>
              <a:rPr lang="cs-CZ" dirty="0" smtClean="0"/>
              <a:t> </a:t>
            </a:r>
            <a:r>
              <a:rPr lang="cs-CZ" dirty="0" err="1" smtClean="0"/>
              <a:t>similar</a:t>
            </a:r>
            <a:r>
              <a:rPr lang="cs-CZ" dirty="0" smtClean="0"/>
              <a:t> to HW 5 </a:t>
            </a:r>
            <a:r>
              <a:rPr lang="cs-CZ" dirty="0" err="1" smtClean="0"/>
              <a:t>task</a:t>
            </a:r>
            <a:r>
              <a:rPr lang="cs-CZ" dirty="0" smtClean="0"/>
              <a:t> (</a:t>
            </a:r>
            <a:r>
              <a:rPr lang="cs-CZ" dirty="0" err="1" smtClean="0"/>
              <a:t>explained</a:t>
            </a:r>
            <a:r>
              <a:rPr lang="cs-CZ" dirty="0" smtClean="0"/>
              <a:t> </a:t>
            </a:r>
            <a:r>
              <a:rPr lang="cs-CZ" dirty="0" err="1" smtClean="0"/>
              <a:t>at</a:t>
            </a:r>
            <a:r>
              <a:rPr lang="cs-CZ" dirty="0" smtClean="0"/>
              <a:t> </a:t>
            </a:r>
            <a:r>
              <a:rPr lang="cs-CZ" dirty="0" err="1" smtClean="0"/>
              <a:t>the</a:t>
            </a:r>
            <a:r>
              <a:rPr lang="cs-CZ" dirty="0" smtClean="0"/>
              <a:t> </a:t>
            </a:r>
            <a:r>
              <a:rPr lang="cs-CZ" dirty="0" err="1" smtClean="0"/>
              <a:t>end</a:t>
            </a:r>
            <a:r>
              <a:rPr lang="cs-CZ" dirty="0" smtClean="0"/>
              <a:t> </a:t>
            </a:r>
            <a:r>
              <a:rPr lang="cs-CZ" dirty="0" err="1" smtClean="0"/>
              <a:t>of</a:t>
            </a:r>
            <a:r>
              <a:rPr lang="cs-CZ" dirty="0" smtClean="0"/>
              <a:t> </a:t>
            </a:r>
            <a:r>
              <a:rPr lang="cs-CZ" dirty="0" err="1" smtClean="0"/>
              <a:t>today</a:t>
            </a:r>
            <a:r>
              <a:rPr lang="cs-CZ" dirty="0" smtClean="0"/>
              <a:t>)</a:t>
            </a:r>
            <a:endParaRPr lang="cs-CZ" dirty="0" smtClean="0"/>
          </a:p>
          <a:p>
            <a:endParaRPr lang="cs-CZ"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E0EEC56-42C7-4DEA-9B85-1EB2B18E75C7}"/>
              </a:ext>
            </a:extLst>
          </p:cNvPr>
          <p:cNvSpPr>
            <a:spLocks noGrp="1"/>
          </p:cNvSpPr>
          <p:nvPr>
            <p:ph type="title"/>
          </p:nvPr>
        </p:nvSpPr>
        <p:spPr>
          <a:solidFill>
            <a:srgbClr val="FFC000"/>
          </a:solidFill>
        </p:spPr>
        <p:txBody>
          <a:bodyPr/>
          <a:lstStyle/>
          <a:p>
            <a:r>
              <a:rPr lang="nl-BE"/>
              <a:t>Dutch Police</a:t>
            </a:r>
            <a:endParaRPr lang="nl-BE" dirty="0"/>
          </a:p>
        </p:txBody>
      </p:sp>
      <p:sp>
        <p:nvSpPr>
          <p:cNvPr id="3" name="Tijdelijke aanduiding voor inhoud 2">
            <a:extLst>
              <a:ext uri="{FF2B5EF4-FFF2-40B4-BE49-F238E27FC236}">
                <a16:creationId xmlns:a16="http://schemas.microsoft.com/office/drawing/2014/main" xmlns="" id="{7761F5D9-5B13-476C-81C9-8984A28D582A}"/>
              </a:ext>
            </a:extLst>
          </p:cNvPr>
          <p:cNvSpPr>
            <a:spLocks noGrp="1"/>
          </p:cNvSpPr>
          <p:nvPr>
            <p:ph idx="1"/>
          </p:nvPr>
        </p:nvSpPr>
        <p:spPr>
          <a:xfrm>
            <a:off x="457200" y="996330"/>
            <a:ext cx="8229600" cy="5076825"/>
          </a:xfrm>
        </p:spPr>
        <p:txBody>
          <a:bodyPr>
            <a:normAutofit fontScale="92500" lnSpcReduction="10000"/>
          </a:bodyPr>
          <a:lstStyle/>
          <a:p>
            <a:r>
              <a:rPr lang="nl-BE" sz="2800" dirty="0"/>
              <a:t>Ex. 1: </a:t>
            </a:r>
            <a:r>
              <a:rPr lang="nl-BE" sz="2800" dirty="0" err="1"/>
              <a:t>based</a:t>
            </a:r>
            <a:r>
              <a:rPr lang="nl-BE" sz="2800" dirty="0"/>
              <a:t> on 10 </a:t>
            </a:r>
            <a:r>
              <a:rPr lang="nl-BE" sz="2800" dirty="0" err="1"/>
              <a:t>reports</a:t>
            </a:r>
            <a:r>
              <a:rPr lang="nl-BE" sz="2800" dirty="0"/>
              <a:t> (</a:t>
            </a:r>
            <a:r>
              <a:rPr lang="nl-BE" sz="2800" dirty="0" err="1"/>
              <a:t>against</a:t>
            </a:r>
            <a:r>
              <a:rPr lang="nl-BE" sz="2800" dirty="0"/>
              <a:t> </a:t>
            </a:r>
            <a:r>
              <a:rPr lang="nl-BE" sz="2800" dirty="0" err="1"/>
              <a:t>unknown</a:t>
            </a:r>
            <a:r>
              <a:rPr lang="nl-BE" sz="2800" dirty="0"/>
              <a:t> </a:t>
            </a:r>
            <a:r>
              <a:rPr lang="nl-BE" sz="2800" dirty="0" err="1"/>
              <a:t>offenders</a:t>
            </a:r>
            <a:r>
              <a:rPr lang="nl-BE" sz="2800" dirty="0"/>
              <a:t>) via internet in 24h:</a:t>
            </a:r>
          </a:p>
          <a:p>
            <a:pPr lvl="1"/>
            <a:r>
              <a:rPr lang="nl-BE" sz="2400" dirty="0"/>
              <a:t>Service unit </a:t>
            </a:r>
            <a:r>
              <a:rPr lang="nl-BE" sz="2400" dirty="0" err="1"/>
              <a:t>gets</a:t>
            </a:r>
            <a:r>
              <a:rPr lang="nl-BE" sz="2400" dirty="0"/>
              <a:t> report out of </a:t>
            </a:r>
            <a:r>
              <a:rPr lang="nl-BE" sz="2400" dirty="0" err="1"/>
              <a:t>their</a:t>
            </a:r>
            <a:r>
              <a:rPr lang="nl-BE" sz="2400" dirty="0"/>
              <a:t> ICT system </a:t>
            </a:r>
            <a:r>
              <a:rPr lang="nl-BE" sz="2400" dirty="0" err="1"/>
              <a:t>and</a:t>
            </a:r>
            <a:r>
              <a:rPr lang="nl-BE" sz="2400" dirty="0"/>
              <a:t> puts in </a:t>
            </a:r>
            <a:r>
              <a:rPr lang="nl-BE" sz="2400" dirty="0" err="1"/>
              <a:t>police</a:t>
            </a:r>
            <a:r>
              <a:rPr lang="nl-BE" sz="2400" dirty="0"/>
              <a:t> ICT system</a:t>
            </a:r>
          </a:p>
          <a:p>
            <a:pPr lvl="2"/>
            <a:r>
              <a:rPr lang="nl-BE" sz="2000" dirty="0"/>
              <a:t>Checks </a:t>
            </a:r>
            <a:r>
              <a:rPr lang="nl-BE" sz="2000" dirty="0" err="1"/>
              <a:t>for</a:t>
            </a:r>
            <a:r>
              <a:rPr lang="nl-BE" sz="2000" dirty="0"/>
              <a:t> </a:t>
            </a:r>
            <a:r>
              <a:rPr lang="nl-BE" sz="2000" dirty="0" err="1"/>
              <a:t>completeness</a:t>
            </a:r>
            <a:endParaRPr lang="nl-BE" sz="2000" dirty="0"/>
          </a:p>
          <a:p>
            <a:pPr lvl="2"/>
            <a:r>
              <a:rPr lang="nl-BE" sz="2000" dirty="0" err="1"/>
              <a:t>Citizens</a:t>
            </a:r>
            <a:r>
              <a:rPr lang="nl-BE" sz="2000" dirty="0"/>
              <a:t> </a:t>
            </a:r>
            <a:r>
              <a:rPr lang="nl-BE" sz="2000" dirty="0" err="1"/>
              <a:t>contacted</a:t>
            </a:r>
            <a:r>
              <a:rPr lang="nl-BE" sz="2000" dirty="0"/>
              <a:t> </a:t>
            </a:r>
            <a:r>
              <a:rPr lang="nl-BE" sz="2000" dirty="0" err="1"/>
              <a:t>to</a:t>
            </a:r>
            <a:r>
              <a:rPr lang="nl-BE" sz="2000" dirty="0"/>
              <a:t> get more info </a:t>
            </a:r>
            <a:r>
              <a:rPr lang="nl-BE" sz="2000" dirty="0" err="1"/>
              <a:t>if</a:t>
            </a:r>
            <a:r>
              <a:rPr lang="nl-BE" sz="2000" dirty="0"/>
              <a:t> </a:t>
            </a:r>
            <a:r>
              <a:rPr lang="nl-BE" sz="2000" dirty="0" err="1"/>
              <a:t>not</a:t>
            </a:r>
            <a:r>
              <a:rPr lang="nl-BE" sz="2000" dirty="0"/>
              <a:t> complete</a:t>
            </a:r>
          </a:p>
          <a:p>
            <a:pPr lvl="3"/>
            <a:r>
              <a:rPr lang="nl-BE" sz="1600" dirty="0" err="1"/>
              <a:t>typically</a:t>
            </a:r>
            <a:r>
              <a:rPr lang="nl-BE" sz="1600" dirty="0"/>
              <a:t> 72 actions </a:t>
            </a:r>
            <a:r>
              <a:rPr lang="nl-BE" sz="1600" dirty="0" err="1"/>
              <a:t>and</a:t>
            </a:r>
            <a:r>
              <a:rPr lang="nl-BE" sz="1600" dirty="0"/>
              <a:t> 30 minutes</a:t>
            </a:r>
          </a:p>
          <a:p>
            <a:pPr lvl="2"/>
            <a:r>
              <a:rPr lang="nl-BE" sz="2000" dirty="0"/>
              <a:t>Boss checks </a:t>
            </a:r>
            <a:r>
              <a:rPr lang="nl-BE" sz="2000" dirty="0" err="1"/>
              <a:t>for</a:t>
            </a:r>
            <a:r>
              <a:rPr lang="nl-BE" sz="2000" dirty="0"/>
              <a:t> </a:t>
            </a:r>
            <a:r>
              <a:rPr lang="nl-BE" sz="2000" dirty="0" err="1"/>
              <a:t>completeness</a:t>
            </a:r>
            <a:r>
              <a:rPr lang="nl-BE" sz="2000" dirty="0"/>
              <a:t> </a:t>
            </a:r>
            <a:r>
              <a:rPr lang="nl-BE" sz="2000" dirty="0" err="1"/>
              <a:t>and</a:t>
            </a:r>
            <a:r>
              <a:rPr lang="nl-BE" sz="2000" dirty="0"/>
              <a:t> </a:t>
            </a:r>
            <a:r>
              <a:rPr lang="nl-BE" sz="2000" dirty="0" err="1"/>
              <a:t>then</a:t>
            </a:r>
            <a:r>
              <a:rPr lang="nl-BE" sz="2000" dirty="0"/>
              <a:t> transfers </a:t>
            </a:r>
            <a:r>
              <a:rPr lang="nl-BE" sz="2000" dirty="0" err="1"/>
              <a:t>to</a:t>
            </a:r>
            <a:r>
              <a:rPr lang="nl-BE" sz="2000" dirty="0"/>
              <a:t> </a:t>
            </a:r>
            <a:r>
              <a:rPr lang="nl-BE" sz="2000" dirty="0" err="1"/>
              <a:t>coordination</a:t>
            </a:r>
            <a:r>
              <a:rPr lang="nl-BE" sz="2000" dirty="0"/>
              <a:t> </a:t>
            </a:r>
            <a:r>
              <a:rPr lang="nl-BE" sz="2000" dirty="0" err="1"/>
              <a:t>centre</a:t>
            </a:r>
            <a:r>
              <a:rPr lang="nl-BE" sz="2000" dirty="0"/>
              <a:t> </a:t>
            </a:r>
          </a:p>
          <a:p>
            <a:pPr lvl="1"/>
            <a:r>
              <a:rPr lang="nl-BE" sz="2400" dirty="0" err="1"/>
              <a:t>Meaningful</a:t>
            </a:r>
            <a:r>
              <a:rPr lang="nl-BE" sz="2400" dirty="0"/>
              <a:t>? </a:t>
            </a:r>
          </a:p>
          <a:p>
            <a:pPr lvl="2"/>
            <a:r>
              <a:rPr lang="nl-BE" sz="2000" dirty="0"/>
              <a:t>Most </a:t>
            </a:r>
            <a:r>
              <a:rPr lang="nl-BE" sz="2000" dirty="0" err="1"/>
              <a:t>citizens</a:t>
            </a:r>
            <a:r>
              <a:rPr lang="nl-BE" sz="2000" dirty="0"/>
              <a:t> </a:t>
            </a:r>
            <a:r>
              <a:rPr lang="nl-BE" sz="2000" dirty="0" err="1"/>
              <a:t>that</a:t>
            </a:r>
            <a:r>
              <a:rPr lang="nl-BE" sz="2000" dirty="0"/>
              <a:t> report </a:t>
            </a:r>
            <a:r>
              <a:rPr lang="nl-BE" sz="2000" dirty="0" err="1"/>
              <a:t>just</a:t>
            </a:r>
            <a:r>
              <a:rPr lang="nl-BE" sz="2000" dirty="0"/>
              <a:t> want a statement </a:t>
            </a:r>
            <a:r>
              <a:rPr lang="nl-BE" sz="2000" dirty="0" err="1"/>
              <a:t>for</a:t>
            </a:r>
            <a:r>
              <a:rPr lang="nl-BE" sz="2000" dirty="0"/>
              <a:t> </a:t>
            </a:r>
            <a:r>
              <a:rPr lang="nl-BE" sz="2000" dirty="0" err="1"/>
              <a:t>insurance</a:t>
            </a:r>
            <a:endParaRPr lang="nl-BE" sz="2000" dirty="0"/>
          </a:p>
          <a:p>
            <a:pPr lvl="3"/>
            <a:r>
              <a:rPr lang="nl-BE" sz="1800" dirty="0" err="1"/>
              <a:t>Delayed</a:t>
            </a:r>
            <a:r>
              <a:rPr lang="nl-BE" sz="1800" dirty="0"/>
              <a:t> </a:t>
            </a:r>
            <a:r>
              <a:rPr lang="nl-BE" sz="1800" dirty="0" err="1"/>
              <a:t>by</a:t>
            </a:r>
            <a:r>
              <a:rPr lang="nl-BE" sz="1800" dirty="0"/>
              <a:t> </a:t>
            </a:r>
            <a:r>
              <a:rPr lang="nl-BE" sz="1800" dirty="0" err="1"/>
              <a:t>trying</a:t>
            </a:r>
            <a:r>
              <a:rPr lang="nl-BE" sz="1800" dirty="0"/>
              <a:t> </a:t>
            </a:r>
            <a:r>
              <a:rPr lang="nl-BE" sz="1800" dirty="0" err="1"/>
              <a:t>to</a:t>
            </a:r>
            <a:r>
              <a:rPr lang="nl-BE" sz="1800" dirty="0"/>
              <a:t> get </a:t>
            </a:r>
            <a:r>
              <a:rPr lang="nl-BE" sz="1800" dirty="0" err="1"/>
              <a:t>completeness</a:t>
            </a:r>
            <a:endParaRPr lang="nl-BE" sz="1800" dirty="0"/>
          </a:p>
          <a:p>
            <a:pPr lvl="2"/>
            <a:r>
              <a:rPr lang="nl-BE" sz="2000" dirty="0"/>
              <a:t> It </a:t>
            </a:r>
            <a:r>
              <a:rPr lang="nl-BE" sz="2000" dirty="0" err="1"/>
              <a:t>matters</a:t>
            </a:r>
            <a:r>
              <a:rPr lang="nl-BE" sz="2000" dirty="0"/>
              <a:t> </a:t>
            </a:r>
            <a:r>
              <a:rPr lang="nl-BE" sz="2000" dirty="0" err="1"/>
              <a:t>to</a:t>
            </a:r>
            <a:r>
              <a:rPr lang="nl-BE" sz="2000" dirty="0"/>
              <a:t> </a:t>
            </a:r>
            <a:r>
              <a:rPr lang="nl-BE" sz="2000" dirty="0" err="1"/>
              <a:t>know</a:t>
            </a:r>
            <a:r>
              <a:rPr lang="nl-BE" sz="2000" dirty="0"/>
              <a:t> </a:t>
            </a:r>
            <a:r>
              <a:rPr lang="nl-BE" sz="2000" dirty="0" err="1"/>
              <a:t>where</a:t>
            </a:r>
            <a:r>
              <a:rPr lang="nl-BE" sz="2000" dirty="0"/>
              <a:t> </a:t>
            </a:r>
            <a:r>
              <a:rPr lang="nl-BE" sz="2000" dirty="0" err="1"/>
              <a:t>the</a:t>
            </a:r>
            <a:r>
              <a:rPr lang="nl-BE" sz="2000" dirty="0"/>
              <a:t> crime </a:t>
            </a:r>
            <a:r>
              <a:rPr lang="nl-BE" sz="2000" dirty="0" err="1"/>
              <a:t>took</a:t>
            </a:r>
            <a:r>
              <a:rPr lang="nl-BE" sz="2000" dirty="0"/>
              <a:t> </a:t>
            </a:r>
            <a:r>
              <a:rPr lang="nl-BE" sz="2000" dirty="0" err="1"/>
              <a:t>place</a:t>
            </a:r>
            <a:r>
              <a:rPr lang="nl-BE" sz="2000" dirty="0"/>
              <a:t>, </a:t>
            </a:r>
            <a:r>
              <a:rPr lang="nl-BE" sz="2000" dirty="0" err="1"/>
              <a:t>so</a:t>
            </a:r>
            <a:r>
              <a:rPr lang="nl-BE" sz="2000" dirty="0"/>
              <a:t> </a:t>
            </a:r>
            <a:r>
              <a:rPr lang="nl-BE" sz="2000" dirty="0" err="1"/>
              <a:t>locations</a:t>
            </a:r>
            <a:r>
              <a:rPr lang="nl-BE" sz="2000" dirty="0"/>
              <a:t> </a:t>
            </a:r>
            <a:r>
              <a:rPr lang="nl-BE" sz="2000" dirty="0" err="1"/>
              <a:t>can</a:t>
            </a:r>
            <a:r>
              <a:rPr lang="nl-BE" sz="2000" dirty="0"/>
              <a:t> </a:t>
            </a:r>
            <a:r>
              <a:rPr lang="nl-BE" sz="2000" dirty="0" err="1"/>
              <a:t>be</a:t>
            </a:r>
            <a:r>
              <a:rPr lang="nl-BE" sz="2000" dirty="0"/>
              <a:t> </a:t>
            </a:r>
            <a:r>
              <a:rPr lang="nl-BE" sz="2000" dirty="0" err="1"/>
              <a:t>understood</a:t>
            </a:r>
            <a:r>
              <a:rPr lang="nl-BE" sz="2000" dirty="0"/>
              <a:t> </a:t>
            </a:r>
            <a:r>
              <a:rPr lang="nl-BE" sz="2000" dirty="0" err="1"/>
              <a:t>from</a:t>
            </a:r>
            <a:r>
              <a:rPr lang="nl-BE" sz="2000" dirty="0"/>
              <a:t> a crime </a:t>
            </a:r>
            <a:r>
              <a:rPr lang="nl-BE" sz="2000" dirty="0" err="1"/>
              <a:t>incidence</a:t>
            </a:r>
            <a:r>
              <a:rPr lang="nl-BE" sz="2000" dirty="0"/>
              <a:t> </a:t>
            </a:r>
            <a:r>
              <a:rPr lang="nl-BE" sz="2000" dirty="0" err="1"/>
              <a:t>perspective</a:t>
            </a:r>
            <a:r>
              <a:rPr lang="nl-BE" sz="2000" dirty="0"/>
              <a:t> </a:t>
            </a:r>
          </a:p>
          <a:p>
            <a:pPr lvl="3"/>
            <a:r>
              <a:rPr lang="nl-BE" sz="1800" dirty="0" err="1"/>
              <a:t>Also</a:t>
            </a:r>
            <a:r>
              <a:rPr lang="nl-BE" sz="1800" dirty="0"/>
              <a:t> does </a:t>
            </a:r>
            <a:r>
              <a:rPr lang="nl-BE" sz="1800" dirty="0" err="1"/>
              <a:t>not</a:t>
            </a:r>
            <a:r>
              <a:rPr lang="nl-BE" sz="1800" dirty="0"/>
              <a:t> </a:t>
            </a:r>
            <a:r>
              <a:rPr lang="nl-BE" sz="1800" dirty="0" err="1"/>
              <a:t>require</a:t>
            </a:r>
            <a:r>
              <a:rPr lang="nl-BE" sz="1800" dirty="0"/>
              <a:t> </a:t>
            </a:r>
            <a:r>
              <a:rPr lang="nl-BE" sz="1800" dirty="0" err="1"/>
              <a:t>completeness</a:t>
            </a:r>
            <a:endParaRPr lang="nl-BE" sz="1800" dirty="0"/>
          </a:p>
          <a:p>
            <a:pPr lvl="3"/>
            <a:endParaRPr lang="nl-BE" sz="1800" dirty="0"/>
          </a:p>
          <a:p>
            <a:pPr lvl="2"/>
            <a:endParaRPr lang="nl-BE" sz="2000" dirty="0"/>
          </a:p>
          <a:p>
            <a:pPr lvl="2"/>
            <a:endParaRPr lang="nl-BE" sz="2000" dirty="0"/>
          </a:p>
          <a:p>
            <a:pPr lvl="1"/>
            <a:endParaRPr lang="nl-BE" sz="2400" dirty="0"/>
          </a:p>
        </p:txBody>
      </p:sp>
      <p:sp>
        <p:nvSpPr>
          <p:cNvPr id="4" name="Tijdelijke aanduiding voor dianummer 3">
            <a:extLst>
              <a:ext uri="{FF2B5EF4-FFF2-40B4-BE49-F238E27FC236}">
                <a16:creationId xmlns:a16="http://schemas.microsoft.com/office/drawing/2014/main" xmlns="" id="{9DA9B748-E217-4586-BF04-2CC7D5D9CB27}"/>
              </a:ext>
            </a:extLst>
          </p:cNvPr>
          <p:cNvSpPr>
            <a:spLocks noGrp="1"/>
          </p:cNvSpPr>
          <p:nvPr>
            <p:ph type="sldNum" sz="quarter" idx="11"/>
          </p:nvPr>
        </p:nvSpPr>
        <p:spPr/>
        <p:txBody>
          <a:bodyPr/>
          <a:lstStyle/>
          <a:p>
            <a:fld id="{35A0D4B1-61D4-4C6F-B245-2B2DEB95FFE4}" type="slidenum">
              <a:rPr lang="en-US" smtClean="0"/>
              <a:pPr/>
              <a:t>20</a:t>
            </a:fld>
            <a:endParaRPr lang="en-US" dirty="0"/>
          </a:p>
        </p:txBody>
      </p:sp>
    </p:spTree>
    <p:extLst>
      <p:ext uri="{BB962C8B-B14F-4D97-AF65-F5344CB8AC3E}">
        <p14:creationId xmlns:p14="http://schemas.microsoft.com/office/powerpoint/2010/main" xmlns="" val="13091793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4E1991-2DBB-476A-8A9C-B2B1877E1B91}"/>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CCA89179-6A54-4EBC-B35A-55FC221B5C97}"/>
              </a:ext>
            </a:extLst>
          </p:cNvPr>
          <p:cNvSpPr>
            <a:spLocks noGrp="1"/>
          </p:cNvSpPr>
          <p:nvPr>
            <p:ph idx="1"/>
          </p:nvPr>
        </p:nvSpPr>
        <p:spPr/>
        <p:txBody>
          <a:bodyPr>
            <a:normAutofit fontScale="92500" lnSpcReduction="10000"/>
          </a:bodyPr>
          <a:lstStyle/>
          <a:p>
            <a:r>
              <a:rPr lang="nl-BE" sz="2800" dirty="0"/>
              <a:t>Ex. 2: </a:t>
            </a:r>
            <a:r>
              <a:rPr lang="nl-BE" sz="2800" dirty="0" err="1"/>
              <a:t>emergency</a:t>
            </a:r>
            <a:r>
              <a:rPr lang="nl-BE" sz="2800" dirty="0"/>
              <a:t> call of shop </a:t>
            </a:r>
            <a:r>
              <a:rPr lang="nl-BE" sz="2800" dirty="0" err="1"/>
              <a:t>robbery</a:t>
            </a:r>
            <a:r>
              <a:rPr lang="nl-BE" sz="2800" dirty="0"/>
              <a:t> </a:t>
            </a:r>
          </a:p>
          <a:p>
            <a:pPr lvl="1"/>
            <a:r>
              <a:rPr lang="nl-BE" sz="2400" dirty="0"/>
              <a:t>Response=</a:t>
            </a:r>
          </a:p>
          <a:p>
            <a:pPr lvl="2"/>
            <a:r>
              <a:rPr lang="nl-BE" sz="2000" dirty="0" err="1"/>
              <a:t>Two</a:t>
            </a:r>
            <a:r>
              <a:rPr lang="nl-BE" sz="2000" dirty="0"/>
              <a:t> </a:t>
            </a:r>
            <a:r>
              <a:rPr lang="nl-BE" sz="2000" dirty="0" err="1"/>
              <a:t>cars</a:t>
            </a:r>
            <a:r>
              <a:rPr lang="nl-BE" sz="2000" dirty="0"/>
              <a:t> </a:t>
            </a:r>
            <a:r>
              <a:rPr lang="nl-BE" sz="2000" dirty="0" err="1"/>
              <a:t>with</a:t>
            </a:r>
            <a:r>
              <a:rPr lang="nl-BE" sz="2000" dirty="0"/>
              <a:t> 6 </a:t>
            </a:r>
            <a:r>
              <a:rPr lang="nl-BE" sz="2000" dirty="0" err="1"/>
              <a:t>officers</a:t>
            </a:r>
            <a:r>
              <a:rPr lang="nl-BE" sz="2000" dirty="0"/>
              <a:t> </a:t>
            </a:r>
            <a:r>
              <a:rPr lang="nl-BE" sz="2000" dirty="0" err="1"/>
              <a:t>dispatched</a:t>
            </a:r>
            <a:r>
              <a:rPr lang="nl-BE" sz="2000" dirty="0"/>
              <a:t> </a:t>
            </a:r>
            <a:r>
              <a:rPr lang="nl-BE" sz="2000" dirty="0" err="1"/>
              <a:t>who</a:t>
            </a:r>
            <a:r>
              <a:rPr lang="nl-BE" sz="2000" dirty="0"/>
              <a:t> </a:t>
            </a:r>
            <a:r>
              <a:rPr lang="nl-BE" sz="2000" dirty="0" err="1"/>
              <a:t>apprehend</a:t>
            </a:r>
            <a:r>
              <a:rPr lang="nl-BE" sz="2000" dirty="0"/>
              <a:t> a </a:t>
            </a:r>
            <a:r>
              <a:rPr lang="nl-BE" sz="2000" dirty="0" err="1"/>
              <a:t>vagabond</a:t>
            </a:r>
            <a:r>
              <a:rPr lang="nl-BE" sz="2000" dirty="0"/>
              <a:t> </a:t>
            </a:r>
            <a:r>
              <a:rPr lang="nl-BE" sz="2000" dirty="0" err="1"/>
              <a:t>that</a:t>
            </a:r>
            <a:r>
              <a:rPr lang="nl-BE" sz="2000" dirty="0"/>
              <a:t> has 4 </a:t>
            </a:r>
            <a:r>
              <a:rPr lang="nl-BE" sz="2000" dirty="0" err="1"/>
              <a:t>bottles</a:t>
            </a:r>
            <a:r>
              <a:rPr lang="nl-BE" sz="2000" dirty="0"/>
              <a:t> of port </a:t>
            </a:r>
            <a:r>
              <a:rPr lang="nl-BE" sz="2000" dirty="0" err="1"/>
              <a:t>wine</a:t>
            </a:r>
            <a:r>
              <a:rPr lang="nl-BE" sz="2000" dirty="0"/>
              <a:t> </a:t>
            </a:r>
            <a:r>
              <a:rPr lang="nl-BE" sz="2000" dirty="0" err="1"/>
              <a:t>under</a:t>
            </a:r>
            <a:r>
              <a:rPr lang="nl-BE" sz="2000" dirty="0"/>
              <a:t> his coat</a:t>
            </a:r>
          </a:p>
          <a:p>
            <a:pPr lvl="2"/>
            <a:r>
              <a:rPr lang="nl-BE" sz="2000" dirty="0"/>
              <a:t>As he wants a </a:t>
            </a:r>
            <a:r>
              <a:rPr lang="nl-BE" sz="2000" dirty="0" err="1"/>
              <a:t>lawyer</a:t>
            </a:r>
            <a:r>
              <a:rPr lang="nl-BE" sz="2000" dirty="0"/>
              <a:t> </a:t>
            </a:r>
            <a:r>
              <a:rPr lang="nl-BE" sz="2000" dirty="0" err="1"/>
              <a:t>and</a:t>
            </a:r>
            <a:r>
              <a:rPr lang="nl-BE" sz="2000" dirty="0"/>
              <a:t> </a:t>
            </a:r>
            <a:r>
              <a:rPr lang="nl-BE" sz="2000" dirty="0" err="1"/>
              <a:t>it</a:t>
            </a:r>
            <a:r>
              <a:rPr lang="nl-BE" sz="2000" dirty="0"/>
              <a:t> is </a:t>
            </a:r>
            <a:r>
              <a:rPr lang="nl-BE" sz="2000" dirty="0" err="1"/>
              <a:t>already</a:t>
            </a:r>
            <a:r>
              <a:rPr lang="nl-BE" sz="2000" dirty="0"/>
              <a:t> </a:t>
            </a:r>
            <a:r>
              <a:rPr lang="nl-BE" sz="2000" dirty="0" err="1"/>
              <a:t>night</a:t>
            </a:r>
            <a:r>
              <a:rPr lang="nl-BE" sz="2000" dirty="0"/>
              <a:t>, he is put </a:t>
            </a:r>
            <a:r>
              <a:rPr lang="nl-BE" sz="2000" dirty="0" err="1"/>
              <a:t>into</a:t>
            </a:r>
            <a:r>
              <a:rPr lang="nl-BE" sz="2000" dirty="0"/>
              <a:t> a </a:t>
            </a:r>
            <a:r>
              <a:rPr lang="nl-BE" sz="2000" dirty="0" err="1"/>
              <a:t>cell</a:t>
            </a:r>
            <a:r>
              <a:rPr lang="nl-BE" sz="2000" dirty="0"/>
              <a:t> </a:t>
            </a:r>
            <a:r>
              <a:rPr lang="nl-BE" sz="2000" dirty="0" err="1"/>
              <a:t>for</a:t>
            </a:r>
            <a:r>
              <a:rPr lang="nl-BE" sz="2000" dirty="0"/>
              <a:t> </a:t>
            </a:r>
            <a:r>
              <a:rPr lang="nl-BE" sz="2000" dirty="0" err="1"/>
              <a:t>the</a:t>
            </a:r>
            <a:r>
              <a:rPr lang="nl-BE" sz="2000" dirty="0"/>
              <a:t> </a:t>
            </a:r>
            <a:r>
              <a:rPr lang="nl-BE" sz="2000" dirty="0" err="1"/>
              <a:t>night</a:t>
            </a:r>
            <a:endParaRPr lang="nl-BE" sz="2000" dirty="0"/>
          </a:p>
          <a:p>
            <a:pPr lvl="2"/>
            <a:r>
              <a:rPr lang="nl-BE" sz="2000" dirty="0" err="1"/>
              <a:t>Only</a:t>
            </a:r>
            <a:r>
              <a:rPr lang="nl-BE" sz="2000" dirty="0"/>
              <a:t> in </a:t>
            </a:r>
            <a:r>
              <a:rPr lang="nl-BE" sz="2000" dirty="0" err="1"/>
              <a:t>the</a:t>
            </a:r>
            <a:r>
              <a:rPr lang="nl-BE" sz="2000" dirty="0"/>
              <a:t> </a:t>
            </a:r>
            <a:r>
              <a:rPr lang="nl-BE" sz="2000" dirty="0" err="1"/>
              <a:t>morning</a:t>
            </a:r>
            <a:r>
              <a:rPr lang="nl-BE" sz="2000" dirty="0"/>
              <a:t> is </a:t>
            </a:r>
            <a:r>
              <a:rPr lang="nl-BE" sz="2000" dirty="0" err="1"/>
              <a:t>it</a:t>
            </a:r>
            <a:r>
              <a:rPr lang="nl-BE" sz="2000" dirty="0"/>
              <a:t> </a:t>
            </a:r>
            <a:r>
              <a:rPr lang="nl-BE" sz="2000" dirty="0" err="1"/>
              <a:t>discovered</a:t>
            </a:r>
            <a:r>
              <a:rPr lang="nl-BE" sz="2000" dirty="0"/>
              <a:t> </a:t>
            </a:r>
            <a:r>
              <a:rPr lang="nl-BE" sz="2000" dirty="0" err="1"/>
              <a:t>by</a:t>
            </a:r>
            <a:r>
              <a:rPr lang="nl-BE" sz="2000" dirty="0"/>
              <a:t> </a:t>
            </a:r>
            <a:r>
              <a:rPr lang="nl-BE" sz="2000" dirty="0" err="1"/>
              <a:t>the</a:t>
            </a:r>
            <a:r>
              <a:rPr lang="nl-BE" sz="2000" dirty="0"/>
              <a:t> </a:t>
            </a:r>
            <a:r>
              <a:rPr lang="nl-BE" sz="2000" dirty="0" err="1"/>
              <a:t>deputy</a:t>
            </a:r>
            <a:r>
              <a:rPr lang="nl-BE" sz="2000" dirty="0"/>
              <a:t> </a:t>
            </a:r>
            <a:r>
              <a:rPr lang="nl-BE" sz="2000" dirty="0" err="1"/>
              <a:t>prosecutor</a:t>
            </a:r>
            <a:r>
              <a:rPr lang="nl-BE" sz="2000" dirty="0"/>
              <a:t> </a:t>
            </a:r>
            <a:r>
              <a:rPr lang="nl-BE" sz="2000" dirty="0" err="1"/>
              <a:t>that</a:t>
            </a:r>
            <a:r>
              <a:rPr lang="nl-BE" sz="2000" dirty="0"/>
              <a:t> he has </a:t>
            </a:r>
            <a:r>
              <a:rPr lang="nl-BE" sz="2000" dirty="0" err="1"/>
              <a:t>for</a:t>
            </a:r>
            <a:r>
              <a:rPr lang="nl-BE" sz="2000" dirty="0"/>
              <a:t> 300 EUR of </a:t>
            </a:r>
            <a:r>
              <a:rPr lang="nl-BE" sz="2000" dirty="0" err="1"/>
              <a:t>unpaid</a:t>
            </a:r>
            <a:r>
              <a:rPr lang="nl-BE" sz="2000" dirty="0"/>
              <a:t> </a:t>
            </a:r>
            <a:r>
              <a:rPr lang="nl-BE" sz="2000" dirty="0" err="1"/>
              <a:t>fines</a:t>
            </a:r>
            <a:endParaRPr lang="nl-BE" sz="2000" dirty="0"/>
          </a:p>
          <a:p>
            <a:pPr lvl="2"/>
            <a:r>
              <a:rPr lang="nl-BE" sz="2000" dirty="0"/>
              <a:t>He is </a:t>
            </a:r>
            <a:r>
              <a:rPr lang="nl-BE" sz="2000" dirty="0" err="1"/>
              <a:t>convicted</a:t>
            </a:r>
            <a:r>
              <a:rPr lang="nl-BE" sz="2000" dirty="0"/>
              <a:t> </a:t>
            </a:r>
            <a:r>
              <a:rPr lang="nl-BE" sz="2000" dirty="0" err="1"/>
              <a:t>to</a:t>
            </a:r>
            <a:r>
              <a:rPr lang="nl-BE" sz="2000" dirty="0"/>
              <a:t> 6 </a:t>
            </a:r>
            <a:r>
              <a:rPr lang="nl-BE" sz="2000" dirty="0" err="1"/>
              <a:t>days</a:t>
            </a:r>
            <a:r>
              <a:rPr lang="nl-BE" sz="2000" dirty="0"/>
              <a:t> in prison</a:t>
            </a:r>
          </a:p>
          <a:p>
            <a:pPr lvl="1"/>
            <a:r>
              <a:rPr lang="nl-BE" sz="2400" dirty="0" err="1"/>
              <a:t>Meaningful</a:t>
            </a:r>
            <a:r>
              <a:rPr lang="nl-BE" sz="2400" dirty="0"/>
              <a:t>?</a:t>
            </a:r>
          </a:p>
          <a:p>
            <a:pPr lvl="2"/>
            <a:r>
              <a:rPr lang="nl-BE" sz="2000" dirty="0"/>
              <a:t>It </a:t>
            </a:r>
            <a:r>
              <a:rPr lang="nl-BE" sz="2000" dirty="0" err="1"/>
              <a:t>appears</a:t>
            </a:r>
            <a:r>
              <a:rPr lang="nl-BE" sz="2000" dirty="0"/>
              <a:t> </a:t>
            </a:r>
            <a:r>
              <a:rPr lang="nl-BE" sz="2000" dirty="0" err="1"/>
              <a:t>the</a:t>
            </a:r>
            <a:r>
              <a:rPr lang="nl-BE" sz="2000" dirty="0"/>
              <a:t> man had </a:t>
            </a:r>
            <a:r>
              <a:rPr lang="nl-BE" sz="2000" dirty="0" err="1"/>
              <a:t>already</a:t>
            </a:r>
            <a:r>
              <a:rPr lang="nl-BE" sz="2000" dirty="0"/>
              <a:t> been in contact </a:t>
            </a:r>
            <a:r>
              <a:rPr lang="nl-BE" sz="2000" dirty="0" err="1"/>
              <a:t>with</a:t>
            </a:r>
            <a:r>
              <a:rPr lang="nl-BE" sz="2000" dirty="0"/>
              <a:t> </a:t>
            </a:r>
            <a:r>
              <a:rPr lang="nl-BE" sz="2000" dirty="0" err="1"/>
              <a:t>the</a:t>
            </a:r>
            <a:r>
              <a:rPr lang="nl-BE" sz="2000" dirty="0"/>
              <a:t> </a:t>
            </a:r>
            <a:r>
              <a:rPr lang="nl-BE" sz="2000" dirty="0" err="1"/>
              <a:t>police</a:t>
            </a:r>
            <a:r>
              <a:rPr lang="nl-BE" sz="2000" dirty="0"/>
              <a:t> 28 </a:t>
            </a:r>
            <a:r>
              <a:rPr lang="nl-BE" sz="2000" dirty="0" err="1"/>
              <a:t>times</a:t>
            </a:r>
            <a:r>
              <a:rPr lang="nl-BE" sz="2000" dirty="0"/>
              <a:t> in 3 </a:t>
            </a:r>
            <a:r>
              <a:rPr lang="nl-BE" sz="2000" dirty="0" err="1"/>
              <a:t>months</a:t>
            </a:r>
            <a:r>
              <a:rPr lang="nl-BE" sz="2000" dirty="0"/>
              <a:t> (</a:t>
            </a:r>
            <a:r>
              <a:rPr lang="nl-BE" sz="2000" dirty="0" err="1"/>
              <a:t>theft</a:t>
            </a:r>
            <a:r>
              <a:rPr lang="nl-BE" sz="2000" dirty="0"/>
              <a:t>, </a:t>
            </a:r>
            <a:r>
              <a:rPr lang="nl-BE" sz="2000" dirty="0" err="1"/>
              <a:t>drunken</a:t>
            </a:r>
            <a:r>
              <a:rPr lang="nl-BE" sz="2000" dirty="0"/>
              <a:t>, sleeping in </a:t>
            </a:r>
            <a:r>
              <a:rPr lang="nl-BE" sz="2000" dirty="0" err="1"/>
              <a:t>street</a:t>
            </a:r>
            <a:r>
              <a:rPr lang="nl-BE" sz="2000" dirty="0"/>
              <a:t>, …)  </a:t>
            </a:r>
            <a:r>
              <a:rPr lang="nl-BE" sz="2000" dirty="0" err="1"/>
              <a:t>and</a:t>
            </a:r>
            <a:r>
              <a:rPr lang="nl-BE" sz="2000" dirty="0"/>
              <a:t> </a:t>
            </a:r>
            <a:r>
              <a:rPr lang="nl-BE" sz="2000" dirty="0" err="1"/>
              <a:t>before</a:t>
            </a:r>
            <a:r>
              <a:rPr lang="nl-BE" sz="2000" dirty="0"/>
              <a:t> </a:t>
            </a:r>
            <a:r>
              <a:rPr lang="nl-BE" sz="2000" dirty="0" err="1"/>
              <a:t>this</a:t>
            </a:r>
            <a:r>
              <a:rPr lang="nl-BE" sz="2000" dirty="0"/>
              <a:t> he had als frequent </a:t>
            </a:r>
            <a:r>
              <a:rPr lang="nl-BE" sz="2000" dirty="0" err="1"/>
              <a:t>contacts</a:t>
            </a:r>
            <a:r>
              <a:rPr lang="nl-BE" sz="2000" dirty="0"/>
              <a:t> in </a:t>
            </a:r>
            <a:r>
              <a:rPr lang="nl-BE" sz="2000" dirty="0" err="1"/>
              <a:t>other</a:t>
            </a:r>
            <a:r>
              <a:rPr lang="nl-BE" sz="2000" dirty="0"/>
              <a:t> </a:t>
            </a:r>
            <a:r>
              <a:rPr lang="nl-BE" sz="2000" dirty="0" err="1"/>
              <a:t>cities</a:t>
            </a:r>
            <a:endParaRPr lang="nl-BE" sz="2000" dirty="0"/>
          </a:p>
          <a:p>
            <a:pPr lvl="2"/>
            <a:r>
              <a:rPr lang="nl-BE" sz="2000" dirty="0"/>
              <a:t>+/-100 </a:t>
            </a:r>
            <a:r>
              <a:rPr lang="nl-BE" sz="2000" dirty="0" err="1"/>
              <a:t>officers</a:t>
            </a:r>
            <a:r>
              <a:rPr lang="nl-BE" sz="2000" dirty="0"/>
              <a:t> </a:t>
            </a:r>
            <a:r>
              <a:rPr lang="nl-BE" sz="2000" dirty="0" err="1"/>
              <a:t>involved</a:t>
            </a:r>
            <a:r>
              <a:rPr lang="nl-BE" sz="2000" dirty="0"/>
              <a:t> in:</a:t>
            </a:r>
          </a:p>
          <a:p>
            <a:pPr lvl="2"/>
            <a:endParaRPr lang="nl-BE" sz="2000" dirty="0"/>
          </a:p>
        </p:txBody>
      </p:sp>
      <p:sp>
        <p:nvSpPr>
          <p:cNvPr id="4" name="Tijdelijke aanduiding voor dianummer 3">
            <a:extLst>
              <a:ext uri="{FF2B5EF4-FFF2-40B4-BE49-F238E27FC236}">
                <a16:creationId xmlns:a16="http://schemas.microsoft.com/office/drawing/2014/main" xmlns="" id="{39369020-8D31-4B55-96A3-0793D0230B77}"/>
              </a:ext>
            </a:extLst>
          </p:cNvPr>
          <p:cNvSpPr>
            <a:spLocks noGrp="1"/>
          </p:cNvSpPr>
          <p:nvPr>
            <p:ph type="sldNum" sz="quarter" idx="11"/>
          </p:nvPr>
        </p:nvSpPr>
        <p:spPr/>
        <p:txBody>
          <a:bodyPr/>
          <a:lstStyle/>
          <a:p>
            <a:pPr>
              <a:defRPr/>
            </a:pPr>
            <a:fld id="{35A0D4B1-61D4-4C6F-B245-2B2DEB95FFE4}" type="slidenum">
              <a:rPr lang="en-US" smtClean="0"/>
              <a:pPr>
                <a:defRPr/>
              </a:pPr>
              <a:t>21</a:t>
            </a:fld>
            <a:endParaRPr lang="en-US" dirty="0"/>
          </a:p>
        </p:txBody>
      </p:sp>
    </p:spTree>
    <p:extLst>
      <p:ext uri="{BB962C8B-B14F-4D97-AF65-F5344CB8AC3E}">
        <p14:creationId xmlns:p14="http://schemas.microsoft.com/office/powerpoint/2010/main" xmlns="" val="2594748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xmlns="" id="{572FF40C-3EA4-4075-AF73-7764571460EC}"/>
              </a:ext>
            </a:extLst>
          </p:cNvPr>
          <p:cNvSpPr>
            <a:spLocks noGrp="1"/>
          </p:cNvSpPr>
          <p:nvPr>
            <p:ph type="title"/>
          </p:nvPr>
        </p:nvSpPr>
        <p:spPr>
          <a:solidFill>
            <a:srgbClr val="FFC000"/>
          </a:solidFill>
        </p:spPr>
        <p:txBody>
          <a:bodyPr/>
          <a:lstStyle/>
          <a:p>
            <a:r>
              <a:rPr lang="nl-BE"/>
              <a:t>Dutch Police</a:t>
            </a:r>
            <a:endParaRPr lang="nl-BE" dirty="0"/>
          </a:p>
        </p:txBody>
      </p:sp>
      <p:sp>
        <p:nvSpPr>
          <p:cNvPr id="3" name="Tijdelijke aanduiding voor inhoud 2">
            <a:extLst>
              <a:ext uri="{FF2B5EF4-FFF2-40B4-BE49-F238E27FC236}">
                <a16:creationId xmlns:a16="http://schemas.microsoft.com/office/drawing/2014/main" xmlns="" id="{CB002E5C-BA7D-418F-B8C8-2E2378B4D147}"/>
              </a:ext>
            </a:extLst>
          </p:cNvPr>
          <p:cNvSpPr>
            <a:spLocks noGrp="1"/>
          </p:cNvSpPr>
          <p:nvPr>
            <p:ph idx="1"/>
          </p:nvPr>
        </p:nvSpPr>
        <p:spPr>
          <a:xfrm>
            <a:off x="457200" y="983078"/>
            <a:ext cx="8229600" cy="5076825"/>
          </a:xfrm>
        </p:spPr>
        <p:txBody>
          <a:bodyPr>
            <a:normAutofit lnSpcReduction="10000"/>
          </a:bodyPr>
          <a:lstStyle/>
          <a:p>
            <a:pPr lvl="3"/>
            <a:r>
              <a:rPr lang="nl-BE" sz="1800" dirty="0"/>
              <a:t>1x </a:t>
            </a:r>
            <a:r>
              <a:rPr lang="nl-BE" sz="1800" dirty="0" err="1"/>
              <a:t>leaving</a:t>
            </a:r>
            <a:r>
              <a:rPr lang="nl-BE" sz="1800" dirty="0"/>
              <a:t> </a:t>
            </a:r>
            <a:r>
              <a:rPr lang="nl-BE" sz="1800" dirty="0" err="1"/>
              <a:t>him</a:t>
            </a:r>
            <a:r>
              <a:rPr lang="nl-BE" sz="1800" dirty="0"/>
              <a:t> on </a:t>
            </a:r>
            <a:r>
              <a:rPr lang="nl-BE" sz="1800" dirty="0" err="1"/>
              <a:t>the</a:t>
            </a:r>
            <a:r>
              <a:rPr lang="nl-BE" sz="1800" dirty="0"/>
              <a:t> </a:t>
            </a:r>
            <a:r>
              <a:rPr lang="nl-BE" sz="1800" dirty="0" err="1"/>
              <a:t>street</a:t>
            </a:r>
            <a:endParaRPr lang="nl-BE" sz="1800" dirty="0"/>
          </a:p>
          <a:p>
            <a:pPr lvl="3"/>
            <a:r>
              <a:rPr lang="nl-BE" sz="1800" dirty="0"/>
              <a:t>7x </a:t>
            </a:r>
            <a:r>
              <a:rPr lang="nl-BE" sz="1800" dirty="0" err="1"/>
              <a:t>sending</a:t>
            </a:r>
            <a:r>
              <a:rPr lang="nl-BE" sz="1800" dirty="0"/>
              <a:t> </a:t>
            </a:r>
            <a:r>
              <a:rPr lang="nl-BE" sz="1800" dirty="0" err="1"/>
              <a:t>him</a:t>
            </a:r>
            <a:r>
              <a:rPr lang="nl-BE" sz="1800" dirty="0"/>
              <a:t> </a:t>
            </a:r>
            <a:r>
              <a:rPr lang="nl-BE" sz="1800" dirty="0" err="1"/>
              <a:t>away</a:t>
            </a:r>
            <a:endParaRPr lang="nl-BE" sz="1800" dirty="0"/>
          </a:p>
          <a:p>
            <a:pPr lvl="3"/>
            <a:r>
              <a:rPr lang="nl-BE" sz="1800" dirty="0"/>
              <a:t>1 </a:t>
            </a:r>
            <a:r>
              <a:rPr lang="nl-BE" sz="1800" dirty="0" err="1"/>
              <a:t>confiscating</a:t>
            </a:r>
            <a:r>
              <a:rPr lang="nl-BE" sz="1800" dirty="0"/>
              <a:t> a </a:t>
            </a:r>
            <a:r>
              <a:rPr lang="nl-BE" sz="1800" dirty="0" err="1"/>
              <a:t>knife</a:t>
            </a:r>
            <a:r>
              <a:rPr lang="nl-BE" sz="1800" dirty="0"/>
              <a:t> </a:t>
            </a:r>
            <a:r>
              <a:rPr lang="nl-BE" sz="1800" dirty="0" err="1"/>
              <a:t>and</a:t>
            </a:r>
            <a:r>
              <a:rPr lang="nl-BE" sz="1800" dirty="0"/>
              <a:t> </a:t>
            </a:r>
            <a:r>
              <a:rPr lang="nl-BE" sz="1800" dirty="0" err="1"/>
              <a:t>sending</a:t>
            </a:r>
            <a:r>
              <a:rPr lang="nl-BE" sz="1800" dirty="0"/>
              <a:t> </a:t>
            </a:r>
            <a:r>
              <a:rPr lang="nl-BE" sz="1800" dirty="0" err="1"/>
              <a:t>him</a:t>
            </a:r>
            <a:r>
              <a:rPr lang="nl-BE" sz="1800" dirty="0"/>
              <a:t> </a:t>
            </a:r>
            <a:r>
              <a:rPr lang="nl-BE" sz="1800" dirty="0" err="1"/>
              <a:t>away</a:t>
            </a:r>
            <a:endParaRPr lang="nl-BE" sz="1800" dirty="0"/>
          </a:p>
          <a:p>
            <a:pPr lvl="3"/>
            <a:r>
              <a:rPr lang="nl-BE" sz="1800" dirty="0"/>
              <a:t>1x </a:t>
            </a:r>
            <a:r>
              <a:rPr lang="nl-BE" sz="1800" dirty="0" err="1"/>
              <a:t>giving</a:t>
            </a:r>
            <a:r>
              <a:rPr lang="nl-BE" sz="1800" dirty="0"/>
              <a:t> a </a:t>
            </a:r>
            <a:r>
              <a:rPr lang="nl-BE" sz="1800" dirty="0" err="1"/>
              <a:t>warning</a:t>
            </a:r>
            <a:endParaRPr lang="nl-BE" sz="1800" dirty="0"/>
          </a:p>
          <a:p>
            <a:pPr lvl="3"/>
            <a:r>
              <a:rPr lang="nl-BE" sz="1800" dirty="0"/>
              <a:t>7x </a:t>
            </a:r>
            <a:r>
              <a:rPr lang="nl-BE" sz="1800" dirty="0" err="1"/>
              <a:t>giving</a:t>
            </a:r>
            <a:r>
              <a:rPr lang="nl-BE" sz="1800" dirty="0"/>
              <a:t> a fine </a:t>
            </a:r>
            <a:r>
              <a:rPr lang="nl-BE" sz="1800" dirty="0" err="1"/>
              <a:t>and</a:t>
            </a:r>
            <a:r>
              <a:rPr lang="nl-BE" sz="1800" dirty="0"/>
              <a:t> </a:t>
            </a:r>
            <a:r>
              <a:rPr lang="nl-BE" sz="1800" dirty="0" err="1"/>
              <a:t>sending</a:t>
            </a:r>
            <a:r>
              <a:rPr lang="nl-BE" sz="1800" dirty="0"/>
              <a:t> </a:t>
            </a:r>
            <a:r>
              <a:rPr lang="nl-BE" sz="1800" dirty="0" err="1"/>
              <a:t>away</a:t>
            </a:r>
            <a:endParaRPr lang="nl-BE" sz="1800" dirty="0"/>
          </a:p>
          <a:p>
            <a:pPr lvl="3"/>
            <a:r>
              <a:rPr lang="nl-BE" sz="1800" dirty="0"/>
              <a:t>3x </a:t>
            </a:r>
            <a:r>
              <a:rPr lang="nl-BE" sz="1800" dirty="0" err="1"/>
              <a:t>jailing</a:t>
            </a:r>
            <a:r>
              <a:rPr lang="nl-BE" sz="1800" dirty="0"/>
              <a:t> </a:t>
            </a:r>
            <a:r>
              <a:rPr lang="nl-BE" sz="1800" dirty="0" err="1"/>
              <a:t>to</a:t>
            </a:r>
            <a:r>
              <a:rPr lang="nl-BE" sz="1800" dirty="0"/>
              <a:t> sober up</a:t>
            </a:r>
          </a:p>
          <a:p>
            <a:pPr lvl="3"/>
            <a:r>
              <a:rPr lang="nl-BE" sz="1800" dirty="0"/>
              <a:t>4x </a:t>
            </a:r>
            <a:r>
              <a:rPr lang="nl-BE" sz="1800" dirty="0" err="1"/>
              <a:t>arrested</a:t>
            </a:r>
            <a:r>
              <a:rPr lang="nl-BE" sz="1800" dirty="0"/>
              <a:t>, </a:t>
            </a:r>
            <a:r>
              <a:rPr lang="nl-BE" sz="1800" dirty="0" err="1"/>
              <a:t>presented</a:t>
            </a:r>
            <a:r>
              <a:rPr lang="nl-BE" sz="1800" dirty="0"/>
              <a:t> </a:t>
            </a:r>
            <a:r>
              <a:rPr lang="nl-BE" sz="1800" dirty="0" err="1"/>
              <a:t>with</a:t>
            </a:r>
            <a:r>
              <a:rPr lang="nl-BE" sz="1800" dirty="0"/>
              <a:t> a </a:t>
            </a:r>
            <a:r>
              <a:rPr lang="nl-BE" sz="1800" dirty="0" err="1"/>
              <a:t>subpoena</a:t>
            </a:r>
            <a:r>
              <a:rPr lang="nl-BE" sz="1800" dirty="0"/>
              <a:t>  </a:t>
            </a:r>
            <a:r>
              <a:rPr lang="nl-BE" sz="1800" dirty="0" err="1"/>
              <a:t>and</a:t>
            </a:r>
            <a:r>
              <a:rPr lang="nl-BE" sz="1800" dirty="0"/>
              <a:t> sent </a:t>
            </a:r>
            <a:r>
              <a:rPr lang="nl-BE" sz="1800" dirty="0" err="1"/>
              <a:t>away</a:t>
            </a:r>
            <a:endParaRPr lang="nl-BE" sz="1800" dirty="0"/>
          </a:p>
          <a:p>
            <a:pPr lvl="3"/>
            <a:r>
              <a:rPr lang="nl-BE" sz="1800" dirty="0"/>
              <a:t>6 </a:t>
            </a:r>
            <a:r>
              <a:rPr lang="nl-BE" sz="1800" dirty="0" err="1"/>
              <a:t>times</a:t>
            </a:r>
            <a:r>
              <a:rPr lang="nl-BE" sz="1800" dirty="0"/>
              <a:t> </a:t>
            </a:r>
            <a:r>
              <a:rPr lang="nl-BE" sz="1800" dirty="0" err="1"/>
              <a:t>jailed</a:t>
            </a:r>
            <a:r>
              <a:rPr lang="nl-BE" sz="1800" dirty="0"/>
              <a:t> </a:t>
            </a:r>
            <a:r>
              <a:rPr lang="nl-BE" sz="1800" dirty="0" err="1"/>
              <a:t>for</a:t>
            </a:r>
            <a:r>
              <a:rPr lang="nl-BE" sz="1800" dirty="0"/>
              <a:t> </a:t>
            </a:r>
            <a:r>
              <a:rPr lang="nl-BE" sz="1800" dirty="0" err="1"/>
              <a:t>forensic</a:t>
            </a:r>
            <a:r>
              <a:rPr lang="nl-BE" sz="1800" dirty="0"/>
              <a:t> analysis or </a:t>
            </a:r>
            <a:r>
              <a:rPr lang="nl-BE" sz="1800" dirty="0" err="1"/>
              <a:t>questioning</a:t>
            </a:r>
            <a:r>
              <a:rPr lang="nl-BE" sz="1800" dirty="0"/>
              <a:t>, </a:t>
            </a:r>
            <a:r>
              <a:rPr lang="nl-BE" sz="1800" dirty="0" err="1"/>
              <a:t>then</a:t>
            </a:r>
            <a:r>
              <a:rPr lang="nl-BE" sz="1800" dirty="0"/>
              <a:t> sent </a:t>
            </a:r>
            <a:r>
              <a:rPr lang="nl-BE" sz="1800" dirty="0" err="1"/>
              <a:t>away</a:t>
            </a:r>
            <a:endParaRPr lang="nl-BE" sz="1800" dirty="0"/>
          </a:p>
          <a:p>
            <a:pPr lvl="3"/>
            <a:r>
              <a:rPr lang="nl-BE" sz="1800" dirty="0"/>
              <a:t>2x </a:t>
            </a:r>
            <a:r>
              <a:rPr lang="nl-BE" sz="1800" dirty="0" err="1"/>
              <a:t>invited</a:t>
            </a:r>
            <a:r>
              <a:rPr lang="nl-BE" sz="1800" dirty="0"/>
              <a:t> </a:t>
            </a:r>
            <a:r>
              <a:rPr lang="nl-BE" sz="1800" dirty="0" err="1"/>
              <a:t>voluntarily</a:t>
            </a:r>
            <a:r>
              <a:rPr lang="nl-BE" sz="1800" dirty="0"/>
              <a:t> </a:t>
            </a:r>
            <a:r>
              <a:rPr lang="nl-BE" sz="1800" dirty="0" err="1"/>
              <a:t>for</a:t>
            </a:r>
            <a:r>
              <a:rPr lang="nl-BE" sz="1800" dirty="0"/>
              <a:t> </a:t>
            </a:r>
            <a:r>
              <a:rPr lang="nl-BE" sz="1800" dirty="0" err="1"/>
              <a:t>questioning</a:t>
            </a:r>
            <a:endParaRPr lang="nl-BE" sz="1800" dirty="0"/>
          </a:p>
          <a:p>
            <a:pPr lvl="3"/>
            <a:r>
              <a:rPr lang="nl-BE" sz="1800" dirty="0"/>
              <a:t>1x </a:t>
            </a:r>
            <a:r>
              <a:rPr lang="nl-BE" sz="1800" dirty="0" err="1"/>
              <a:t>given</a:t>
            </a:r>
            <a:r>
              <a:rPr lang="nl-BE" sz="1800" dirty="0"/>
              <a:t> </a:t>
            </a:r>
            <a:r>
              <a:rPr lang="nl-BE" sz="1800" dirty="0" err="1"/>
              <a:t>proof</a:t>
            </a:r>
            <a:r>
              <a:rPr lang="nl-BE" sz="1800" dirty="0"/>
              <a:t> of lost ID card</a:t>
            </a:r>
          </a:p>
          <a:p>
            <a:pPr lvl="3"/>
            <a:r>
              <a:rPr lang="nl-BE" sz="1800" dirty="0"/>
              <a:t>2x </a:t>
            </a:r>
            <a:r>
              <a:rPr lang="nl-BE" sz="1800" dirty="0" err="1"/>
              <a:t>medical</a:t>
            </a:r>
            <a:r>
              <a:rPr lang="nl-BE" sz="1800" dirty="0"/>
              <a:t> </a:t>
            </a:r>
            <a:r>
              <a:rPr lang="nl-BE" sz="1800" dirty="0" err="1"/>
              <a:t>aid</a:t>
            </a:r>
            <a:endParaRPr lang="nl-BE" sz="1800" dirty="0"/>
          </a:p>
          <a:p>
            <a:pPr lvl="3"/>
            <a:r>
              <a:rPr lang="nl-BE" sz="1800" dirty="0"/>
              <a:t>1x put in </a:t>
            </a:r>
            <a:r>
              <a:rPr lang="nl-BE" sz="1800" dirty="0" err="1"/>
              <a:t>homeless</a:t>
            </a:r>
            <a:r>
              <a:rPr lang="nl-BE" sz="1800" dirty="0"/>
              <a:t> </a:t>
            </a:r>
            <a:r>
              <a:rPr lang="nl-BE" sz="1800" dirty="0" err="1"/>
              <a:t>centre</a:t>
            </a:r>
            <a:endParaRPr lang="nl-BE" sz="1800" dirty="0"/>
          </a:p>
          <a:p>
            <a:pPr lvl="2"/>
            <a:r>
              <a:rPr lang="nl-BE" sz="2000" dirty="0"/>
              <a:t>As he does </a:t>
            </a:r>
            <a:r>
              <a:rPr lang="nl-BE" sz="2000" dirty="0" err="1"/>
              <a:t>not</a:t>
            </a:r>
            <a:r>
              <a:rPr lang="nl-BE" sz="2000" dirty="0"/>
              <a:t> have </a:t>
            </a:r>
            <a:r>
              <a:rPr lang="nl-BE" sz="2000" dirty="0" err="1"/>
              <a:t>an</a:t>
            </a:r>
            <a:r>
              <a:rPr lang="nl-BE" sz="2000" dirty="0"/>
              <a:t> </a:t>
            </a:r>
            <a:r>
              <a:rPr lang="nl-BE" sz="2000" dirty="0" err="1"/>
              <a:t>address</a:t>
            </a:r>
            <a:r>
              <a:rPr lang="nl-BE" sz="2000" dirty="0"/>
              <a:t>, </a:t>
            </a:r>
            <a:r>
              <a:rPr lang="nl-BE" sz="2000" dirty="0" err="1"/>
              <a:t>subpoenas</a:t>
            </a:r>
            <a:r>
              <a:rPr lang="nl-BE" sz="2000" dirty="0"/>
              <a:t> </a:t>
            </a:r>
            <a:r>
              <a:rPr lang="nl-BE" sz="2000" dirty="0" err="1"/>
              <a:t>and</a:t>
            </a:r>
            <a:r>
              <a:rPr lang="nl-BE" sz="2000" dirty="0"/>
              <a:t> </a:t>
            </a:r>
            <a:r>
              <a:rPr lang="nl-BE" sz="2000" dirty="0" err="1"/>
              <a:t>invitations</a:t>
            </a:r>
            <a:r>
              <a:rPr lang="nl-BE" sz="2000" dirty="0"/>
              <a:t> do </a:t>
            </a:r>
            <a:r>
              <a:rPr lang="nl-BE" sz="2000" dirty="0" err="1"/>
              <a:t>not</a:t>
            </a:r>
            <a:r>
              <a:rPr lang="nl-BE" sz="2000" dirty="0"/>
              <a:t> </a:t>
            </a:r>
            <a:r>
              <a:rPr lang="nl-BE" sz="2000" dirty="0" err="1"/>
              <a:t>reach</a:t>
            </a:r>
            <a:r>
              <a:rPr lang="nl-BE" sz="2000" dirty="0"/>
              <a:t> </a:t>
            </a:r>
            <a:r>
              <a:rPr lang="nl-BE" sz="2000" dirty="0" err="1"/>
              <a:t>him</a:t>
            </a:r>
            <a:endParaRPr lang="nl-BE" sz="2000" dirty="0"/>
          </a:p>
          <a:p>
            <a:pPr lvl="2"/>
            <a:r>
              <a:rPr lang="nl-BE" sz="2000" dirty="0"/>
              <a:t>As he does </a:t>
            </a:r>
            <a:r>
              <a:rPr lang="nl-BE" sz="2000" dirty="0" err="1"/>
              <a:t>not</a:t>
            </a:r>
            <a:r>
              <a:rPr lang="nl-BE" sz="2000" dirty="0"/>
              <a:t> have </a:t>
            </a:r>
            <a:r>
              <a:rPr lang="nl-BE" sz="2000" dirty="0" err="1"/>
              <a:t>an</a:t>
            </a:r>
            <a:r>
              <a:rPr lang="nl-BE" sz="2000" dirty="0"/>
              <a:t> </a:t>
            </a:r>
            <a:r>
              <a:rPr lang="nl-BE" sz="2000" dirty="0" err="1"/>
              <a:t>income</a:t>
            </a:r>
            <a:r>
              <a:rPr lang="nl-BE" sz="2000" dirty="0"/>
              <a:t>, </a:t>
            </a:r>
            <a:r>
              <a:rPr lang="nl-BE" sz="2000" dirty="0" err="1"/>
              <a:t>fines</a:t>
            </a:r>
            <a:r>
              <a:rPr lang="nl-BE" sz="2000" dirty="0"/>
              <a:t> are </a:t>
            </a:r>
            <a:r>
              <a:rPr lang="nl-BE" sz="2000" dirty="0" err="1"/>
              <a:t>pointless</a:t>
            </a:r>
            <a:endParaRPr lang="nl-BE" sz="2000" dirty="0"/>
          </a:p>
          <a:p>
            <a:pPr lvl="2"/>
            <a:r>
              <a:rPr lang="nl-BE" sz="2000" dirty="0" err="1"/>
              <a:t>Jailing</a:t>
            </a:r>
            <a:r>
              <a:rPr lang="nl-BE" sz="2000" dirty="0"/>
              <a:t> does </a:t>
            </a:r>
            <a:r>
              <a:rPr lang="nl-BE" sz="2000" dirty="0" err="1"/>
              <a:t>not</a:t>
            </a:r>
            <a:r>
              <a:rPr lang="nl-BE" sz="2000" dirty="0"/>
              <a:t> get </a:t>
            </a:r>
            <a:r>
              <a:rPr lang="nl-BE" sz="2000" dirty="0" err="1"/>
              <a:t>him</a:t>
            </a:r>
            <a:r>
              <a:rPr lang="nl-BE" sz="2000" dirty="0"/>
              <a:t> off </a:t>
            </a:r>
            <a:r>
              <a:rPr lang="nl-BE" sz="2000" dirty="0" err="1"/>
              <a:t>the</a:t>
            </a:r>
            <a:r>
              <a:rPr lang="nl-BE" sz="2000" dirty="0"/>
              <a:t> drugs</a:t>
            </a:r>
          </a:p>
        </p:txBody>
      </p:sp>
      <p:sp>
        <p:nvSpPr>
          <p:cNvPr id="4" name="Tijdelijke aanduiding voor dianummer 3">
            <a:extLst>
              <a:ext uri="{FF2B5EF4-FFF2-40B4-BE49-F238E27FC236}">
                <a16:creationId xmlns:a16="http://schemas.microsoft.com/office/drawing/2014/main" xmlns="" id="{4C61BD4F-CE2D-4C13-B99F-DB31FAA78CAB}"/>
              </a:ext>
            </a:extLst>
          </p:cNvPr>
          <p:cNvSpPr>
            <a:spLocks noGrp="1"/>
          </p:cNvSpPr>
          <p:nvPr>
            <p:ph type="sldNum" sz="quarter" idx="11"/>
          </p:nvPr>
        </p:nvSpPr>
        <p:spPr/>
        <p:txBody>
          <a:bodyPr/>
          <a:lstStyle/>
          <a:p>
            <a:fld id="{35A0D4B1-61D4-4C6F-B245-2B2DEB95FFE4}" type="slidenum">
              <a:rPr lang="en-US" smtClean="0"/>
              <a:pPr/>
              <a:t>22</a:t>
            </a:fld>
            <a:endParaRPr lang="en-US" dirty="0"/>
          </a:p>
        </p:txBody>
      </p:sp>
    </p:spTree>
    <p:extLst>
      <p:ext uri="{BB962C8B-B14F-4D97-AF65-F5344CB8AC3E}">
        <p14:creationId xmlns:p14="http://schemas.microsoft.com/office/powerpoint/2010/main" xmlns="" val="33606385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xmlns="" id="{F766CDD5-C9AF-4923-85C5-86A3A3A96635}"/>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8B48FEE2-3B76-4E6A-AF70-2A3B39FEDD78}"/>
              </a:ext>
            </a:extLst>
          </p:cNvPr>
          <p:cNvSpPr>
            <a:spLocks noGrp="1"/>
          </p:cNvSpPr>
          <p:nvPr>
            <p:ph idx="1"/>
          </p:nvPr>
        </p:nvSpPr>
        <p:spPr/>
        <p:txBody>
          <a:bodyPr>
            <a:normAutofit fontScale="92500"/>
          </a:bodyPr>
          <a:lstStyle/>
          <a:p>
            <a:r>
              <a:rPr lang="nl-BE" sz="2800"/>
              <a:t>Ex. 3: domestic dispute</a:t>
            </a:r>
          </a:p>
          <a:p>
            <a:pPr lvl="1"/>
            <a:r>
              <a:rPr lang="nl-BE" sz="2400"/>
              <a:t>When four calls in one week about the same address about ex-husband making threats in the back yard</a:t>
            </a:r>
          </a:p>
          <a:p>
            <a:pPr lvl="2"/>
            <a:r>
              <a:rPr lang="nl-BE" sz="2000"/>
              <a:t>Three different responder teams ask same questions and write down same story</a:t>
            </a:r>
          </a:p>
          <a:p>
            <a:pPr lvl="1"/>
            <a:r>
              <a:rPr lang="nl-BE" sz="2400"/>
              <a:t>Meaningful? </a:t>
            </a:r>
          </a:p>
          <a:p>
            <a:pPr lvl="2"/>
            <a:r>
              <a:rPr lang="nl-BE" sz="2000"/>
              <a:t>Do not see the context: </a:t>
            </a:r>
          </a:p>
          <a:p>
            <a:pPr lvl="3"/>
            <a:r>
              <a:rPr lang="nl-BE" sz="1800"/>
              <a:t>Do not know of other calls by the woman to the police</a:t>
            </a:r>
          </a:p>
          <a:p>
            <a:pPr lvl="3"/>
            <a:r>
              <a:rPr lang="nl-BE" sz="1800"/>
              <a:t>Do not understand that ex-husband does not accept end of relationship</a:t>
            </a:r>
          </a:p>
          <a:p>
            <a:pPr lvl="3"/>
            <a:r>
              <a:rPr lang="nl-BE" sz="1800"/>
              <a:t>They do not know if this issue is being addressed by the right services or wheter this can be activated</a:t>
            </a:r>
          </a:p>
          <a:p>
            <a:pPr lvl="2"/>
            <a:r>
              <a:rPr lang="nl-BE" sz="2000"/>
              <a:t>Just writing down the same story over and over again does not address the issue</a:t>
            </a:r>
          </a:p>
          <a:p>
            <a:pPr lvl="2"/>
            <a:endParaRPr lang="nl-BE" sz="2000" dirty="0"/>
          </a:p>
        </p:txBody>
      </p:sp>
      <p:sp>
        <p:nvSpPr>
          <p:cNvPr id="4" name="Tijdelijke aanduiding voor dianummer 3">
            <a:extLst>
              <a:ext uri="{FF2B5EF4-FFF2-40B4-BE49-F238E27FC236}">
                <a16:creationId xmlns:a16="http://schemas.microsoft.com/office/drawing/2014/main" xmlns="" id="{168B8DD2-DEAA-41A0-BDD6-F18E431DC25C}"/>
              </a:ext>
            </a:extLst>
          </p:cNvPr>
          <p:cNvSpPr>
            <a:spLocks noGrp="1"/>
          </p:cNvSpPr>
          <p:nvPr>
            <p:ph type="sldNum" sz="quarter" idx="11"/>
          </p:nvPr>
        </p:nvSpPr>
        <p:spPr/>
        <p:txBody>
          <a:bodyPr/>
          <a:lstStyle/>
          <a:p>
            <a:fld id="{35A0D4B1-61D4-4C6F-B245-2B2DEB95FFE4}" type="slidenum">
              <a:rPr lang="en-US" smtClean="0"/>
              <a:pPr/>
              <a:t>23</a:t>
            </a:fld>
            <a:endParaRPr lang="en-US" dirty="0"/>
          </a:p>
        </p:txBody>
      </p:sp>
    </p:spTree>
    <p:extLst>
      <p:ext uri="{BB962C8B-B14F-4D97-AF65-F5344CB8AC3E}">
        <p14:creationId xmlns:p14="http://schemas.microsoft.com/office/powerpoint/2010/main" xmlns="" val="96186277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054903-7113-426B-9145-EE6C19387A3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BF838FCB-07F4-4929-8388-49956F5B390B}"/>
              </a:ext>
            </a:extLst>
          </p:cNvPr>
          <p:cNvSpPr>
            <a:spLocks noGrp="1"/>
          </p:cNvSpPr>
          <p:nvPr>
            <p:ph idx="1"/>
          </p:nvPr>
        </p:nvSpPr>
        <p:spPr>
          <a:xfrm>
            <a:off x="271670" y="996329"/>
            <a:ext cx="8686800" cy="5076825"/>
          </a:xfrm>
        </p:spPr>
        <p:txBody>
          <a:bodyPr/>
          <a:lstStyle/>
          <a:p>
            <a:r>
              <a:rPr lang="nl-BE" dirty="0"/>
              <a:t>Analysis of cases led </a:t>
            </a:r>
            <a:r>
              <a:rPr lang="nl-BE" dirty="0" err="1"/>
              <a:t>to</a:t>
            </a:r>
            <a:r>
              <a:rPr lang="nl-BE" dirty="0"/>
              <a:t> </a:t>
            </a:r>
            <a:r>
              <a:rPr lang="nl-BE" dirty="0" err="1"/>
              <a:t>clarification</a:t>
            </a:r>
            <a:r>
              <a:rPr lang="nl-BE" dirty="0"/>
              <a:t> of </a:t>
            </a:r>
            <a:r>
              <a:rPr lang="nl-BE" dirty="0" err="1"/>
              <a:t>purpose</a:t>
            </a:r>
            <a:r>
              <a:rPr lang="nl-BE" dirty="0"/>
              <a:t>:</a:t>
            </a:r>
          </a:p>
          <a:p>
            <a:pPr lvl="1"/>
            <a:r>
              <a:rPr lang="nl-BE" dirty="0"/>
              <a:t>We do </a:t>
            </a:r>
            <a:r>
              <a:rPr lang="nl-BE" dirty="0" err="1"/>
              <a:t>justice</a:t>
            </a:r>
            <a:r>
              <a:rPr lang="nl-BE" dirty="0"/>
              <a:t> </a:t>
            </a:r>
            <a:r>
              <a:rPr lang="nl-BE" dirty="0" err="1"/>
              <a:t>to</a:t>
            </a:r>
            <a:r>
              <a:rPr lang="nl-BE" dirty="0"/>
              <a:t> </a:t>
            </a:r>
            <a:r>
              <a:rPr lang="nl-BE" dirty="0" err="1"/>
              <a:t>victim</a:t>
            </a:r>
            <a:r>
              <a:rPr lang="nl-BE" dirty="0"/>
              <a:t>, </a:t>
            </a:r>
            <a:r>
              <a:rPr lang="nl-BE" dirty="0" err="1"/>
              <a:t>offender</a:t>
            </a:r>
            <a:r>
              <a:rPr lang="nl-BE" dirty="0"/>
              <a:t> </a:t>
            </a:r>
            <a:r>
              <a:rPr lang="nl-BE" dirty="0" err="1"/>
              <a:t>and</a:t>
            </a:r>
            <a:r>
              <a:rPr lang="nl-BE" dirty="0"/>
              <a:t> community</a:t>
            </a:r>
          </a:p>
          <a:p>
            <a:pPr lvl="1"/>
            <a:r>
              <a:rPr lang="nl-BE" dirty="0"/>
              <a:t>We make </a:t>
            </a:r>
            <a:r>
              <a:rPr lang="nl-BE" dirty="0" err="1"/>
              <a:t>the</a:t>
            </a:r>
            <a:r>
              <a:rPr lang="nl-BE" dirty="0"/>
              <a:t> </a:t>
            </a:r>
            <a:r>
              <a:rPr lang="nl-BE" dirty="0" err="1"/>
              <a:t>probability</a:t>
            </a:r>
            <a:r>
              <a:rPr lang="nl-BE" dirty="0"/>
              <a:t> of </a:t>
            </a:r>
            <a:r>
              <a:rPr lang="nl-BE" dirty="0" err="1"/>
              <a:t>recidivism</a:t>
            </a:r>
            <a:r>
              <a:rPr lang="nl-BE" dirty="0"/>
              <a:t> as small as </a:t>
            </a:r>
            <a:r>
              <a:rPr lang="nl-BE" dirty="0" err="1"/>
              <a:t>possible</a:t>
            </a:r>
            <a:endParaRPr lang="nl-BE" dirty="0"/>
          </a:p>
          <a:p>
            <a:pPr lvl="1"/>
            <a:endParaRPr lang="nl-BE" dirty="0"/>
          </a:p>
        </p:txBody>
      </p:sp>
      <p:sp>
        <p:nvSpPr>
          <p:cNvPr id="4" name="Tijdelijke aanduiding voor dianummer 3">
            <a:extLst>
              <a:ext uri="{FF2B5EF4-FFF2-40B4-BE49-F238E27FC236}">
                <a16:creationId xmlns:a16="http://schemas.microsoft.com/office/drawing/2014/main" xmlns="" id="{412B1013-AF3C-424B-B12D-140C5BB5A4A7}"/>
              </a:ext>
            </a:extLst>
          </p:cNvPr>
          <p:cNvSpPr>
            <a:spLocks noGrp="1"/>
          </p:cNvSpPr>
          <p:nvPr>
            <p:ph type="sldNum" sz="quarter" idx="11"/>
          </p:nvPr>
        </p:nvSpPr>
        <p:spPr/>
        <p:txBody>
          <a:bodyPr/>
          <a:lstStyle/>
          <a:p>
            <a:pPr>
              <a:defRPr/>
            </a:pPr>
            <a:fld id="{35A0D4B1-61D4-4C6F-B245-2B2DEB95FFE4}" type="slidenum">
              <a:rPr lang="en-US" smtClean="0"/>
              <a:pPr>
                <a:defRPr/>
              </a:pPr>
              <a:t>24</a:t>
            </a:fld>
            <a:endParaRPr lang="en-US" dirty="0"/>
          </a:p>
        </p:txBody>
      </p:sp>
      <p:pic>
        <p:nvPicPr>
          <p:cNvPr id="6" name="Afbeelding 5">
            <a:extLst>
              <a:ext uri="{FF2B5EF4-FFF2-40B4-BE49-F238E27FC236}">
                <a16:creationId xmlns:a16="http://schemas.microsoft.com/office/drawing/2014/main" xmlns="" id="{BCE5D23C-2E84-4610-85E1-278F6B046F40}"/>
              </a:ext>
            </a:extLst>
          </p:cNvPr>
          <p:cNvPicPr>
            <a:picLocks noChangeAspect="1"/>
          </p:cNvPicPr>
          <p:nvPr/>
        </p:nvPicPr>
        <p:blipFill>
          <a:blip r:embed="rId2" cstate="print"/>
          <a:stretch>
            <a:fillRect/>
          </a:stretch>
        </p:blipFill>
        <p:spPr>
          <a:xfrm>
            <a:off x="191301" y="3587750"/>
            <a:ext cx="4367448" cy="2900259"/>
          </a:xfrm>
          <a:prstGeom prst="rect">
            <a:avLst/>
          </a:prstGeom>
        </p:spPr>
      </p:pic>
      <p:pic>
        <p:nvPicPr>
          <p:cNvPr id="8" name="Afbeelding 7">
            <a:extLst>
              <a:ext uri="{FF2B5EF4-FFF2-40B4-BE49-F238E27FC236}">
                <a16:creationId xmlns:a16="http://schemas.microsoft.com/office/drawing/2014/main" xmlns="" id="{25236B75-B82E-4D57-A31F-9935640031AC}"/>
              </a:ext>
            </a:extLst>
          </p:cNvPr>
          <p:cNvPicPr>
            <a:picLocks noChangeAspect="1"/>
          </p:cNvPicPr>
          <p:nvPr/>
        </p:nvPicPr>
        <p:blipFill>
          <a:blip r:embed="rId3" cstate="print"/>
          <a:stretch>
            <a:fillRect/>
          </a:stretch>
        </p:blipFill>
        <p:spPr>
          <a:xfrm>
            <a:off x="4639120" y="3872946"/>
            <a:ext cx="4532938" cy="2266469"/>
          </a:xfrm>
          <a:prstGeom prst="rect">
            <a:avLst/>
          </a:prstGeom>
        </p:spPr>
      </p:pic>
    </p:spTree>
    <p:extLst>
      <p:ext uri="{BB962C8B-B14F-4D97-AF65-F5344CB8AC3E}">
        <p14:creationId xmlns:p14="http://schemas.microsoft.com/office/powerpoint/2010/main" xmlns="" val="10705211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B3DFCD-1287-4961-BC2A-629CB7A481D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a16="http://schemas.microsoft.com/office/drawing/2014/main" xmlns="" id="{D24F12DC-4F68-4E5C-8A46-2CD3AF39C48A}"/>
              </a:ext>
            </a:extLst>
          </p:cNvPr>
          <p:cNvSpPr>
            <a:spLocks noGrp="1"/>
          </p:cNvSpPr>
          <p:nvPr>
            <p:ph type="sldNum" sz="quarter" idx="11"/>
          </p:nvPr>
        </p:nvSpPr>
        <p:spPr/>
        <p:txBody>
          <a:bodyPr/>
          <a:lstStyle/>
          <a:p>
            <a:pPr>
              <a:defRPr/>
            </a:pPr>
            <a:fld id="{35A0D4B1-61D4-4C6F-B245-2B2DEB95FFE4}" type="slidenum">
              <a:rPr lang="en-US" smtClean="0"/>
              <a:pPr>
                <a:defRPr/>
              </a:pPr>
              <a:t>25</a:t>
            </a:fld>
            <a:endParaRPr lang="en-US" dirty="0"/>
          </a:p>
        </p:txBody>
      </p:sp>
      <p:pic>
        <p:nvPicPr>
          <p:cNvPr id="5" name="Afbeelding 4">
            <a:extLst>
              <a:ext uri="{FF2B5EF4-FFF2-40B4-BE49-F238E27FC236}">
                <a16:creationId xmlns:a16="http://schemas.microsoft.com/office/drawing/2014/main" xmlns="" id="{A68F6FDA-42ED-4342-95FF-305F6603ED9D}"/>
              </a:ext>
            </a:extLst>
          </p:cNvPr>
          <p:cNvPicPr>
            <a:picLocks noChangeAspect="1"/>
          </p:cNvPicPr>
          <p:nvPr/>
        </p:nvPicPr>
        <p:blipFill>
          <a:blip r:embed="rId3" cstate="print"/>
          <a:stretch>
            <a:fillRect/>
          </a:stretch>
        </p:blipFill>
        <p:spPr>
          <a:xfrm>
            <a:off x="-152400" y="2082662"/>
            <a:ext cx="7672164" cy="2560871"/>
          </a:xfrm>
          <a:prstGeom prst="rect">
            <a:avLst/>
          </a:prstGeom>
        </p:spPr>
      </p:pic>
      <p:sp>
        <p:nvSpPr>
          <p:cNvPr id="6" name="Tekstvak 5">
            <a:extLst>
              <a:ext uri="{FF2B5EF4-FFF2-40B4-BE49-F238E27FC236}">
                <a16:creationId xmlns:a16="http://schemas.microsoft.com/office/drawing/2014/main" xmlns="" id="{49A4ED53-E472-4EB0-B02A-744E6486A3DB}"/>
              </a:ext>
            </a:extLst>
          </p:cNvPr>
          <p:cNvSpPr txBox="1"/>
          <p:nvPr/>
        </p:nvSpPr>
        <p:spPr>
          <a:xfrm>
            <a:off x="0" y="990270"/>
            <a:ext cx="5632173" cy="1200329"/>
          </a:xfrm>
          <a:prstGeom prst="rect">
            <a:avLst/>
          </a:prstGeom>
          <a:noFill/>
        </p:spPr>
        <p:txBody>
          <a:bodyPr wrap="square" rtlCol="0">
            <a:spAutoFit/>
          </a:bodyPr>
          <a:lstStyle/>
          <a:p>
            <a:r>
              <a:rPr lang="nl-BE" dirty="0" err="1"/>
              <a:t>Since</a:t>
            </a:r>
            <a:r>
              <a:rPr lang="nl-BE" dirty="0"/>
              <a:t> 2013: </a:t>
            </a:r>
            <a:r>
              <a:rPr lang="nl-BE" dirty="0" err="1"/>
              <a:t>reorganisation</a:t>
            </a:r>
            <a:r>
              <a:rPr lang="nl-BE" dirty="0"/>
              <a:t> of 25 </a:t>
            </a:r>
            <a:r>
              <a:rPr lang="nl-BE" dirty="0" err="1"/>
              <a:t>regional</a:t>
            </a:r>
            <a:r>
              <a:rPr lang="nl-BE" dirty="0"/>
              <a:t> </a:t>
            </a:r>
            <a:r>
              <a:rPr lang="nl-BE" dirty="0" err="1"/>
              <a:t>forces</a:t>
            </a:r>
            <a:r>
              <a:rPr lang="nl-BE" dirty="0"/>
              <a:t> </a:t>
            </a:r>
            <a:r>
              <a:rPr lang="nl-BE" dirty="0" err="1"/>
              <a:t>and</a:t>
            </a:r>
            <a:r>
              <a:rPr lang="nl-BE" dirty="0"/>
              <a:t> 1 </a:t>
            </a:r>
            <a:r>
              <a:rPr lang="nl-BE" dirty="0" err="1"/>
              <a:t>national</a:t>
            </a:r>
            <a:r>
              <a:rPr lang="nl-BE" dirty="0"/>
              <a:t> </a:t>
            </a:r>
            <a:r>
              <a:rPr lang="nl-BE" dirty="0" err="1"/>
              <a:t>into</a:t>
            </a:r>
            <a:r>
              <a:rPr lang="nl-BE" dirty="0"/>
              <a:t> </a:t>
            </a:r>
            <a:r>
              <a:rPr lang="nl-BE" dirty="0" err="1"/>
              <a:t>one</a:t>
            </a:r>
            <a:r>
              <a:rPr lang="nl-BE" dirty="0"/>
              <a:t> </a:t>
            </a:r>
            <a:r>
              <a:rPr lang="nl-BE" dirty="0" err="1"/>
              <a:t>national</a:t>
            </a:r>
            <a:r>
              <a:rPr lang="nl-BE" dirty="0"/>
              <a:t> force </a:t>
            </a:r>
            <a:r>
              <a:rPr lang="nl-BE" dirty="0" err="1"/>
              <a:t>with</a:t>
            </a:r>
            <a:r>
              <a:rPr lang="nl-BE" dirty="0"/>
              <a:t> 1 </a:t>
            </a:r>
            <a:r>
              <a:rPr lang="nl-BE" dirty="0" err="1"/>
              <a:t>national</a:t>
            </a:r>
            <a:r>
              <a:rPr lang="nl-BE" dirty="0"/>
              <a:t> unit, 10 </a:t>
            </a:r>
            <a:r>
              <a:rPr lang="nl-BE" dirty="0" err="1"/>
              <a:t>regional</a:t>
            </a:r>
            <a:r>
              <a:rPr lang="nl-BE" dirty="0"/>
              <a:t> units </a:t>
            </a:r>
            <a:r>
              <a:rPr lang="nl-BE" dirty="0" err="1"/>
              <a:t>and</a:t>
            </a:r>
            <a:r>
              <a:rPr lang="nl-BE" dirty="0"/>
              <a:t> </a:t>
            </a:r>
            <a:r>
              <a:rPr lang="nl-BE" dirty="0" err="1"/>
              <a:t>one</a:t>
            </a:r>
            <a:r>
              <a:rPr lang="nl-BE" dirty="0"/>
              <a:t> </a:t>
            </a:r>
            <a:r>
              <a:rPr lang="nl-BE" dirty="0" err="1"/>
              <a:t>central</a:t>
            </a:r>
            <a:r>
              <a:rPr lang="nl-BE" dirty="0"/>
              <a:t> service </a:t>
            </a:r>
            <a:r>
              <a:rPr lang="nl-BE" dirty="0" err="1"/>
              <a:t>centre</a:t>
            </a:r>
            <a:r>
              <a:rPr lang="nl-BE" dirty="0"/>
              <a:t> (support services like </a:t>
            </a:r>
            <a:r>
              <a:rPr lang="nl-BE" dirty="0" err="1"/>
              <a:t>finance</a:t>
            </a:r>
            <a:r>
              <a:rPr lang="nl-BE" dirty="0"/>
              <a:t>, HR, ICT…)</a:t>
            </a:r>
          </a:p>
        </p:txBody>
      </p:sp>
      <p:cxnSp>
        <p:nvCxnSpPr>
          <p:cNvPr id="7" name="Rechte verbindingslijn met pijl 6">
            <a:extLst>
              <a:ext uri="{FF2B5EF4-FFF2-40B4-BE49-F238E27FC236}">
                <a16:creationId xmlns:a16="http://schemas.microsoft.com/office/drawing/2014/main" xmlns="" id="{9A4E0D7B-7894-42B7-A119-E454BE6B8FB3}"/>
              </a:ext>
            </a:extLst>
          </p:cNvPr>
          <p:cNvCxnSpPr>
            <a:cxnSpLocks/>
          </p:cNvCxnSpPr>
          <p:nvPr/>
        </p:nvCxnSpPr>
        <p:spPr>
          <a:xfrm>
            <a:off x="7532172" y="3182698"/>
            <a:ext cx="0" cy="1013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kstvak 7">
            <a:extLst>
              <a:ext uri="{FF2B5EF4-FFF2-40B4-BE49-F238E27FC236}">
                <a16:creationId xmlns:a16="http://schemas.microsoft.com/office/drawing/2014/main" xmlns="" id="{0898ECF5-51C6-4707-A5AB-EAEC5D32CF52}"/>
              </a:ext>
            </a:extLst>
          </p:cNvPr>
          <p:cNvSpPr txBox="1"/>
          <p:nvPr/>
        </p:nvSpPr>
        <p:spPr>
          <a:xfrm>
            <a:off x="39756" y="4399723"/>
            <a:ext cx="9303026" cy="2585323"/>
          </a:xfrm>
          <a:prstGeom prst="rect">
            <a:avLst/>
          </a:prstGeom>
          <a:noFill/>
        </p:spPr>
        <p:txBody>
          <a:bodyPr wrap="square" rtlCol="0">
            <a:spAutoFit/>
          </a:bodyPr>
          <a:lstStyle/>
          <a:p>
            <a:r>
              <a:rPr lang="nl-BE" dirty="0" err="1"/>
              <a:t>Several</a:t>
            </a:r>
            <a:r>
              <a:rPr lang="nl-BE" dirty="0"/>
              <a:t> </a:t>
            </a:r>
            <a:r>
              <a:rPr lang="nl-BE" dirty="0" err="1"/>
              <a:t>regions</a:t>
            </a:r>
            <a:r>
              <a:rPr lang="nl-BE" dirty="0"/>
              <a:t> (eg Limburg) </a:t>
            </a:r>
            <a:r>
              <a:rPr lang="nl-BE" dirty="0" err="1"/>
              <a:t>within</a:t>
            </a:r>
            <a:r>
              <a:rPr lang="nl-BE" dirty="0"/>
              <a:t> </a:t>
            </a:r>
            <a:r>
              <a:rPr lang="nl-BE" dirty="0" err="1"/>
              <a:t>which</a:t>
            </a:r>
            <a:r>
              <a:rPr lang="nl-BE" dirty="0"/>
              <a:t> </a:t>
            </a:r>
            <a:r>
              <a:rPr lang="nl-BE" dirty="0" err="1"/>
              <a:t>there</a:t>
            </a:r>
            <a:r>
              <a:rPr lang="nl-BE" dirty="0"/>
              <a:t> are </a:t>
            </a:r>
            <a:r>
              <a:rPr lang="nl-BE" dirty="0" err="1"/>
              <a:t>districts</a:t>
            </a:r>
            <a:r>
              <a:rPr lang="nl-BE" dirty="0"/>
              <a:t> (eg 3 in Limburg) </a:t>
            </a:r>
            <a:r>
              <a:rPr lang="nl-BE" dirty="0" err="1"/>
              <a:t>within</a:t>
            </a:r>
            <a:r>
              <a:rPr lang="nl-BE" dirty="0"/>
              <a:t> </a:t>
            </a:r>
            <a:r>
              <a:rPr lang="nl-BE" dirty="0" err="1"/>
              <a:t>which</a:t>
            </a:r>
            <a:r>
              <a:rPr lang="nl-BE" dirty="0"/>
              <a:t> </a:t>
            </a:r>
            <a:r>
              <a:rPr lang="nl-BE" dirty="0" err="1"/>
              <a:t>there</a:t>
            </a:r>
            <a:r>
              <a:rPr lang="nl-BE" dirty="0"/>
              <a:t> are </a:t>
            </a:r>
            <a:r>
              <a:rPr lang="nl-BE" b="1" dirty="0" err="1"/>
              <a:t>local</a:t>
            </a:r>
            <a:r>
              <a:rPr lang="nl-BE" b="1" dirty="0"/>
              <a:t> units </a:t>
            </a:r>
            <a:r>
              <a:rPr lang="nl-BE" dirty="0"/>
              <a:t>(30 in Limburg at -</a:t>
            </a:r>
            <a:r>
              <a:rPr lang="nl-BE" dirty="0" err="1"/>
              <a:t>groups</a:t>
            </a:r>
            <a:r>
              <a:rPr lang="nl-BE" dirty="0"/>
              <a:t> of- </a:t>
            </a:r>
            <a:r>
              <a:rPr lang="nl-BE" dirty="0" err="1"/>
              <a:t>municipality</a:t>
            </a:r>
            <a:r>
              <a:rPr lang="nl-BE" dirty="0"/>
              <a:t> level incl. </a:t>
            </a:r>
            <a:r>
              <a:rPr lang="nl-BE" dirty="0" err="1"/>
              <a:t>investigations</a:t>
            </a:r>
            <a:r>
              <a:rPr lang="nl-BE" dirty="0"/>
              <a:t>, </a:t>
            </a:r>
            <a:r>
              <a:rPr lang="nl-BE" dirty="0" err="1"/>
              <a:t>neighbourhood</a:t>
            </a:r>
            <a:r>
              <a:rPr lang="nl-BE" dirty="0"/>
              <a:t> </a:t>
            </a:r>
            <a:r>
              <a:rPr lang="nl-BE" dirty="0" err="1"/>
              <a:t>police</a:t>
            </a:r>
            <a:r>
              <a:rPr lang="nl-BE" dirty="0"/>
              <a:t>…</a:t>
            </a:r>
            <a:r>
              <a:rPr lang="nl-BE" dirty="0" err="1"/>
              <a:t>who</a:t>
            </a:r>
            <a:r>
              <a:rPr lang="nl-BE" dirty="0"/>
              <a:t> deal </a:t>
            </a:r>
            <a:r>
              <a:rPr lang="nl-BE" dirty="0" err="1"/>
              <a:t>with</a:t>
            </a:r>
            <a:r>
              <a:rPr lang="nl-BE" dirty="0"/>
              <a:t> </a:t>
            </a:r>
            <a:r>
              <a:rPr lang="en-US" dirty="0"/>
              <a:t>calls for emergency assistance, patrol the streets, advise on crime prevention, resolve traffic-related issues, assist the public, conduct basic investigative activities…</a:t>
            </a:r>
            <a:r>
              <a:rPr lang="nl-BE" dirty="0"/>
              <a:t>)</a:t>
            </a:r>
          </a:p>
          <a:p>
            <a:r>
              <a:rPr lang="nl-BE" b="1" dirty="0"/>
              <a:t>For </a:t>
            </a:r>
            <a:r>
              <a:rPr lang="nl-BE" b="1" dirty="0" err="1"/>
              <a:t>investigations</a:t>
            </a:r>
            <a:r>
              <a:rPr lang="nl-BE" dirty="0"/>
              <a:t>:</a:t>
            </a:r>
          </a:p>
          <a:p>
            <a:pPr marL="285750" indent="-285750">
              <a:buFont typeface="Arial" panose="020B0604020202020204" pitchFamily="34" charset="0"/>
              <a:buChar char="•"/>
            </a:pPr>
            <a:r>
              <a:rPr lang="nl-BE" dirty="0" err="1"/>
              <a:t>Region</a:t>
            </a:r>
            <a:r>
              <a:rPr lang="nl-BE" dirty="0"/>
              <a:t> = </a:t>
            </a:r>
            <a:r>
              <a:rPr lang="nl-BE" dirty="0" err="1"/>
              <a:t>Vice</a:t>
            </a:r>
            <a:r>
              <a:rPr lang="nl-BE" dirty="0"/>
              <a:t>, </a:t>
            </a:r>
            <a:r>
              <a:rPr lang="nl-BE" dirty="0" err="1"/>
              <a:t>Radicalisation</a:t>
            </a:r>
            <a:r>
              <a:rPr lang="nl-BE" dirty="0"/>
              <a:t>, </a:t>
            </a:r>
            <a:r>
              <a:rPr lang="nl-BE" dirty="0" err="1"/>
              <a:t>Organised</a:t>
            </a:r>
            <a:r>
              <a:rPr lang="nl-BE" dirty="0"/>
              <a:t> crime, Drugs, Human </a:t>
            </a:r>
            <a:r>
              <a:rPr lang="nl-BE" dirty="0" err="1"/>
              <a:t>Trafficking</a:t>
            </a:r>
            <a:r>
              <a:rPr lang="nl-BE" dirty="0"/>
              <a:t>,…</a:t>
            </a:r>
          </a:p>
          <a:p>
            <a:pPr marL="285750" indent="-285750">
              <a:buFont typeface="Arial" panose="020B0604020202020204" pitchFamily="34" charset="0"/>
              <a:buChar char="•"/>
            </a:pPr>
            <a:r>
              <a:rPr lang="nl-BE" dirty="0"/>
              <a:t>District= high impact crime (</a:t>
            </a:r>
            <a:r>
              <a:rPr lang="nl-BE" dirty="0" err="1"/>
              <a:t>with</a:t>
            </a:r>
            <a:r>
              <a:rPr lang="nl-BE" dirty="0"/>
              <a:t> </a:t>
            </a:r>
            <a:r>
              <a:rPr lang="nl-BE" dirty="0" err="1"/>
              <a:t>violence</a:t>
            </a:r>
            <a:r>
              <a:rPr lang="nl-BE" dirty="0"/>
              <a:t> + break –</a:t>
            </a:r>
            <a:r>
              <a:rPr lang="nl-BE" dirty="0" err="1"/>
              <a:t>in’s</a:t>
            </a:r>
            <a:r>
              <a:rPr lang="nl-BE" dirty="0"/>
              <a:t>)</a:t>
            </a:r>
          </a:p>
          <a:p>
            <a:pPr marL="285750" indent="-285750">
              <a:buFont typeface="Arial" panose="020B0604020202020204" pitchFamily="34" charset="0"/>
              <a:buChar char="•"/>
            </a:pPr>
            <a:r>
              <a:rPr lang="nl-BE" b="1" dirty="0" err="1"/>
              <a:t>Local</a:t>
            </a:r>
            <a:r>
              <a:rPr lang="nl-BE" b="1" dirty="0"/>
              <a:t> = </a:t>
            </a:r>
            <a:r>
              <a:rPr lang="nl-BE" b="1" dirty="0" err="1"/>
              <a:t>frequently</a:t>
            </a:r>
            <a:r>
              <a:rPr lang="nl-BE" b="1" dirty="0"/>
              <a:t> </a:t>
            </a:r>
            <a:r>
              <a:rPr lang="nl-BE" b="1" dirty="0" err="1"/>
              <a:t>occuring</a:t>
            </a:r>
            <a:r>
              <a:rPr lang="nl-BE" b="1" dirty="0"/>
              <a:t> crimes</a:t>
            </a:r>
          </a:p>
        </p:txBody>
      </p:sp>
      <p:pic>
        <p:nvPicPr>
          <p:cNvPr id="10" name="Afbeelding 9">
            <a:extLst>
              <a:ext uri="{FF2B5EF4-FFF2-40B4-BE49-F238E27FC236}">
                <a16:creationId xmlns:a16="http://schemas.microsoft.com/office/drawing/2014/main" xmlns="" id="{0AFA925D-DB27-41A7-94B2-BF1040C871CE}"/>
              </a:ext>
            </a:extLst>
          </p:cNvPr>
          <p:cNvPicPr>
            <a:picLocks noChangeAspect="1"/>
          </p:cNvPicPr>
          <p:nvPr/>
        </p:nvPicPr>
        <p:blipFill>
          <a:blip r:embed="rId4" cstate="print"/>
          <a:stretch>
            <a:fillRect/>
          </a:stretch>
        </p:blipFill>
        <p:spPr>
          <a:xfrm>
            <a:off x="6122504" y="157714"/>
            <a:ext cx="2659546" cy="3531877"/>
          </a:xfrm>
          <a:prstGeom prst="rect">
            <a:avLst/>
          </a:prstGeom>
        </p:spPr>
      </p:pic>
    </p:spTree>
    <p:extLst>
      <p:ext uri="{BB962C8B-B14F-4D97-AF65-F5344CB8AC3E}">
        <p14:creationId xmlns:p14="http://schemas.microsoft.com/office/powerpoint/2010/main" xmlns="" val="28103855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B3DFCD-1287-4961-BC2A-629CB7A481D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a16="http://schemas.microsoft.com/office/drawing/2014/main" xmlns="" id="{D24F12DC-4F68-4E5C-8A46-2CD3AF39C48A}"/>
              </a:ext>
            </a:extLst>
          </p:cNvPr>
          <p:cNvSpPr>
            <a:spLocks noGrp="1"/>
          </p:cNvSpPr>
          <p:nvPr>
            <p:ph type="sldNum" sz="quarter" idx="11"/>
          </p:nvPr>
        </p:nvSpPr>
        <p:spPr/>
        <p:txBody>
          <a:bodyPr/>
          <a:lstStyle/>
          <a:p>
            <a:pPr>
              <a:defRPr/>
            </a:pPr>
            <a:fld id="{35A0D4B1-61D4-4C6F-B245-2B2DEB95FFE4}" type="slidenum">
              <a:rPr lang="en-US" smtClean="0"/>
              <a:pPr>
                <a:defRPr/>
              </a:pPr>
              <a:t>26</a:t>
            </a:fld>
            <a:endParaRPr lang="en-US" dirty="0"/>
          </a:p>
        </p:txBody>
      </p:sp>
      <p:pic>
        <p:nvPicPr>
          <p:cNvPr id="5" name="Afbeelding 4">
            <a:extLst>
              <a:ext uri="{FF2B5EF4-FFF2-40B4-BE49-F238E27FC236}">
                <a16:creationId xmlns:a16="http://schemas.microsoft.com/office/drawing/2014/main" xmlns="" id="{A68F6FDA-42ED-4342-95FF-305F6603ED9D}"/>
              </a:ext>
            </a:extLst>
          </p:cNvPr>
          <p:cNvPicPr>
            <a:picLocks noChangeAspect="1"/>
          </p:cNvPicPr>
          <p:nvPr/>
        </p:nvPicPr>
        <p:blipFill>
          <a:blip r:embed="rId3" cstate="print"/>
          <a:stretch>
            <a:fillRect/>
          </a:stretch>
        </p:blipFill>
        <p:spPr>
          <a:xfrm>
            <a:off x="-152400" y="2082662"/>
            <a:ext cx="7672164" cy="2560871"/>
          </a:xfrm>
          <a:prstGeom prst="rect">
            <a:avLst/>
          </a:prstGeom>
        </p:spPr>
      </p:pic>
      <p:sp>
        <p:nvSpPr>
          <p:cNvPr id="6" name="Tekstvak 5">
            <a:extLst>
              <a:ext uri="{FF2B5EF4-FFF2-40B4-BE49-F238E27FC236}">
                <a16:creationId xmlns:a16="http://schemas.microsoft.com/office/drawing/2014/main" xmlns="" id="{49A4ED53-E472-4EB0-B02A-744E6486A3DB}"/>
              </a:ext>
            </a:extLst>
          </p:cNvPr>
          <p:cNvSpPr txBox="1"/>
          <p:nvPr/>
        </p:nvSpPr>
        <p:spPr>
          <a:xfrm>
            <a:off x="0" y="990270"/>
            <a:ext cx="5632173" cy="1200329"/>
          </a:xfrm>
          <a:prstGeom prst="rect">
            <a:avLst/>
          </a:prstGeom>
          <a:noFill/>
        </p:spPr>
        <p:txBody>
          <a:bodyPr wrap="square" rtlCol="0">
            <a:spAutoFit/>
          </a:bodyPr>
          <a:lstStyle/>
          <a:p>
            <a:r>
              <a:rPr lang="nl-BE" dirty="0" err="1"/>
              <a:t>Since</a:t>
            </a:r>
            <a:r>
              <a:rPr lang="nl-BE" dirty="0"/>
              <a:t> 2013: </a:t>
            </a:r>
            <a:r>
              <a:rPr lang="nl-BE" dirty="0" err="1"/>
              <a:t>reorganisation</a:t>
            </a:r>
            <a:r>
              <a:rPr lang="nl-BE" dirty="0"/>
              <a:t> of 25 </a:t>
            </a:r>
            <a:r>
              <a:rPr lang="nl-BE" dirty="0" err="1"/>
              <a:t>regional</a:t>
            </a:r>
            <a:r>
              <a:rPr lang="nl-BE" dirty="0"/>
              <a:t> </a:t>
            </a:r>
            <a:r>
              <a:rPr lang="nl-BE" dirty="0" err="1"/>
              <a:t>forces</a:t>
            </a:r>
            <a:r>
              <a:rPr lang="nl-BE" dirty="0"/>
              <a:t> </a:t>
            </a:r>
            <a:r>
              <a:rPr lang="nl-BE" dirty="0" err="1"/>
              <a:t>and</a:t>
            </a:r>
            <a:r>
              <a:rPr lang="nl-BE" dirty="0"/>
              <a:t> 1 </a:t>
            </a:r>
            <a:r>
              <a:rPr lang="nl-BE" dirty="0" err="1"/>
              <a:t>national</a:t>
            </a:r>
            <a:r>
              <a:rPr lang="nl-BE" dirty="0"/>
              <a:t> </a:t>
            </a:r>
            <a:r>
              <a:rPr lang="nl-BE" dirty="0" err="1"/>
              <a:t>into</a:t>
            </a:r>
            <a:r>
              <a:rPr lang="nl-BE" dirty="0"/>
              <a:t> </a:t>
            </a:r>
            <a:r>
              <a:rPr lang="nl-BE" dirty="0" err="1"/>
              <a:t>one</a:t>
            </a:r>
            <a:r>
              <a:rPr lang="nl-BE" dirty="0"/>
              <a:t> </a:t>
            </a:r>
            <a:r>
              <a:rPr lang="nl-BE" dirty="0" err="1"/>
              <a:t>national</a:t>
            </a:r>
            <a:r>
              <a:rPr lang="nl-BE" dirty="0"/>
              <a:t> force </a:t>
            </a:r>
            <a:r>
              <a:rPr lang="nl-BE" dirty="0" err="1"/>
              <a:t>with</a:t>
            </a:r>
            <a:r>
              <a:rPr lang="nl-BE" dirty="0"/>
              <a:t> 1 </a:t>
            </a:r>
            <a:r>
              <a:rPr lang="nl-BE" dirty="0" err="1"/>
              <a:t>national</a:t>
            </a:r>
            <a:r>
              <a:rPr lang="nl-BE" dirty="0"/>
              <a:t> unit, 10 </a:t>
            </a:r>
            <a:r>
              <a:rPr lang="nl-BE" dirty="0" err="1"/>
              <a:t>regional</a:t>
            </a:r>
            <a:r>
              <a:rPr lang="nl-BE" dirty="0"/>
              <a:t> units </a:t>
            </a:r>
            <a:r>
              <a:rPr lang="nl-BE" dirty="0" err="1"/>
              <a:t>and</a:t>
            </a:r>
            <a:r>
              <a:rPr lang="nl-BE" dirty="0"/>
              <a:t> </a:t>
            </a:r>
            <a:r>
              <a:rPr lang="nl-BE" dirty="0" err="1"/>
              <a:t>one</a:t>
            </a:r>
            <a:r>
              <a:rPr lang="nl-BE" dirty="0"/>
              <a:t> </a:t>
            </a:r>
            <a:r>
              <a:rPr lang="nl-BE" dirty="0" err="1"/>
              <a:t>central</a:t>
            </a:r>
            <a:r>
              <a:rPr lang="nl-BE" dirty="0"/>
              <a:t> service </a:t>
            </a:r>
            <a:r>
              <a:rPr lang="nl-BE" dirty="0" err="1"/>
              <a:t>centre</a:t>
            </a:r>
            <a:r>
              <a:rPr lang="nl-BE" dirty="0"/>
              <a:t> (support services like </a:t>
            </a:r>
            <a:r>
              <a:rPr lang="nl-BE" dirty="0" err="1"/>
              <a:t>finance</a:t>
            </a:r>
            <a:r>
              <a:rPr lang="nl-BE" dirty="0"/>
              <a:t>, HR, ICT…)</a:t>
            </a:r>
          </a:p>
        </p:txBody>
      </p:sp>
      <p:cxnSp>
        <p:nvCxnSpPr>
          <p:cNvPr id="7" name="Rechte verbindingslijn met pijl 6">
            <a:extLst>
              <a:ext uri="{FF2B5EF4-FFF2-40B4-BE49-F238E27FC236}">
                <a16:creationId xmlns:a16="http://schemas.microsoft.com/office/drawing/2014/main" xmlns="" id="{9A4E0D7B-7894-42B7-A119-E454BE6B8FB3}"/>
              </a:ext>
            </a:extLst>
          </p:cNvPr>
          <p:cNvCxnSpPr>
            <a:cxnSpLocks/>
          </p:cNvCxnSpPr>
          <p:nvPr/>
        </p:nvCxnSpPr>
        <p:spPr>
          <a:xfrm>
            <a:off x="7532172" y="3182698"/>
            <a:ext cx="0" cy="1013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kstvak 7">
            <a:extLst>
              <a:ext uri="{FF2B5EF4-FFF2-40B4-BE49-F238E27FC236}">
                <a16:creationId xmlns:a16="http://schemas.microsoft.com/office/drawing/2014/main" xmlns="" id="{0898ECF5-51C6-4707-A5AB-EAEC5D32CF52}"/>
              </a:ext>
            </a:extLst>
          </p:cNvPr>
          <p:cNvSpPr txBox="1"/>
          <p:nvPr/>
        </p:nvSpPr>
        <p:spPr>
          <a:xfrm>
            <a:off x="39756" y="4399723"/>
            <a:ext cx="9303026" cy="2585323"/>
          </a:xfrm>
          <a:prstGeom prst="rect">
            <a:avLst/>
          </a:prstGeom>
          <a:noFill/>
        </p:spPr>
        <p:txBody>
          <a:bodyPr wrap="square" rtlCol="0">
            <a:spAutoFit/>
          </a:bodyPr>
          <a:lstStyle/>
          <a:p>
            <a:r>
              <a:rPr lang="nl-BE" dirty="0" err="1"/>
              <a:t>Several</a:t>
            </a:r>
            <a:r>
              <a:rPr lang="nl-BE" dirty="0"/>
              <a:t> </a:t>
            </a:r>
            <a:r>
              <a:rPr lang="nl-BE" dirty="0" err="1"/>
              <a:t>regions</a:t>
            </a:r>
            <a:r>
              <a:rPr lang="nl-BE" dirty="0"/>
              <a:t> (eg Limburg) </a:t>
            </a:r>
            <a:r>
              <a:rPr lang="nl-BE" dirty="0" err="1"/>
              <a:t>within</a:t>
            </a:r>
            <a:r>
              <a:rPr lang="nl-BE" dirty="0"/>
              <a:t> </a:t>
            </a:r>
            <a:r>
              <a:rPr lang="nl-BE" dirty="0" err="1"/>
              <a:t>which</a:t>
            </a:r>
            <a:r>
              <a:rPr lang="nl-BE" dirty="0"/>
              <a:t> </a:t>
            </a:r>
            <a:r>
              <a:rPr lang="nl-BE" dirty="0" err="1"/>
              <a:t>there</a:t>
            </a:r>
            <a:r>
              <a:rPr lang="nl-BE" dirty="0"/>
              <a:t> are </a:t>
            </a:r>
            <a:r>
              <a:rPr lang="nl-BE" dirty="0" err="1"/>
              <a:t>districts</a:t>
            </a:r>
            <a:r>
              <a:rPr lang="nl-BE" dirty="0"/>
              <a:t> (eg 3 in Limburg) </a:t>
            </a:r>
            <a:r>
              <a:rPr lang="nl-BE" dirty="0" err="1"/>
              <a:t>within</a:t>
            </a:r>
            <a:r>
              <a:rPr lang="nl-BE" dirty="0"/>
              <a:t> </a:t>
            </a:r>
            <a:r>
              <a:rPr lang="nl-BE" dirty="0" err="1"/>
              <a:t>which</a:t>
            </a:r>
            <a:r>
              <a:rPr lang="nl-BE" dirty="0"/>
              <a:t> </a:t>
            </a:r>
            <a:r>
              <a:rPr lang="nl-BE" dirty="0" err="1"/>
              <a:t>there</a:t>
            </a:r>
            <a:r>
              <a:rPr lang="nl-BE" dirty="0"/>
              <a:t> are </a:t>
            </a:r>
            <a:r>
              <a:rPr lang="nl-BE" b="1" dirty="0" err="1"/>
              <a:t>local</a:t>
            </a:r>
            <a:r>
              <a:rPr lang="nl-BE" b="1" dirty="0"/>
              <a:t> units </a:t>
            </a:r>
            <a:r>
              <a:rPr lang="nl-BE" dirty="0"/>
              <a:t>(30 in Limburg at -</a:t>
            </a:r>
            <a:r>
              <a:rPr lang="nl-BE" dirty="0" err="1"/>
              <a:t>groups</a:t>
            </a:r>
            <a:r>
              <a:rPr lang="nl-BE" dirty="0"/>
              <a:t> of- </a:t>
            </a:r>
            <a:r>
              <a:rPr lang="nl-BE" dirty="0" err="1"/>
              <a:t>municipality</a:t>
            </a:r>
            <a:r>
              <a:rPr lang="nl-BE" dirty="0"/>
              <a:t> level incl. </a:t>
            </a:r>
            <a:r>
              <a:rPr lang="nl-BE" dirty="0" err="1"/>
              <a:t>investigations</a:t>
            </a:r>
            <a:r>
              <a:rPr lang="nl-BE" dirty="0"/>
              <a:t>, </a:t>
            </a:r>
            <a:r>
              <a:rPr lang="nl-BE" dirty="0" err="1"/>
              <a:t>neighbourhood</a:t>
            </a:r>
            <a:r>
              <a:rPr lang="nl-BE" dirty="0"/>
              <a:t> </a:t>
            </a:r>
            <a:r>
              <a:rPr lang="nl-BE" dirty="0" err="1"/>
              <a:t>police</a:t>
            </a:r>
            <a:r>
              <a:rPr lang="nl-BE" dirty="0"/>
              <a:t>…</a:t>
            </a:r>
            <a:r>
              <a:rPr lang="nl-BE" dirty="0" err="1"/>
              <a:t>who</a:t>
            </a:r>
            <a:r>
              <a:rPr lang="nl-BE" dirty="0"/>
              <a:t> deal </a:t>
            </a:r>
            <a:r>
              <a:rPr lang="nl-BE" dirty="0" err="1"/>
              <a:t>with</a:t>
            </a:r>
            <a:r>
              <a:rPr lang="nl-BE" dirty="0"/>
              <a:t> </a:t>
            </a:r>
            <a:r>
              <a:rPr lang="en-US" dirty="0"/>
              <a:t>calls for emergency assistance, patrol the streets, advise on crime prevention, resolve traffic-related issues, assist the public, conduct basic investigative activities…</a:t>
            </a:r>
            <a:r>
              <a:rPr lang="nl-BE" dirty="0"/>
              <a:t>)</a:t>
            </a:r>
          </a:p>
          <a:p>
            <a:r>
              <a:rPr lang="nl-BE" b="1" dirty="0"/>
              <a:t>For </a:t>
            </a:r>
            <a:r>
              <a:rPr lang="nl-BE" b="1" dirty="0" err="1"/>
              <a:t>investigations</a:t>
            </a:r>
            <a:r>
              <a:rPr lang="nl-BE" dirty="0"/>
              <a:t>:</a:t>
            </a:r>
          </a:p>
          <a:p>
            <a:pPr marL="285750" indent="-285750">
              <a:buFont typeface="Arial" panose="020B0604020202020204" pitchFamily="34" charset="0"/>
              <a:buChar char="•"/>
            </a:pPr>
            <a:r>
              <a:rPr lang="nl-BE" dirty="0" err="1"/>
              <a:t>Region</a:t>
            </a:r>
            <a:r>
              <a:rPr lang="nl-BE" dirty="0"/>
              <a:t> = </a:t>
            </a:r>
            <a:r>
              <a:rPr lang="nl-BE" dirty="0" err="1"/>
              <a:t>Vice</a:t>
            </a:r>
            <a:r>
              <a:rPr lang="nl-BE" dirty="0"/>
              <a:t>, </a:t>
            </a:r>
            <a:r>
              <a:rPr lang="nl-BE" dirty="0" err="1"/>
              <a:t>Radicalisation</a:t>
            </a:r>
            <a:r>
              <a:rPr lang="nl-BE" dirty="0"/>
              <a:t>, </a:t>
            </a:r>
            <a:r>
              <a:rPr lang="nl-BE" dirty="0" err="1"/>
              <a:t>Organised</a:t>
            </a:r>
            <a:r>
              <a:rPr lang="nl-BE" dirty="0"/>
              <a:t> crime, Drugs, Human </a:t>
            </a:r>
            <a:r>
              <a:rPr lang="nl-BE" dirty="0" err="1"/>
              <a:t>Trafficking</a:t>
            </a:r>
            <a:r>
              <a:rPr lang="nl-BE" dirty="0"/>
              <a:t>,…</a:t>
            </a:r>
          </a:p>
          <a:p>
            <a:pPr marL="285750" indent="-285750">
              <a:buFont typeface="Arial" panose="020B0604020202020204" pitchFamily="34" charset="0"/>
              <a:buChar char="•"/>
            </a:pPr>
            <a:r>
              <a:rPr lang="nl-BE" dirty="0"/>
              <a:t>District= high impact crime (</a:t>
            </a:r>
            <a:r>
              <a:rPr lang="nl-BE" dirty="0" err="1"/>
              <a:t>with</a:t>
            </a:r>
            <a:r>
              <a:rPr lang="nl-BE" dirty="0"/>
              <a:t> </a:t>
            </a:r>
            <a:r>
              <a:rPr lang="nl-BE" dirty="0" err="1"/>
              <a:t>violence</a:t>
            </a:r>
            <a:r>
              <a:rPr lang="nl-BE" dirty="0"/>
              <a:t> + break –</a:t>
            </a:r>
            <a:r>
              <a:rPr lang="nl-BE" dirty="0" err="1"/>
              <a:t>in’s</a:t>
            </a:r>
            <a:r>
              <a:rPr lang="nl-BE" dirty="0"/>
              <a:t>)</a:t>
            </a:r>
          </a:p>
          <a:p>
            <a:pPr marL="285750" indent="-285750">
              <a:buFont typeface="Arial" panose="020B0604020202020204" pitchFamily="34" charset="0"/>
              <a:buChar char="•"/>
            </a:pPr>
            <a:r>
              <a:rPr lang="nl-BE" b="1" dirty="0" err="1"/>
              <a:t>Local</a:t>
            </a:r>
            <a:r>
              <a:rPr lang="nl-BE" b="1" dirty="0"/>
              <a:t> = </a:t>
            </a:r>
            <a:r>
              <a:rPr lang="nl-BE" b="1" dirty="0" err="1"/>
              <a:t>frequently</a:t>
            </a:r>
            <a:r>
              <a:rPr lang="nl-BE" b="1" dirty="0"/>
              <a:t> </a:t>
            </a:r>
            <a:r>
              <a:rPr lang="nl-BE" b="1" dirty="0" err="1"/>
              <a:t>occuring</a:t>
            </a:r>
            <a:r>
              <a:rPr lang="nl-BE" b="1" dirty="0"/>
              <a:t> crimes</a:t>
            </a:r>
          </a:p>
        </p:txBody>
      </p:sp>
      <p:pic>
        <p:nvPicPr>
          <p:cNvPr id="10" name="Afbeelding 9">
            <a:extLst>
              <a:ext uri="{FF2B5EF4-FFF2-40B4-BE49-F238E27FC236}">
                <a16:creationId xmlns:a16="http://schemas.microsoft.com/office/drawing/2014/main" xmlns="" id="{0AFA925D-DB27-41A7-94B2-BF1040C871CE}"/>
              </a:ext>
            </a:extLst>
          </p:cNvPr>
          <p:cNvPicPr>
            <a:picLocks noChangeAspect="1"/>
          </p:cNvPicPr>
          <p:nvPr/>
        </p:nvPicPr>
        <p:blipFill>
          <a:blip r:embed="rId4" cstate="print"/>
          <a:stretch>
            <a:fillRect/>
          </a:stretch>
        </p:blipFill>
        <p:spPr>
          <a:xfrm>
            <a:off x="6122504" y="157714"/>
            <a:ext cx="2659546" cy="3531877"/>
          </a:xfrm>
          <a:prstGeom prst="rect">
            <a:avLst/>
          </a:prstGeom>
        </p:spPr>
      </p:pic>
      <p:sp>
        <p:nvSpPr>
          <p:cNvPr id="3" name="Tekstballon: rechthoek met afgeronde hoeken 2">
            <a:extLst>
              <a:ext uri="{FF2B5EF4-FFF2-40B4-BE49-F238E27FC236}">
                <a16:creationId xmlns:a16="http://schemas.microsoft.com/office/drawing/2014/main" xmlns="" id="{051A7FA0-F2FF-4526-ADB7-4FCB4600F0ED}"/>
              </a:ext>
            </a:extLst>
          </p:cNvPr>
          <p:cNvSpPr/>
          <p:nvPr/>
        </p:nvSpPr>
        <p:spPr>
          <a:xfrm>
            <a:off x="1192696" y="1510748"/>
            <a:ext cx="6745356" cy="429370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200" dirty="0" err="1"/>
              <a:t>Police</a:t>
            </a:r>
            <a:r>
              <a:rPr lang="nl-BE" sz="3200" dirty="0"/>
              <a:t> has </a:t>
            </a:r>
            <a:r>
              <a:rPr lang="nl-BE" sz="3200" dirty="0" err="1"/>
              <a:t>very</a:t>
            </a:r>
            <a:r>
              <a:rPr lang="nl-BE" sz="3200" dirty="0"/>
              <a:t> </a:t>
            </a:r>
            <a:r>
              <a:rPr lang="nl-BE" sz="3200" dirty="0" err="1"/>
              <a:t>limited</a:t>
            </a:r>
            <a:r>
              <a:rPr lang="nl-BE" sz="3200" dirty="0"/>
              <a:t> scope of action: high </a:t>
            </a:r>
            <a:r>
              <a:rPr lang="nl-BE" sz="3200" dirty="0" err="1"/>
              <a:t>reliance</a:t>
            </a:r>
            <a:r>
              <a:rPr lang="nl-BE" sz="3200" dirty="0"/>
              <a:t> on </a:t>
            </a:r>
            <a:r>
              <a:rPr lang="nl-BE" sz="3200" dirty="0" err="1"/>
              <a:t>other</a:t>
            </a:r>
            <a:r>
              <a:rPr lang="nl-BE" sz="3200" dirty="0"/>
              <a:t> partners (eg </a:t>
            </a:r>
            <a:r>
              <a:rPr lang="nl-BE" sz="3200" dirty="0" err="1"/>
              <a:t>prosecutor</a:t>
            </a:r>
            <a:r>
              <a:rPr lang="nl-BE" sz="3200" dirty="0"/>
              <a:t>, courts,…)</a:t>
            </a:r>
          </a:p>
          <a:p>
            <a:pPr algn="ctr"/>
            <a:r>
              <a:rPr lang="nl-BE" sz="3200" dirty="0" err="1"/>
              <a:t>Changing</a:t>
            </a:r>
            <a:r>
              <a:rPr lang="nl-BE" sz="3200" dirty="0"/>
              <a:t> </a:t>
            </a:r>
            <a:r>
              <a:rPr lang="nl-BE" sz="3200" dirty="0" err="1"/>
              <a:t>anything</a:t>
            </a:r>
            <a:r>
              <a:rPr lang="nl-BE" sz="3200" dirty="0"/>
              <a:t> in way </a:t>
            </a:r>
            <a:r>
              <a:rPr lang="nl-BE" sz="3200" dirty="0" err="1"/>
              <a:t>Police</a:t>
            </a:r>
            <a:r>
              <a:rPr lang="nl-BE" sz="3200" dirty="0"/>
              <a:t> </a:t>
            </a:r>
            <a:r>
              <a:rPr lang="nl-BE" sz="3200" dirty="0" err="1"/>
              <a:t>works</a:t>
            </a:r>
            <a:r>
              <a:rPr lang="nl-BE" sz="3200" dirty="0"/>
              <a:t> </a:t>
            </a:r>
            <a:r>
              <a:rPr lang="nl-BE" sz="3200" dirty="0" err="1"/>
              <a:t>always</a:t>
            </a:r>
            <a:r>
              <a:rPr lang="nl-BE" sz="3200" dirty="0"/>
              <a:t> </a:t>
            </a:r>
            <a:r>
              <a:rPr lang="nl-BE" sz="3200" dirty="0" err="1"/>
              <a:t>implies</a:t>
            </a:r>
            <a:r>
              <a:rPr lang="nl-BE" sz="3200" dirty="0"/>
              <a:t> changes in </a:t>
            </a:r>
            <a:r>
              <a:rPr lang="nl-BE" sz="3200" dirty="0" err="1"/>
              <a:t>how</a:t>
            </a:r>
            <a:r>
              <a:rPr lang="nl-BE" sz="3200" dirty="0"/>
              <a:t> partners </a:t>
            </a:r>
            <a:r>
              <a:rPr lang="nl-BE" sz="3200" dirty="0" err="1"/>
              <a:t>work</a:t>
            </a:r>
            <a:r>
              <a:rPr lang="nl-BE" sz="3200" dirty="0"/>
              <a:t>! </a:t>
            </a:r>
          </a:p>
        </p:txBody>
      </p:sp>
    </p:spTree>
    <p:extLst>
      <p:ext uri="{BB962C8B-B14F-4D97-AF65-F5344CB8AC3E}">
        <p14:creationId xmlns:p14="http://schemas.microsoft.com/office/powerpoint/2010/main" xmlns="" val="5380615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566932-96C2-44B0-921B-264B272A9EAE}"/>
              </a:ext>
            </a:extLst>
          </p:cNvPr>
          <p:cNvSpPr>
            <a:spLocks noGrp="1"/>
          </p:cNvSpPr>
          <p:nvPr>
            <p:ph type="title"/>
          </p:nvPr>
        </p:nvSpPr>
        <p:spPr>
          <a:xfrm>
            <a:off x="563216" y="221630"/>
            <a:ext cx="8229600" cy="647700"/>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9A6CD8FB-DCA4-4190-86DA-D80D47222130}"/>
              </a:ext>
            </a:extLst>
          </p:cNvPr>
          <p:cNvSpPr>
            <a:spLocks noGrp="1"/>
          </p:cNvSpPr>
          <p:nvPr>
            <p:ph idx="1"/>
          </p:nvPr>
        </p:nvSpPr>
        <p:spPr>
          <a:xfrm>
            <a:off x="377687" y="837305"/>
            <a:ext cx="8541026" cy="5076825"/>
          </a:xfrm>
        </p:spPr>
        <p:txBody>
          <a:bodyPr>
            <a:normAutofit fontScale="92500" lnSpcReduction="10000"/>
          </a:bodyPr>
          <a:lstStyle/>
          <a:p>
            <a:r>
              <a:rPr lang="nl-BE" dirty="0"/>
              <a:t>For “frequent </a:t>
            </a:r>
            <a:r>
              <a:rPr lang="nl-BE" dirty="0" err="1"/>
              <a:t>occurring</a:t>
            </a:r>
            <a:r>
              <a:rPr lang="nl-BE" dirty="0"/>
              <a:t> crimes”, ZSM service </a:t>
            </a:r>
            <a:r>
              <a:rPr lang="nl-BE" dirty="0" err="1"/>
              <a:t>since</a:t>
            </a:r>
            <a:r>
              <a:rPr lang="nl-BE" dirty="0"/>
              <a:t> 5 </a:t>
            </a:r>
            <a:r>
              <a:rPr lang="nl-BE" dirty="0" err="1"/>
              <a:t>years</a:t>
            </a:r>
            <a:r>
              <a:rPr lang="nl-BE" dirty="0"/>
              <a:t>:</a:t>
            </a:r>
          </a:p>
          <a:p>
            <a:pPr lvl="1"/>
            <a:r>
              <a:rPr lang="nl-BE" dirty="0"/>
              <a:t>“Zorgvuldig, Samen, Maatwerk” </a:t>
            </a:r>
            <a:r>
              <a:rPr lang="nl-BE" dirty="0" err="1"/>
              <a:t>know</a:t>
            </a:r>
            <a:r>
              <a:rPr lang="nl-BE" dirty="0"/>
              <a:t> more as “Zo Snel Mogelijk”</a:t>
            </a:r>
          </a:p>
          <a:p>
            <a:pPr lvl="1"/>
            <a:r>
              <a:rPr lang="nl-BE" dirty="0"/>
              <a:t>Room </a:t>
            </a:r>
            <a:r>
              <a:rPr lang="nl-BE" dirty="0" err="1"/>
              <a:t>for</a:t>
            </a:r>
            <a:r>
              <a:rPr lang="nl-BE" dirty="0"/>
              <a:t> </a:t>
            </a:r>
            <a:r>
              <a:rPr lang="nl-BE" dirty="0" err="1"/>
              <a:t>all</a:t>
            </a:r>
            <a:r>
              <a:rPr lang="nl-BE" dirty="0"/>
              <a:t> of </a:t>
            </a:r>
            <a:r>
              <a:rPr lang="nl-BE" dirty="0" err="1"/>
              <a:t>the</a:t>
            </a:r>
            <a:r>
              <a:rPr lang="nl-BE" dirty="0"/>
              <a:t> 10 </a:t>
            </a:r>
            <a:r>
              <a:rPr lang="nl-BE" dirty="0" err="1"/>
              <a:t>regional</a:t>
            </a:r>
            <a:r>
              <a:rPr lang="nl-BE" dirty="0"/>
              <a:t> units </a:t>
            </a:r>
            <a:r>
              <a:rPr lang="nl-BE" dirty="0" err="1"/>
              <a:t>with</a:t>
            </a:r>
            <a:endParaRPr lang="nl-BE" dirty="0"/>
          </a:p>
          <a:p>
            <a:pPr lvl="2"/>
            <a:r>
              <a:rPr lang="nl-BE" dirty="0" err="1"/>
              <a:t>Police</a:t>
            </a:r>
            <a:endParaRPr lang="nl-BE" dirty="0"/>
          </a:p>
          <a:p>
            <a:pPr lvl="2"/>
            <a:r>
              <a:rPr lang="nl-BE" dirty="0" err="1"/>
              <a:t>Prosecution</a:t>
            </a:r>
            <a:endParaRPr lang="nl-BE" dirty="0"/>
          </a:p>
          <a:p>
            <a:pPr lvl="2"/>
            <a:r>
              <a:rPr lang="nl-BE" dirty="0" err="1"/>
              <a:t>Probation</a:t>
            </a:r>
            <a:endParaRPr lang="nl-BE" dirty="0"/>
          </a:p>
          <a:p>
            <a:pPr lvl="2"/>
            <a:r>
              <a:rPr lang="nl-BE" dirty="0" err="1"/>
              <a:t>Victim</a:t>
            </a:r>
            <a:r>
              <a:rPr lang="nl-BE" dirty="0"/>
              <a:t> </a:t>
            </a:r>
            <a:r>
              <a:rPr lang="nl-BE" dirty="0" err="1"/>
              <a:t>aid</a:t>
            </a:r>
            <a:endParaRPr lang="nl-BE" dirty="0"/>
          </a:p>
          <a:p>
            <a:pPr lvl="2"/>
            <a:r>
              <a:rPr lang="nl-BE" dirty="0"/>
              <a:t>Council </a:t>
            </a:r>
            <a:r>
              <a:rPr lang="nl-BE" dirty="0" err="1"/>
              <a:t>for</a:t>
            </a:r>
            <a:r>
              <a:rPr lang="nl-BE" dirty="0"/>
              <a:t> </a:t>
            </a:r>
            <a:r>
              <a:rPr lang="nl-BE" dirty="0" err="1"/>
              <a:t>child</a:t>
            </a:r>
            <a:r>
              <a:rPr lang="nl-BE" dirty="0"/>
              <a:t> </a:t>
            </a:r>
            <a:r>
              <a:rPr lang="nl-BE" dirty="0" err="1"/>
              <a:t>protection</a:t>
            </a:r>
            <a:endParaRPr lang="nl-BE" dirty="0"/>
          </a:p>
          <a:p>
            <a:pPr lvl="2"/>
            <a:r>
              <a:rPr lang="nl-BE" dirty="0"/>
              <a:t>Plus </a:t>
            </a:r>
            <a:r>
              <a:rPr lang="nl-BE" dirty="0" err="1"/>
              <a:t>sometimes</a:t>
            </a:r>
            <a:r>
              <a:rPr lang="nl-BE" dirty="0"/>
              <a:t> (eg in </a:t>
            </a:r>
            <a:r>
              <a:rPr lang="nl-BE" dirty="0" err="1"/>
              <a:t>Rdam</a:t>
            </a:r>
            <a:r>
              <a:rPr lang="nl-BE" dirty="0"/>
              <a:t>) </a:t>
            </a:r>
            <a:r>
              <a:rPr lang="nl-BE" dirty="0" err="1"/>
              <a:t>municipality</a:t>
            </a:r>
            <a:r>
              <a:rPr lang="nl-BE" dirty="0"/>
              <a:t>, </a:t>
            </a:r>
            <a:r>
              <a:rPr lang="nl-BE" dirty="0" err="1"/>
              <a:t>youth</a:t>
            </a:r>
            <a:r>
              <a:rPr lang="nl-BE" dirty="0"/>
              <a:t> </a:t>
            </a:r>
            <a:r>
              <a:rPr lang="nl-BE" dirty="0" err="1"/>
              <a:t>protection</a:t>
            </a:r>
            <a:r>
              <a:rPr lang="nl-BE" dirty="0"/>
              <a:t>, Safe Home (</a:t>
            </a:r>
            <a:r>
              <a:rPr lang="nl-BE" dirty="0" err="1"/>
              <a:t>for</a:t>
            </a:r>
            <a:r>
              <a:rPr lang="nl-BE" dirty="0"/>
              <a:t> </a:t>
            </a:r>
            <a:r>
              <a:rPr lang="nl-BE" dirty="0" err="1"/>
              <a:t>abuse</a:t>
            </a:r>
            <a:r>
              <a:rPr lang="nl-BE" dirty="0"/>
              <a:t> at home of </a:t>
            </a:r>
            <a:r>
              <a:rPr lang="nl-BE" dirty="0" err="1"/>
              <a:t>kids</a:t>
            </a:r>
            <a:r>
              <a:rPr lang="nl-BE" dirty="0"/>
              <a:t>, partners, </a:t>
            </a:r>
            <a:r>
              <a:rPr lang="nl-BE" dirty="0" err="1"/>
              <a:t>elderly</a:t>
            </a:r>
            <a:r>
              <a:rPr lang="nl-BE" dirty="0"/>
              <a:t>,…)</a:t>
            </a:r>
          </a:p>
        </p:txBody>
      </p:sp>
      <p:sp>
        <p:nvSpPr>
          <p:cNvPr id="4" name="Tijdelijke aanduiding voor dianummer 3">
            <a:extLst>
              <a:ext uri="{FF2B5EF4-FFF2-40B4-BE49-F238E27FC236}">
                <a16:creationId xmlns:a16="http://schemas.microsoft.com/office/drawing/2014/main" xmlns="" id="{5201C311-BA7D-471F-81D8-4AA0B486FD84}"/>
              </a:ext>
            </a:extLst>
          </p:cNvPr>
          <p:cNvSpPr>
            <a:spLocks noGrp="1"/>
          </p:cNvSpPr>
          <p:nvPr>
            <p:ph type="sldNum" sz="quarter" idx="11"/>
          </p:nvPr>
        </p:nvSpPr>
        <p:spPr/>
        <p:txBody>
          <a:bodyPr/>
          <a:lstStyle/>
          <a:p>
            <a:pPr>
              <a:defRPr/>
            </a:pPr>
            <a:fld id="{35A0D4B1-61D4-4C6F-B245-2B2DEB95FFE4}" type="slidenum">
              <a:rPr lang="en-US" smtClean="0"/>
              <a:pPr>
                <a:defRPr/>
              </a:pPr>
              <a:t>27</a:t>
            </a:fld>
            <a:endParaRPr lang="en-US" dirty="0"/>
          </a:p>
        </p:txBody>
      </p:sp>
    </p:spTree>
    <p:extLst>
      <p:ext uri="{BB962C8B-B14F-4D97-AF65-F5344CB8AC3E}">
        <p14:creationId xmlns:p14="http://schemas.microsoft.com/office/powerpoint/2010/main" xmlns="" val="42178151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566932-96C2-44B0-921B-264B272A9EA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9A6CD8FB-DCA4-4190-86DA-D80D47222130}"/>
              </a:ext>
            </a:extLst>
          </p:cNvPr>
          <p:cNvSpPr>
            <a:spLocks noGrp="1"/>
          </p:cNvSpPr>
          <p:nvPr>
            <p:ph idx="1"/>
          </p:nvPr>
        </p:nvSpPr>
        <p:spPr>
          <a:xfrm>
            <a:off x="457200" y="1274622"/>
            <a:ext cx="8229600" cy="5076825"/>
          </a:xfrm>
        </p:spPr>
        <p:txBody>
          <a:bodyPr/>
          <a:lstStyle/>
          <a:p>
            <a:pPr lvl="1"/>
            <a:r>
              <a:rPr lang="nl-BE" dirty="0"/>
              <a:t>Goal </a:t>
            </a:r>
            <a:r>
              <a:rPr lang="nl-BE" dirty="0" err="1"/>
              <a:t>to</a:t>
            </a:r>
            <a:r>
              <a:rPr lang="nl-BE" dirty="0"/>
              <a:t> issue (</a:t>
            </a:r>
            <a:r>
              <a:rPr lang="nl-BE" dirty="0" err="1"/>
              <a:t>swiftly</a:t>
            </a:r>
            <a:r>
              <a:rPr lang="nl-BE" dirty="0"/>
              <a:t>) </a:t>
            </a:r>
            <a:r>
              <a:rPr lang="nl-BE" dirty="0" err="1"/>
              <a:t>recommendation</a:t>
            </a:r>
            <a:r>
              <a:rPr lang="nl-BE" dirty="0"/>
              <a:t> </a:t>
            </a:r>
            <a:r>
              <a:rPr lang="nl-BE" dirty="0" err="1"/>
              <a:t>to</a:t>
            </a:r>
            <a:r>
              <a:rPr lang="nl-BE" dirty="0"/>
              <a:t> </a:t>
            </a:r>
            <a:r>
              <a:rPr lang="nl-BE" dirty="0" err="1"/>
              <a:t>officer</a:t>
            </a:r>
            <a:r>
              <a:rPr lang="nl-BE" dirty="0"/>
              <a:t> of </a:t>
            </a:r>
            <a:r>
              <a:rPr lang="nl-BE" dirty="0" err="1"/>
              <a:t>prosecution</a:t>
            </a:r>
            <a:r>
              <a:rPr lang="nl-BE" dirty="0"/>
              <a:t> (OM) </a:t>
            </a:r>
            <a:r>
              <a:rPr lang="nl-BE" dirty="0" err="1"/>
              <a:t>who</a:t>
            </a:r>
            <a:r>
              <a:rPr lang="nl-BE" dirty="0"/>
              <a:t> </a:t>
            </a:r>
            <a:r>
              <a:rPr lang="nl-BE" dirty="0" err="1"/>
              <a:t>decides</a:t>
            </a:r>
            <a:r>
              <a:rPr lang="nl-BE" dirty="0"/>
              <a:t>:</a:t>
            </a:r>
          </a:p>
          <a:p>
            <a:pPr lvl="2"/>
            <a:r>
              <a:rPr lang="nl-BE" dirty="0" err="1"/>
              <a:t>Work</a:t>
            </a:r>
            <a:r>
              <a:rPr lang="nl-BE" dirty="0"/>
              <a:t> </a:t>
            </a:r>
            <a:r>
              <a:rPr lang="nl-BE" dirty="0" err="1"/>
              <a:t>punishment</a:t>
            </a:r>
            <a:endParaRPr lang="nl-BE" dirty="0"/>
          </a:p>
          <a:p>
            <a:pPr lvl="2"/>
            <a:r>
              <a:rPr lang="nl-BE" dirty="0"/>
              <a:t>Fine</a:t>
            </a:r>
          </a:p>
          <a:p>
            <a:pPr lvl="2"/>
            <a:r>
              <a:rPr lang="nl-BE" dirty="0" smtClean="0"/>
              <a:t>Court</a:t>
            </a:r>
            <a:endParaRPr lang="nl-BE" dirty="0"/>
          </a:p>
          <a:p>
            <a:pPr lvl="2"/>
            <a:r>
              <a:rPr lang="nl-BE" dirty="0"/>
              <a:t>In </a:t>
            </a:r>
            <a:r>
              <a:rPr lang="nl-BE" dirty="0" err="1"/>
              <a:t>some</a:t>
            </a:r>
            <a:r>
              <a:rPr lang="nl-BE" dirty="0"/>
              <a:t> cases </a:t>
            </a:r>
            <a:r>
              <a:rPr lang="nl-BE" dirty="0" err="1"/>
              <a:t>they</a:t>
            </a:r>
            <a:r>
              <a:rPr lang="nl-BE" dirty="0"/>
              <a:t> </a:t>
            </a:r>
            <a:r>
              <a:rPr lang="nl-BE" dirty="0" err="1"/>
              <a:t>only</a:t>
            </a:r>
            <a:r>
              <a:rPr lang="nl-BE" dirty="0"/>
              <a:t> </a:t>
            </a:r>
            <a:r>
              <a:rPr lang="nl-BE" dirty="0" err="1"/>
              <a:t>communicate</a:t>
            </a:r>
            <a:r>
              <a:rPr lang="nl-BE" dirty="0"/>
              <a:t> in </a:t>
            </a:r>
            <a:r>
              <a:rPr lang="nl-BE" dirty="0" err="1"/>
              <a:t>written</a:t>
            </a:r>
            <a:r>
              <a:rPr lang="nl-BE" dirty="0"/>
              <a:t>, </a:t>
            </a:r>
            <a:r>
              <a:rPr lang="nl-BE" dirty="0" err="1"/>
              <a:t>sometimes</a:t>
            </a:r>
            <a:r>
              <a:rPr lang="nl-BE" dirty="0"/>
              <a:t> </a:t>
            </a:r>
            <a:r>
              <a:rPr lang="nl-BE" dirty="0" err="1"/>
              <a:t>they</a:t>
            </a:r>
            <a:r>
              <a:rPr lang="nl-BE" dirty="0"/>
              <a:t> have a meeting </a:t>
            </a:r>
            <a:r>
              <a:rPr lang="nl-BE" dirty="0" err="1"/>
              <a:t>each</a:t>
            </a:r>
            <a:r>
              <a:rPr lang="nl-BE" dirty="0"/>
              <a:t> </a:t>
            </a:r>
            <a:r>
              <a:rPr lang="nl-BE" dirty="0" err="1"/>
              <a:t>day</a:t>
            </a:r>
            <a:r>
              <a:rPr lang="nl-BE" dirty="0"/>
              <a:t>, </a:t>
            </a:r>
            <a:r>
              <a:rPr lang="nl-BE" dirty="0" err="1"/>
              <a:t>sometimes</a:t>
            </a:r>
            <a:r>
              <a:rPr lang="nl-BE" dirty="0"/>
              <a:t> </a:t>
            </a:r>
            <a:r>
              <a:rPr lang="nl-BE" dirty="0" err="1"/>
              <a:t>there</a:t>
            </a:r>
            <a:r>
              <a:rPr lang="nl-BE" dirty="0"/>
              <a:t> is more intensive </a:t>
            </a:r>
            <a:r>
              <a:rPr lang="nl-BE" dirty="0" err="1"/>
              <a:t>discussion</a:t>
            </a:r>
            <a:r>
              <a:rPr lang="nl-BE" dirty="0"/>
              <a:t> of </a:t>
            </a:r>
            <a:r>
              <a:rPr lang="nl-BE" dirty="0" err="1"/>
              <a:t>each</a:t>
            </a:r>
            <a:r>
              <a:rPr lang="nl-BE" dirty="0"/>
              <a:t> case</a:t>
            </a:r>
          </a:p>
          <a:p>
            <a:pPr lvl="2"/>
            <a:endParaRPr lang="nl-BE" dirty="0"/>
          </a:p>
          <a:p>
            <a:pPr lvl="2"/>
            <a:endParaRPr lang="nl-BE" dirty="0"/>
          </a:p>
          <a:p>
            <a:pPr lvl="2"/>
            <a:endParaRPr lang="nl-BE" dirty="0"/>
          </a:p>
        </p:txBody>
      </p:sp>
      <p:sp>
        <p:nvSpPr>
          <p:cNvPr id="4" name="Tijdelijke aanduiding voor dianummer 3">
            <a:extLst>
              <a:ext uri="{FF2B5EF4-FFF2-40B4-BE49-F238E27FC236}">
                <a16:creationId xmlns:a16="http://schemas.microsoft.com/office/drawing/2014/main" xmlns="" id="{5201C311-BA7D-471F-81D8-4AA0B486FD84}"/>
              </a:ext>
            </a:extLst>
          </p:cNvPr>
          <p:cNvSpPr>
            <a:spLocks noGrp="1"/>
          </p:cNvSpPr>
          <p:nvPr>
            <p:ph type="sldNum" sz="quarter" idx="11"/>
          </p:nvPr>
        </p:nvSpPr>
        <p:spPr/>
        <p:txBody>
          <a:bodyPr/>
          <a:lstStyle/>
          <a:p>
            <a:pPr>
              <a:defRPr/>
            </a:pPr>
            <a:fld id="{35A0D4B1-61D4-4C6F-B245-2B2DEB95FFE4}" type="slidenum">
              <a:rPr lang="en-US" smtClean="0"/>
              <a:pPr>
                <a:defRPr/>
              </a:pPr>
              <a:t>28</a:t>
            </a:fld>
            <a:endParaRPr lang="en-US" dirty="0"/>
          </a:p>
        </p:txBody>
      </p:sp>
    </p:spTree>
    <p:extLst>
      <p:ext uri="{BB962C8B-B14F-4D97-AF65-F5344CB8AC3E}">
        <p14:creationId xmlns:p14="http://schemas.microsoft.com/office/powerpoint/2010/main" xmlns="" val="11101633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a:t>Do these approaches on structuring seem reasonable to you?</a:t>
            </a:r>
          </a:p>
          <a:p>
            <a:r>
              <a:rPr lang="nl-BE" dirty="0"/>
              <a:t>a) </a:t>
            </a:r>
            <a:r>
              <a:rPr lang="nl-BE" dirty="0" err="1"/>
              <a:t>Very</a:t>
            </a:r>
            <a:r>
              <a:rPr lang="nl-BE" dirty="0"/>
              <a:t> </a:t>
            </a:r>
            <a:r>
              <a:rPr lang="nl-BE" dirty="0" err="1"/>
              <a:t>reasonable</a:t>
            </a:r>
            <a:r>
              <a:rPr lang="nl-BE" dirty="0"/>
              <a:t> </a:t>
            </a:r>
          </a:p>
          <a:p>
            <a:r>
              <a:rPr lang="nl-BE" dirty="0"/>
              <a:t>b) </a:t>
            </a:r>
            <a:r>
              <a:rPr lang="nl-BE" dirty="0" err="1"/>
              <a:t>Somewhat</a:t>
            </a:r>
            <a:r>
              <a:rPr lang="nl-BE" dirty="0"/>
              <a:t> </a:t>
            </a:r>
            <a:r>
              <a:rPr lang="nl-BE" dirty="0" err="1"/>
              <a:t>reasonable</a:t>
            </a:r>
            <a:r>
              <a:rPr lang="nl-BE" dirty="0"/>
              <a:t> </a:t>
            </a:r>
          </a:p>
          <a:p>
            <a:r>
              <a:rPr lang="nl-BE" dirty="0"/>
              <a:t>c) </a:t>
            </a:r>
            <a:r>
              <a:rPr lang="nl-BE" dirty="0" err="1"/>
              <a:t>Somewhat</a:t>
            </a:r>
            <a:r>
              <a:rPr lang="nl-BE" dirty="0"/>
              <a:t> </a:t>
            </a:r>
            <a:r>
              <a:rPr lang="nl-BE" dirty="0" err="1"/>
              <a:t>problematic</a:t>
            </a:r>
            <a:r>
              <a:rPr lang="nl-BE" dirty="0"/>
              <a:t> </a:t>
            </a:r>
          </a:p>
          <a:p>
            <a:r>
              <a:rPr lang="nl-BE" dirty="0"/>
              <a:t>d) </a:t>
            </a:r>
            <a:r>
              <a:rPr lang="nl-BE" dirty="0" err="1"/>
              <a:t>Very</a:t>
            </a:r>
            <a:r>
              <a:rPr lang="nl-BE" dirty="0"/>
              <a:t> </a:t>
            </a:r>
            <a:r>
              <a:rPr lang="nl-BE" dirty="0" err="1"/>
              <a:t>problematic</a:t>
            </a:r>
            <a:r>
              <a:rPr lang="nl-BE" dirty="0"/>
              <a:t> </a:t>
            </a:r>
          </a:p>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29</a:t>
            </a:fld>
            <a:endParaRPr lang="en-US" dirty="0"/>
          </a:p>
        </p:txBody>
      </p:sp>
    </p:spTree>
    <p:extLst>
      <p:ext uri="{BB962C8B-B14F-4D97-AF65-F5344CB8AC3E}">
        <p14:creationId xmlns:p14="http://schemas.microsoft.com/office/powerpoint/2010/main" xmlns="" val="3768916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HW feedback</a:t>
            </a:r>
            <a:endParaRPr lang="en-GB" dirty="0"/>
          </a:p>
        </p:txBody>
      </p:sp>
      <p:sp>
        <p:nvSpPr>
          <p:cNvPr id="3" name="Zástupný symbol pro obsah 2"/>
          <p:cNvSpPr>
            <a:spLocks noGrp="1"/>
          </p:cNvSpPr>
          <p:nvPr>
            <p:ph idx="1"/>
          </p:nvPr>
        </p:nvSpPr>
        <p:spPr/>
        <p:txBody>
          <a:bodyPr/>
          <a:lstStyle/>
          <a:p>
            <a:r>
              <a:rPr lang="en-GB" dirty="0" smtClean="0"/>
              <a:t>Surprise </a:t>
            </a:r>
            <a:r>
              <a:rPr lang="cs-CZ" dirty="0" smtClean="0"/>
              <a:t>#1 – </a:t>
            </a:r>
            <a:r>
              <a:rPr lang="cs-CZ" dirty="0" err="1" smtClean="0"/>
              <a:t>Quantity</a:t>
            </a:r>
            <a:endParaRPr lang="cs-CZ" dirty="0" smtClean="0"/>
          </a:p>
          <a:p>
            <a:r>
              <a:rPr lang="cs-CZ" dirty="0" err="1" smtClean="0"/>
              <a:t>Surprise</a:t>
            </a:r>
            <a:r>
              <a:rPr lang="cs-CZ" dirty="0" smtClean="0"/>
              <a:t> #2 – </a:t>
            </a:r>
            <a:r>
              <a:rPr lang="cs-CZ" dirty="0" err="1" smtClean="0"/>
              <a:t>Passports</a:t>
            </a:r>
            <a:r>
              <a:rPr lang="cs-CZ" dirty="0" smtClean="0"/>
              <a:t> </a:t>
            </a:r>
            <a:r>
              <a:rPr lang="cs-CZ" dirty="0" err="1" smtClean="0"/>
              <a:t>and</a:t>
            </a:r>
            <a:r>
              <a:rPr lang="cs-CZ" dirty="0" smtClean="0"/>
              <a:t> licence </a:t>
            </a:r>
            <a:r>
              <a:rPr lang="cs-CZ" dirty="0" err="1" smtClean="0"/>
              <a:t>plates</a:t>
            </a:r>
            <a:endParaRPr lang="cs-CZ" dirty="0" smtClean="0"/>
          </a:p>
          <a:p>
            <a:endParaRPr lang="cs-CZ" dirty="0" smtClean="0"/>
          </a:p>
          <a:p>
            <a:r>
              <a:rPr lang="cs-CZ" dirty="0" err="1" smtClean="0"/>
              <a:t>How</a:t>
            </a:r>
            <a:r>
              <a:rPr lang="cs-CZ" dirty="0" smtClean="0"/>
              <a:t> much </a:t>
            </a:r>
            <a:r>
              <a:rPr lang="cs-CZ" dirty="0" err="1" smtClean="0"/>
              <a:t>your</a:t>
            </a:r>
            <a:r>
              <a:rPr lang="cs-CZ" dirty="0" smtClean="0"/>
              <a:t> HW3 </a:t>
            </a:r>
            <a:r>
              <a:rPr lang="cs-CZ" dirty="0" err="1" smtClean="0"/>
              <a:t>and</a:t>
            </a:r>
            <a:r>
              <a:rPr lang="cs-CZ" dirty="0" smtClean="0"/>
              <a:t> HW4 </a:t>
            </a:r>
            <a:r>
              <a:rPr lang="cs-CZ" dirty="0" err="1" smtClean="0"/>
              <a:t>differ</a:t>
            </a:r>
            <a:r>
              <a:rPr lang="cs-CZ"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solidFill>
        </p:spPr>
        <p:txBody>
          <a:bodyPr/>
          <a:lstStyle/>
          <a:p>
            <a:r>
              <a:rPr lang="nl-BE" dirty="0"/>
              <a:t>POLL</a:t>
            </a:r>
          </a:p>
        </p:txBody>
      </p:sp>
      <p:sp>
        <p:nvSpPr>
          <p:cNvPr id="3" name="Tijdelijke aanduiding voor inhoud 2"/>
          <p:cNvSpPr>
            <a:spLocks noGrp="1"/>
          </p:cNvSpPr>
          <p:nvPr>
            <p:ph idx="1"/>
          </p:nvPr>
        </p:nvSpPr>
        <p:spPr/>
        <p:txBody>
          <a:bodyPr/>
          <a:lstStyle/>
          <a:p>
            <a:r>
              <a:rPr lang="nl-BE" dirty="0"/>
              <a:t>What could be problematic when structuring like this?</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30</a:t>
            </a:fld>
            <a:endParaRPr lang="en-US" dirty="0"/>
          </a:p>
        </p:txBody>
      </p:sp>
    </p:spTree>
    <p:extLst>
      <p:ext uri="{BB962C8B-B14F-4D97-AF65-F5344CB8AC3E}">
        <p14:creationId xmlns:p14="http://schemas.microsoft.com/office/powerpoint/2010/main" xmlns="" val="3318430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6A7181-87EF-453F-A518-3077A76F6496}"/>
              </a:ext>
            </a:extLst>
          </p:cNvPr>
          <p:cNvSpPr>
            <a:spLocks noGrp="1"/>
          </p:cNvSpPr>
          <p:nvPr>
            <p:ph type="title"/>
          </p:nvPr>
        </p:nvSpPr>
        <p:spPr>
          <a:solidFill>
            <a:srgbClr val="FFC000"/>
          </a:solidFill>
          <a:ln w="9525">
            <a:noFill/>
            <a:miter lim="800000"/>
            <a:headEnd/>
            <a:tailEnd/>
          </a:ln>
        </p:spPr>
        <p:txBody>
          <a:bodyPr vert="horz" wrap="square" lIns="91440" tIns="45720" rIns="91440" bIns="45720" numCol="1" anchor="ctr" anchorCtr="0" compatLnSpc="1">
            <a:prstTxWarp prst="textNoShape">
              <a:avLst/>
            </a:prstTxWarp>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847EB8BB-921E-4F96-8B06-16B8F3868F9E}"/>
              </a:ext>
            </a:extLst>
          </p:cNvPr>
          <p:cNvSpPr>
            <a:spLocks noGrp="1"/>
          </p:cNvSpPr>
          <p:nvPr>
            <p:ph idx="1"/>
          </p:nvPr>
        </p:nvSpPr>
        <p:spPr>
          <a:xfrm>
            <a:off x="443948" y="1115598"/>
            <a:ext cx="8229600" cy="5076825"/>
          </a:xfrm>
        </p:spPr>
        <p:txBody>
          <a:bodyPr/>
          <a:lstStyle/>
          <a:p>
            <a:r>
              <a:rPr lang="nl-BE" sz="2800" dirty="0"/>
              <a:t>No overall view of </a:t>
            </a:r>
            <a:r>
              <a:rPr lang="nl-BE" sz="2800" dirty="0" err="1"/>
              <a:t>offender</a:t>
            </a:r>
            <a:r>
              <a:rPr lang="nl-BE" sz="2800" dirty="0"/>
              <a:t>:</a:t>
            </a:r>
          </a:p>
          <a:p>
            <a:pPr lvl="1"/>
            <a:r>
              <a:rPr lang="nl-BE" sz="2400" dirty="0"/>
              <a:t>E.g. </a:t>
            </a:r>
            <a:r>
              <a:rPr lang="nl-BE" sz="2400" dirty="0" err="1"/>
              <a:t>being</a:t>
            </a:r>
            <a:r>
              <a:rPr lang="nl-BE" sz="2400" dirty="0"/>
              <a:t> </a:t>
            </a:r>
            <a:r>
              <a:rPr lang="nl-BE" sz="2400" dirty="0" err="1"/>
              <a:t>robbed</a:t>
            </a:r>
            <a:r>
              <a:rPr lang="nl-BE" sz="2400" dirty="0"/>
              <a:t>:</a:t>
            </a:r>
          </a:p>
          <a:p>
            <a:pPr lvl="2"/>
            <a:r>
              <a:rPr lang="nl-BE" sz="2000" dirty="0" err="1"/>
              <a:t>If</a:t>
            </a:r>
            <a:r>
              <a:rPr lang="nl-BE" sz="2000" dirty="0"/>
              <a:t> </a:t>
            </a:r>
            <a:r>
              <a:rPr lang="nl-BE" sz="2000" dirty="0" err="1"/>
              <a:t>someone</a:t>
            </a:r>
            <a:r>
              <a:rPr lang="nl-BE" sz="2000" dirty="0"/>
              <a:t> is </a:t>
            </a:r>
            <a:r>
              <a:rPr lang="nl-BE" sz="2000" dirty="0" err="1"/>
              <a:t>robbed</a:t>
            </a:r>
            <a:r>
              <a:rPr lang="nl-BE" sz="2000" dirty="0"/>
              <a:t> in a </a:t>
            </a:r>
            <a:r>
              <a:rPr lang="nl-BE" sz="2000" dirty="0" err="1"/>
              <a:t>street</a:t>
            </a:r>
            <a:r>
              <a:rPr lang="nl-BE" sz="2000" dirty="0"/>
              <a:t> </a:t>
            </a:r>
            <a:r>
              <a:rPr lang="nl-BE" sz="2000" dirty="0" err="1"/>
              <a:t>for</a:t>
            </a:r>
            <a:r>
              <a:rPr lang="nl-BE" sz="2000" dirty="0"/>
              <a:t> 200 EUR, </a:t>
            </a:r>
            <a:r>
              <a:rPr lang="nl-BE" sz="2000" dirty="0" err="1"/>
              <a:t>local</a:t>
            </a:r>
            <a:r>
              <a:rPr lang="nl-BE" sz="2000" dirty="0"/>
              <a:t> investigators </a:t>
            </a:r>
            <a:r>
              <a:rPr lang="nl-BE" sz="2000" dirty="0" err="1"/>
              <a:t>will</a:t>
            </a:r>
            <a:r>
              <a:rPr lang="nl-BE" sz="2000" dirty="0"/>
              <a:t> </a:t>
            </a:r>
            <a:r>
              <a:rPr lang="nl-BE" sz="2000" dirty="0" err="1"/>
              <a:t>pick</a:t>
            </a:r>
            <a:r>
              <a:rPr lang="nl-BE" sz="2000" dirty="0"/>
              <a:t> up </a:t>
            </a:r>
            <a:r>
              <a:rPr lang="nl-BE" sz="2000" dirty="0" err="1"/>
              <a:t>the</a:t>
            </a:r>
            <a:r>
              <a:rPr lang="nl-BE" sz="2000" dirty="0"/>
              <a:t> case </a:t>
            </a:r>
          </a:p>
          <a:p>
            <a:pPr lvl="2"/>
            <a:r>
              <a:rPr lang="nl-BE" sz="2000" dirty="0"/>
              <a:t>…but </a:t>
            </a:r>
            <a:r>
              <a:rPr lang="nl-BE" sz="2000" dirty="0" err="1"/>
              <a:t>if</a:t>
            </a:r>
            <a:r>
              <a:rPr lang="nl-BE" sz="2000" dirty="0"/>
              <a:t> a store is </a:t>
            </a:r>
            <a:r>
              <a:rPr lang="nl-BE" sz="2000" dirty="0" err="1"/>
              <a:t>robbed</a:t>
            </a:r>
            <a:r>
              <a:rPr lang="nl-BE" sz="2000" dirty="0"/>
              <a:t> in </a:t>
            </a:r>
            <a:r>
              <a:rPr lang="nl-BE" sz="2000" dirty="0" err="1"/>
              <a:t>the</a:t>
            </a:r>
            <a:r>
              <a:rPr lang="nl-BE" sz="2000" dirty="0"/>
              <a:t> </a:t>
            </a:r>
            <a:r>
              <a:rPr lang="nl-BE" sz="2000" dirty="0" err="1"/>
              <a:t>same</a:t>
            </a:r>
            <a:r>
              <a:rPr lang="nl-BE" sz="2000" dirty="0"/>
              <a:t> </a:t>
            </a:r>
            <a:r>
              <a:rPr lang="nl-BE" sz="2000" dirty="0" err="1"/>
              <a:t>street</a:t>
            </a:r>
            <a:r>
              <a:rPr lang="nl-BE" sz="2000" dirty="0"/>
              <a:t>, </a:t>
            </a:r>
            <a:r>
              <a:rPr lang="nl-BE" sz="2000" dirty="0" err="1"/>
              <a:t>the</a:t>
            </a:r>
            <a:r>
              <a:rPr lang="nl-BE" sz="2000" dirty="0"/>
              <a:t> </a:t>
            </a:r>
            <a:r>
              <a:rPr lang="nl-BE" sz="2000" dirty="0" err="1"/>
              <a:t>regional</a:t>
            </a:r>
            <a:r>
              <a:rPr lang="nl-BE" sz="2000" dirty="0"/>
              <a:t> team moves in</a:t>
            </a:r>
          </a:p>
          <a:p>
            <a:pPr lvl="2"/>
            <a:r>
              <a:rPr lang="nl-BE" sz="2000" dirty="0"/>
              <a:t>…</a:t>
            </a:r>
            <a:r>
              <a:rPr lang="nl-BE" sz="2000" dirty="0" err="1"/>
              <a:t>unless</a:t>
            </a:r>
            <a:r>
              <a:rPr lang="nl-BE" sz="2000" dirty="0"/>
              <a:t> </a:t>
            </a:r>
            <a:r>
              <a:rPr lang="nl-BE" sz="2000" dirty="0" err="1"/>
              <a:t>the</a:t>
            </a:r>
            <a:r>
              <a:rPr lang="nl-BE" sz="2000" dirty="0"/>
              <a:t> </a:t>
            </a:r>
            <a:r>
              <a:rPr lang="nl-BE" sz="2000" dirty="0" err="1"/>
              <a:t>victim</a:t>
            </a:r>
            <a:r>
              <a:rPr lang="nl-BE" sz="2000" dirty="0"/>
              <a:t> </a:t>
            </a:r>
            <a:r>
              <a:rPr lang="nl-BE" sz="2000" dirty="0" err="1"/>
              <a:t>and</a:t>
            </a:r>
            <a:r>
              <a:rPr lang="nl-BE" sz="2000" dirty="0"/>
              <a:t> </a:t>
            </a:r>
            <a:r>
              <a:rPr lang="nl-BE" sz="2000" dirty="0" err="1"/>
              <a:t>offender</a:t>
            </a:r>
            <a:r>
              <a:rPr lang="nl-BE" sz="2000" dirty="0"/>
              <a:t> have been in a </a:t>
            </a:r>
            <a:r>
              <a:rPr lang="nl-BE" sz="2000" dirty="0" err="1"/>
              <a:t>relationship</a:t>
            </a:r>
            <a:r>
              <a:rPr lang="nl-BE" sz="2000" dirty="0"/>
              <a:t>, </a:t>
            </a:r>
            <a:r>
              <a:rPr lang="nl-BE" sz="2000" dirty="0" err="1"/>
              <a:t>which</a:t>
            </a:r>
            <a:r>
              <a:rPr lang="nl-BE" sz="2000" dirty="0"/>
              <a:t> means </a:t>
            </a:r>
            <a:r>
              <a:rPr lang="nl-BE" sz="2000" dirty="0" err="1"/>
              <a:t>the</a:t>
            </a:r>
            <a:r>
              <a:rPr lang="nl-BE" sz="2000" dirty="0"/>
              <a:t> team </a:t>
            </a:r>
            <a:r>
              <a:rPr lang="nl-BE" sz="2000" dirty="0" err="1"/>
              <a:t>for</a:t>
            </a:r>
            <a:r>
              <a:rPr lang="nl-BE" sz="2000" dirty="0"/>
              <a:t> </a:t>
            </a:r>
            <a:r>
              <a:rPr lang="nl-BE" sz="2000" dirty="0" err="1"/>
              <a:t>domestic</a:t>
            </a:r>
            <a:r>
              <a:rPr lang="nl-BE" sz="2000" dirty="0"/>
              <a:t> </a:t>
            </a:r>
            <a:r>
              <a:rPr lang="nl-BE" sz="2000" dirty="0" err="1"/>
              <a:t>violence</a:t>
            </a:r>
            <a:r>
              <a:rPr lang="nl-BE" sz="2000" dirty="0"/>
              <a:t> is in charge</a:t>
            </a:r>
          </a:p>
          <a:p>
            <a:pPr lvl="1"/>
            <a:r>
              <a:rPr lang="nl-BE" sz="2400" dirty="0"/>
              <a:t>But </a:t>
            </a:r>
            <a:r>
              <a:rPr lang="nl-BE" sz="2400" dirty="0" err="1"/>
              <a:t>criminals</a:t>
            </a:r>
            <a:r>
              <a:rPr lang="nl-BE" sz="2400" dirty="0"/>
              <a:t> do </a:t>
            </a:r>
            <a:r>
              <a:rPr lang="nl-BE" sz="2400" dirty="0" err="1"/>
              <a:t>not</a:t>
            </a:r>
            <a:r>
              <a:rPr lang="nl-BE" sz="2400" dirty="0"/>
              <a:t> </a:t>
            </a:r>
            <a:r>
              <a:rPr lang="nl-BE" sz="2400" dirty="0" err="1"/>
              <a:t>specialise</a:t>
            </a:r>
            <a:r>
              <a:rPr lang="nl-BE" sz="2400" dirty="0"/>
              <a:t>: </a:t>
            </a:r>
          </a:p>
          <a:p>
            <a:pPr lvl="2"/>
            <a:r>
              <a:rPr lang="nl-BE" sz="2000" dirty="0" err="1"/>
              <a:t>the</a:t>
            </a:r>
            <a:r>
              <a:rPr lang="nl-BE" sz="2000" dirty="0"/>
              <a:t> </a:t>
            </a:r>
            <a:r>
              <a:rPr lang="nl-BE" sz="2000" dirty="0" err="1"/>
              <a:t>same</a:t>
            </a:r>
            <a:r>
              <a:rPr lang="nl-BE" sz="2000" dirty="0"/>
              <a:t> </a:t>
            </a:r>
            <a:r>
              <a:rPr lang="nl-BE" sz="2000" dirty="0" err="1"/>
              <a:t>ones</a:t>
            </a:r>
            <a:r>
              <a:rPr lang="nl-BE" sz="2000" dirty="0"/>
              <a:t> </a:t>
            </a:r>
            <a:r>
              <a:rPr lang="nl-BE" sz="2000" dirty="0" err="1"/>
              <a:t>steal</a:t>
            </a:r>
            <a:r>
              <a:rPr lang="nl-BE" sz="2000" dirty="0"/>
              <a:t> a </a:t>
            </a:r>
            <a:r>
              <a:rPr lang="nl-BE" sz="2000" dirty="0" err="1"/>
              <a:t>car</a:t>
            </a:r>
            <a:r>
              <a:rPr lang="nl-BE" sz="2000" dirty="0"/>
              <a:t> (</a:t>
            </a:r>
            <a:r>
              <a:rPr lang="nl-BE" sz="2000" dirty="0" err="1"/>
              <a:t>connected</a:t>
            </a:r>
            <a:r>
              <a:rPr lang="nl-BE" sz="2000" dirty="0"/>
              <a:t> </a:t>
            </a:r>
            <a:r>
              <a:rPr lang="nl-BE" sz="2000" dirty="0" err="1"/>
              <a:t>to</a:t>
            </a:r>
            <a:r>
              <a:rPr lang="nl-BE" sz="2000" dirty="0"/>
              <a:t> a house or </a:t>
            </a:r>
            <a:r>
              <a:rPr lang="nl-BE" sz="2000" dirty="0" err="1"/>
              <a:t>not</a:t>
            </a:r>
            <a:r>
              <a:rPr lang="nl-BE" sz="2000" dirty="0"/>
              <a:t>), break </a:t>
            </a:r>
            <a:r>
              <a:rPr lang="nl-BE" sz="2000" dirty="0" err="1"/>
              <a:t>into</a:t>
            </a:r>
            <a:r>
              <a:rPr lang="nl-BE" sz="2000" dirty="0"/>
              <a:t> a house, </a:t>
            </a:r>
            <a:r>
              <a:rPr lang="nl-BE" sz="2000" dirty="0" err="1"/>
              <a:t>commit</a:t>
            </a:r>
            <a:r>
              <a:rPr lang="nl-BE" sz="2000" dirty="0"/>
              <a:t> </a:t>
            </a:r>
            <a:r>
              <a:rPr lang="nl-BE" sz="2000" dirty="0" err="1"/>
              <a:t>domestic</a:t>
            </a:r>
            <a:r>
              <a:rPr lang="nl-BE" sz="2000" dirty="0"/>
              <a:t> </a:t>
            </a:r>
            <a:r>
              <a:rPr lang="nl-BE" sz="2000" dirty="0" err="1"/>
              <a:t>violence</a:t>
            </a:r>
            <a:r>
              <a:rPr lang="nl-BE" sz="2000" dirty="0"/>
              <a:t>, rob </a:t>
            </a:r>
            <a:r>
              <a:rPr lang="nl-BE" sz="2000" dirty="0" err="1"/>
              <a:t>people</a:t>
            </a:r>
            <a:r>
              <a:rPr lang="nl-BE" sz="2000" dirty="0"/>
              <a:t> in </a:t>
            </a:r>
            <a:r>
              <a:rPr lang="nl-BE" sz="2000" dirty="0" err="1"/>
              <a:t>streets</a:t>
            </a:r>
            <a:r>
              <a:rPr lang="nl-BE" sz="2000" dirty="0"/>
              <a:t> </a:t>
            </a:r>
            <a:r>
              <a:rPr lang="nl-BE" sz="2000" dirty="0" err="1"/>
              <a:t>and</a:t>
            </a:r>
            <a:r>
              <a:rPr lang="nl-BE" sz="2000" dirty="0"/>
              <a:t> shops…</a:t>
            </a:r>
          </a:p>
          <a:p>
            <a:pPr lvl="2"/>
            <a:r>
              <a:rPr lang="nl-BE" sz="2000" dirty="0" err="1"/>
              <a:t>duplication</a:t>
            </a:r>
            <a:r>
              <a:rPr lang="nl-BE" sz="2000" dirty="0"/>
              <a:t> of effort </a:t>
            </a:r>
            <a:r>
              <a:rPr lang="nl-BE" sz="2000" dirty="0" err="1"/>
              <a:t>and</a:t>
            </a:r>
            <a:r>
              <a:rPr lang="nl-BE" sz="2000" dirty="0"/>
              <a:t> </a:t>
            </a:r>
            <a:r>
              <a:rPr lang="nl-BE" sz="2000" dirty="0" err="1"/>
              <a:t>communication</a:t>
            </a:r>
            <a:r>
              <a:rPr lang="nl-BE" sz="2000" dirty="0"/>
              <a:t> </a:t>
            </a:r>
            <a:r>
              <a:rPr lang="nl-BE" sz="2000" dirty="0" err="1"/>
              <a:t>problems</a:t>
            </a:r>
            <a:r>
              <a:rPr lang="nl-BE" sz="2000" dirty="0"/>
              <a:t> </a:t>
            </a:r>
            <a:r>
              <a:rPr lang="nl-BE" sz="2000" dirty="0" err="1"/>
              <a:t>abound</a:t>
            </a:r>
            <a:endParaRPr lang="nl-BE" sz="2000" dirty="0"/>
          </a:p>
          <a:p>
            <a:pPr marL="0" indent="0">
              <a:buNone/>
            </a:pPr>
            <a:endParaRPr lang="en-US" sz="2800" dirty="0"/>
          </a:p>
        </p:txBody>
      </p:sp>
      <p:sp>
        <p:nvSpPr>
          <p:cNvPr id="4" name="Tijdelijke aanduiding voor dianummer 3">
            <a:extLst>
              <a:ext uri="{FF2B5EF4-FFF2-40B4-BE49-F238E27FC236}">
                <a16:creationId xmlns:a16="http://schemas.microsoft.com/office/drawing/2014/main" xmlns="" id="{D2D44338-E037-45C9-9D9B-685EFA4BD031}"/>
              </a:ext>
            </a:extLst>
          </p:cNvPr>
          <p:cNvSpPr>
            <a:spLocks noGrp="1"/>
          </p:cNvSpPr>
          <p:nvPr>
            <p:ph type="sldNum" sz="quarter" idx="11"/>
          </p:nvPr>
        </p:nvSpPr>
        <p:spPr/>
        <p:txBody>
          <a:bodyPr/>
          <a:lstStyle/>
          <a:p>
            <a:pPr>
              <a:defRPr/>
            </a:pPr>
            <a:fld id="{35A0D4B1-61D4-4C6F-B245-2B2DEB95FFE4}" type="slidenum">
              <a:rPr lang="en-US" smtClean="0"/>
              <a:pPr>
                <a:defRPr/>
              </a:pPr>
              <a:t>31</a:t>
            </a:fld>
            <a:endParaRPr lang="en-US" dirty="0"/>
          </a:p>
        </p:txBody>
      </p:sp>
    </p:spTree>
    <p:extLst>
      <p:ext uri="{BB962C8B-B14F-4D97-AF65-F5344CB8AC3E}">
        <p14:creationId xmlns:p14="http://schemas.microsoft.com/office/powerpoint/2010/main" xmlns="" val="26346174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xmlns="" id="{A1ACEB61-1C68-453A-AAB0-2B6DA420ACE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B84FFB67-6739-4300-B779-13D4D1520DEE}"/>
              </a:ext>
            </a:extLst>
          </p:cNvPr>
          <p:cNvSpPr>
            <a:spLocks noGrp="1"/>
          </p:cNvSpPr>
          <p:nvPr>
            <p:ph idx="1"/>
          </p:nvPr>
        </p:nvSpPr>
        <p:spPr/>
        <p:txBody>
          <a:bodyPr/>
          <a:lstStyle/>
          <a:p>
            <a:r>
              <a:rPr lang="nl-BE" sz="2800" dirty="0" err="1"/>
              <a:t>Officers</a:t>
            </a:r>
            <a:r>
              <a:rPr lang="nl-BE" sz="2800" dirty="0"/>
              <a:t> have </a:t>
            </a:r>
            <a:r>
              <a:rPr lang="nl-BE" sz="2800" dirty="0" err="1"/>
              <a:t>to</a:t>
            </a:r>
            <a:r>
              <a:rPr lang="nl-BE" sz="2800" dirty="0"/>
              <a:t> input </a:t>
            </a:r>
            <a:r>
              <a:rPr lang="nl-BE" sz="2800" dirty="0" err="1"/>
              <a:t>lots</a:t>
            </a:r>
            <a:r>
              <a:rPr lang="nl-BE" sz="2800" dirty="0"/>
              <a:t> of </a:t>
            </a:r>
            <a:r>
              <a:rPr lang="nl-BE" sz="2800" dirty="0" err="1"/>
              <a:t>reports</a:t>
            </a:r>
            <a:r>
              <a:rPr lang="nl-BE" sz="2800" dirty="0"/>
              <a:t> </a:t>
            </a:r>
          </a:p>
          <a:p>
            <a:pPr lvl="1"/>
            <a:r>
              <a:rPr lang="nl-BE" sz="2400" dirty="0" err="1"/>
              <a:t>that</a:t>
            </a:r>
            <a:r>
              <a:rPr lang="nl-BE" sz="2400" dirty="0"/>
              <a:t> </a:t>
            </a:r>
            <a:r>
              <a:rPr lang="nl-BE" sz="2400" dirty="0" err="1"/>
              <a:t>generate</a:t>
            </a:r>
            <a:r>
              <a:rPr lang="nl-BE" sz="2400" dirty="0"/>
              <a:t> </a:t>
            </a:r>
            <a:r>
              <a:rPr lang="nl-BE" sz="2400" dirty="0" err="1"/>
              <a:t>meaningless</a:t>
            </a:r>
            <a:r>
              <a:rPr lang="nl-BE" sz="2400" dirty="0"/>
              <a:t> info (</a:t>
            </a:r>
            <a:r>
              <a:rPr lang="nl-BE" sz="2400" dirty="0" err="1"/>
              <a:t>lists</a:t>
            </a:r>
            <a:r>
              <a:rPr lang="nl-BE" sz="2400" dirty="0"/>
              <a:t> of </a:t>
            </a:r>
            <a:r>
              <a:rPr lang="nl-BE" sz="2400" dirty="0" err="1"/>
              <a:t>numbers</a:t>
            </a:r>
            <a:r>
              <a:rPr lang="nl-BE" sz="2400" dirty="0"/>
              <a:t> in red </a:t>
            </a:r>
            <a:r>
              <a:rPr lang="nl-BE" sz="2400" dirty="0" err="1"/>
              <a:t>and</a:t>
            </a:r>
            <a:r>
              <a:rPr lang="nl-BE" sz="2400" dirty="0"/>
              <a:t> green) </a:t>
            </a:r>
            <a:r>
              <a:rPr lang="nl-BE" sz="2400" dirty="0" err="1"/>
              <a:t>for</a:t>
            </a:r>
            <a:r>
              <a:rPr lang="nl-BE" sz="2400" dirty="0"/>
              <a:t> </a:t>
            </a:r>
            <a:r>
              <a:rPr lang="nl-BE" sz="2400" dirty="0" err="1"/>
              <a:t>doing</a:t>
            </a:r>
            <a:r>
              <a:rPr lang="nl-BE" sz="2400" dirty="0"/>
              <a:t> a </a:t>
            </a:r>
            <a:r>
              <a:rPr lang="nl-BE" sz="2400" dirty="0" err="1"/>
              <a:t>better</a:t>
            </a:r>
            <a:r>
              <a:rPr lang="nl-BE" sz="2400" dirty="0"/>
              <a:t> job</a:t>
            </a:r>
          </a:p>
          <a:p>
            <a:endParaRPr lang="nl-BE" sz="2800" dirty="0"/>
          </a:p>
        </p:txBody>
      </p:sp>
      <p:sp>
        <p:nvSpPr>
          <p:cNvPr id="4" name="Tijdelijke aanduiding voor dianummer 3">
            <a:extLst>
              <a:ext uri="{FF2B5EF4-FFF2-40B4-BE49-F238E27FC236}">
                <a16:creationId xmlns:a16="http://schemas.microsoft.com/office/drawing/2014/main" xmlns="" id="{36657C43-6DFD-444F-8A60-2C44FF16037B}"/>
              </a:ext>
            </a:extLst>
          </p:cNvPr>
          <p:cNvSpPr>
            <a:spLocks noGrp="1"/>
          </p:cNvSpPr>
          <p:nvPr>
            <p:ph type="sldNum" sz="quarter" idx="11"/>
          </p:nvPr>
        </p:nvSpPr>
        <p:spPr/>
        <p:txBody>
          <a:bodyPr/>
          <a:lstStyle/>
          <a:p>
            <a:fld id="{35A0D4B1-61D4-4C6F-B245-2B2DEB95FFE4}" type="slidenum">
              <a:rPr lang="en-US" smtClean="0"/>
              <a:pPr/>
              <a:t>32</a:t>
            </a:fld>
            <a:endParaRPr lang="en-US" dirty="0"/>
          </a:p>
        </p:txBody>
      </p:sp>
      <p:sp>
        <p:nvSpPr>
          <p:cNvPr id="6" name="Tekstballon: ovaal 5">
            <a:extLst>
              <a:ext uri="{FF2B5EF4-FFF2-40B4-BE49-F238E27FC236}">
                <a16:creationId xmlns:a16="http://schemas.microsoft.com/office/drawing/2014/main" xmlns="" id="{A75EE261-3901-4BF8-AD19-FC6689CFD6C3}"/>
              </a:ext>
            </a:extLst>
          </p:cNvPr>
          <p:cNvSpPr/>
          <p:nvPr/>
        </p:nvSpPr>
        <p:spPr>
          <a:xfrm>
            <a:off x="2226366" y="3403946"/>
            <a:ext cx="5632173" cy="2849217"/>
          </a:xfrm>
          <a:prstGeom prst="wedgeEllipseCallout">
            <a:avLst>
              <a:gd name="adj1" fmla="val -24127"/>
              <a:gd name="adj2" fmla="val -719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“Of the 9 hours per day, I spend 3 in the neighborhoud. The rest is spent on paperwork…(processing declarations, answering mails and phone calls…)”</a:t>
            </a:r>
          </a:p>
        </p:txBody>
      </p:sp>
    </p:spTree>
    <p:extLst>
      <p:ext uri="{BB962C8B-B14F-4D97-AF65-F5344CB8AC3E}">
        <p14:creationId xmlns:p14="http://schemas.microsoft.com/office/powerpoint/2010/main" xmlns="" val="34478032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B2275E58-E6D6-43A1-9645-C06FFF1C0E01}"/>
              </a:ext>
            </a:extLst>
          </p:cNvPr>
          <p:cNvSpPr>
            <a:spLocks noGrp="1"/>
          </p:cNvSpPr>
          <p:nvPr>
            <p:ph idx="1"/>
          </p:nvPr>
        </p:nvSpPr>
        <p:spPr/>
        <p:txBody>
          <a:bodyPr>
            <a:normAutofit fontScale="92500" lnSpcReduction="20000"/>
          </a:bodyPr>
          <a:lstStyle/>
          <a:p>
            <a:r>
              <a:rPr lang="nl-BE" dirty="0"/>
              <a:t>E.g. </a:t>
            </a:r>
            <a:r>
              <a:rPr lang="nl-BE" dirty="0" err="1"/>
              <a:t>for</a:t>
            </a:r>
            <a:r>
              <a:rPr lang="nl-BE" dirty="0"/>
              <a:t> </a:t>
            </a:r>
            <a:r>
              <a:rPr lang="nl-BE" dirty="0" err="1"/>
              <a:t>studied</a:t>
            </a:r>
            <a:r>
              <a:rPr lang="nl-BE" dirty="0"/>
              <a:t> cases of “frequent crimes”:</a:t>
            </a:r>
          </a:p>
          <a:p>
            <a:pPr lvl="1"/>
            <a:r>
              <a:rPr lang="nl-BE" dirty="0" err="1"/>
              <a:t>Lack</a:t>
            </a:r>
            <a:r>
              <a:rPr lang="nl-BE" dirty="0"/>
              <a:t> of </a:t>
            </a:r>
            <a:r>
              <a:rPr lang="nl-BE" dirty="0" err="1"/>
              <a:t>ownership</a:t>
            </a:r>
            <a:r>
              <a:rPr lang="nl-BE" dirty="0"/>
              <a:t>: </a:t>
            </a:r>
          </a:p>
          <a:p>
            <a:pPr lvl="2"/>
            <a:r>
              <a:rPr lang="nl-BE" dirty="0" err="1"/>
              <a:t>many</a:t>
            </a:r>
            <a:r>
              <a:rPr lang="nl-BE" dirty="0"/>
              <a:t> </a:t>
            </a:r>
            <a:r>
              <a:rPr lang="nl-BE" dirty="0" err="1"/>
              <a:t>officers</a:t>
            </a:r>
            <a:r>
              <a:rPr lang="nl-BE" dirty="0"/>
              <a:t> </a:t>
            </a:r>
            <a:r>
              <a:rPr lang="nl-BE" dirty="0" err="1"/>
              <a:t>involved</a:t>
            </a:r>
            <a:r>
              <a:rPr lang="nl-BE" dirty="0"/>
              <a:t> but no </a:t>
            </a:r>
            <a:r>
              <a:rPr lang="nl-BE" dirty="0" err="1"/>
              <a:t>one</a:t>
            </a:r>
            <a:r>
              <a:rPr lang="nl-BE" dirty="0"/>
              <a:t> </a:t>
            </a:r>
            <a:r>
              <a:rPr lang="nl-BE" dirty="0" err="1"/>
              <a:t>feels</a:t>
            </a:r>
            <a:r>
              <a:rPr lang="nl-BE" dirty="0"/>
              <a:t> </a:t>
            </a:r>
            <a:r>
              <a:rPr lang="nl-BE" dirty="0" err="1"/>
              <a:t>responsible</a:t>
            </a:r>
            <a:r>
              <a:rPr lang="nl-BE" dirty="0"/>
              <a:t> </a:t>
            </a:r>
            <a:r>
              <a:rPr lang="nl-BE" dirty="0" err="1"/>
              <a:t>for</a:t>
            </a:r>
            <a:r>
              <a:rPr lang="nl-BE" dirty="0"/>
              <a:t> </a:t>
            </a:r>
            <a:r>
              <a:rPr lang="nl-BE" dirty="0" err="1"/>
              <a:t>the</a:t>
            </a:r>
            <a:r>
              <a:rPr lang="nl-BE" dirty="0"/>
              <a:t> end </a:t>
            </a:r>
            <a:r>
              <a:rPr lang="nl-BE" dirty="0" err="1"/>
              <a:t>result</a:t>
            </a:r>
            <a:endParaRPr lang="nl-BE" dirty="0"/>
          </a:p>
          <a:p>
            <a:pPr lvl="1"/>
            <a:r>
              <a:rPr lang="nl-BE" dirty="0" err="1"/>
              <a:t>Fragmentation</a:t>
            </a:r>
            <a:r>
              <a:rPr lang="nl-BE" dirty="0"/>
              <a:t>: cases are cut up in separate </a:t>
            </a:r>
            <a:r>
              <a:rPr lang="nl-BE" dirty="0" err="1"/>
              <a:t>assignments</a:t>
            </a:r>
            <a:r>
              <a:rPr lang="nl-BE" dirty="0"/>
              <a:t> </a:t>
            </a:r>
            <a:r>
              <a:rPr lang="nl-BE" dirty="0" err="1"/>
              <a:t>for</a:t>
            </a:r>
            <a:r>
              <a:rPr lang="nl-BE" dirty="0"/>
              <a:t> diverse </a:t>
            </a:r>
            <a:r>
              <a:rPr lang="nl-BE" dirty="0" err="1"/>
              <a:t>people</a:t>
            </a:r>
            <a:endParaRPr lang="nl-BE" dirty="0"/>
          </a:p>
          <a:p>
            <a:pPr lvl="2"/>
            <a:r>
              <a:rPr lang="nl-BE" dirty="0" err="1"/>
              <a:t>Many</a:t>
            </a:r>
            <a:r>
              <a:rPr lang="nl-BE" dirty="0"/>
              <a:t> hand-overs, </a:t>
            </a:r>
            <a:r>
              <a:rPr lang="nl-BE" dirty="0" err="1"/>
              <a:t>with</a:t>
            </a:r>
            <a:r>
              <a:rPr lang="nl-BE" dirty="0"/>
              <a:t> no </a:t>
            </a:r>
            <a:r>
              <a:rPr lang="nl-BE" dirty="0" err="1"/>
              <a:t>one</a:t>
            </a:r>
            <a:r>
              <a:rPr lang="nl-BE" dirty="0"/>
              <a:t> </a:t>
            </a:r>
            <a:r>
              <a:rPr lang="nl-BE" dirty="0" err="1"/>
              <a:t>having</a:t>
            </a:r>
            <a:r>
              <a:rPr lang="nl-BE" dirty="0"/>
              <a:t> </a:t>
            </a:r>
            <a:r>
              <a:rPr lang="nl-BE" dirty="0" err="1"/>
              <a:t>the</a:t>
            </a:r>
            <a:r>
              <a:rPr lang="nl-BE" dirty="0"/>
              <a:t> </a:t>
            </a:r>
            <a:r>
              <a:rPr lang="nl-BE" dirty="0" err="1"/>
              <a:t>overview</a:t>
            </a:r>
            <a:endParaRPr lang="nl-BE" dirty="0"/>
          </a:p>
          <a:p>
            <a:pPr lvl="2"/>
            <a:r>
              <a:rPr lang="nl-BE" dirty="0"/>
              <a:t>At </a:t>
            </a:r>
            <a:r>
              <a:rPr lang="nl-BE" dirty="0" err="1"/>
              <a:t>the</a:t>
            </a:r>
            <a:r>
              <a:rPr lang="nl-BE" dirty="0"/>
              <a:t> end, </a:t>
            </a:r>
            <a:r>
              <a:rPr lang="nl-BE" dirty="0" err="1"/>
              <a:t>lots</a:t>
            </a:r>
            <a:r>
              <a:rPr lang="nl-BE" dirty="0"/>
              <a:t> of </a:t>
            </a:r>
            <a:r>
              <a:rPr lang="nl-BE" dirty="0" err="1"/>
              <a:t>repairing</a:t>
            </a:r>
            <a:r>
              <a:rPr lang="nl-BE" dirty="0"/>
              <a:t> </a:t>
            </a:r>
            <a:r>
              <a:rPr lang="nl-BE" dirty="0" err="1"/>
              <a:t>needed</a:t>
            </a:r>
            <a:r>
              <a:rPr lang="nl-BE" dirty="0"/>
              <a:t>  </a:t>
            </a:r>
          </a:p>
          <a:p>
            <a:pPr lvl="1"/>
            <a:r>
              <a:rPr lang="nl-BE" dirty="0" err="1"/>
              <a:t>Each</a:t>
            </a:r>
            <a:r>
              <a:rPr lang="nl-BE" dirty="0"/>
              <a:t> case is </a:t>
            </a:r>
            <a:r>
              <a:rPr lang="nl-BE" dirty="0" err="1"/>
              <a:t>seen</a:t>
            </a:r>
            <a:r>
              <a:rPr lang="nl-BE" dirty="0"/>
              <a:t> as </a:t>
            </a:r>
            <a:r>
              <a:rPr lang="nl-BE" dirty="0" err="1"/>
              <a:t>just</a:t>
            </a:r>
            <a:r>
              <a:rPr lang="nl-BE" dirty="0"/>
              <a:t> </a:t>
            </a:r>
            <a:r>
              <a:rPr lang="nl-BE" dirty="0" err="1"/>
              <a:t>an</a:t>
            </a:r>
            <a:r>
              <a:rPr lang="nl-BE" dirty="0"/>
              <a:t> incident even </a:t>
            </a:r>
            <a:r>
              <a:rPr lang="nl-BE" dirty="0" err="1"/>
              <a:t>if</a:t>
            </a:r>
            <a:r>
              <a:rPr lang="nl-BE" dirty="0"/>
              <a:t> </a:t>
            </a:r>
            <a:r>
              <a:rPr lang="nl-BE" dirty="0" err="1"/>
              <a:t>many</a:t>
            </a:r>
            <a:r>
              <a:rPr lang="nl-BE" dirty="0"/>
              <a:t> partners </a:t>
            </a:r>
            <a:r>
              <a:rPr lang="nl-BE" dirty="0" err="1"/>
              <a:t>involved</a:t>
            </a:r>
            <a:r>
              <a:rPr lang="nl-BE" dirty="0"/>
              <a:t>, over a long time </a:t>
            </a:r>
            <a:r>
              <a:rPr lang="nl-BE" dirty="0" err="1"/>
              <a:t>with</a:t>
            </a:r>
            <a:r>
              <a:rPr lang="nl-BE" dirty="0"/>
              <a:t> multiple </a:t>
            </a:r>
            <a:r>
              <a:rPr lang="nl-BE" dirty="0" err="1"/>
              <a:t>contacts</a:t>
            </a:r>
            <a:endParaRPr lang="nl-BE" dirty="0"/>
          </a:p>
          <a:p>
            <a:pPr lvl="2"/>
            <a:r>
              <a:rPr lang="nl-BE" dirty="0"/>
              <a:t>No interest in </a:t>
            </a:r>
            <a:r>
              <a:rPr lang="nl-BE" dirty="0" err="1"/>
              <a:t>the</a:t>
            </a:r>
            <a:r>
              <a:rPr lang="nl-BE" dirty="0"/>
              <a:t> </a:t>
            </a:r>
            <a:r>
              <a:rPr lang="nl-BE" dirty="0" err="1"/>
              <a:t>underlying</a:t>
            </a:r>
            <a:r>
              <a:rPr lang="nl-BE" dirty="0"/>
              <a:t> issues </a:t>
            </a:r>
          </a:p>
        </p:txBody>
      </p:sp>
      <p:sp>
        <p:nvSpPr>
          <p:cNvPr id="4" name="Tijdelijke aanduiding voor dianummer 3">
            <a:extLst>
              <a:ext uri="{FF2B5EF4-FFF2-40B4-BE49-F238E27FC236}">
                <a16:creationId xmlns:a16="http://schemas.microsoft.com/office/drawing/2014/main" xmlns=""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33</a:t>
            </a:fld>
            <a:endParaRPr lang="en-US" dirty="0"/>
          </a:p>
        </p:txBody>
      </p:sp>
    </p:spTree>
    <p:extLst>
      <p:ext uri="{BB962C8B-B14F-4D97-AF65-F5344CB8AC3E}">
        <p14:creationId xmlns:p14="http://schemas.microsoft.com/office/powerpoint/2010/main" xmlns="" val="29449121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B2275E58-E6D6-43A1-9645-C06FFF1C0E01}"/>
              </a:ext>
            </a:extLst>
          </p:cNvPr>
          <p:cNvSpPr>
            <a:spLocks noGrp="1"/>
          </p:cNvSpPr>
          <p:nvPr>
            <p:ph idx="1"/>
          </p:nvPr>
        </p:nvSpPr>
        <p:spPr>
          <a:xfrm>
            <a:off x="271671" y="1009582"/>
            <a:ext cx="8686800" cy="5076825"/>
          </a:xfrm>
        </p:spPr>
        <p:txBody>
          <a:bodyPr>
            <a:normAutofit lnSpcReduction="10000"/>
          </a:bodyPr>
          <a:lstStyle/>
          <a:p>
            <a:pPr lvl="1"/>
            <a:r>
              <a:rPr lang="nl-BE" dirty="0"/>
              <a:t>Focus on </a:t>
            </a:r>
            <a:r>
              <a:rPr lang="nl-BE" dirty="0" err="1"/>
              <a:t>criminal</a:t>
            </a:r>
            <a:r>
              <a:rPr lang="nl-BE" dirty="0"/>
              <a:t> </a:t>
            </a:r>
            <a:r>
              <a:rPr lang="nl-BE" dirty="0" err="1"/>
              <a:t>law</a:t>
            </a:r>
            <a:r>
              <a:rPr lang="nl-BE" dirty="0"/>
              <a:t> </a:t>
            </a:r>
            <a:r>
              <a:rPr lang="nl-BE" dirty="0" err="1"/>
              <a:t>and</a:t>
            </a:r>
            <a:r>
              <a:rPr lang="nl-BE" dirty="0"/>
              <a:t> </a:t>
            </a:r>
            <a:r>
              <a:rPr lang="nl-BE" dirty="0" err="1"/>
              <a:t>punishment</a:t>
            </a:r>
            <a:endParaRPr lang="nl-BE" dirty="0"/>
          </a:p>
          <a:p>
            <a:pPr lvl="2"/>
            <a:r>
              <a:rPr lang="nl-BE" dirty="0" err="1"/>
              <a:t>Only</a:t>
            </a:r>
            <a:r>
              <a:rPr lang="nl-BE" dirty="0"/>
              <a:t> </a:t>
            </a:r>
            <a:r>
              <a:rPr lang="nl-BE" dirty="0" err="1"/>
              <a:t>punishment</a:t>
            </a:r>
            <a:r>
              <a:rPr lang="nl-BE" dirty="0"/>
              <a:t> is </a:t>
            </a:r>
            <a:r>
              <a:rPr lang="nl-BE" dirty="0" err="1"/>
              <a:t>seen</a:t>
            </a:r>
            <a:r>
              <a:rPr lang="nl-BE" dirty="0"/>
              <a:t> as </a:t>
            </a:r>
            <a:r>
              <a:rPr lang="nl-BE" dirty="0" err="1"/>
              <a:t>good</a:t>
            </a:r>
            <a:r>
              <a:rPr lang="nl-BE" dirty="0"/>
              <a:t> </a:t>
            </a:r>
            <a:r>
              <a:rPr lang="nl-BE" dirty="0" err="1"/>
              <a:t>result</a:t>
            </a:r>
            <a:endParaRPr lang="nl-BE" dirty="0"/>
          </a:p>
          <a:p>
            <a:pPr lvl="2"/>
            <a:r>
              <a:rPr lang="nl-BE" dirty="0" err="1"/>
              <a:t>Hence</a:t>
            </a:r>
            <a:r>
              <a:rPr lang="nl-BE" dirty="0"/>
              <a:t> focus on </a:t>
            </a:r>
            <a:r>
              <a:rPr lang="nl-BE" dirty="0" err="1"/>
              <a:t>proof</a:t>
            </a:r>
            <a:endParaRPr lang="nl-BE" dirty="0"/>
          </a:p>
          <a:p>
            <a:pPr lvl="2"/>
            <a:r>
              <a:rPr lang="nl-BE" dirty="0" err="1"/>
              <a:t>Avoidance</a:t>
            </a:r>
            <a:r>
              <a:rPr lang="nl-BE" dirty="0"/>
              <a:t> of </a:t>
            </a:r>
            <a:r>
              <a:rPr lang="nl-BE" dirty="0" err="1"/>
              <a:t>other</a:t>
            </a:r>
            <a:r>
              <a:rPr lang="nl-BE" dirty="0"/>
              <a:t> kinds of </a:t>
            </a:r>
            <a:r>
              <a:rPr lang="nl-BE" dirty="0" err="1"/>
              <a:t>interventions</a:t>
            </a:r>
            <a:r>
              <a:rPr lang="nl-BE" dirty="0"/>
              <a:t> (</a:t>
            </a:r>
            <a:r>
              <a:rPr lang="nl-BE" dirty="0" err="1"/>
              <a:t>mediation</a:t>
            </a:r>
            <a:r>
              <a:rPr lang="nl-BE" dirty="0"/>
              <a:t>, </a:t>
            </a:r>
            <a:r>
              <a:rPr lang="nl-BE" dirty="0" err="1"/>
              <a:t>bringing</a:t>
            </a:r>
            <a:r>
              <a:rPr lang="nl-BE" dirty="0"/>
              <a:t> in care services,…) </a:t>
            </a:r>
          </a:p>
          <a:p>
            <a:pPr lvl="1"/>
            <a:r>
              <a:rPr lang="nl-BE" dirty="0" err="1"/>
              <a:t>Lack</a:t>
            </a:r>
            <a:r>
              <a:rPr lang="nl-BE" dirty="0"/>
              <a:t> of </a:t>
            </a:r>
            <a:r>
              <a:rPr lang="nl-BE" dirty="0" err="1"/>
              <a:t>communication</a:t>
            </a:r>
            <a:r>
              <a:rPr lang="nl-BE" dirty="0"/>
              <a:t> </a:t>
            </a:r>
            <a:r>
              <a:rPr lang="nl-BE" dirty="0" err="1"/>
              <a:t>with</a:t>
            </a:r>
            <a:r>
              <a:rPr lang="nl-BE" dirty="0"/>
              <a:t> partners</a:t>
            </a:r>
          </a:p>
          <a:p>
            <a:pPr lvl="2"/>
            <a:r>
              <a:rPr lang="nl-BE" dirty="0"/>
              <a:t>Little exchange of </a:t>
            </a:r>
            <a:r>
              <a:rPr lang="nl-BE" dirty="0" err="1"/>
              <a:t>the</a:t>
            </a:r>
            <a:r>
              <a:rPr lang="nl-BE" dirty="0"/>
              <a:t> </a:t>
            </a:r>
            <a:r>
              <a:rPr lang="nl-BE" dirty="0" err="1"/>
              <a:t>wealth</a:t>
            </a:r>
            <a:r>
              <a:rPr lang="nl-BE" dirty="0"/>
              <a:t> of information </a:t>
            </a:r>
            <a:r>
              <a:rPr lang="nl-BE" dirty="0" err="1"/>
              <a:t>concerning</a:t>
            </a:r>
            <a:r>
              <a:rPr lang="nl-BE" dirty="0"/>
              <a:t> </a:t>
            </a:r>
            <a:r>
              <a:rPr lang="nl-BE" dirty="0" err="1"/>
              <a:t>underlying</a:t>
            </a:r>
            <a:r>
              <a:rPr lang="nl-BE" dirty="0"/>
              <a:t> issues </a:t>
            </a:r>
            <a:r>
              <a:rPr lang="nl-BE" dirty="0" err="1"/>
              <a:t>that</a:t>
            </a:r>
            <a:r>
              <a:rPr lang="nl-BE" dirty="0"/>
              <a:t> is held </a:t>
            </a:r>
            <a:r>
              <a:rPr lang="nl-BE" dirty="0" err="1"/>
              <a:t>by</a:t>
            </a:r>
            <a:r>
              <a:rPr lang="nl-BE" dirty="0"/>
              <a:t> </a:t>
            </a:r>
            <a:r>
              <a:rPr lang="nl-BE" dirty="0" err="1"/>
              <a:t>each</a:t>
            </a:r>
            <a:r>
              <a:rPr lang="nl-BE" dirty="0"/>
              <a:t> partner (e.g. </a:t>
            </a:r>
            <a:r>
              <a:rPr lang="nl-BE" dirty="0" err="1"/>
              <a:t>probation</a:t>
            </a:r>
            <a:r>
              <a:rPr lang="nl-BE" dirty="0"/>
              <a:t> office, </a:t>
            </a:r>
            <a:r>
              <a:rPr lang="nl-BE" dirty="0" err="1"/>
              <a:t>safety</a:t>
            </a:r>
            <a:r>
              <a:rPr lang="nl-BE" dirty="0"/>
              <a:t> house, </a:t>
            </a:r>
            <a:r>
              <a:rPr lang="nl-BE" dirty="0" err="1"/>
              <a:t>victim</a:t>
            </a:r>
            <a:r>
              <a:rPr lang="nl-BE" dirty="0"/>
              <a:t> support…)</a:t>
            </a:r>
          </a:p>
          <a:p>
            <a:pPr lvl="1"/>
            <a:r>
              <a:rPr lang="nl-BE" dirty="0"/>
              <a:t> Speed </a:t>
            </a:r>
            <a:r>
              <a:rPr lang="nl-BE" dirty="0" err="1"/>
              <a:t>trumps</a:t>
            </a:r>
            <a:r>
              <a:rPr lang="nl-BE" dirty="0"/>
              <a:t> </a:t>
            </a:r>
            <a:r>
              <a:rPr lang="nl-BE" dirty="0" err="1"/>
              <a:t>quality</a:t>
            </a:r>
            <a:r>
              <a:rPr lang="nl-BE" dirty="0"/>
              <a:t> </a:t>
            </a:r>
            <a:r>
              <a:rPr lang="nl-BE" dirty="0" err="1"/>
              <a:t>for</a:t>
            </a:r>
            <a:r>
              <a:rPr lang="nl-BE" dirty="0"/>
              <a:t> </a:t>
            </a:r>
            <a:r>
              <a:rPr lang="nl-BE" dirty="0" err="1"/>
              <a:t>police</a:t>
            </a:r>
            <a:r>
              <a:rPr lang="nl-BE" dirty="0"/>
              <a:t> </a:t>
            </a:r>
            <a:r>
              <a:rPr lang="nl-BE" dirty="0" err="1"/>
              <a:t>and</a:t>
            </a:r>
            <a:r>
              <a:rPr lang="nl-BE" dirty="0"/>
              <a:t> </a:t>
            </a:r>
            <a:r>
              <a:rPr lang="nl-BE" dirty="0" err="1"/>
              <a:t>prosecution</a:t>
            </a:r>
            <a:endParaRPr lang="nl-BE" dirty="0"/>
          </a:p>
          <a:p>
            <a:pPr lvl="2"/>
            <a:r>
              <a:rPr lang="nl-BE" dirty="0" err="1"/>
              <a:t>decisions</a:t>
            </a:r>
            <a:r>
              <a:rPr lang="nl-BE" dirty="0"/>
              <a:t> </a:t>
            </a:r>
            <a:r>
              <a:rPr lang="nl-BE" dirty="0" err="1"/>
              <a:t>being</a:t>
            </a:r>
            <a:r>
              <a:rPr lang="nl-BE" dirty="0"/>
              <a:t> taken </a:t>
            </a:r>
            <a:r>
              <a:rPr lang="nl-BE" dirty="0" err="1"/>
              <a:t>under</a:t>
            </a:r>
            <a:r>
              <a:rPr lang="nl-BE" dirty="0"/>
              <a:t> </a:t>
            </a:r>
            <a:r>
              <a:rPr lang="nl-BE" dirty="0" err="1"/>
              <a:t>pressure</a:t>
            </a:r>
            <a:r>
              <a:rPr lang="nl-BE" dirty="0"/>
              <a:t>, </a:t>
            </a:r>
            <a:r>
              <a:rPr lang="nl-BE" dirty="0" err="1"/>
              <a:t>that</a:t>
            </a:r>
            <a:r>
              <a:rPr lang="nl-BE" dirty="0"/>
              <a:t> are </a:t>
            </a:r>
            <a:r>
              <a:rPr lang="nl-BE" dirty="0" err="1"/>
              <a:t>not</a:t>
            </a:r>
            <a:r>
              <a:rPr lang="nl-BE" dirty="0"/>
              <a:t> </a:t>
            </a:r>
            <a:r>
              <a:rPr lang="nl-BE" dirty="0" err="1"/>
              <a:t>very</a:t>
            </a:r>
            <a:r>
              <a:rPr lang="nl-BE" dirty="0"/>
              <a:t> </a:t>
            </a:r>
            <a:r>
              <a:rPr lang="nl-BE" dirty="0" err="1"/>
              <a:t>meaningful</a:t>
            </a:r>
            <a:endParaRPr lang="nl-BE" dirty="0"/>
          </a:p>
          <a:p>
            <a:pPr lvl="1"/>
            <a:endParaRPr lang="nl-BE" dirty="0"/>
          </a:p>
          <a:p>
            <a:pPr lvl="1"/>
            <a:endParaRPr lang="nl-BE" dirty="0"/>
          </a:p>
          <a:p>
            <a:pPr lvl="1"/>
            <a:endParaRPr lang="nl-BE" dirty="0"/>
          </a:p>
        </p:txBody>
      </p:sp>
      <p:sp>
        <p:nvSpPr>
          <p:cNvPr id="4" name="Tijdelijke aanduiding voor dianummer 3">
            <a:extLst>
              <a:ext uri="{FF2B5EF4-FFF2-40B4-BE49-F238E27FC236}">
                <a16:creationId xmlns:a16="http://schemas.microsoft.com/office/drawing/2014/main" xmlns=""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34</a:t>
            </a:fld>
            <a:endParaRPr lang="en-US" dirty="0"/>
          </a:p>
        </p:txBody>
      </p:sp>
    </p:spTree>
    <p:extLst>
      <p:ext uri="{BB962C8B-B14F-4D97-AF65-F5344CB8AC3E}">
        <p14:creationId xmlns:p14="http://schemas.microsoft.com/office/powerpoint/2010/main" xmlns="" val="38828781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28DB37-A045-4B4A-9BD1-7C74596FBF7B}"/>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B2275E58-E6D6-43A1-9645-C06FFF1C0E01}"/>
              </a:ext>
            </a:extLst>
          </p:cNvPr>
          <p:cNvSpPr>
            <a:spLocks noGrp="1"/>
          </p:cNvSpPr>
          <p:nvPr>
            <p:ph idx="1"/>
          </p:nvPr>
        </p:nvSpPr>
        <p:spPr>
          <a:xfrm>
            <a:off x="324680" y="996330"/>
            <a:ext cx="8501270" cy="5076825"/>
          </a:xfrm>
        </p:spPr>
        <p:txBody>
          <a:bodyPr>
            <a:normAutofit lnSpcReduction="10000"/>
          </a:bodyPr>
          <a:lstStyle/>
          <a:p>
            <a:pPr lvl="1"/>
            <a:r>
              <a:rPr lang="nl-BE" dirty="0" err="1"/>
              <a:t>Lack</a:t>
            </a:r>
            <a:r>
              <a:rPr lang="nl-BE" dirty="0"/>
              <a:t> of </a:t>
            </a:r>
            <a:r>
              <a:rPr lang="nl-BE" dirty="0" err="1"/>
              <a:t>clarity</a:t>
            </a:r>
            <a:r>
              <a:rPr lang="nl-BE" dirty="0"/>
              <a:t> </a:t>
            </a:r>
            <a:r>
              <a:rPr lang="nl-BE" dirty="0" err="1"/>
              <a:t>about</a:t>
            </a:r>
            <a:r>
              <a:rPr lang="nl-BE" dirty="0"/>
              <a:t> goal of </a:t>
            </a:r>
            <a:r>
              <a:rPr lang="nl-BE" dirty="0" err="1"/>
              <a:t>the</a:t>
            </a:r>
            <a:r>
              <a:rPr lang="nl-BE" dirty="0"/>
              <a:t> </a:t>
            </a:r>
            <a:r>
              <a:rPr lang="nl-BE" dirty="0" err="1"/>
              <a:t>declaration</a:t>
            </a:r>
            <a:r>
              <a:rPr lang="nl-BE" dirty="0"/>
              <a:t> </a:t>
            </a:r>
            <a:r>
              <a:rPr lang="nl-BE" dirty="0" err="1"/>
              <a:t>to</a:t>
            </a:r>
            <a:r>
              <a:rPr lang="nl-BE" dirty="0"/>
              <a:t> </a:t>
            </a:r>
            <a:r>
              <a:rPr lang="nl-BE" dirty="0" err="1"/>
              <a:t>the</a:t>
            </a:r>
            <a:r>
              <a:rPr lang="nl-BE" dirty="0"/>
              <a:t> </a:t>
            </a:r>
            <a:r>
              <a:rPr lang="nl-BE" dirty="0" err="1"/>
              <a:t>police</a:t>
            </a:r>
            <a:endParaRPr lang="nl-BE" dirty="0"/>
          </a:p>
          <a:p>
            <a:pPr lvl="2"/>
            <a:r>
              <a:rPr lang="nl-BE" dirty="0"/>
              <a:t>At first contact no </a:t>
            </a:r>
            <a:r>
              <a:rPr lang="nl-BE" dirty="0" err="1"/>
              <a:t>one</a:t>
            </a:r>
            <a:r>
              <a:rPr lang="nl-BE" dirty="0"/>
              <a:t> </a:t>
            </a:r>
            <a:r>
              <a:rPr lang="nl-BE" dirty="0" err="1"/>
              <a:t>ask</a:t>
            </a:r>
            <a:r>
              <a:rPr lang="nl-BE" dirty="0"/>
              <a:t> </a:t>
            </a:r>
            <a:r>
              <a:rPr lang="nl-BE" dirty="0" err="1"/>
              <a:t>what</a:t>
            </a:r>
            <a:r>
              <a:rPr lang="nl-BE" dirty="0"/>
              <a:t> is </a:t>
            </a:r>
            <a:r>
              <a:rPr lang="nl-BE" dirty="0" err="1"/>
              <a:t>the</a:t>
            </a:r>
            <a:r>
              <a:rPr lang="nl-BE" dirty="0"/>
              <a:t> </a:t>
            </a:r>
            <a:r>
              <a:rPr lang="nl-BE" dirty="0" err="1"/>
              <a:t>reason</a:t>
            </a:r>
            <a:r>
              <a:rPr lang="nl-BE" dirty="0"/>
              <a:t> </a:t>
            </a:r>
            <a:r>
              <a:rPr lang="nl-BE" dirty="0" err="1"/>
              <a:t>and</a:t>
            </a:r>
            <a:r>
              <a:rPr lang="nl-BE" dirty="0"/>
              <a:t> </a:t>
            </a:r>
            <a:r>
              <a:rPr lang="nl-BE" dirty="0" err="1"/>
              <a:t>expectation</a:t>
            </a:r>
            <a:r>
              <a:rPr lang="nl-BE" dirty="0"/>
              <a:t> of </a:t>
            </a:r>
            <a:r>
              <a:rPr lang="nl-BE" dirty="0" err="1"/>
              <a:t>the</a:t>
            </a:r>
            <a:r>
              <a:rPr lang="nl-BE" dirty="0"/>
              <a:t> </a:t>
            </a:r>
            <a:r>
              <a:rPr lang="nl-BE" dirty="0" err="1"/>
              <a:t>citizen</a:t>
            </a:r>
            <a:endParaRPr lang="nl-BE" dirty="0"/>
          </a:p>
          <a:p>
            <a:pPr lvl="3"/>
            <a:r>
              <a:rPr lang="nl-BE" dirty="0"/>
              <a:t>Eg I want </a:t>
            </a:r>
            <a:r>
              <a:rPr lang="nl-BE" dirty="0" err="1"/>
              <a:t>someone</a:t>
            </a:r>
            <a:r>
              <a:rPr lang="nl-BE" dirty="0"/>
              <a:t> </a:t>
            </a:r>
            <a:r>
              <a:rPr lang="nl-BE" dirty="0" err="1"/>
              <a:t>to</a:t>
            </a:r>
            <a:r>
              <a:rPr lang="nl-BE" dirty="0"/>
              <a:t> </a:t>
            </a:r>
            <a:r>
              <a:rPr lang="nl-BE" dirty="0" err="1"/>
              <a:t>be</a:t>
            </a:r>
            <a:r>
              <a:rPr lang="nl-BE" dirty="0"/>
              <a:t> </a:t>
            </a:r>
            <a:r>
              <a:rPr lang="nl-BE" dirty="0" err="1"/>
              <a:t>punished</a:t>
            </a:r>
            <a:r>
              <a:rPr lang="nl-BE" dirty="0"/>
              <a:t>, I </a:t>
            </a:r>
            <a:r>
              <a:rPr lang="nl-BE" dirty="0" err="1"/>
              <a:t>need</a:t>
            </a:r>
            <a:r>
              <a:rPr lang="nl-BE" dirty="0"/>
              <a:t> help </a:t>
            </a:r>
            <a:r>
              <a:rPr lang="nl-BE" dirty="0" err="1"/>
              <a:t>for</a:t>
            </a:r>
            <a:r>
              <a:rPr lang="nl-BE" dirty="0"/>
              <a:t> </a:t>
            </a:r>
            <a:r>
              <a:rPr lang="nl-BE" dirty="0" err="1"/>
              <a:t>myself</a:t>
            </a:r>
            <a:r>
              <a:rPr lang="nl-BE" dirty="0"/>
              <a:t> or </a:t>
            </a:r>
            <a:r>
              <a:rPr lang="nl-BE" dirty="0" err="1"/>
              <a:t>someone</a:t>
            </a:r>
            <a:r>
              <a:rPr lang="nl-BE" dirty="0"/>
              <a:t> </a:t>
            </a:r>
            <a:r>
              <a:rPr lang="nl-BE" dirty="0" err="1"/>
              <a:t>else</a:t>
            </a:r>
            <a:r>
              <a:rPr lang="nl-BE" dirty="0"/>
              <a:t>, I want a </a:t>
            </a:r>
            <a:r>
              <a:rPr lang="nl-BE" dirty="0" err="1"/>
              <a:t>situation</a:t>
            </a:r>
            <a:r>
              <a:rPr lang="nl-BE" dirty="0"/>
              <a:t> </a:t>
            </a:r>
            <a:r>
              <a:rPr lang="nl-BE" dirty="0" err="1"/>
              <a:t>to</a:t>
            </a:r>
            <a:r>
              <a:rPr lang="nl-BE" dirty="0"/>
              <a:t> stop, I want </a:t>
            </a:r>
            <a:r>
              <a:rPr lang="nl-BE" dirty="0" err="1"/>
              <a:t>to</a:t>
            </a:r>
            <a:r>
              <a:rPr lang="nl-BE" dirty="0"/>
              <a:t> get </a:t>
            </a:r>
            <a:r>
              <a:rPr lang="nl-BE" dirty="0" err="1"/>
              <a:t>damages</a:t>
            </a:r>
            <a:r>
              <a:rPr lang="nl-BE" dirty="0"/>
              <a:t> </a:t>
            </a:r>
            <a:r>
              <a:rPr lang="nl-BE" dirty="0" err="1"/>
              <a:t>repaid</a:t>
            </a:r>
            <a:r>
              <a:rPr lang="nl-BE" dirty="0"/>
              <a:t>, I want </a:t>
            </a:r>
            <a:r>
              <a:rPr lang="nl-BE" dirty="0" err="1"/>
              <a:t>to</a:t>
            </a:r>
            <a:r>
              <a:rPr lang="nl-BE" dirty="0"/>
              <a:t> get </a:t>
            </a:r>
            <a:r>
              <a:rPr lang="nl-BE" dirty="0" err="1"/>
              <a:t>my</a:t>
            </a:r>
            <a:r>
              <a:rPr lang="nl-BE" dirty="0"/>
              <a:t> stuff back, I </a:t>
            </a:r>
            <a:r>
              <a:rPr lang="nl-BE" dirty="0" err="1"/>
              <a:t>just</a:t>
            </a:r>
            <a:r>
              <a:rPr lang="nl-BE" dirty="0"/>
              <a:t> want information</a:t>
            </a:r>
          </a:p>
          <a:p>
            <a:pPr lvl="1"/>
            <a:r>
              <a:rPr lang="nl-BE" dirty="0" err="1"/>
              <a:t>Everything</a:t>
            </a:r>
            <a:r>
              <a:rPr lang="nl-BE" dirty="0"/>
              <a:t> has </a:t>
            </a:r>
            <a:r>
              <a:rPr lang="nl-BE" dirty="0" err="1"/>
              <a:t>equal</a:t>
            </a:r>
            <a:r>
              <a:rPr lang="nl-BE" dirty="0"/>
              <a:t> priority</a:t>
            </a:r>
          </a:p>
          <a:p>
            <a:pPr lvl="2"/>
            <a:r>
              <a:rPr lang="nl-BE" dirty="0" err="1"/>
              <a:t>Prosecution’s</a:t>
            </a:r>
            <a:r>
              <a:rPr lang="nl-BE" dirty="0"/>
              <a:t> help in </a:t>
            </a:r>
            <a:r>
              <a:rPr lang="nl-BE" dirty="0" err="1"/>
              <a:t>distinguishing</a:t>
            </a:r>
            <a:r>
              <a:rPr lang="nl-BE" dirty="0"/>
              <a:t> cases </a:t>
            </a:r>
            <a:r>
              <a:rPr lang="nl-BE" dirty="0" err="1"/>
              <a:t>that</a:t>
            </a:r>
            <a:r>
              <a:rPr lang="nl-BE" dirty="0"/>
              <a:t> are waste of time </a:t>
            </a:r>
            <a:r>
              <a:rPr lang="nl-BE" dirty="0" err="1"/>
              <a:t>from</a:t>
            </a:r>
            <a:r>
              <a:rPr lang="nl-BE" dirty="0"/>
              <a:t> “real” crime cases is </a:t>
            </a:r>
            <a:r>
              <a:rPr lang="nl-BE" dirty="0" err="1"/>
              <a:t>not</a:t>
            </a:r>
            <a:r>
              <a:rPr lang="nl-BE" dirty="0"/>
              <a:t> </a:t>
            </a:r>
            <a:r>
              <a:rPr lang="nl-BE" dirty="0" err="1"/>
              <a:t>used</a:t>
            </a:r>
            <a:endParaRPr lang="nl-BE" dirty="0"/>
          </a:p>
          <a:p>
            <a:pPr lvl="1"/>
            <a:r>
              <a:rPr lang="nl-BE" dirty="0" err="1"/>
              <a:t>Lack</a:t>
            </a:r>
            <a:r>
              <a:rPr lang="nl-BE" dirty="0"/>
              <a:t> of context information</a:t>
            </a:r>
          </a:p>
          <a:p>
            <a:pPr lvl="2"/>
            <a:r>
              <a:rPr lang="nl-BE" dirty="0" err="1"/>
              <a:t>This</a:t>
            </a:r>
            <a:r>
              <a:rPr lang="nl-BE" dirty="0"/>
              <a:t> </a:t>
            </a:r>
            <a:r>
              <a:rPr lang="nl-BE" dirty="0" err="1"/>
              <a:t>can</a:t>
            </a:r>
            <a:r>
              <a:rPr lang="nl-BE" dirty="0"/>
              <a:t> concern </a:t>
            </a:r>
            <a:r>
              <a:rPr lang="nl-BE" dirty="0" err="1"/>
              <a:t>the</a:t>
            </a:r>
            <a:r>
              <a:rPr lang="nl-BE" dirty="0"/>
              <a:t> incident but </a:t>
            </a:r>
            <a:r>
              <a:rPr lang="nl-BE" dirty="0" err="1"/>
              <a:t>also</a:t>
            </a:r>
            <a:r>
              <a:rPr lang="nl-BE" dirty="0"/>
              <a:t> </a:t>
            </a:r>
            <a:r>
              <a:rPr lang="nl-BE" dirty="0" err="1"/>
              <a:t>earlier</a:t>
            </a:r>
            <a:r>
              <a:rPr lang="nl-BE" dirty="0"/>
              <a:t> </a:t>
            </a:r>
            <a:r>
              <a:rPr lang="nl-BE" dirty="0" err="1"/>
              <a:t>incidents</a:t>
            </a:r>
            <a:r>
              <a:rPr lang="nl-BE" dirty="0"/>
              <a:t>: </a:t>
            </a:r>
            <a:r>
              <a:rPr lang="nl-BE" dirty="0" err="1"/>
              <a:t>what</a:t>
            </a:r>
            <a:r>
              <a:rPr lang="nl-BE" dirty="0"/>
              <a:t> is </a:t>
            </a:r>
            <a:r>
              <a:rPr lang="nl-BE" dirty="0" err="1"/>
              <a:t>the</a:t>
            </a:r>
            <a:r>
              <a:rPr lang="nl-BE" dirty="0"/>
              <a:t> </a:t>
            </a:r>
            <a:r>
              <a:rPr lang="nl-BE" dirty="0" err="1"/>
              <a:t>bigger</a:t>
            </a:r>
            <a:r>
              <a:rPr lang="nl-BE" dirty="0"/>
              <a:t> story?</a:t>
            </a:r>
          </a:p>
          <a:p>
            <a:pPr lvl="2"/>
            <a:endParaRPr lang="nl-BE" dirty="0"/>
          </a:p>
          <a:p>
            <a:pPr lvl="1"/>
            <a:endParaRPr lang="nl-BE" dirty="0"/>
          </a:p>
        </p:txBody>
      </p:sp>
      <p:sp>
        <p:nvSpPr>
          <p:cNvPr id="4" name="Tijdelijke aanduiding voor dianummer 3">
            <a:extLst>
              <a:ext uri="{FF2B5EF4-FFF2-40B4-BE49-F238E27FC236}">
                <a16:creationId xmlns:a16="http://schemas.microsoft.com/office/drawing/2014/main" xmlns="" id="{76A7AE2D-9287-4858-87B1-02C518432D1D}"/>
              </a:ext>
            </a:extLst>
          </p:cNvPr>
          <p:cNvSpPr>
            <a:spLocks noGrp="1"/>
          </p:cNvSpPr>
          <p:nvPr>
            <p:ph type="sldNum" sz="quarter" idx="11"/>
          </p:nvPr>
        </p:nvSpPr>
        <p:spPr/>
        <p:txBody>
          <a:bodyPr/>
          <a:lstStyle/>
          <a:p>
            <a:pPr>
              <a:defRPr/>
            </a:pPr>
            <a:fld id="{35A0D4B1-61D4-4C6F-B245-2B2DEB95FFE4}" type="slidenum">
              <a:rPr lang="en-US" smtClean="0"/>
              <a:pPr>
                <a:defRPr/>
              </a:pPr>
              <a:t>35</a:t>
            </a:fld>
            <a:endParaRPr lang="en-US" dirty="0"/>
          </a:p>
        </p:txBody>
      </p:sp>
    </p:spTree>
    <p:extLst>
      <p:ext uri="{BB962C8B-B14F-4D97-AF65-F5344CB8AC3E}">
        <p14:creationId xmlns:p14="http://schemas.microsoft.com/office/powerpoint/2010/main" xmlns="" val="35544497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F7F8A0-5AB9-4A89-920A-0358E8A7480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E66CBE29-FF1C-4BF5-9D88-9A75293C4FF6}"/>
              </a:ext>
            </a:extLst>
          </p:cNvPr>
          <p:cNvSpPr>
            <a:spLocks noGrp="1"/>
          </p:cNvSpPr>
          <p:nvPr>
            <p:ph idx="1"/>
          </p:nvPr>
        </p:nvSpPr>
        <p:spPr>
          <a:xfrm>
            <a:off x="457200" y="996330"/>
            <a:ext cx="8229600" cy="5076825"/>
          </a:xfrm>
        </p:spPr>
        <p:txBody>
          <a:bodyPr>
            <a:normAutofit lnSpcReduction="10000"/>
          </a:bodyPr>
          <a:lstStyle/>
          <a:p>
            <a:pPr lvl="1"/>
            <a:r>
              <a:rPr lang="nl-BE" dirty="0" err="1"/>
              <a:t>Police</a:t>
            </a:r>
            <a:r>
              <a:rPr lang="nl-BE" dirty="0"/>
              <a:t> </a:t>
            </a:r>
            <a:r>
              <a:rPr lang="nl-BE" dirty="0" err="1"/>
              <a:t>accepts</a:t>
            </a:r>
            <a:r>
              <a:rPr lang="nl-BE" dirty="0"/>
              <a:t> </a:t>
            </a:r>
            <a:r>
              <a:rPr lang="nl-BE" dirty="0" err="1"/>
              <a:t>decisions</a:t>
            </a:r>
            <a:r>
              <a:rPr lang="nl-BE" dirty="0"/>
              <a:t> </a:t>
            </a:r>
            <a:r>
              <a:rPr lang="nl-BE" dirty="0" err="1"/>
              <a:t>from</a:t>
            </a:r>
            <a:r>
              <a:rPr lang="nl-BE" dirty="0"/>
              <a:t> </a:t>
            </a:r>
            <a:r>
              <a:rPr lang="nl-BE" dirty="0" err="1"/>
              <a:t>prosecution</a:t>
            </a:r>
            <a:r>
              <a:rPr lang="nl-BE" dirty="0"/>
              <a:t> without question, even </a:t>
            </a:r>
            <a:r>
              <a:rPr lang="nl-BE" dirty="0" err="1"/>
              <a:t>if</a:t>
            </a:r>
            <a:r>
              <a:rPr lang="nl-BE" dirty="0"/>
              <a:t> </a:t>
            </a:r>
            <a:r>
              <a:rPr lang="nl-BE" dirty="0" err="1"/>
              <a:t>police</a:t>
            </a:r>
            <a:r>
              <a:rPr lang="nl-BE" dirty="0"/>
              <a:t> has </a:t>
            </a:r>
            <a:r>
              <a:rPr lang="nl-BE" dirty="0" err="1"/>
              <a:t>very</a:t>
            </a:r>
            <a:r>
              <a:rPr lang="nl-BE" dirty="0"/>
              <a:t> different </a:t>
            </a:r>
            <a:r>
              <a:rPr lang="nl-BE" dirty="0" err="1"/>
              <a:t>ideas</a:t>
            </a:r>
            <a:r>
              <a:rPr lang="nl-BE" dirty="0"/>
              <a:t> </a:t>
            </a:r>
            <a:r>
              <a:rPr lang="nl-BE" dirty="0" err="1"/>
              <a:t>about</a:t>
            </a:r>
            <a:r>
              <a:rPr lang="nl-BE" dirty="0"/>
              <a:t> </a:t>
            </a:r>
            <a:r>
              <a:rPr lang="nl-BE" dirty="0" err="1"/>
              <a:t>what</a:t>
            </a:r>
            <a:r>
              <a:rPr lang="nl-BE" dirty="0"/>
              <a:t> is most </a:t>
            </a:r>
            <a:r>
              <a:rPr lang="nl-BE" dirty="0" err="1"/>
              <a:t>appropriate</a:t>
            </a:r>
            <a:endParaRPr lang="nl-BE" dirty="0"/>
          </a:p>
          <a:p>
            <a:pPr lvl="2"/>
            <a:r>
              <a:rPr lang="nl-BE" dirty="0"/>
              <a:t>Idea is </a:t>
            </a:r>
            <a:r>
              <a:rPr lang="nl-BE" dirty="0" err="1"/>
              <a:t>that</a:t>
            </a:r>
            <a:r>
              <a:rPr lang="nl-BE" dirty="0"/>
              <a:t> </a:t>
            </a:r>
            <a:r>
              <a:rPr lang="nl-BE" dirty="0" err="1"/>
              <a:t>police</a:t>
            </a:r>
            <a:r>
              <a:rPr lang="nl-BE" dirty="0"/>
              <a:t> </a:t>
            </a:r>
            <a:r>
              <a:rPr lang="nl-BE" dirty="0" err="1"/>
              <a:t>should</a:t>
            </a:r>
            <a:r>
              <a:rPr lang="nl-BE" dirty="0"/>
              <a:t> </a:t>
            </a:r>
            <a:r>
              <a:rPr lang="nl-BE" dirty="0" err="1"/>
              <a:t>not</a:t>
            </a:r>
            <a:r>
              <a:rPr lang="nl-BE" dirty="0"/>
              <a:t> take </a:t>
            </a:r>
            <a:r>
              <a:rPr lang="nl-BE" dirty="0" err="1"/>
              <a:t>the</a:t>
            </a:r>
            <a:r>
              <a:rPr lang="nl-BE" dirty="0"/>
              <a:t> </a:t>
            </a:r>
            <a:r>
              <a:rPr lang="nl-BE" dirty="0" err="1"/>
              <a:t>place</a:t>
            </a:r>
            <a:r>
              <a:rPr lang="nl-BE" dirty="0"/>
              <a:t> of </a:t>
            </a:r>
            <a:r>
              <a:rPr lang="nl-BE" dirty="0" err="1"/>
              <a:t>prosecution</a:t>
            </a:r>
            <a:endParaRPr lang="nl-BE" dirty="0"/>
          </a:p>
          <a:p>
            <a:pPr lvl="1"/>
            <a:r>
              <a:rPr lang="nl-BE" dirty="0"/>
              <a:t>Information </a:t>
            </a:r>
            <a:r>
              <a:rPr lang="nl-BE" dirty="0" err="1"/>
              <a:t>resides</a:t>
            </a:r>
            <a:r>
              <a:rPr lang="nl-BE" dirty="0"/>
              <a:t> </a:t>
            </a:r>
            <a:r>
              <a:rPr lang="nl-BE" dirty="0" err="1"/>
              <a:t>with</a:t>
            </a:r>
            <a:r>
              <a:rPr lang="nl-BE" dirty="0"/>
              <a:t> persons</a:t>
            </a:r>
          </a:p>
          <a:p>
            <a:pPr lvl="2"/>
            <a:r>
              <a:rPr lang="nl-BE" dirty="0" err="1"/>
              <a:t>When</a:t>
            </a:r>
            <a:r>
              <a:rPr lang="nl-BE" dirty="0"/>
              <a:t> absent; </a:t>
            </a:r>
            <a:r>
              <a:rPr lang="nl-BE" dirty="0" err="1"/>
              <a:t>so</a:t>
            </a:r>
            <a:r>
              <a:rPr lang="nl-BE" dirty="0"/>
              <a:t> is </a:t>
            </a:r>
            <a:r>
              <a:rPr lang="nl-BE" dirty="0" err="1"/>
              <a:t>the</a:t>
            </a:r>
            <a:r>
              <a:rPr lang="nl-BE" dirty="0"/>
              <a:t> info</a:t>
            </a:r>
          </a:p>
          <a:p>
            <a:pPr lvl="1"/>
            <a:r>
              <a:rPr lang="nl-BE" dirty="0"/>
              <a:t>Overall </a:t>
            </a:r>
            <a:r>
              <a:rPr lang="nl-BE" dirty="0" err="1"/>
              <a:t>conclusion</a:t>
            </a:r>
            <a:r>
              <a:rPr lang="nl-BE" dirty="0"/>
              <a:t> </a:t>
            </a:r>
            <a:r>
              <a:rPr lang="nl-BE" dirty="0" err="1"/>
              <a:t>for</a:t>
            </a:r>
            <a:r>
              <a:rPr lang="nl-BE" dirty="0"/>
              <a:t> </a:t>
            </a:r>
            <a:r>
              <a:rPr lang="nl-BE" dirty="0" err="1"/>
              <a:t>almost</a:t>
            </a:r>
            <a:r>
              <a:rPr lang="nl-BE" dirty="0"/>
              <a:t> </a:t>
            </a:r>
            <a:r>
              <a:rPr lang="nl-BE" dirty="0" err="1"/>
              <a:t>all</a:t>
            </a:r>
            <a:r>
              <a:rPr lang="nl-BE" dirty="0"/>
              <a:t> of </a:t>
            </a:r>
            <a:r>
              <a:rPr lang="nl-BE" dirty="0" err="1"/>
              <a:t>the</a:t>
            </a:r>
            <a:r>
              <a:rPr lang="nl-BE" dirty="0"/>
              <a:t> cases:</a:t>
            </a:r>
          </a:p>
          <a:p>
            <a:pPr lvl="2"/>
            <a:r>
              <a:rPr lang="nl-BE" dirty="0" err="1"/>
              <a:t>Everyone</a:t>
            </a:r>
            <a:r>
              <a:rPr lang="nl-BE" dirty="0"/>
              <a:t> </a:t>
            </a:r>
            <a:r>
              <a:rPr lang="nl-BE" dirty="0" err="1"/>
              <a:t>did</a:t>
            </a:r>
            <a:r>
              <a:rPr lang="nl-BE" dirty="0"/>
              <a:t> </a:t>
            </a:r>
            <a:r>
              <a:rPr lang="nl-BE" dirty="0" err="1"/>
              <a:t>their</a:t>
            </a:r>
            <a:r>
              <a:rPr lang="nl-BE" dirty="0"/>
              <a:t> job in </a:t>
            </a:r>
            <a:r>
              <a:rPr lang="nl-BE" dirty="0" err="1"/>
              <a:t>their</a:t>
            </a:r>
            <a:r>
              <a:rPr lang="nl-BE" dirty="0"/>
              <a:t> </a:t>
            </a:r>
            <a:r>
              <a:rPr lang="nl-BE" dirty="0" err="1"/>
              <a:t>own</a:t>
            </a:r>
            <a:r>
              <a:rPr lang="nl-BE" dirty="0"/>
              <a:t> field </a:t>
            </a:r>
            <a:r>
              <a:rPr lang="nl-BE" dirty="0" err="1"/>
              <a:t>and</a:t>
            </a:r>
            <a:r>
              <a:rPr lang="nl-BE" dirty="0"/>
              <a:t> </a:t>
            </a:r>
            <a:r>
              <a:rPr lang="nl-BE" dirty="0" err="1"/>
              <a:t>from</a:t>
            </a:r>
            <a:r>
              <a:rPr lang="nl-BE" dirty="0"/>
              <a:t> </a:t>
            </a:r>
            <a:r>
              <a:rPr lang="nl-BE" dirty="0" err="1"/>
              <a:t>their</a:t>
            </a:r>
            <a:r>
              <a:rPr lang="nl-BE" dirty="0"/>
              <a:t> </a:t>
            </a:r>
            <a:r>
              <a:rPr lang="nl-BE" dirty="0" err="1"/>
              <a:t>own</a:t>
            </a:r>
            <a:r>
              <a:rPr lang="nl-BE" dirty="0"/>
              <a:t> </a:t>
            </a:r>
            <a:r>
              <a:rPr lang="nl-BE" dirty="0" err="1"/>
              <a:t>perspective</a:t>
            </a:r>
            <a:r>
              <a:rPr lang="nl-BE" dirty="0"/>
              <a:t> –”</a:t>
            </a:r>
            <a:r>
              <a:rPr lang="nl-BE" dirty="0" err="1"/>
              <a:t>by</a:t>
            </a:r>
            <a:r>
              <a:rPr lang="nl-BE" dirty="0"/>
              <a:t> </a:t>
            </a:r>
            <a:r>
              <a:rPr lang="nl-BE" dirty="0" err="1"/>
              <a:t>the</a:t>
            </a:r>
            <a:r>
              <a:rPr lang="nl-BE" dirty="0"/>
              <a:t> </a:t>
            </a:r>
            <a:r>
              <a:rPr lang="nl-BE" dirty="0" err="1"/>
              <a:t>book</a:t>
            </a:r>
            <a:r>
              <a:rPr lang="nl-BE" dirty="0"/>
              <a:t>”</a:t>
            </a:r>
          </a:p>
          <a:p>
            <a:pPr lvl="2"/>
            <a:r>
              <a:rPr lang="nl-BE" dirty="0"/>
              <a:t>But </a:t>
            </a:r>
            <a:r>
              <a:rPr lang="nl-BE" dirty="0" err="1"/>
              <a:t>it</a:t>
            </a:r>
            <a:r>
              <a:rPr lang="nl-BE" dirty="0"/>
              <a:t> was </a:t>
            </a:r>
            <a:r>
              <a:rPr lang="nl-BE" dirty="0" err="1"/>
              <a:t>not</a:t>
            </a:r>
            <a:r>
              <a:rPr lang="nl-BE" dirty="0"/>
              <a:t> </a:t>
            </a:r>
            <a:r>
              <a:rPr lang="nl-BE" dirty="0" err="1"/>
              <a:t>meaningful</a:t>
            </a:r>
            <a:r>
              <a:rPr lang="nl-BE" dirty="0"/>
              <a:t> </a:t>
            </a:r>
            <a:r>
              <a:rPr lang="nl-BE" dirty="0" err="1"/>
              <a:t>from</a:t>
            </a:r>
            <a:r>
              <a:rPr lang="nl-BE" dirty="0"/>
              <a:t> </a:t>
            </a:r>
            <a:r>
              <a:rPr lang="nl-BE" dirty="0" err="1"/>
              <a:t>the</a:t>
            </a:r>
            <a:r>
              <a:rPr lang="nl-BE" dirty="0"/>
              <a:t> </a:t>
            </a:r>
            <a:r>
              <a:rPr lang="nl-BE" dirty="0" err="1"/>
              <a:t>perspective</a:t>
            </a:r>
            <a:r>
              <a:rPr lang="nl-BE" dirty="0"/>
              <a:t> of </a:t>
            </a:r>
            <a:r>
              <a:rPr lang="nl-BE" dirty="0" err="1"/>
              <a:t>the</a:t>
            </a:r>
            <a:r>
              <a:rPr lang="nl-BE" dirty="0"/>
              <a:t> </a:t>
            </a:r>
            <a:r>
              <a:rPr lang="nl-BE" dirty="0" err="1"/>
              <a:t>victim</a:t>
            </a:r>
            <a:r>
              <a:rPr lang="nl-BE" dirty="0"/>
              <a:t>, </a:t>
            </a:r>
            <a:r>
              <a:rPr lang="nl-BE" dirty="0" err="1"/>
              <a:t>offender</a:t>
            </a:r>
            <a:r>
              <a:rPr lang="nl-BE" dirty="0"/>
              <a:t> or society</a:t>
            </a:r>
          </a:p>
          <a:p>
            <a:pPr lvl="1"/>
            <a:endParaRPr lang="nl-BE" dirty="0"/>
          </a:p>
          <a:p>
            <a:pPr lvl="1"/>
            <a:endParaRPr lang="nl-BE" dirty="0"/>
          </a:p>
          <a:p>
            <a:endParaRPr lang="nl-BE" dirty="0"/>
          </a:p>
        </p:txBody>
      </p:sp>
      <p:sp>
        <p:nvSpPr>
          <p:cNvPr id="4" name="Tijdelijke aanduiding voor dianummer 3">
            <a:extLst>
              <a:ext uri="{FF2B5EF4-FFF2-40B4-BE49-F238E27FC236}">
                <a16:creationId xmlns:a16="http://schemas.microsoft.com/office/drawing/2014/main" xmlns="" id="{E0FD4231-71A3-4876-89E8-75ABD66886BB}"/>
              </a:ext>
            </a:extLst>
          </p:cNvPr>
          <p:cNvSpPr>
            <a:spLocks noGrp="1"/>
          </p:cNvSpPr>
          <p:nvPr>
            <p:ph type="sldNum" sz="quarter" idx="11"/>
          </p:nvPr>
        </p:nvSpPr>
        <p:spPr/>
        <p:txBody>
          <a:bodyPr/>
          <a:lstStyle/>
          <a:p>
            <a:pPr>
              <a:defRPr/>
            </a:pPr>
            <a:fld id="{35A0D4B1-61D4-4C6F-B245-2B2DEB95FFE4}" type="slidenum">
              <a:rPr lang="en-US" smtClean="0"/>
              <a:pPr>
                <a:defRPr/>
              </a:pPr>
              <a:t>36</a:t>
            </a:fld>
            <a:endParaRPr lang="en-US" dirty="0"/>
          </a:p>
        </p:txBody>
      </p:sp>
    </p:spTree>
    <p:extLst>
      <p:ext uri="{BB962C8B-B14F-4D97-AF65-F5344CB8AC3E}">
        <p14:creationId xmlns:p14="http://schemas.microsoft.com/office/powerpoint/2010/main" xmlns="" val="30718755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F7F8A0-5AB9-4A89-920A-0358E8A7480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E66CBE29-FF1C-4BF5-9D88-9A75293C4FF6}"/>
              </a:ext>
            </a:extLst>
          </p:cNvPr>
          <p:cNvSpPr>
            <a:spLocks noGrp="1"/>
          </p:cNvSpPr>
          <p:nvPr>
            <p:ph idx="1"/>
          </p:nvPr>
        </p:nvSpPr>
        <p:spPr>
          <a:xfrm>
            <a:off x="539552" y="1340768"/>
            <a:ext cx="8229600" cy="4525963"/>
          </a:xfrm>
        </p:spPr>
        <p:txBody>
          <a:bodyPr>
            <a:normAutofit fontScale="92500" lnSpcReduction="10000"/>
          </a:bodyPr>
          <a:lstStyle/>
          <a:p>
            <a:pPr lvl="2"/>
            <a:r>
              <a:rPr lang="nl-BE" dirty="0"/>
              <a:t>In </a:t>
            </a:r>
            <a:r>
              <a:rPr lang="nl-BE" dirty="0" err="1"/>
              <a:t>many</a:t>
            </a:r>
            <a:r>
              <a:rPr lang="nl-BE" dirty="0"/>
              <a:t> cases </a:t>
            </a:r>
            <a:r>
              <a:rPr lang="nl-BE" dirty="0" err="1"/>
              <a:t>there</a:t>
            </a:r>
            <a:r>
              <a:rPr lang="nl-BE" dirty="0"/>
              <a:t> is no </a:t>
            </a:r>
            <a:r>
              <a:rPr lang="nl-BE" dirty="0" err="1"/>
              <a:t>premeditated</a:t>
            </a:r>
            <a:r>
              <a:rPr lang="nl-BE" dirty="0"/>
              <a:t>, </a:t>
            </a:r>
            <a:r>
              <a:rPr lang="nl-BE" dirty="0" err="1"/>
              <a:t>intentional</a:t>
            </a:r>
            <a:r>
              <a:rPr lang="nl-BE" dirty="0"/>
              <a:t> crime but </a:t>
            </a:r>
            <a:r>
              <a:rPr lang="nl-BE" dirty="0" err="1"/>
              <a:t>the</a:t>
            </a:r>
            <a:r>
              <a:rPr lang="nl-BE" dirty="0"/>
              <a:t> </a:t>
            </a:r>
            <a:r>
              <a:rPr lang="nl-BE" dirty="0" err="1"/>
              <a:t>offender</a:t>
            </a:r>
            <a:r>
              <a:rPr lang="nl-BE" dirty="0"/>
              <a:t> is a fragile person or a </a:t>
            </a:r>
            <a:r>
              <a:rPr lang="nl-BE" dirty="0" err="1"/>
              <a:t>patient</a:t>
            </a:r>
            <a:r>
              <a:rPr lang="nl-BE" dirty="0"/>
              <a:t>, </a:t>
            </a:r>
            <a:r>
              <a:rPr lang="nl-BE" dirty="0" err="1"/>
              <a:t>who</a:t>
            </a:r>
            <a:r>
              <a:rPr lang="nl-BE" dirty="0"/>
              <a:t> is </a:t>
            </a:r>
            <a:r>
              <a:rPr lang="nl-BE" dirty="0" err="1"/>
              <a:t>known</a:t>
            </a:r>
            <a:r>
              <a:rPr lang="nl-BE" dirty="0"/>
              <a:t> </a:t>
            </a:r>
            <a:r>
              <a:rPr lang="nl-BE" dirty="0" err="1"/>
              <a:t>to</a:t>
            </a:r>
            <a:r>
              <a:rPr lang="nl-BE" dirty="0"/>
              <a:t> </a:t>
            </a:r>
            <a:r>
              <a:rPr lang="nl-BE" dirty="0" err="1"/>
              <a:t>the</a:t>
            </a:r>
            <a:r>
              <a:rPr lang="nl-BE" dirty="0"/>
              <a:t> system</a:t>
            </a:r>
          </a:p>
          <a:p>
            <a:pPr lvl="3"/>
            <a:r>
              <a:rPr lang="nl-BE" dirty="0"/>
              <a:t>An “</a:t>
            </a:r>
            <a:r>
              <a:rPr lang="nl-BE" dirty="0" err="1"/>
              <a:t>investigation</a:t>
            </a:r>
            <a:r>
              <a:rPr lang="nl-BE" dirty="0"/>
              <a:t>” </a:t>
            </a:r>
            <a:r>
              <a:rPr lang="nl-BE" dirty="0" err="1"/>
              <a:t>then</a:t>
            </a:r>
            <a:r>
              <a:rPr lang="nl-BE" dirty="0"/>
              <a:t> </a:t>
            </a:r>
            <a:r>
              <a:rPr lang="nl-BE" dirty="0" err="1"/>
              <a:t>usually</a:t>
            </a:r>
            <a:r>
              <a:rPr lang="nl-BE" dirty="0"/>
              <a:t> </a:t>
            </a:r>
            <a:r>
              <a:rPr lang="nl-BE" dirty="0" err="1"/>
              <a:t>just</a:t>
            </a:r>
            <a:r>
              <a:rPr lang="nl-BE" dirty="0"/>
              <a:t> means a lot of </a:t>
            </a:r>
            <a:r>
              <a:rPr lang="nl-BE" dirty="0" err="1"/>
              <a:t>paperwork</a:t>
            </a:r>
            <a:r>
              <a:rPr lang="nl-BE" dirty="0"/>
              <a:t> </a:t>
            </a:r>
            <a:r>
              <a:rPr lang="nl-BE" dirty="0" err="1"/>
              <a:t>for</a:t>
            </a:r>
            <a:r>
              <a:rPr lang="nl-BE" dirty="0"/>
              <a:t> a trial </a:t>
            </a:r>
            <a:r>
              <a:rPr lang="nl-BE" dirty="0" err="1"/>
              <a:t>process</a:t>
            </a:r>
            <a:r>
              <a:rPr lang="nl-BE" dirty="0"/>
              <a:t> </a:t>
            </a:r>
            <a:r>
              <a:rPr lang="nl-BE" dirty="0" err="1"/>
              <a:t>that</a:t>
            </a:r>
            <a:r>
              <a:rPr lang="nl-BE" dirty="0"/>
              <a:t>, </a:t>
            </a:r>
            <a:r>
              <a:rPr lang="nl-BE" dirty="0" err="1"/>
              <a:t>if</a:t>
            </a:r>
            <a:r>
              <a:rPr lang="nl-BE" dirty="0"/>
              <a:t> </a:t>
            </a:r>
            <a:r>
              <a:rPr lang="nl-BE" dirty="0" err="1"/>
              <a:t>it</a:t>
            </a:r>
            <a:r>
              <a:rPr lang="nl-BE" dirty="0"/>
              <a:t> even </a:t>
            </a:r>
            <a:r>
              <a:rPr lang="nl-BE" dirty="0" err="1"/>
              <a:t>comes</a:t>
            </a:r>
            <a:r>
              <a:rPr lang="nl-BE" dirty="0"/>
              <a:t> </a:t>
            </a:r>
            <a:r>
              <a:rPr lang="nl-BE" dirty="0" err="1"/>
              <a:t>to</a:t>
            </a:r>
            <a:r>
              <a:rPr lang="nl-BE" dirty="0"/>
              <a:t> a </a:t>
            </a:r>
            <a:r>
              <a:rPr lang="nl-BE" dirty="0" err="1"/>
              <a:t>conviction</a:t>
            </a:r>
            <a:r>
              <a:rPr lang="nl-BE" dirty="0"/>
              <a:t>, does </a:t>
            </a:r>
            <a:r>
              <a:rPr lang="nl-BE" dirty="0" err="1"/>
              <a:t>not</a:t>
            </a:r>
            <a:r>
              <a:rPr lang="nl-BE" dirty="0"/>
              <a:t> </a:t>
            </a:r>
            <a:r>
              <a:rPr lang="nl-BE" dirty="0" err="1"/>
              <a:t>solve</a:t>
            </a:r>
            <a:r>
              <a:rPr lang="nl-BE" dirty="0"/>
              <a:t> </a:t>
            </a:r>
            <a:r>
              <a:rPr lang="nl-BE" dirty="0" err="1"/>
              <a:t>anything</a:t>
            </a:r>
            <a:endParaRPr lang="nl-BE" dirty="0"/>
          </a:p>
          <a:p>
            <a:pPr lvl="3"/>
            <a:r>
              <a:rPr lang="nl-BE" dirty="0"/>
              <a:t>It </a:t>
            </a:r>
            <a:r>
              <a:rPr lang="nl-BE" dirty="0" err="1"/>
              <a:t>ignores</a:t>
            </a:r>
            <a:r>
              <a:rPr lang="nl-BE" dirty="0"/>
              <a:t> </a:t>
            </a:r>
            <a:r>
              <a:rPr lang="nl-BE" dirty="0" err="1"/>
              <a:t>the</a:t>
            </a:r>
            <a:r>
              <a:rPr lang="nl-BE" dirty="0"/>
              <a:t> </a:t>
            </a:r>
            <a:r>
              <a:rPr lang="nl-BE" dirty="0" err="1"/>
              <a:t>underlying</a:t>
            </a:r>
            <a:r>
              <a:rPr lang="nl-BE" dirty="0"/>
              <a:t> issues of persons/families </a:t>
            </a:r>
          </a:p>
          <a:p>
            <a:pPr lvl="1"/>
            <a:r>
              <a:rPr lang="nl-BE" dirty="0" err="1"/>
              <a:t>Insufficient</a:t>
            </a:r>
            <a:r>
              <a:rPr lang="nl-BE" dirty="0"/>
              <a:t> attention </a:t>
            </a:r>
            <a:r>
              <a:rPr lang="nl-BE" dirty="0" err="1"/>
              <a:t>to</a:t>
            </a:r>
            <a:r>
              <a:rPr lang="nl-BE" dirty="0"/>
              <a:t> </a:t>
            </a:r>
            <a:r>
              <a:rPr lang="nl-BE" dirty="0" err="1"/>
              <a:t>the</a:t>
            </a:r>
            <a:r>
              <a:rPr lang="nl-BE" dirty="0"/>
              <a:t> </a:t>
            </a:r>
            <a:r>
              <a:rPr lang="nl-BE" dirty="0" err="1"/>
              <a:t>victim</a:t>
            </a:r>
            <a:endParaRPr lang="nl-BE" dirty="0"/>
          </a:p>
          <a:p>
            <a:pPr lvl="2"/>
            <a:r>
              <a:rPr lang="nl-BE" dirty="0" err="1"/>
              <a:t>All</a:t>
            </a:r>
            <a:r>
              <a:rPr lang="nl-BE" dirty="0"/>
              <a:t> attention </a:t>
            </a:r>
            <a:r>
              <a:rPr lang="nl-BE" dirty="0" err="1"/>
              <a:t>to</a:t>
            </a:r>
            <a:r>
              <a:rPr lang="nl-BE" dirty="0"/>
              <a:t> </a:t>
            </a:r>
            <a:r>
              <a:rPr lang="nl-BE" dirty="0" err="1"/>
              <a:t>offender</a:t>
            </a:r>
            <a:r>
              <a:rPr lang="nl-BE" dirty="0"/>
              <a:t> </a:t>
            </a:r>
            <a:r>
              <a:rPr lang="nl-BE" dirty="0" err="1"/>
              <a:t>and</a:t>
            </a:r>
            <a:r>
              <a:rPr lang="nl-BE" dirty="0"/>
              <a:t> </a:t>
            </a:r>
            <a:r>
              <a:rPr lang="nl-BE" dirty="0" err="1"/>
              <a:t>the</a:t>
            </a:r>
            <a:r>
              <a:rPr lang="nl-BE" dirty="0"/>
              <a:t> </a:t>
            </a:r>
            <a:r>
              <a:rPr lang="nl-BE" dirty="0" err="1"/>
              <a:t>criminal</a:t>
            </a:r>
            <a:r>
              <a:rPr lang="nl-BE" dirty="0"/>
              <a:t> case</a:t>
            </a:r>
          </a:p>
          <a:p>
            <a:pPr lvl="2"/>
            <a:r>
              <a:rPr lang="nl-BE" dirty="0" err="1"/>
              <a:t>Oftentimes</a:t>
            </a:r>
            <a:r>
              <a:rPr lang="nl-BE" dirty="0"/>
              <a:t> </a:t>
            </a:r>
            <a:r>
              <a:rPr lang="nl-BE" dirty="0" err="1"/>
              <a:t>not</a:t>
            </a:r>
            <a:r>
              <a:rPr lang="nl-BE" dirty="0"/>
              <a:t> </a:t>
            </a:r>
            <a:r>
              <a:rPr lang="nl-BE" dirty="0" err="1"/>
              <a:t>interested</a:t>
            </a:r>
            <a:r>
              <a:rPr lang="nl-BE" dirty="0"/>
              <a:t> in </a:t>
            </a:r>
            <a:r>
              <a:rPr lang="nl-BE" dirty="0" err="1"/>
              <a:t>prosecution</a:t>
            </a:r>
            <a:r>
              <a:rPr lang="nl-BE" dirty="0"/>
              <a:t> but in </a:t>
            </a:r>
            <a:r>
              <a:rPr lang="nl-BE" dirty="0" err="1"/>
              <a:t>getting</a:t>
            </a:r>
            <a:r>
              <a:rPr lang="nl-BE" dirty="0"/>
              <a:t> help </a:t>
            </a:r>
            <a:r>
              <a:rPr lang="nl-BE" dirty="0" err="1"/>
              <a:t>to</a:t>
            </a:r>
            <a:r>
              <a:rPr lang="nl-BE" dirty="0"/>
              <a:t> </a:t>
            </a:r>
            <a:r>
              <a:rPr lang="nl-BE" dirty="0" err="1"/>
              <a:t>resolve</a:t>
            </a:r>
            <a:r>
              <a:rPr lang="nl-BE" dirty="0"/>
              <a:t> </a:t>
            </a:r>
            <a:r>
              <a:rPr lang="nl-BE" dirty="0" err="1"/>
              <a:t>an</a:t>
            </a:r>
            <a:r>
              <a:rPr lang="nl-BE" dirty="0"/>
              <a:t> issue or </a:t>
            </a:r>
            <a:r>
              <a:rPr lang="nl-BE" dirty="0" err="1"/>
              <a:t>to</a:t>
            </a:r>
            <a:r>
              <a:rPr lang="nl-BE" dirty="0"/>
              <a:t> get financial </a:t>
            </a:r>
            <a:r>
              <a:rPr lang="nl-BE" dirty="0" err="1"/>
              <a:t>compensation</a:t>
            </a:r>
            <a:endParaRPr lang="nl-BE" dirty="0"/>
          </a:p>
          <a:p>
            <a:pPr lvl="3"/>
            <a:r>
              <a:rPr lang="nl-BE" dirty="0"/>
              <a:t>Forms are </a:t>
            </a:r>
            <a:r>
              <a:rPr lang="nl-BE" dirty="0" err="1"/>
              <a:t>filled</a:t>
            </a:r>
            <a:r>
              <a:rPr lang="nl-BE" dirty="0"/>
              <a:t> </a:t>
            </a:r>
            <a:r>
              <a:rPr lang="nl-BE" dirty="0" err="1"/>
              <a:t>for</a:t>
            </a:r>
            <a:r>
              <a:rPr lang="nl-BE" dirty="0"/>
              <a:t> care services in but </a:t>
            </a:r>
            <a:r>
              <a:rPr lang="nl-BE" dirty="0" err="1"/>
              <a:t>not</a:t>
            </a:r>
            <a:r>
              <a:rPr lang="nl-BE" dirty="0"/>
              <a:t> </a:t>
            </a:r>
            <a:r>
              <a:rPr lang="nl-BE" dirty="0" err="1"/>
              <a:t>followed</a:t>
            </a:r>
            <a:r>
              <a:rPr lang="nl-BE" dirty="0"/>
              <a:t> up</a:t>
            </a:r>
          </a:p>
          <a:p>
            <a:pPr lvl="3"/>
            <a:r>
              <a:rPr lang="nl-BE" dirty="0"/>
              <a:t>Most of </a:t>
            </a:r>
            <a:r>
              <a:rPr lang="nl-BE" dirty="0" err="1"/>
              <a:t>the</a:t>
            </a:r>
            <a:r>
              <a:rPr lang="nl-BE" dirty="0"/>
              <a:t> time, </a:t>
            </a:r>
            <a:r>
              <a:rPr lang="nl-BE" dirty="0" err="1"/>
              <a:t>compensation</a:t>
            </a:r>
            <a:r>
              <a:rPr lang="nl-BE" dirty="0"/>
              <a:t> never </a:t>
            </a:r>
            <a:r>
              <a:rPr lang="nl-BE" dirty="0" err="1"/>
              <a:t>came</a:t>
            </a:r>
            <a:endParaRPr lang="nl-BE" dirty="0"/>
          </a:p>
          <a:p>
            <a:endParaRPr lang="nl-BE" dirty="0"/>
          </a:p>
        </p:txBody>
      </p:sp>
      <p:sp>
        <p:nvSpPr>
          <p:cNvPr id="4" name="Tijdelijke aanduiding voor dianummer 3">
            <a:extLst>
              <a:ext uri="{FF2B5EF4-FFF2-40B4-BE49-F238E27FC236}">
                <a16:creationId xmlns:a16="http://schemas.microsoft.com/office/drawing/2014/main" xmlns="" id="{E0FD4231-71A3-4876-89E8-75ABD66886BB}"/>
              </a:ext>
            </a:extLst>
          </p:cNvPr>
          <p:cNvSpPr>
            <a:spLocks noGrp="1"/>
          </p:cNvSpPr>
          <p:nvPr>
            <p:ph type="sldNum" sz="quarter" idx="11"/>
          </p:nvPr>
        </p:nvSpPr>
        <p:spPr/>
        <p:txBody>
          <a:bodyPr/>
          <a:lstStyle/>
          <a:p>
            <a:pPr>
              <a:defRPr/>
            </a:pPr>
            <a:fld id="{35A0D4B1-61D4-4C6F-B245-2B2DEB95FFE4}" type="slidenum">
              <a:rPr lang="en-US" smtClean="0"/>
              <a:pPr>
                <a:defRPr/>
              </a:pPr>
              <a:t>37</a:t>
            </a:fld>
            <a:endParaRPr lang="en-US" dirty="0"/>
          </a:p>
        </p:txBody>
      </p:sp>
    </p:spTree>
    <p:extLst>
      <p:ext uri="{BB962C8B-B14F-4D97-AF65-F5344CB8AC3E}">
        <p14:creationId xmlns:p14="http://schemas.microsoft.com/office/powerpoint/2010/main" xmlns="" val="137672282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439A27C-5892-49EE-902D-B94908DBDCAA}"/>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A40486CD-0451-4727-A6E8-4755A592498B}"/>
              </a:ext>
            </a:extLst>
          </p:cNvPr>
          <p:cNvSpPr>
            <a:spLocks noGrp="1"/>
          </p:cNvSpPr>
          <p:nvPr>
            <p:ph idx="1"/>
          </p:nvPr>
        </p:nvSpPr>
        <p:spPr/>
        <p:txBody>
          <a:bodyPr>
            <a:normAutofit lnSpcReduction="10000"/>
          </a:bodyPr>
          <a:lstStyle/>
          <a:p>
            <a:pPr lvl="2"/>
            <a:r>
              <a:rPr lang="nl-BE" dirty="0" err="1"/>
              <a:t>Victims</a:t>
            </a:r>
            <a:r>
              <a:rPr lang="nl-BE" dirty="0"/>
              <a:t> are </a:t>
            </a:r>
            <a:r>
              <a:rPr lang="nl-BE" dirty="0" err="1"/>
              <a:t>forgotten</a:t>
            </a:r>
            <a:r>
              <a:rPr lang="nl-BE" dirty="0"/>
              <a:t>: </a:t>
            </a:r>
          </a:p>
          <a:p>
            <a:pPr lvl="3"/>
            <a:r>
              <a:rPr lang="nl-BE" dirty="0" err="1"/>
              <a:t>rarely</a:t>
            </a:r>
            <a:r>
              <a:rPr lang="nl-BE" dirty="0"/>
              <a:t> </a:t>
            </a:r>
            <a:r>
              <a:rPr lang="nl-BE" dirty="0" err="1"/>
              <a:t>gets</a:t>
            </a:r>
            <a:r>
              <a:rPr lang="nl-BE" dirty="0"/>
              <a:t> </a:t>
            </a:r>
            <a:r>
              <a:rPr lang="nl-BE" dirty="0" err="1"/>
              <a:t>informed</a:t>
            </a:r>
            <a:r>
              <a:rPr lang="nl-BE" dirty="0"/>
              <a:t> </a:t>
            </a:r>
            <a:r>
              <a:rPr lang="nl-BE" dirty="0" err="1"/>
              <a:t>about</a:t>
            </a:r>
            <a:r>
              <a:rPr lang="nl-BE" dirty="0"/>
              <a:t> </a:t>
            </a:r>
            <a:r>
              <a:rPr lang="nl-BE" dirty="0" err="1"/>
              <a:t>what</a:t>
            </a:r>
            <a:r>
              <a:rPr lang="nl-BE" dirty="0"/>
              <a:t> is happening / </a:t>
            </a:r>
            <a:r>
              <a:rPr lang="nl-BE" dirty="0" err="1"/>
              <a:t>how</a:t>
            </a:r>
            <a:r>
              <a:rPr lang="nl-BE" dirty="0"/>
              <a:t> a case </a:t>
            </a:r>
            <a:r>
              <a:rPr lang="nl-BE" dirty="0" err="1"/>
              <a:t>ends</a:t>
            </a:r>
            <a:r>
              <a:rPr lang="nl-BE" dirty="0"/>
              <a:t> up or </a:t>
            </a:r>
            <a:r>
              <a:rPr lang="nl-BE" dirty="0" err="1"/>
              <a:t>they</a:t>
            </a:r>
            <a:r>
              <a:rPr lang="nl-BE" dirty="0"/>
              <a:t> </a:t>
            </a:r>
            <a:r>
              <a:rPr lang="nl-BE" dirty="0" err="1"/>
              <a:t>receive</a:t>
            </a:r>
            <a:r>
              <a:rPr lang="nl-BE" dirty="0"/>
              <a:t> </a:t>
            </a:r>
            <a:r>
              <a:rPr lang="nl-BE" dirty="0" err="1"/>
              <a:t>confusing</a:t>
            </a:r>
            <a:r>
              <a:rPr lang="nl-BE" dirty="0"/>
              <a:t> information </a:t>
            </a:r>
            <a:r>
              <a:rPr lang="nl-BE" dirty="0" err="1"/>
              <a:t>from</a:t>
            </a:r>
            <a:r>
              <a:rPr lang="nl-BE" dirty="0"/>
              <a:t> </a:t>
            </a:r>
            <a:r>
              <a:rPr lang="nl-BE" dirty="0" err="1"/>
              <a:t>various</a:t>
            </a:r>
            <a:r>
              <a:rPr lang="nl-BE" dirty="0"/>
              <a:t> partners</a:t>
            </a:r>
          </a:p>
          <a:p>
            <a:pPr lvl="3"/>
            <a:r>
              <a:rPr lang="nl-BE" dirty="0"/>
              <a:t>no </a:t>
            </a:r>
            <a:r>
              <a:rPr lang="nl-BE" dirty="0" err="1"/>
              <a:t>one</a:t>
            </a:r>
            <a:r>
              <a:rPr lang="nl-BE" dirty="0"/>
              <a:t> </a:t>
            </a:r>
            <a:r>
              <a:rPr lang="nl-BE" dirty="0" err="1"/>
              <a:t>asks</a:t>
            </a:r>
            <a:r>
              <a:rPr lang="nl-BE" dirty="0"/>
              <a:t> </a:t>
            </a:r>
            <a:r>
              <a:rPr lang="nl-BE" dirty="0" err="1"/>
              <a:t>if</a:t>
            </a:r>
            <a:r>
              <a:rPr lang="nl-BE" dirty="0"/>
              <a:t> </a:t>
            </a:r>
            <a:r>
              <a:rPr lang="nl-BE" dirty="0" err="1"/>
              <a:t>they</a:t>
            </a:r>
            <a:r>
              <a:rPr lang="nl-BE" dirty="0"/>
              <a:t> feel </a:t>
            </a:r>
            <a:r>
              <a:rPr lang="nl-BE" dirty="0" err="1"/>
              <a:t>their</a:t>
            </a:r>
            <a:r>
              <a:rPr lang="nl-BE" dirty="0"/>
              <a:t> </a:t>
            </a:r>
            <a:r>
              <a:rPr lang="nl-BE" dirty="0" err="1"/>
              <a:t>expectations</a:t>
            </a:r>
            <a:r>
              <a:rPr lang="nl-BE" dirty="0"/>
              <a:t> </a:t>
            </a:r>
            <a:r>
              <a:rPr lang="nl-BE" dirty="0" err="1"/>
              <a:t>were</a:t>
            </a:r>
            <a:r>
              <a:rPr lang="nl-BE" dirty="0"/>
              <a:t> met</a:t>
            </a:r>
          </a:p>
          <a:p>
            <a:pPr lvl="1"/>
            <a:r>
              <a:rPr lang="nl-BE" dirty="0"/>
              <a:t>Long </a:t>
            </a:r>
            <a:r>
              <a:rPr lang="nl-BE" dirty="0" err="1"/>
              <a:t>delays</a:t>
            </a:r>
            <a:r>
              <a:rPr lang="nl-BE" dirty="0"/>
              <a:t> </a:t>
            </a:r>
            <a:r>
              <a:rPr lang="nl-BE" dirty="0" err="1"/>
              <a:t>from</a:t>
            </a:r>
            <a:r>
              <a:rPr lang="nl-BE" dirty="0"/>
              <a:t> </a:t>
            </a:r>
            <a:r>
              <a:rPr lang="nl-BE" dirty="0" err="1"/>
              <a:t>declaration</a:t>
            </a:r>
            <a:r>
              <a:rPr lang="nl-BE" dirty="0"/>
              <a:t> </a:t>
            </a:r>
            <a:r>
              <a:rPr lang="nl-BE" dirty="0" err="1"/>
              <a:t>to</a:t>
            </a:r>
            <a:r>
              <a:rPr lang="nl-BE" dirty="0"/>
              <a:t> </a:t>
            </a:r>
            <a:r>
              <a:rPr lang="nl-BE" dirty="0" err="1"/>
              <a:t>sentencing</a:t>
            </a:r>
            <a:r>
              <a:rPr lang="nl-BE" dirty="0"/>
              <a:t>*</a:t>
            </a:r>
          </a:p>
          <a:p>
            <a:pPr lvl="2"/>
            <a:r>
              <a:rPr lang="nl-BE" dirty="0" err="1"/>
              <a:t>Typically</a:t>
            </a:r>
            <a:r>
              <a:rPr lang="nl-BE" dirty="0"/>
              <a:t> 6 </a:t>
            </a:r>
            <a:r>
              <a:rPr lang="nl-BE" dirty="0" err="1"/>
              <a:t>months</a:t>
            </a:r>
            <a:r>
              <a:rPr lang="nl-BE" dirty="0"/>
              <a:t> but </a:t>
            </a:r>
            <a:r>
              <a:rPr lang="nl-BE" dirty="0" err="1"/>
              <a:t>sometimes</a:t>
            </a:r>
            <a:r>
              <a:rPr lang="nl-BE" dirty="0"/>
              <a:t> 1-3 </a:t>
            </a:r>
            <a:r>
              <a:rPr lang="nl-BE" dirty="0" err="1"/>
              <a:t>years</a:t>
            </a:r>
            <a:endParaRPr lang="nl-BE" dirty="0"/>
          </a:p>
          <a:p>
            <a:pPr lvl="2"/>
            <a:r>
              <a:rPr lang="nl-BE" dirty="0"/>
              <a:t>No info at </a:t>
            </a:r>
            <a:r>
              <a:rPr lang="nl-BE" dirty="0" err="1"/>
              <a:t>all</a:t>
            </a:r>
            <a:r>
              <a:rPr lang="nl-BE" dirty="0"/>
              <a:t> </a:t>
            </a:r>
            <a:r>
              <a:rPr lang="nl-BE" dirty="0" err="1"/>
              <a:t>concerning</a:t>
            </a:r>
            <a:r>
              <a:rPr lang="nl-BE" dirty="0"/>
              <a:t> response </a:t>
            </a:r>
            <a:r>
              <a:rPr lang="nl-BE" dirty="0" err="1"/>
              <a:t>from</a:t>
            </a:r>
            <a:r>
              <a:rPr lang="nl-BE" dirty="0"/>
              <a:t> care services</a:t>
            </a:r>
          </a:p>
          <a:p>
            <a:pPr lvl="1"/>
            <a:r>
              <a:rPr lang="nl-BE" dirty="0"/>
              <a:t>These </a:t>
            </a:r>
            <a:r>
              <a:rPr lang="nl-BE" dirty="0" err="1"/>
              <a:t>delays</a:t>
            </a:r>
            <a:r>
              <a:rPr lang="nl-BE" dirty="0"/>
              <a:t> lead </a:t>
            </a:r>
            <a:r>
              <a:rPr lang="nl-BE" dirty="0" err="1"/>
              <a:t>to</a:t>
            </a:r>
            <a:r>
              <a:rPr lang="nl-BE" dirty="0"/>
              <a:t> multiple </a:t>
            </a:r>
            <a:r>
              <a:rPr lang="nl-BE" dirty="0" err="1"/>
              <a:t>incidents</a:t>
            </a:r>
            <a:r>
              <a:rPr lang="nl-BE" dirty="0"/>
              <a:t> </a:t>
            </a:r>
            <a:r>
              <a:rPr lang="nl-BE" dirty="0" err="1"/>
              <a:t>by</a:t>
            </a:r>
            <a:r>
              <a:rPr lang="nl-BE" dirty="0"/>
              <a:t> </a:t>
            </a:r>
            <a:r>
              <a:rPr lang="nl-BE" dirty="0" err="1"/>
              <a:t>the</a:t>
            </a:r>
            <a:r>
              <a:rPr lang="nl-BE" dirty="0"/>
              <a:t> </a:t>
            </a:r>
            <a:r>
              <a:rPr lang="nl-BE" dirty="0" err="1"/>
              <a:t>same</a:t>
            </a:r>
            <a:r>
              <a:rPr lang="nl-BE" dirty="0"/>
              <a:t> person</a:t>
            </a:r>
          </a:p>
          <a:p>
            <a:pPr lvl="2"/>
            <a:r>
              <a:rPr lang="nl-BE" dirty="0" err="1"/>
              <a:t>Only</a:t>
            </a:r>
            <a:r>
              <a:rPr lang="nl-BE" dirty="0"/>
              <a:t> </a:t>
            </a:r>
            <a:r>
              <a:rPr lang="nl-BE" dirty="0" err="1"/>
              <a:t>one</a:t>
            </a:r>
            <a:r>
              <a:rPr lang="nl-BE" dirty="0"/>
              <a:t> in </a:t>
            </a:r>
            <a:r>
              <a:rPr lang="nl-BE" dirty="0" err="1"/>
              <a:t>three</a:t>
            </a:r>
            <a:r>
              <a:rPr lang="nl-BE" dirty="0"/>
              <a:t> is new 	</a:t>
            </a:r>
            <a:r>
              <a:rPr lang="nl-BE" dirty="0" err="1"/>
              <a:t>and</a:t>
            </a:r>
            <a:r>
              <a:rPr lang="nl-BE" dirty="0"/>
              <a:t> </a:t>
            </a:r>
            <a:r>
              <a:rPr lang="nl-BE" dirty="0" err="1"/>
              <a:t>almost</a:t>
            </a:r>
            <a:r>
              <a:rPr lang="nl-BE" dirty="0"/>
              <a:t> half of </a:t>
            </a:r>
            <a:r>
              <a:rPr lang="nl-BE" dirty="0" err="1"/>
              <a:t>the</a:t>
            </a:r>
            <a:r>
              <a:rPr lang="nl-BE" dirty="0"/>
              <a:t> suspects is </a:t>
            </a:r>
            <a:r>
              <a:rPr lang="nl-BE" dirty="0" err="1"/>
              <a:t>arrested</a:t>
            </a:r>
            <a:r>
              <a:rPr lang="nl-BE" dirty="0"/>
              <a:t> </a:t>
            </a:r>
            <a:r>
              <a:rPr lang="nl-BE" dirty="0" err="1"/>
              <a:t>again</a:t>
            </a:r>
            <a:r>
              <a:rPr lang="nl-BE" dirty="0"/>
              <a:t> </a:t>
            </a:r>
            <a:r>
              <a:rPr lang="nl-BE" dirty="0" err="1"/>
              <a:t>within</a:t>
            </a:r>
            <a:r>
              <a:rPr lang="nl-BE" dirty="0"/>
              <a:t> </a:t>
            </a:r>
            <a:r>
              <a:rPr lang="nl-BE" dirty="0" err="1"/>
              <a:t>the</a:t>
            </a:r>
            <a:r>
              <a:rPr lang="nl-BE" dirty="0"/>
              <a:t> </a:t>
            </a:r>
            <a:r>
              <a:rPr lang="nl-BE" dirty="0" err="1"/>
              <a:t>year</a:t>
            </a:r>
            <a:endParaRPr lang="nl-BE" dirty="0"/>
          </a:p>
          <a:p>
            <a:pPr lvl="2"/>
            <a:endParaRPr lang="nl-BE" dirty="0"/>
          </a:p>
          <a:p>
            <a:pPr lvl="1"/>
            <a:endParaRPr lang="nl-BE" dirty="0"/>
          </a:p>
          <a:p>
            <a:pPr lvl="2"/>
            <a:endParaRPr lang="nl-BE" dirty="0"/>
          </a:p>
          <a:p>
            <a:pPr lvl="1"/>
            <a:endParaRPr lang="nl-BE" dirty="0"/>
          </a:p>
          <a:p>
            <a:endParaRPr lang="nl-BE" dirty="0"/>
          </a:p>
        </p:txBody>
      </p:sp>
      <p:sp>
        <p:nvSpPr>
          <p:cNvPr id="4" name="Tijdelijke aanduiding voor dianummer 3">
            <a:extLst>
              <a:ext uri="{FF2B5EF4-FFF2-40B4-BE49-F238E27FC236}">
                <a16:creationId xmlns:a16="http://schemas.microsoft.com/office/drawing/2014/main" xmlns="" id="{CCA6E56E-B0CA-463D-BFF8-547D94A2CF39}"/>
              </a:ext>
            </a:extLst>
          </p:cNvPr>
          <p:cNvSpPr>
            <a:spLocks noGrp="1"/>
          </p:cNvSpPr>
          <p:nvPr>
            <p:ph type="sldNum" sz="quarter" idx="11"/>
          </p:nvPr>
        </p:nvSpPr>
        <p:spPr/>
        <p:txBody>
          <a:bodyPr/>
          <a:lstStyle/>
          <a:p>
            <a:pPr>
              <a:defRPr/>
            </a:pPr>
            <a:fld id="{35A0D4B1-61D4-4C6F-B245-2B2DEB95FFE4}" type="slidenum">
              <a:rPr lang="en-US" smtClean="0"/>
              <a:pPr>
                <a:defRPr/>
              </a:pPr>
              <a:t>38</a:t>
            </a:fld>
            <a:endParaRPr lang="en-US" dirty="0"/>
          </a:p>
        </p:txBody>
      </p:sp>
      <p:sp>
        <p:nvSpPr>
          <p:cNvPr id="5" name="Tekstvak 4">
            <a:extLst>
              <a:ext uri="{FF2B5EF4-FFF2-40B4-BE49-F238E27FC236}">
                <a16:creationId xmlns:a16="http://schemas.microsoft.com/office/drawing/2014/main" xmlns="" id="{E2424392-99D3-480B-90F2-752014095B94}"/>
              </a:ext>
            </a:extLst>
          </p:cNvPr>
          <p:cNvSpPr txBox="1"/>
          <p:nvPr/>
        </p:nvSpPr>
        <p:spPr>
          <a:xfrm>
            <a:off x="66262" y="6549199"/>
            <a:ext cx="6301725" cy="646331"/>
          </a:xfrm>
          <a:prstGeom prst="rect">
            <a:avLst/>
          </a:prstGeom>
          <a:noFill/>
        </p:spPr>
        <p:txBody>
          <a:bodyPr wrap="none" rtlCol="0">
            <a:spAutoFit/>
          </a:bodyPr>
          <a:lstStyle/>
          <a:p>
            <a:r>
              <a:rPr lang="en-US" dirty="0"/>
              <a:t>*(let alone execution of sentencing by jails / debt collection)</a:t>
            </a:r>
          </a:p>
          <a:p>
            <a:endParaRPr lang="nl-BE" dirty="0"/>
          </a:p>
        </p:txBody>
      </p:sp>
    </p:spTree>
    <p:extLst>
      <p:ext uri="{BB962C8B-B14F-4D97-AF65-F5344CB8AC3E}">
        <p14:creationId xmlns:p14="http://schemas.microsoft.com/office/powerpoint/2010/main" xmlns="" val="104018827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2926DC2-4D7D-4D27-888B-6DCAB017FAF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36287BE2-7681-4785-B682-096D0CC4C271}"/>
              </a:ext>
            </a:extLst>
          </p:cNvPr>
          <p:cNvSpPr>
            <a:spLocks noGrp="1"/>
          </p:cNvSpPr>
          <p:nvPr>
            <p:ph idx="1"/>
          </p:nvPr>
        </p:nvSpPr>
        <p:spPr/>
        <p:txBody>
          <a:bodyPr>
            <a:normAutofit lnSpcReduction="10000"/>
          </a:bodyPr>
          <a:lstStyle/>
          <a:p>
            <a:pPr lvl="1"/>
            <a:r>
              <a:rPr lang="nl-BE" sz="3200" dirty="0" err="1"/>
              <a:t>Underlying</a:t>
            </a:r>
            <a:r>
              <a:rPr lang="nl-BE" sz="3200" dirty="0"/>
              <a:t> </a:t>
            </a:r>
            <a:r>
              <a:rPr lang="nl-BE" sz="3200" dirty="0" err="1"/>
              <a:t>reasons</a:t>
            </a:r>
            <a:r>
              <a:rPr lang="nl-BE" sz="3200" dirty="0"/>
              <a:t> </a:t>
            </a:r>
            <a:r>
              <a:rPr lang="nl-BE" sz="3200" dirty="0" err="1"/>
              <a:t>for</a:t>
            </a:r>
            <a:r>
              <a:rPr lang="nl-BE" sz="3200" dirty="0"/>
              <a:t> </a:t>
            </a:r>
            <a:r>
              <a:rPr lang="nl-BE" sz="3200" dirty="0" err="1"/>
              <a:t>the</a:t>
            </a:r>
            <a:r>
              <a:rPr lang="nl-BE" sz="3200" dirty="0"/>
              <a:t> </a:t>
            </a:r>
            <a:r>
              <a:rPr lang="nl-BE" sz="3200" dirty="0" err="1"/>
              <a:t>above</a:t>
            </a:r>
            <a:r>
              <a:rPr lang="nl-BE" sz="3200" dirty="0"/>
              <a:t>: </a:t>
            </a:r>
          </a:p>
          <a:p>
            <a:pPr lvl="2"/>
            <a:r>
              <a:rPr lang="nl-BE" sz="2800" dirty="0"/>
              <a:t>Thinking:</a:t>
            </a:r>
          </a:p>
          <a:p>
            <a:pPr lvl="3"/>
            <a:r>
              <a:rPr lang="nl-BE" sz="2400" dirty="0" err="1"/>
              <a:t>Our</a:t>
            </a:r>
            <a:r>
              <a:rPr lang="nl-BE" sz="2400" dirty="0"/>
              <a:t> goal is </a:t>
            </a:r>
            <a:r>
              <a:rPr lang="nl-BE" sz="2400" dirty="0" err="1"/>
              <a:t>to</a:t>
            </a:r>
            <a:r>
              <a:rPr lang="nl-BE" sz="2400" dirty="0"/>
              <a:t> catch </a:t>
            </a:r>
            <a:r>
              <a:rPr lang="nl-BE" sz="2400" dirty="0" err="1"/>
              <a:t>criminals</a:t>
            </a:r>
            <a:r>
              <a:rPr lang="nl-BE" sz="2400" dirty="0"/>
              <a:t>, </a:t>
            </a:r>
            <a:r>
              <a:rPr lang="nl-BE" sz="2400" dirty="0" err="1"/>
              <a:t>not</a:t>
            </a:r>
            <a:r>
              <a:rPr lang="nl-BE" sz="2400" dirty="0"/>
              <a:t> </a:t>
            </a:r>
            <a:r>
              <a:rPr lang="nl-BE" sz="2400" dirty="0" err="1"/>
              <a:t>solve</a:t>
            </a:r>
            <a:r>
              <a:rPr lang="nl-BE" sz="2400" dirty="0"/>
              <a:t> issues</a:t>
            </a:r>
          </a:p>
          <a:p>
            <a:pPr lvl="3"/>
            <a:r>
              <a:rPr lang="nl-BE" sz="2400" dirty="0" err="1"/>
              <a:t>Our</a:t>
            </a:r>
            <a:r>
              <a:rPr lang="nl-BE" sz="2400" dirty="0"/>
              <a:t> job is </a:t>
            </a:r>
            <a:r>
              <a:rPr lang="nl-BE" sz="2400" dirty="0" err="1"/>
              <a:t>to</a:t>
            </a:r>
            <a:r>
              <a:rPr lang="nl-BE" sz="2400" dirty="0"/>
              <a:t> collect </a:t>
            </a:r>
            <a:r>
              <a:rPr lang="nl-BE" sz="2400" dirty="0" err="1"/>
              <a:t>evidence</a:t>
            </a:r>
            <a:r>
              <a:rPr lang="nl-BE" sz="2400" dirty="0"/>
              <a:t> </a:t>
            </a:r>
            <a:r>
              <a:rPr lang="nl-BE" sz="2400" dirty="0" err="1"/>
              <a:t>for</a:t>
            </a:r>
            <a:r>
              <a:rPr lang="nl-BE" sz="2400" dirty="0"/>
              <a:t> </a:t>
            </a:r>
            <a:r>
              <a:rPr lang="nl-BE" sz="2400" dirty="0" err="1"/>
              <a:t>prosecution</a:t>
            </a:r>
            <a:r>
              <a:rPr lang="nl-BE" sz="2400" dirty="0"/>
              <a:t> (</a:t>
            </a:r>
            <a:r>
              <a:rPr lang="nl-BE" sz="2400" dirty="0" err="1"/>
              <a:t>facts</a:t>
            </a:r>
            <a:r>
              <a:rPr lang="nl-BE" sz="2400" dirty="0"/>
              <a:t> </a:t>
            </a:r>
            <a:r>
              <a:rPr lang="nl-BE" sz="2400" dirty="0" err="1"/>
              <a:t>and</a:t>
            </a:r>
            <a:r>
              <a:rPr lang="nl-BE" sz="2400" dirty="0"/>
              <a:t> </a:t>
            </a:r>
            <a:r>
              <a:rPr lang="nl-BE" sz="2400" dirty="0" err="1"/>
              <a:t>exhibits</a:t>
            </a:r>
            <a:r>
              <a:rPr lang="nl-BE" sz="2400" dirty="0"/>
              <a:t>)</a:t>
            </a:r>
          </a:p>
          <a:p>
            <a:pPr lvl="3"/>
            <a:r>
              <a:rPr lang="nl-BE" sz="2400" dirty="0" err="1"/>
              <a:t>Each</a:t>
            </a:r>
            <a:r>
              <a:rPr lang="nl-BE" sz="2400" dirty="0"/>
              <a:t> case has </a:t>
            </a:r>
            <a:r>
              <a:rPr lang="nl-BE" sz="2400" dirty="0" err="1"/>
              <a:t>to</a:t>
            </a:r>
            <a:r>
              <a:rPr lang="nl-BE" sz="2400" dirty="0"/>
              <a:t> </a:t>
            </a:r>
            <a:r>
              <a:rPr lang="nl-BE" sz="2400" dirty="0" err="1"/>
              <a:t>be</a:t>
            </a:r>
            <a:r>
              <a:rPr lang="nl-BE" sz="2400" dirty="0"/>
              <a:t> </a:t>
            </a:r>
            <a:r>
              <a:rPr lang="nl-BE" sz="2400" dirty="0" err="1"/>
              <a:t>kept</a:t>
            </a:r>
            <a:r>
              <a:rPr lang="nl-BE" sz="2400" dirty="0"/>
              <a:t> small in scope</a:t>
            </a:r>
          </a:p>
          <a:p>
            <a:pPr lvl="3"/>
            <a:r>
              <a:rPr lang="nl-BE" sz="2400" dirty="0"/>
              <a:t>We do </a:t>
            </a:r>
            <a:r>
              <a:rPr lang="nl-BE" sz="2400" dirty="0" err="1"/>
              <a:t>our</a:t>
            </a:r>
            <a:r>
              <a:rPr lang="nl-BE" sz="2400" dirty="0"/>
              <a:t> job </a:t>
            </a:r>
            <a:r>
              <a:rPr lang="nl-BE" sz="2400" dirty="0" err="1"/>
              <a:t>and</a:t>
            </a:r>
            <a:r>
              <a:rPr lang="nl-BE" sz="2400" dirty="0"/>
              <a:t> do </a:t>
            </a:r>
            <a:r>
              <a:rPr lang="nl-BE" sz="2400" dirty="0" err="1"/>
              <a:t>not</a:t>
            </a:r>
            <a:r>
              <a:rPr lang="nl-BE" sz="2400" dirty="0"/>
              <a:t> </a:t>
            </a:r>
            <a:r>
              <a:rPr lang="nl-BE" sz="2400" dirty="0" err="1"/>
              <a:t>interfere</a:t>
            </a:r>
            <a:r>
              <a:rPr lang="nl-BE" sz="2400" dirty="0"/>
              <a:t> </a:t>
            </a:r>
            <a:r>
              <a:rPr lang="nl-BE" sz="2400" dirty="0" err="1"/>
              <a:t>with</a:t>
            </a:r>
            <a:r>
              <a:rPr lang="nl-BE" sz="2400" dirty="0"/>
              <a:t> </a:t>
            </a:r>
            <a:r>
              <a:rPr lang="nl-BE" sz="2400" dirty="0" err="1"/>
              <a:t>the</a:t>
            </a:r>
            <a:r>
              <a:rPr lang="nl-BE" sz="2400" dirty="0"/>
              <a:t> jobs of </a:t>
            </a:r>
            <a:r>
              <a:rPr lang="nl-BE" sz="2400" dirty="0" err="1"/>
              <a:t>our</a:t>
            </a:r>
            <a:r>
              <a:rPr lang="nl-BE" sz="2400" dirty="0"/>
              <a:t> partners</a:t>
            </a:r>
          </a:p>
          <a:p>
            <a:pPr lvl="2"/>
            <a:r>
              <a:rPr lang="nl-BE" sz="2800" dirty="0"/>
              <a:t>We </a:t>
            </a:r>
            <a:r>
              <a:rPr lang="nl-BE" sz="2800" dirty="0" err="1"/>
              <a:t>use</a:t>
            </a:r>
            <a:r>
              <a:rPr lang="nl-BE" sz="2800" dirty="0"/>
              <a:t> indicators </a:t>
            </a:r>
            <a:r>
              <a:rPr lang="nl-BE" sz="2800" dirty="0" err="1"/>
              <a:t>that</a:t>
            </a:r>
            <a:r>
              <a:rPr lang="nl-BE" sz="2800" dirty="0"/>
              <a:t> say </a:t>
            </a:r>
            <a:r>
              <a:rPr lang="nl-BE" sz="2800" dirty="0" err="1"/>
              <a:t>nothing</a:t>
            </a:r>
            <a:r>
              <a:rPr lang="nl-BE" sz="2800" dirty="0"/>
              <a:t> </a:t>
            </a:r>
            <a:r>
              <a:rPr lang="nl-BE" sz="2800" dirty="0" err="1"/>
              <a:t>about</a:t>
            </a:r>
            <a:r>
              <a:rPr lang="nl-BE" sz="2800" dirty="0"/>
              <a:t> </a:t>
            </a:r>
            <a:r>
              <a:rPr lang="nl-BE" sz="2800" dirty="0" err="1"/>
              <a:t>the</a:t>
            </a:r>
            <a:r>
              <a:rPr lang="nl-BE" sz="2800" dirty="0"/>
              <a:t> </a:t>
            </a:r>
            <a:r>
              <a:rPr lang="nl-BE" sz="2800" dirty="0" err="1"/>
              <a:t>meaning</a:t>
            </a:r>
            <a:r>
              <a:rPr lang="nl-BE" sz="2800" dirty="0"/>
              <a:t> of </a:t>
            </a:r>
            <a:r>
              <a:rPr lang="nl-BE" sz="2800" dirty="0" err="1"/>
              <a:t>our</a:t>
            </a:r>
            <a:r>
              <a:rPr lang="nl-BE" sz="2800" dirty="0"/>
              <a:t> actions (</a:t>
            </a:r>
            <a:r>
              <a:rPr lang="nl-BE" sz="2800" dirty="0" err="1"/>
              <a:t>numbers</a:t>
            </a:r>
            <a:r>
              <a:rPr lang="nl-BE" sz="2800" dirty="0"/>
              <a:t> </a:t>
            </a:r>
            <a:r>
              <a:rPr lang="nl-BE" sz="2800" dirty="0" err="1"/>
              <a:t>and</a:t>
            </a:r>
            <a:r>
              <a:rPr lang="nl-BE" sz="2800" dirty="0"/>
              <a:t> target </a:t>
            </a:r>
            <a:r>
              <a:rPr lang="nl-BE" sz="2800" dirty="0" err="1"/>
              <a:t>times</a:t>
            </a:r>
            <a:r>
              <a:rPr lang="nl-BE" sz="2800" dirty="0"/>
              <a:t>)</a:t>
            </a:r>
          </a:p>
          <a:p>
            <a:pPr lvl="2"/>
            <a:endParaRPr lang="nl-BE" sz="2800" dirty="0"/>
          </a:p>
          <a:p>
            <a:endParaRPr lang="nl-BE" dirty="0"/>
          </a:p>
        </p:txBody>
      </p:sp>
      <p:sp>
        <p:nvSpPr>
          <p:cNvPr id="4" name="Tijdelijke aanduiding voor dianummer 3">
            <a:extLst>
              <a:ext uri="{FF2B5EF4-FFF2-40B4-BE49-F238E27FC236}">
                <a16:creationId xmlns:a16="http://schemas.microsoft.com/office/drawing/2014/main" xmlns="" id="{4BED92F8-70BE-480E-B76C-63BA1CA9453B}"/>
              </a:ext>
            </a:extLst>
          </p:cNvPr>
          <p:cNvSpPr>
            <a:spLocks noGrp="1"/>
          </p:cNvSpPr>
          <p:nvPr>
            <p:ph type="sldNum" sz="quarter" idx="11"/>
          </p:nvPr>
        </p:nvSpPr>
        <p:spPr/>
        <p:txBody>
          <a:bodyPr/>
          <a:lstStyle/>
          <a:p>
            <a:pPr>
              <a:defRPr/>
            </a:pPr>
            <a:fld id="{35A0D4B1-61D4-4C6F-B245-2B2DEB95FFE4}" type="slidenum">
              <a:rPr lang="en-US" smtClean="0"/>
              <a:pPr>
                <a:defRPr/>
              </a:pPr>
              <a:t>39</a:t>
            </a:fld>
            <a:endParaRPr lang="en-US" dirty="0"/>
          </a:p>
        </p:txBody>
      </p:sp>
    </p:spTree>
    <p:extLst>
      <p:ext uri="{BB962C8B-B14F-4D97-AF65-F5344CB8AC3E}">
        <p14:creationId xmlns:p14="http://schemas.microsoft.com/office/powerpoint/2010/main" xmlns="" val="33947778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dirty="0" err="1" smtClean="0"/>
              <a:t>Reading</a:t>
            </a:r>
            <a:r>
              <a:rPr lang="cs-CZ" dirty="0" smtClean="0"/>
              <a:t> </a:t>
            </a:r>
            <a:r>
              <a:rPr lang="cs-CZ"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r>
              <a:rPr lang="en-US" sz="2400" dirty="0" smtClean="0">
                <a:hlinkClick r:id="rId2"/>
              </a:rPr>
              <a:t>Compulsory reading - </a:t>
            </a:r>
            <a:r>
              <a:rPr lang="en-US" sz="2400" dirty="0" err="1" smtClean="0">
                <a:hlinkClick r:id="rId2"/>
              </a:rPr>
              <a:t>Wauters</a:t>
            </a:r>
            <a:r>
              <a:rPr lang="en-US" sz="2400" dirty="0" smtClean="0">
                <a:hlinkClick r:id="rId2"/>
              </a:rPr>
              <a:t>, B. - </a:t>
            </a:r>
            <a:r>
              <a:rPr lang="en-US" sz="2400" dirty="0" err="1" smtClean="0">
                <a:hlinkClick r:id="rId2"/>
              </a:rPr>
              <a:t>Selfsteering</a:t>
            </a:r>
            <a:r>
              <a:rPr lang="en-US" sz="2400" dirty="0" smtClean="0">
                <a:hlinkClick r:id="rId2"/>
              </a:rPr>
              <a:t> in Public Service: A tale of two paradigms</a:t>
            </a:r>
            <a:r>
              <a:rPr lang="cs-CZ" sz="2400" dirty="0" smtClean="0"/>
              <a:t> </a:t>
            </a:r>
            <a:r>
              <a:rPr lang="cs-CZ" sz="1800" dirty="0" smtClean="0"/>
              <a:t>(17 p)</a:t>
            </a:r>
            <a:endParaRPr lang="en-US" sz="2400" dirty="0" smtClean="0"/>
          </a:p>
          <a:p>
            <a:r>
              <a:rPr lang="en-US" sz="2400" dirty="0" smtClean="0">
                <a:hlinkClick r:id="rId3"/>
              </a:rPr>
              <a:t>Compulsory </a:t>
            </a:r>
            <a:r>
              <a:rPr lang="en-US" sz="2400" dirty="0" smtClean="0">
                <a:hlinkClick r:id="rId3"/>
              </a:rPr>
              <a:t>reading - </a:t>
            </a:r>
            <a:r>
              <a:rPr lang="en-US" sz="2400" dirty="0" err="1" smtClean="0">
                <a:hlinkClick r:id="rId3"/>
              </a:rPr>
              <a:t>Wauters</a:t>
            </a:r>
            <a:r>
              <a:rPr lang="en-US" sz="2400" dirty="0" smtClean="0">
                <a:hlinkClick r:id="rId3"/>
              </a:rPr>
              <a:t> / </a:t>
            </a:r>
            <a:r>
              <a:rPr lang="en-US" sz="2400" dirty="0" err="1" smtClean="0">
                <a:hlinkClick r:id="rId3"/>
              </a:rPr>
              <a:t>Dinkgreve</a:t>
            </a:r>
            <a:r>
              <a:rPr lang="en-US" sz="2400" dirty="0" smtClean="0">
                <a:hlinkClick r:id="rId3"/>
              </a:rPr>
              <a:t> - CASE STUDY Improving the quality of public service and reducing costs: lessons from the public youth protection agency of Amsterdam (Netherlands)</a:t>
            </a:r>
            <a:r>
              <a:rPr lang="cs-CZ" sz="2400" dirty="0" smtClean="0"/>
              <a:t> </a:t>
            </a:r>
            <a:r>
              <a:rPr lang="cs-CZ" sz="1800" dirty="0" smtClean="0"/>
              <a:t>(28 p </a:t>
            </a:r>
            <a:r>
              <a:rPr lang="cs-CZ" sz="1800" dirty="0" err="1" smtClean="0"/>
              <a:t>with</a:t>
            </a:r>
            <a:r>
              <a:rPr lang="cs-CZ" sz="1800" dirty="0" smtClean="0"/>
              <a:t> many </a:t>
            </a:r>
            <a:r>
              <a:rPr lang="cs-CZ" sz="1800" dirty="0" err="1" smtClean="0"/>
              <a:t>images</a:t>
            </a:r>
            <a:r>
              <a:rPr lang="cs-CZ" sz="1800" dirty="0" smtClean="0"/>
              <a:t>)</a:t>
            </a:r>
            <a:endParaRPr lang="en-US" sz="2400" dirty="0" smtClean="0"/>
          </a:p>
          <a:p>
            <a:pPr>
              <a:buNone/>
            </a:pPr>
            <a:endParaRPr lang="en-GB" sz="6400" i="1" noProof="0" dirty="0" smtClean="0"/>
          </a:p>
          <a:p>
            <a:endParaRPr lang="en-GB" i="1" noProof="0" dirty="0"/>
          </a:p>
        </p:txBody>
      </p:sp>
      <p:sp>
        <p:nvSpPr>
          <p:cNvPr id="1026" name="AutoShape 2"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2"/>
          <p:cNvPicPr>
            <a:picLocks noChangeAspect="1" noChangeArrowheads="1"/>
          </p:cNvPicPr>
          <p:nvPr/>
        </p:nvPicPr>
        <p:blipFill>
          <a:blip r:embed="rId4" cstate="print"/>
          <a:srcRect l="16338" t="13734" r="39563" b="42167"/>
          <a:stretch>
            <a:fillRect/>
          </a:stretch>
        </p:blipFill>
        <p:spPr bwMode="auto">
          <a:xfrm>
            <a:off x="1835696" y="3501008"/>
            <a:ext cx="5248583" cy="29523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054903-7113-426B-9145-EE6C19387A3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BF838FCB-07F4-4929-8388-49956F5B390B}"/>
              </a:ext>
            </a:extLst>
          </p:cNvPr>
          <p:cNvSpPr>
            <a:spLocks noGrp="1"/>
          </p:cNvSpPr>
          <p:nvPr>
            <p:ph idx="1"/>
          </p:nvPr>
        </p:nvSpPr>
        <p:spPr/>
        <p:txBody>
          <a:bodyPr/>
          <a:lstStyle/>
          <a:p>
            <a:r>
              <a:rPr lang="nl-BE" sz="2400" dirty="0"/>
              <a:t>Analysis of cases led </a:t>
            </a:r>
            <a:r>
              <a:rPr lang="nl-BE" sz="2400" dirty="0" err="1"/>
              <a:t>to</a:t>
            </a:r>
            <a:r>
              <a:rPr lang="nl-BE" sz="2400" dirty="0"/>
              <a:t> </a:t>
            </a:r>
            <a:r>
              <a:rPr lang="nl-BE" sz="2400" dirty="0" err="1"/>
              <a:t>formulating</a:t>
            </a:r>
            <a:r>
              <a:rPr lang="nl-BE" sz="2400" dirty="0"/>
              <a:t> </a:t>
            </a:r>
            <a:r>
              <a:rPr lang="nl-BE" sz="2400" dirty="0" err="1"/>
              <a:t>the</a:t>
            </a:r>
            <a:r>
              <a:rPr lang="nl-BE" sz="2400" dirty="0"/>
              <a:t> </a:t>
            </a:r>
            <a:r>
              <a:rPr lang="nl-BE" sz="2400" dirty="0" err="1"/>
              <a:t>following</a:t>
            </a:r>
            <a:r>
              <a:rPr lang="nl-BE" sz="2400" dirty="0"/>
              <a:t> design </a:t>
            </a:r>
            <a:r>
              <a:rPr lang="nl-BE" sz="2400" dirty="0" err="1"/>
              <a:t>principles</a:t>
            </a:r>
            <a:r>
              <a:rPr lang="nl-BE" sz="2400" dirty="0"/>
              <a:t>:</a:t>
            </a:r>
          </a:p>
          <a:p>
            <a:pPr lvl="1"/>
            <a:r>
              <a:rPr lang="nl-BE" sz="2000" dirty="0"/>
              <a:t>We </a:t>
            </a:r>
            <a:r>
              <a:rPr lang="nl-BE" sz="2000" dirty="0" err="1"/>
              <a:t>know</a:t>
            </a:r>
            <a:r>
              <a:rPr lang="nl-BE" sz="2000" dirty="0"/>
              <a:t> </a:t>
            </a:r>
            <a:r>
              <a:rPr lang="nl-BE" sz="2000" dirty="0" err="1"/>
              <a:t>the</a:t>
            </a:r>
            <a:r>
              <a:rPr lang="nl-BE" sz="2000" dirty="0"/>
              <a:t> </a:t>
            </a:r>
            <a:r>
              <a:rPr lang="nl-BE" sz="2000" dirty="0" err="1"/>
              <a:t>purpose</a:t>
            </a:r>
            <a:r>
              <a:rPr lang="nl-BE" sz="2000" dirty="0"/>
              <a:t> </a:t>
            </a:r>
            <a:r>
              <a:rPr lang="nl-BE" sz="2000" dirty="0" err="1"/>
              <a:t>from</a:t>
            </a:r>
            <a:r>
              <a:rPr lang="nl-BE" sz="2000" dirty="0"/>
              <a:t> </a:t>
            </a:r>
            <a:r>
              <a:rPr lang="nl-BE" sz="2000" dirty="0" err="1"/>
              <a:t>the</a:t>
            </a:r>
            <a:r>
              <a:rPr lang="nl-BE" sz="2000" dirty="0"/>
              <a:t> </a:t>
            </a:r>
            <a:r>
              <a:rPr lang="nl-BE" sz="2000" dirty="0" err="1"/>
              <a:t>citizen’s</a:t>
            </a:r>
            <a:r>
              <a:rPr lang="nl-BE" sz="2000" dirty="0"/>
              <a:t> </a:t>
            </a:r>
            <a:r>
              <a:rPr lang="nl-BE" sz="2000" dirty="0" err="1"/>
              <a:t>perspective</a:t>
            </a:r>
            <a:r>
              <a:rPr lang="nl-BE" sz="2000" dirty="0"/>
              <a:t> </a:t>
            </a:r>
            <a:r>
              <a:rPr lang="nl-BE" sz="2000" dirty="0" err="1"/>
              <a:t>and</a:t>
            </a:r>
            <a:r>
              <a:rPr lang="nl-BE" sz="2000" dirty="0"/>
              <a:t> research </a:t>
            </a:r>
            <a:r>
              <a:rPr lang="nl-BE" sz="2000" dirty="0" err="1"/>
              <a:t>the</a:t>
            </a:r>
            <a:r>
              <a:rPr lang="nl-BE" sz="2000" dirty="0"/>
              <a:t> context</a:t>
            </a:r>
          </a:p>
          <a:p>
            <a:pPr lvl="1"/>
            <a:r>
              <a:rPr lang="nl-BE" sz="2000" dirty="0"/>
              <a:t>We do </a:t>
            </a:r>
            <a:r>
              <a:rPr lang="nl-BE" sz="2000" dirty="0" err="1"/>
              <a:t>what</a:t>
            </a:r>
            <a:r>
              <a:rPr lang="nl-BE" sz="2000" dirty="0"/>
              <a:t> is </a:t>
            </a:r>
            <a:r>
              <a:rPr lang="nl-BE" sz="2000" dirty="0" err="1"/>
              <a:t>needed</a:t>
            </a:r>
            <a:r>
              <a:rPr lang="nl-BE" sz="2000" dirty="0"/>
              <a:t> </a:t>
            </a:r>
            <a:r>
              <a:rPr lang="nl-BE" sz="2000" dirty="0" err="1"/>
              <a:t>to</a:t>
            </a:r>
            <a:r>
              <a:rPr lang="nl-BE" sz="2000" dirty="0"/>
              <a:t> deal </a:t>
            </a:r>
            <a:r>
              <a:rPr lang="nl-BE" sz="2000" dirty="0" err="1"/>
              <a:t>with</a:t>
            </a:r>
            <a:r>
              <a:rPr lang="nl-BE" sz="2000" dirty="0"/>
              <a:t> a case </a:t>
            </a:r>
            <a:r>
              <a:rPr lang="nl-BE" sz="2000" dirty="0" err="1"/>
              <a:t>meaningfully</a:t>
            </a:r>
            <a:endParaRPr lang="nl-BE" sz="2000" dirty="0"/>
          </a:p>
          <a:p>
            <a:pPr lvl="1"/>
            <a:r>
              <a:rPr lang="nl-BE" sz="2000" dirty="0"/>
              <a:t>We do </a:t>
            </a:r>
            <a:r>
              <a:rPr lang="nl-BE" sz="2000" dirty="0" err="1"/>
              <a:t>not</a:t>
            </a:r>
            <a:r>
              <a:rPr lang="nl-BE" sz="2000" dirty="0"/>
              <a:t> fix </a:t>
            </a:r>
            <a:r>
              <a:rPr lang="nl-BE" sz="2000" dirty="0" err="1"/>
              <a:t>underlying</a:t>
            </a:r>
            <a:r>
              <a:rPr lang="nl-BE" sz="2000" dirty="0"/>
              <a:t> issues </a:t>
            </a:r>
            <a:r>
              <a:rPr lang="nl-BE" sz="2000" dirty="0" err="1"/>
              <a:t>with</a:t>
            </a:r>
            <a:r>
              <a:rPr lang="nl-BE" sz="2000" dirty="0"/>
              <a:t> </a:t>
            </a:r>
            <a:r>
              <a:rPr lang="nl-BE" sz="2000" dirty="0" err="1"/>
              <a:t>criminal</a:t>
            </a:r>
            <a:r>
              <a:rPr lang="nl-BE" sz="2000" dirty="0"/>
              <a:t> </a:t>
            </a:r>
            <a:r>
              <a:rPr lang="nl-BE" sz="2000" dirty="0" err="1"/>
              <a:t>law</a:t>
            </a:r>
            <a:endParaRPr lang="nl-BE" sz="2000" dirty="0"/>
          </a:p>
          <a:p>
            <a:pPr lvl="1"/>
            <a:r>
              <a:rPr lang="nl-BE" sz="2000" dirty="0" err="1"/>
              <a:t>Ownership</a:t>
            </a:r>
            <a:r>
              <a:rPr lang="nl-BE" sz="2000" dirty="0"/>
              <a:t> is </a:t>
            </a:r>
            <a:r>
              <a:rPr lang="nl-BE" sz="2000" dirty="0" err="1"/>
              <a:t>the</a:t>
            </a:r>
            <a:r>
              <a:rPr lang="nl-BE" sz="2000" dirty="0"/>
              <a:t> norm</a:t>
            </a:r>
          </a:p>
          <a:p>
            <a:pPr lvl="1"/>
            <a:r>
              <a:rPr lang="nl-BE" sz="2000" dirty="0" err="1"/>
              <a:t>Our</a:t>
            </a:r>
            <a:r>
              <a:rPr lang="nl-BE" sz="2000" dirty="0"/>
              <a:t> transfers are 100 % clean: no </a:t>
            </a:r>
            <a:r>
              <a:rPr lang="nl-BE" sz="2000" dirty="0" err="1"/>
              <a:t>waiting</a:t>
            </a:r>
            <a:r>
              <a:rPr lang="nl-BE" sz="2000" dirty="0"/>
              <a:t>, </a:t>
            </a:r>
            <a:r>
              <a:rPr lang="nl-BE" sz="2000" dirty="0" err="1"/>
              <a:t>repairs</a:t>
            </a:r>
            <a:r>
              <a:rPr lang="nl-BE" sz="2000" dirty="0"/>
              <a:t> or double </a:t>
            </a:r>
            <a:r>
              <a:rPr lang="nl-BE" sz="2000" dirty="0" err="1"/>
              <a:t>work</a:t>
            </a:r>
            <a:endParaRPr lang="nl-BE" sz="2000" dirty="0"/>
          </a:p>
          <a:p>
            <a:pPr lvl="1"/>
            <a:r>
              <a:rPr lang="nl-BE" sz="2000" dirty="0"/>
              <a:t>The right expertise in </a:t>
            </a:r>
            <a:r>
              <a:rPr lang="nl-BE" sz="2000" dirty="0" err="1"/>
              <a:t>the</a:t>
            </a:r>
            <a:r>
              <a:rPr lang="nl-BE" sz="2000" dirty="0"/>
              <a:t> right </a:t>
            </a:r>
            <a:r>
              <a:rPr lang="nl-BE" sz="2000" dirty="0" err="1"/>
              <a:t>place</a:t>
            </a:r>
            <a:endParaRPr lang="nl-BE" sz="2000" dirty="0"/>
          </a:p>
          <a:p>
            <a:pPr lvl="1"/>
            <a:r>
              <a:rPr lang="nl-BE" sz="2000" dirty="0"/>
              <a:t>We </a:t>
            </a:r>
            <a:r>
              <a:rPr lang="nl-BE" sz="2000" dirty="0" err="1"/>
              <a:t>work</a:t>
            </a:r>
            <a:r>
              <a:rPr lang="nl-BE" sz="2000" dirty="0"/>
              <a:t> </a:t>
            </a:r>
            <a:r>
              <a:rPr lang="nl-BE" sz="2000" dirty="0" err="1"/>
              <a:t>seamlessly</a:t>
            </a:r>
            <a:r>
              <a:rPr lang="nl-BE" sz="2000" dirty="0"/>
              <a:t> </a:t>
            </a:r>
            <a:r>
              <a:rPr lang="nl-BE" sz="2000" dirty="0" err="1"/>
              <a:t>together</a:t>
            </a:r>
            <a:r>
              <a:rPr lang="nl-BE" sz="2000" dirty="0"/>
              <a:t>, </a:t>
            </a:r>
            <a:r>
              <a:rPr lang="nl-BE" sz="2000" dirty="0" err="1"/>
              <a:t>also</a:t>
            </a:r>
            <a:r>
              <a:rPr lang="nl-BE" sz="2000" dirty="0"/>
              <a:t> </a:t>
            </a:r>
            <a:r>
              <a:rPr lang="nl-BE" sz="2000" dirty="0" err="1"/>
              <a:t>with</a:t>
            </a:r>
            <a:r>
              <a:rPr lang="nl-BE" sz="2000" dirty="0"/>
              <a:t> </a:t>
            </a:r>
            <a:r>
              <a:rPr lang="nl-BE" sz="2000" dirty="0" err="1"/>
              <a:t>our</a:t>
            </a:r>
            <a:r>
              <a:rPr lang="nl-BE" sz="2000" dirty="0"/>
              <a:t> partners</a:t>
            </a:r>
          </a:p>
          <a:p>
            <a:pPr lvl="1"/>
            <a:r>
              <a:rPr lang="nl-BE" sz="2000" dirty="0"/>
              <a:t>We feed </a:t>
            </a:r>
            <a:r>
              <a:rPr lang="nl-BE" sz="2000" dirty="0" err="1"/>
              <a:t>the</a:t>
            </a:r>
            <a:r>
              <a:rPr lang="nl-BE" sz="2000" dirty="0"/>
              <a:t> </a:t>
            </a:r>
            <a:r>
              <a:rPr lang="nl-BE" sz="2000" dirty="0" err="1"/>
              <a:t>evolution</a:t>
            </a:r>
            <a:r>
              <a:rPr lang="nl-BE" sz="2000" dirty="0"/>
              <a:t> </a:t>
            </a:r>
            <a:r>
              <a:rPr lang="nl-BE" sz="2000" dirty="0" err="1"/>
              <a:t>and</a:t>
            </a:r>
            <a:r>
              <a:rPr lang="nl-BE" sz="2000" dirty="0"/>
              <a:t> </a:t>
            </a:r>
            <a:r>
              <a:rPr lang="nl-BE" sz="2000" dirty="0" err="1"/>
              <a:t>settlement</a:t>
            </a:r>
            <a:r>
              <a:rPr lang="nl-BE" sz="2000" dirty="0"/>
              <a:t> of </a:t>
            </a:r>
            <a:r>
              <a:rPr lang="nl-BE" sz="2000" dirty="0" err="1"/>
              <a:t>the</a:t>
            </a:r>
            <a:r>
              <a:rPr lang="nl-BE" sz="2000" dirty="0"/>
              <a:t> case back </a:t>
            </a:r>
            <a:r>
              <a:rPr lang="nl-BE" sz="2000" dirty="0" err="1"/>
              <a:t>to</a:t>
            </a:r>
            <a:r>
              <a:rPr lang="nl-BE" sz="2000" dirty="0"/>
              <a:t> </a:t>
            </a:r>
            <a:r>
              <a:rPr lang="nl-BE" sz="2000" dirty="0" err="1"/>
              <a:t>citizens</a:t>
            </a:r>
            <a:r>
              <a:rPr lang="nl-BE" sz="2000" dirty="0"/>
              <a:t> </a:t>
            </a:r>
            <a:r>
              <a:rPr lang="nl-BE" sz="2000" dirty="0" err="1"/>
              <a:t>and</a:t>
            </a:r>
            <a:r>
              <a:rPr lang="nl-BE" sz="2000" dirty="0"/>
              <a:t> co-</a:t>
            </a:r>
            <a:r>
              <a:rPr lang="nl-BE" sz="2000" dirty="0" err="1"/>
              <a:t>workers</a:t>
            </a:r>
            <a:endParaRPr lang="nl-BE" sz="2000" dirty="0"/>
          </a:p>
          <a:p>
            <a:pPr lvl="1"/>
            <a:endParaRPr lang="nl-BE" sz="2000" dirty="0"/>
          </a:p>
          <a:p>
            <a:pPr lvl="1"/>
            <a:endParaRPr lang="nl-BE" sz="2000" dirty="0"/>
          </a:p>
        </p:txBody>
      </p:sp>
      <p:sp>
        <p:nvSpPr>
          <p:cNvPr id="4" name="Tijdelijke aanduiding voor dianummer 3">
            <a:extLst>
              <a:ext uri="{FF2B5EF4-FFF2-40B4-BE49-F238E27FC236}">
                <a16:creationId xmlns:a16="http://schemas.microsoft.com/office/drawing/2014/main" xmlns="" id="{412B1013-AF3C-424B-B12D-140C5BB5A4A7}"/>
              </a:ext>
            </a:extLst>
          </p:cNvPr>
          <p:cNvSpPr>
            <a:spLocks noGrp="1"/>
          </p:cNvSpPr>
          <p:nvPr>
            <p:ph type="sldNum" sz="quarter" idx="11"/>
          </p:nvPr>
        </p:nvSpPr>
        <p:spPr/>
        <p:txBody>
          <a:bodyPr/>
          <a:lstStyle/>
          <a:p>
            <a:pPr>
              <a:defRPr/>
            </a:pPr>
            <a:fld id="{35A0D4B1-61D4-4C6F-B245-2B2DEB95FFE4}" type="slidenum">
              <a:rPr lang="en-US" smtClean="0"/>
              <a:pPr>
                <a:defRPr/>
              </a:pPr>
              <a:t>40</a:t>
            </a:fld>
            <a:endParaRPr lang="en-US" dirty="0"/>
          </a:p>
        </p:txBody>
      </p:sp>
    </p:spTree>
    <p:extLst>
      <p:ext uri="{BB962C8B-B14F-4D97-AF65-F5344CB8AC3E}">
        <p14:creationId xmlns:p14="http://schemas.microsoft.com/office/powerpoint/2010/main" xmlns="" val="208070024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B2E7551-52E5-4E26-9932-81A38A9E29D2}"/>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a16="http://schemas.microsoft.com/office/drawing/2014/main" xmlns="" id="{CFD13250-BF4A-4B24-997C-C978FD67D3E5}"/>
              </a:ext>
            </a:extLst>
          </p:cNvPr>
          <p:cNvSpPr>
            <a:spLocks noGrp="1"/>
          </p:cNvSpPr>
          <p:nvPr>
            <p:ph type="sldNum" sz="quarter" idx="11"/>
          </p:nvPr>
        </p:nvSpPr>
        <p:spPr/>
        <p:txBody>
          <a:bodyPr/>
          <a:lstStyle/>
          <a:p>
            <a:pPr>
              <a:defRPr/>
            </a:pPr>
            <a:fld id="{35A0D4B1-61D4-4C6F-B245-2B2DEB95FFE4}" type="slidenum">
              <a:rPr lang="en-US" smtClean="0"/>
              <a:pPr>
                <a:defRPr/>
              </a:pPr>
              <a:t>41</a:t>
            </a:fld>
            <a:endParaRPr lang="en-US" dirty="0"/>
          </a:p>
        </p:txBody>
      </p:sp>
      <p:sp>
        <p:nvSpPr>
          <p:cNvPr id="5" name="Tekstvak 4">
            <a:extLst>
              <a:ext uri="{FF2B5EF4-FFF2-40B4-BE49-F238E27FC236}">
                <a16:creationId xmlns:a16="http://schemas.microsoft.com/office/drawing/2014/main" xmlns="" id="{92FD846D-265D-4B01-9059-0F4A76D8A66E}"/>
              </a:ext>
            </a:extLst>
          </p:cNvPr>
          <p:cNvSpPr txBox="1"/>
          <p:nvPr/>
        </p:nvSpPr>
        <p:spPr>
          <a:xfrm>
            <a:off x="1298557" y="1060173"/>
            <a:ext cx="6166625" cy="584775"/>
          </a:xfrm>
          <a:prstGeom prst="rect">
            <a:avLst/>
          </a:prstGeom>
          <a:noFill/>
        </p:spPr>
        <p:txBody>
          <a:bodyPr wrap="none" rtlCol="0">
            <a:spAutoFit/>
          </a:bodyPr>
          <a:lstStyle/>
          <a:p>
            <a:r>
              <a:rPr lang="nl-BE" sz="3200" dirty="0"/>
              <a:t>ROAD MAP FREQUENT CRIME</a:t>
            </a:r>
          </a:p>
        </p:txBody>
      </p:sp>
      <p:pic>
        <p:nvPicPr>
          <p:cNvPr id="3" name="Afbeelding 2">
            <a:extLst>
              <a:ext uri="{FF2B5EF4-FFF2-40B4-BE49-F238E27FC236}">
                <a16:creationId xmlns:a16="http://schemas.microsoft.com/office/drawing/2014/main" xmlns="" id="{F7B5EBD8-FBDE-4B02-9EDC-3950B430526B}"/>
              </a:ext>
            </a:extLst>
          </p:cNvPr>
          <p:cNvPicPr>
            <a:picLocks noChangeAspect="1"/>
          </p:cNvPicPr>
          <p:nvPr/>
        </p:nvPicPr>
        <p:blipFill>
          <a:blip r:embed="rId2" cstate="print"/>
          <a:stretch>
            <a:fillRect/>
          </a:stretch>
        </p:blipFill>
        <p:spPr>
          <a:xfrm>
            <a:off x="0" y="1644948"/>
            <a:ext cx="9144000" cy="5316460"/>
          </a:xfrm>
          <a:prstGeom prst="rect">
            <a:avLst/>
          </a:prstGeom>
        </p:spPr>
      </p:pic>
    </p:spTree>
    <p:extLst>
      <p:ext uri="{BB962C8B-B14F-4D97-AF65-F5344CB8AC3E}">
        <p14:creationId xmlns:p14="http://schemas.microsoft.com/office/powerpoint/2010/main" xmlns="" val="31207675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B2E7551-52E5-4E26-9932-81A38A9E29D2}"/>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a16="http://schemas.microsoft.com/office/drawing/2014/main" xmlns="" id="{CFD13250-BF4A-4B24-997C-C978FD67D3E5}"/>
              </a:ext>
            </a:extLst>
          </p:cNvPr>
          <p:cNvSpPr>
            <a:spLocks noGrp="1"/>
          </p:cNvSpPr>
          <p:nvPr>
            <p:ph type="sldNum" sz="quarter" idx="11"/>
          </p:nvPr>
        </p:nvSpPr>
        <p:spPr/>
        <p:txBody>
          <a:bodyPr/>
          <a:lstStyle/>
          <a:p>
            <a:pPr>
              <a:defRPr/>
            </a:pPr>
            <a:fld id="{35A0D4B1-61D4-4C6F-B245-2B2DEB95FFE4}" type="slidenum">
              <a:rPr lang="en-US" smtClean="0"/>
              <a:pPr>
                <a:defRPr/>
              </a:pPr>
              <a:t>42</a:t>
            </a:fld>
            <a:endParaRPr lang="en-US" dirty="0"/>
          </a:p>
        </p:txBody>
      </p:sp>
      <p:sp>
        <p:nvSpPr>
          <p:cNvPr id="5" name="Tekstvak 4">
            <a:extLst>
              <a:ext uri="{FF2B5EF4-FFF2-40B4-BE49-F238E27FC236}">
                <a16:creationId xmlns:a16="http://schemas.microsoft.com/office/drawing/2014/main" xmlns="" id="{92FD846D-265D-4B01-9059-0F4A76D8A66E}"/>
              </a:ext>
            </a:extLst>
          </p:cNvPr>
          <p:cNvSpPr txBox="1"/>
          <p:nvPr/>
        </p:nvSpPr>
        <p:spPr>
          <a:xfrm>
            <a:off x="1298557" y="1060173"/>
            <a:ext cx="6166625" cy="584775"/>
          </a:xfrm>
          <a:prstGeom prst="rect">
            <a:avLst/>
          </a:prstGeom>
          <a:noFill/>
        </p:spPr>
        <p:txBody>
          <a:bodyPr wrap="none" rtlCol="0">
            <a:spAutoFit/>
          </a:bodyPr>
          <a:lstStyle/>
          <a:p>
            <a:r>
              <a:rPr lang="nl-BE" sz="3200" dirty="0"/>
              <a:t>ROAD MAP FREQUENT CRIME</a:t>
            </a:r>
          </a:p>
        </p:txBody>
      </p:sp>
      <p:pic>
        <p:nvPicPr>
          <p:cNvPr id="3" name="Afbeelding 2">
            <a:extLst>
              <a:ext uri="{FF2B5EF4-FFF2-40B4-BE49-F238E27FC236}">
                <a16:creationId xmlns:a16="http://schemas.microsoft.com/office/drawing/2014/main" xmlns="" id="{F7B5EBD8-FBDE-4B02-9EDC-3950B430526B}"/>
              </a:ext>
            </a:extLst>
          </p:cNvPr>
          <p:cNvPicPr>
            <a:picLocks noChangeAspect="1"/>
          </p:cNvPicPr>
          <p:nvPr/>
        </p:nvPicPr>
        <p:blipFill>
          <a:blip r:embed="rId2" cstate="print"/>
          <a:stretch>
            <a:fillRect/>
          </a:stretch>
        </p:blipFill>
        <p:spPr>
          <a:xfrm>
            <a:off x="0" y="1644948"/>
            <a:ext cx="9144000" cy="5316460"/>
          </a:xfrm>
          <a:prstGeom prst="rect">
            <a:avLst/>
          </a:prstGeom>
        </p:spPr>
      </p:pic>
      <p:cxnSp>
        <p:nvCxnSpPr>
          <p:cNvPr id="7" name="Rechte verbindingslijn met pijl 6">
            <a:extLst>
              <a:ext uri="{FF2B5EF4-FFF2-40B4-BE49-F238E27FC236}">
                <a16:creationId xmlns:a16="http://schemas.microsoft.com/office/drawing/2014/main" xmlns="" id="{2E7B76FF-C680-4EAC-9BD0-F2655D009B82}"/>
              </a:ext>
            </a:extLst>
          </p:cNvPr>
          <p:cNvCxnSpPr/>
          <p:nvPr/>
        </p:nvCxnSpPr>
        <p:spPr>
          <a:xfrm flipH="1" flipV="1">
            <a:off x="6648450" y="1881809"/>
            <a:ext cx="1263098" cy="927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kstvak 7">
            <a:extLst>
              <a:ext uri="{FF2B5EF4-FFF2-40B4-BE49-F238E27FC236}">
                <a16:creationId xmlns:a16="http://schemas.microsoft.com/office/drawing/2014/main" xmlns="" id="{4056505C-F221-4DA1-A0A3-FE744FB0249E}"/>
              </a:ext>
            </a:extLst>
          </p:cNvPr>
          <p:cNvSpPr txBox="1"/>
          <p:nvPr/>
        </p:nvSpPr>
        <p:spPr>
          <a:xfrm>
            <a:off x="5526156" y="1512477"/>
            <a:ext cx="2332690" cy="369332"/>
          </a:xfrm>
          <a:prstGeom prst="rect">
            <a:avLst/>
          </a:prstGeom>
          <a:noFill/>
        </p:spPr>
        <p:txBody>
          <a:bodyPr wrap="none" rtlCol="0">
            <a:spAutoFit/>
          </a:bodyPr>
          <a:lstStyle/>
          <a:p>
            <a:r>
              <a:rPr lang="nl-BE" dirty="0"/>
              <a:t>GGZ = </a:t>
            </a:r>
            <a:r>
              <a:rPr lang="nl-BE" dirty="0" err="1"/>
              <a:t>Mental</a:t>
            </a:r>
            <a:r>
              <a:rPr lang="nl-BE" dirty="0"/>
              <a:t> health</a:t>
            </a:r>
          </a:p>
        </p:txBody>
      </p:sp>
      <p:cxnSp>
        <p:nvCxnSpPr>
          <p:cNvPr id="10" name="Rechte verbindingslijn met pijl 9">
            <a:extLst>
              <a:ext uri="{FF2B5EF4-FFF2-40B4-BE49-F238E27FC236}">
                <a16:creationId xmlns:a16="http://schemas.microsoft.com/office/drawing/2014/main" xmlns="" id="{3165F036-F403-48E1-B39F-12D0D1A5CA17}"/>
              </a:ext>
            </a:extLst>
          </p:cNvPr>
          <p:cNvCxnSpPr/>
          <p:nvPr/>
        </p:nvCxnSpPr>
        <p:spPr>
          <a:xfrm flipH="1" flipV="1">
            <a:off x="4381869" y="2097252"/>
            <a:ext cx="3488005" cy="1558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kstvak 10">
            <a:extLst>
              <a:ext uri="{FF2B5EF4-FFF2-40B4-BE49-F238E27FC236}">
                <a16:creationId xmlns:a16="http://schemas.microsoft.com/office/drawing/2014/main" xmlns="" id="{51FAD0C8-76F6-4F4E-A82A-3E8A4A6120EC}"/>
              </a:ext>
            </a:extLst>
          </p:cNvPr>
          <p:cNvSpPr txBox="1"/>
          <p:nvPr/>
        </p:nvSpPr>
        <p:spPr>
          <a:xfrm>
            <a:off x="2011694" y="1558134"/>
            <a:ext cx="3747356" cy="923330"/>
          </a:xfrm>
          <a:prstGeom prst="rect">
            <a:avLst/>
          </a:prstGeom>
          <a:noFill/>
        </p:spPr>
        <p:txBody>
          <a:bodyPr wrap="square" rtlCol="0">
            <a:spAutoFit/>
          </a:bodyPr>
          <a:lstStyle/>
          <a:p>
            <a:r>
              <a:rPr lang="nl-BE" dirty="0"/>
              <a:t>Municipality (</a:t>
            </a:r>
            <a:r>
              <a:rPr lang="nl-BE" dirty="0" err="1"/>
              <a:t>enforcement</a:t>
            </a:r>
            <a:r>
              <a:rPr lang="nl-BE" dirty="0"/>
              <a:t> of </a:t>
            </a:r>
            <a:r>
              <a:rPr lang="nl-BE" dirty="0" err="1"/>
              <a:t>muncipal</a:t>
            </a:r>
            <a:r>
              <a:rPr lang="nl-BE" dirty="0"/>
              <a:t> </a:t>
            </a:r>
            <a:r>
              <a:rPr lang="nl-BE" dirty="0" err="1"/>
              <a:t>regulations</a:t>
            </a:r>
            <a:r>
              <a:rPr lang="nl-BE" dirty="0"/>
              <a:t>, </a:t>
            </a:r>
            <a:r>
              <a:rPr lang="nl-BE" dirty="0" err="1"/>
              <a:t>nuisances</a:t>
            </a:r>
            <a:r>
              <a:rPr lang="nl-BE" dirty="0"/>
              <a:t>,…)</a:t>
            </a:r>
          </a:p>
        </p:txBody>
      </p:sp>
      <p:cxnSp>
        <p:nvCxnSpPr>
          <p:cNvPr id="13" name="Rechte verbindingslijn met pijl 12">
            <a:extLst>
              <a:ext uri="{FF2B5EF4-FFF2-40B4-BE49-F238E27FC236}">
                <a16:creationId xmlns:a16="http://schemas.microsoft.com/office/drawing/2014/main" xmlns="" id="{016DA50A-6E0D-411F-9940-F11F0C1669C1}"/>
              </a:ext>
            </a:extLst>
          </p:cNvPr>
          <p:cNvCxnSpPr/>
          <p:nvPr/>
        </p:nvCxnSpPr>
        <p:spPr>
          <a:xfrm flipH="1" flipV="1">
            <a:off x="8176591" y="1697143"/>
            <a:ext cx="212035" cy="6484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kstvak 13">
            <a:extLst>
              <a:ext uri="{FF2B5EF4-FFF2-40B4-BE49-F238E27FC236}">
                <a16:creationId xmlns:a16="http://schemas.microsoft.com/office/drawing/2014/main" xmlns="" id="{8E55E6DD-9C49-4BCC-8ED9-1C917C17605E}"/>
              </a:ext>
            </a:extLst>
          </p:cNvPr>
          <p:cNvSpPr txBox="1"/>
          <p:nvPr/>
        </p:nvSpPr>
        <p:spPr>
          <a:xfrm>
            <a:off x="7299225" y="1136387"/>
            <a:ext cx="2178802" cy="369332"/>
          </a:xfrm>
          <a:prstGeom prst="rect">
            <a:avLst/>
          </a:prstGeom>
          <a:noFill/>
        </p:spPr>
        <p:txBody>
          <a:bodyPr wrap="none" rtlCol="0">
            <a:spAutoFit/>
          </a:bodyPr>
          <a:lstStyle/>
          <a:p>
            <a:r>
              <a:rPr lang="nl-BE" dirty="0"/>
              <a:t>VHH= </a:t>
            </a:r>
            <a:r>
              <a:rPr lang="nl-BE" dirty="0" err="1"/>
              <a:t>safety</a:t>
            </a:r>
            <a:r>
              <a:rPr lang="nl-BE" dirty="0"/>
              <a:t> house</a:t>
            </a:r>
          </a:p>
        </p:txBody>
      </p:sp>
      <p:cxnSp>
        <p:nvCxnSpPr>
          <p:cNvPr id="16" name="Rechte verbindingslijn met pijl 15">
            <a:extLst>
              <a:ext uri="{FF2B5EF4-FFF2-40B4-BE49-F238E27FC236}">
                <a16:creationId xmlns:a16="http://schemas.microsoft.com/office/drawing/2014/main" xmlns="" id="{CBD39A3F-7AF8-4B46-9971-053118AC537B}"/>
              </a:ext>
            </a:extLst>
          </p:cNvPr>
          <p:cNvCxnSpPr/>
          <p:nvPr/>
        </p:nvCxnSpPr>
        <p:spPr>
          <a:xfrm flipH="1" flipV="1">
            <a:off x="7299225" y="4505739"/>
            <a:ext cx="416025" cy="649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kstvak 16">
            <a:extLst>
              <a:ext uri="{FF2B5EF4-FFF2-40B4-BE49-F238E27FC236}">
                <a16:creationId xmlns:a16="http://schemas.microsoft.com/office/drawing/2014/main" xmlns="" id="{4513F294-AA46-46AD-BED3-499E172BFEB0}"/>
              </a:ext>
            </a:extLst>
          </p:cNvPr>
          <p:cNvSpPr txBox="1"/>
          <p:nvPr/>
        </p:nvSpPr>
        <p:spPr>
          <a:xfrm>
            <a:off x="7013776" y="4166326"/>
            <a:ext cx="1402948" cy="369332"/>
          </a:xfrm>
          <a:prstGeom prst="rect">
            <a:avLst/>
          </a:prstGeom>
          <a:noFill/>
        </p:spPr>
        <p:txBody>
          <a:bodyPr wrap="none" rtlCol="0">
            <a:spAutoFit/>
          </a:bodyPr>
          <a:lstStyle/>
          <a:p>
            <a:r>
              <a:rPr lang="nl-BE" dirty="0" err="1"/>
              <a:t>Prosecution</a:t>
            </a:r>
            <a:endParaRPr lang="nl-BE" dirty="0"/>
          </a:p>
        </p:txBody>
      </p:sp>
      <p:cxnSp>
        <p:nvCxnSpPr>
          <p:cNvPr id="19" name="Rechte verbindingslijn met pijl 18">
            <a:extLst>
              <a:ext uri="{FF2B5EF4-FFF2-40B4-BE49-F238E27FC236}">
                <a16:creationId xmlns:a16="http://schemas.microsoft.com/office/drawing/2014/main" xmlns="" id="{9BF43231-BA3A-43AD-9942-1B670A09DA79}"/>
              </a:ext>
            </a:extLst>
          </p:cNvPr>
          <p:cNvCxnSpPr>
            <a:cxnSpLocks/>
          </p:cNvCxnSpPr>
          <p:nvPr/>
        </p:nvCxnSpPr>
        <p:spPr>
          <a:xfrm flipH="1">
            <a:off x="4823791" y="6122504"/>
            <a:ext cx="3087758" cy="4373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xmlns="" id="{EF8E232C-2483-435D-94C8-2C3EE1922173}"/>
              </a:ext>
            </a:extLst>
          </p:cNvPr>
          <p:cNvSpPr txBox="1"/>
          <p:nvPr/>
        </p:nvSpPr>
        <p:spPr>
          <a:xfrm>
            <a:off x="3482161" y="6134088"/>
            <a:ext cx="1540413" cy="923330"/>
          </a:xfrm>
          <a:prstGeom prst="rect">
            <a:avLst/>
          </a:prstGeom>
          <a:noFill/>
        </p:spPr>
        <p:txBody>
          <a:bodyPr wrap="square" rtlCol="0">
            <a:spAutoFit/>
          </a:bodyPr>
          <a:lstStyle/>
          <a:p>
            <a:r>
              <a:rPr lang="nl-BE" dirty="0"/>
              <a:t>Raad voor de </a:t>
            </a:r>
            <a:r>
              <a:rPr lang="nl-BE" dirty="0" err="1"/>
              <a:t>Kinder-bescherming</a:t>
            </a:r>
            <a:endParaRPr lang="nl-BE" dirty="0"/>
          </a:p>
        </p:txBody>
      </p:sp>
    </p:spTree>
    <p:extLst>
      <p:ext uri="{BB962C8B-B14F-4D97-AF65-F5344CB8AC3E}">
        <p14:creationId xmlns:p14="http://schemas.microsoft.com/office/powerpoint/2010/main" xmlns="" val="5687258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B2E7551-52E5-4E26-9932-81A38A9E29D2}"/>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a16="http://schemas.microsoft.com/office/drawing/2014/main" xmlns="" id="{CFD13250-BF4A-4B24-997C-C978FD67D3E5}"/>
              </a:ext>
            </a:extLst>
          </p:cNvPr>
          <p:cNvSpPr>
            <a:spLocks noGrp="1"/>
          </p:cNvSpPr>
          <p:nvPr>
            <p:ph type="sldNum" sz="quarter" idx="11"/>
          </p:nvPr>
        </p:nvSpPr>
        <p:spPr/>
        <p:txBody>
          <a:bodyPr/>
          <a:lstStyle/>
          <a:p>
            <a:pPr>
              <a:defRPr/>
            </a:pPr>
            <a:fld id="{35A0D4B1-61D4-4C6F-B245-2B2DEB95FFE4}" type="slidenum">
              <a:rPr lang="en-US" smtClean="0"/>
              <a:pPr>
                <a:defRPr/>
              </a:pPr>
              <a:t>43</a:t>
            </a:fld>
            <a:endParaRPr lang="en-US" dirty="0"/>
          </a:p>
        </p:txBody>
      </p:sp>
      <p:sp>
        <p:nvSpPr>
          <p:cNvPr id="5" name="Tekstvak 4">
            <a:extLst>
              <a:ext uri="{FF2B5EF4-FFF2-40B4-BE49-F238E27FC236}">
                <a16:creationId xmlns:a16="http://schemas.microsoft.com/office/drawing/2014/main" xmlns="" id="{92FD846D-265D-4B01-9059-0F4A76D8A66E}"/>
              </a:ext>
            </a:extLst>
          </p:cNvPr>
          <p:cNvSpPr txBox="1"/>
          <p:nvPr/>
        </p:nvSpPr>
        <p:spPr>
          <a:xfrm>
            <a:off x="1921312" y="1040779"/>
            <a:ext cx="6166625" cy="584775"/>
          </a:xfrm>
          <a:prstGeom prst="rect">
            <a:avLst/>
          </a:prstGeom>
          <a:noFill/>
        </p:spPr>
        <p:txBody>
          <a:bodyPr wrap="none" rtlCol="0">
            <a:spAutoFit/>
          </a:bodyPr>
          <a:lstStyle/>
          <a:p>
            <a:r>
              <a:rPr lang="nl-BE" sz="3200" dirty="0"/>
              <a:t>ROAD MAP FREQUENT CRIME</a:t>
            </a:r>
          </a:p>
        </p:txBody>
      </p:sp>
      <p:pic>
        <p:nvPicPr>
          <p:cNvPr id="3" name="Afbeelding 2">
            <a:extLst>
              <a:ext uri="{FF2B5EF4-FFF2-40B4-BE49-F238E27FC236}">
                <a16:creationId xmlns:a16="http://schemas.microsoft.com/office/drawing/2014/main" xmlns="" id="{F7B5EBD8-FBDE-4B02-9EDC-3950B430526B}"/>
              </a:ext>
            </a:extLst>
          </p:cNvPr>
          <p:cNvPicPr>
            <a:picLocks noChangeAspect="1"/>
          </p:cNvPicPr>
          <p:nvPr/>
        </p:nvPicPr>
        <p:blipFill>
          <a:blip r:embed="rId2" cstate="print"/>
          <a:stretch>
            <a:fillRect/>
          </a:stretch>
        </p:blipFill>
        <p:spPr>
          <a:xfrm>
            <a:off x="0" y="1644948"/>
            <a:ext cx="9144000" cy="5316460"/>
          </a:xfrm>
          <a:prstGeom prst="rect">
            <a:avLst/>
          </a:prstGeom>
        </p:spPr>
      </p:pic>
      <p:sp>
        <p:nvSpPr>
          <p:cNvPr id="6" name="Tekstballon: ovaal 5">
            <a:extLst>
              <a:ext uri="{FF2B5EF4-FFF2-40B4-BE49-F238E27FC236}">
                <a16:creationId xmlns:a16="http://schemas.microsoft.com/office/drawing/2014/main" xmlns="" id="{8AB3FC4A-E0BD-40C1-83F9-61F12D9F8A52}"/>
              </a:ext>
            </a:extLst>
          </p:cNvPr>
          <p:cNvSpPr/>
          <p:nvPr/>
        </p:nvSpPr>
        <p:spPr>
          <a:xfrm>
            <a:off x="0" y="213878"/>
            <a:ext cx="3392556" cy="2544418"/>
          </a:xfrm>
          <a:prstGeom prst="wedgeEllipseCallout">
            <a:avLst>
              <a:gd name="adj1" fmla="val 23308"/>
              <a:gd name="adj2" fmla="val 609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What</a:t>
            </a:r>
            <a:r>
              <a:rPr lang="nl-BE" dirty="0"/>
              <a:t> is </a:t>
            </a:r>
            <a:r>
              <a:rPr lang="nl-BE" dirty="0" err="1"/>
              <a:t>the</a:t>
            </a:r>
            <a:r>
              <a:rPr lang="nl-BE" dirty="0"/>
              <a:t> </a:t>
            </a:r>
            <a:r>
              <a:rPr lang="nl-BE" dirty="0" err="1"/>
              <a:t>citizen’s</a:t>
            </a:r>
            <a:r>
              <a:rPr lang="nl-BE" dirty="0"/>
              <a:t> </a:t>
            </a:r>
            <a:r>
              <a:rPr lang="nl-BE" dirty="0" err="1"/>
              <a:t>expectation</a:t>
            </a:r>
            <a:r>
              <a:rPr lang="nl-BE" dirty="0"/>
              <a:t>? </a:t>
            </a:r>
            <a:r>
              <a:rPr lang="nl-BE" dirty="0" err="1"/>
              <a:t>What</a:t>
            </a:r>
            <a:r>
              <a:rPr lang="nl-BE" dirty="0"/>
              <a:t> is </a:t>
            </a:r>
            <a:r>
              <a:rPr lang="nl-BE" dirty="0" err="1"/>
              <a:t>the</a:t>
            </a:r>
            <a:r>
              <a:rPr lang="nl-BE" dirty="0"/>
              <a:t> background story (</a:t>
            </a:r>
            <a:r>
              <a:rPr lang="nl-BE" dirty="0" err="1"/>
              <a:t>not</a:t>
            </a:r>
            <a:r>
              <a:rPr lang="nl-BE" dirty="0"/>
              <a:t> </a:t>
            </a:r>
            <a:r>
              <a:rPr lang="nl-BE" dirty="0" err="1"/>
              <a:t>just</a:t>
            </a:r>
            <a:r>
              <a:rPr lang="nl-BE" dirty="0"/>
              <a:t> a list of </a:t>
            </a:r>
            <a:r>
              <a:rPr lang="nl-BE" dirty="0" err="1"/>
              <a:t>incidents</a:t>
            </a:r>
            <a:r>
              <a:rPr lang="nl-BE" dirty="0"/>
              <a:t> but </a:t>
            </a:r>
            <a:r>
              <a:rPr lang="nl-BE" dirty="0" err="1"/>
              <a:t>connecting</a:t>
            </a:r>
            <a:r>
              <a:rPr lang="nl-BE" dirty="0"/>
              <a:t> these </a:t>
            </a:r>
            <a:r>
              <a:rPr lang="nl-BE" dirty="0" err="1"/>
              <a:t>and</a:t>
            </a:r>
            <a:r>
              <a:rPr lang="nl-BE" dirty="0"/>
              <a:t> </a:t>
            </a:r>
            <a:r>
              <a:rPr lang="nl-BE" dirty="0" err="1"/>
              <a:t>linking</a:t>
            </a:r>
            <a:r>
              <a:rPr lang="nl-BE" dirty="0"/>
              <a:t> </a:t>
            </a:r>
            <a:r>
              <a:rPr lang="nl-BE" dirty="0" err="1"/>
              <a:t>to</a:t>
            </a:r>
            <a:r>
              <a:rPr lang="nl-BE" dirty="0"/>
              <a:t> actors </a:t>
            </a:r>
            <a:r>
              <a:rPr lang="nl-BE" dirty="0" err="1"/>
              <a:t>involved</a:t>
            </a:r>
            <a:r>
              <a:rPr lang="nl-BE" dirty="0"/>
              <a:t>)?</a:t>
            </a:r>
          </a:p>
        </p:txBody>
      </p:sp>
      <p:sp>
        <p:nvSpPr>
          <p:cNvPr id="7" name="Tekstballon: ovaal 6">
            <a:extLst>
              <a:ext uri="{FF2B5EF4-FFF2-40B4-BE49-F238E27FC236}">
                <a16:creationId xmlns:a16="http://schemas.microsoft.com/office/drawing/2014/main" xmlns="" id="{EF1EC1A4-8BEB-4696-B8EE-F5E1E2600E0B}"/>
              </a:ext>
            </a:extLst>
          </p:cNvPr>
          <p:cNvSpPr/>
          <p:nvPr/>
        </p:nvSpPr>
        <p:spPr>
          <a:xfrm>
            <a:off x="3308346" y="3587643"/>
            <a:ext cx="3392556" cy="2544418"/>
          </a:xfrm>
          <a:prstGeom prst="wedgeEllipseCallout">
            <a:avLst>
              <a:gd name="adj1" fmla="val -59505"/>
              <a:gd name="adj2" fmla="val -390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2: </a:t>
            </a:r>
            <a:r>
              <a:rPr lang="nl-BE" dirty="0" err="1"/>
              <a:t>criminal</a:t>
            </a:r>
            <a:r>
              <a:rPr lang="nl-BE" dirty="0"/>
              <a:t> </a:t>
            </a:r>
            <a:r>
              <a:rPr lang="nl-BE" dirty="0" err="1"/>
              <a:t>prosecution</a:t>
            </a:r>
            <a:r>
              <a:rPr lang="nl-BE" dirty="0"/>
              <a:t> </a:t>
            </a:r>
            <a:r>
              <a:rPr lang="nl-BE" dirty="0" err="1"/>
              <a:t>when</a:t>
            </a:r>
            <a:r>
              <a:rPr lang="nl-BE" dirty="0"/>
              <a:t> </a:t>
            </a:r>
            <a:r>
              <a:rPr lang="nl-BE" dirty="0" err="1"/>
              <a:t>citizen</a:t>
            </a:r>
            <a:r>
              <a:rPr lang="nl-BE" dirty="0"/>
              <a:t> </a:t>
            </a:r>
            <a:r>
              <a:rPr lang="nl-BE" dirty="0" err="1"/>
              <a:t>expects</a:t>
            </a:r>
            <a:r>
              <a:rPr lang="nl-BE" dirty="0"/>
              <a:t> </a:t>
            </a:r>
            <a:r>
              <a:rPr lang="nl-BE" dirty="0" err="1"/>
              <a:t>this</a:t>
            </a:r>
            <a:r>
              <a:rPr lang="nl-BE" dirty="0"/>
              <a:t> </a:t>
            </a:r>
            <a:r>
              <a:rPr lang="nl-BE" dirty="0" err="1"/>
              <a:t>and</a:t>
            </a:r>
            <a:r>
              <a:rPr lang="nl-BE" dirty="0"/>
              <a:t>/or </a:t>
            </a:r>
            <a:r>
              <a:rPr lang="nl-BE" dirty="0" err="1"/>
              <a:t>police</a:t>
            </a:r>
            <a:r>
              <a:rPr lang="nl-BE" dirty="0"/>
              <a:t> </a:t>
            </a:r>
            <a:r>
              <a:rPr lang="nl-BE" dirty="0" err="1"/>
              <a:t>deem</a:t>
            </a:r>
            <a:r>
              <a:rPr lang="nl-BE" dirty="0"/>
              <a:t> </a:t>
            </a:r>
            <a:r>
              <a:rPr lang="nl-BE" dirty="0" err="1"/>
              <a:t>it</a:t>
            </a:r>
            <a:r>
              <a:rPr lang="nl-BE" dirty="0"/>
              <a:t> </a:t>
            </a:r>
            <a:r>
              <a:rPr lang="nl-BE" dirty="0" err="1"/>
              <a:t>needed</a:t>
            </a:r>
            <a:r>
              <a:rPr lang="nl-BE" dirty="0"/>
              <a:t> in </a:t>
            </a:r>
            <a:r>
              <a:rPr lang="nl-BE" dirty="0" err="1"/>
              <a:t>the</a:t>
            </a:r>
            <a:r>
              <a:rPr lang="nl-BE" dirty="0"/>
              <a:t> interest of a large </a:t>
            </a:r>
            <a:r>
              <a:rPr lang="nl-BE" dirty="0" err="1"/>
              <a:t>group</a:t>
            </a:r>
            <a:r>
              <a:rPr lang="nl-BE" dirty="0"/>
              <a:t> (eg community)</a:t>
            </a:r>
          </a:p>
        </p:txBody>
      </p:sp>
      <p:sp>
        <p:nvSpPr>
          <p:cNvPr id="8" name="Tekstballon: ovaal 7">
            <a:extLst>
              <a:ext uri="{FF2B5EF4-FFF2-40B4-BE49-F238E27FC236}">
                <a16:creationId xmlns:a16="http://schemas.microsoft.com/office/drawing/2014/main" xmlns="" id="{AB082925-55D3-4E99-A6AD-CA96413B69E2}"/>
              </a:ext>
            </a:extLst>
          </p:cNvPr>
          <p:cNvSpPr/>
          <p:nvPr/>
        </p:nvSpPr>
        <p:spPr>
          <a:xfrm>
            <a:off x="3412308" y="651083"/>
            <a:ext cx="3392556" cy="2544418"/>
          </a:xfrm>
          <a:prstGeom prst="wedgeEllipseCallout">
            <a:avLst>
              <a:gd name="adj1" fmla="val -71224"/>
              <a:gd name="adj2" fmla="val 578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3: </a:t>
            </a:r>
            <a:r>
              <a:rPr lang="nl-BE" dirty="0" err="1"/>
              <a:t>neigboorhood</a:t>
            </a:r>
            <a:r>
              <a:rPr lang="nl-BE" dirty="0"/>
              <a:t> </a:t>
            </a:r>
            <a:r>
              <a:rPr lang="nl-BE" dirty="0" err="1"/>
              <a:t>officer</a:t>
            </a:r>
            <a:r>
              <a:rPr lang="nl-BE" dirty="0"/>
              <a:t> </a:t>
            </a:r>
            <a:r>
              <a:rPr lang="nl-BE" dirty="0" err="1"/>
              <a:t>liaises</a:t>
            </a:r>
            <a:r>
              <a:rPr lang="nl-BE" dirty="0"/>
              <a:t> </a:t>
            </a:r>
            <a:r>
              <a:rPr lang="nl-BE" dirty="0" err="1"/>
              <a:t>with</a:t>
            </a:r>
            <a:r>
              <a:rPr lang="nl-BE" dirty="0"/>
              <a:t> relevant care </a:t>
            </a:r>
            <a:r>
              <a:rPr lang="nl-BE" dirty="0" err="1"/>
              <a:t>and</a:t>
            </a:r>
            <a:r>
              <a:rPr lang="nl-BE" dirty="0"/>
              <a:t> </a:t>
            </a:r>
            <a:r>
              <a:rPr lang="nl-BE" dirty="0" err="1"/>
              <a:t>other</a:t>
            </a:r>
            <a:r>
              <a:rPr lang="nl-BE" dirty="0"/>
              <a:t> support (no </a:t>
            </a:r>
            <a:r>
              <a:rPr lang="nl-BE" dirty="0" err="1"/>
              <a:t>formal</a:t>
            </a:r>
            <a:r>
              <a:rPr lang="nl-BE" dirty="0"/>
              <a:t> </a:t>
            </a:r>
            <a:r>
              <a:rPr lang="nl-BE" dirty="0" err="1"/>
              <a:t>declaration</a:t>
            </a:r>
            <a:r>
              <a:rPr lang="nl-BE" dirty="0"/>
              <a:t>, </a:t>
            </a:r>
            <a:r>
              <a:rPr lang="nl-BE" dirty="0" err="1"/>
              <a:t>only</a:t>
            </a:r>
            <a:r>
              <a:rPr lang="nl-BE" dirty="0"/>
              <a:t> a report) </a:t>
            </a:r>
          </a:p>
        </p:txBody>
      </p:sp>
      <p:sp>
        <p:nvSpPr>
          <p:cNvPr id="9" name="Tekstballon: ovaal 8">
            <a:extLst>
              <a:ext uri="{FF2B5EF4-FFF2-40B4-BE49-F238E27FC236}">
                <a16:creationId xmlns:a16="http://schemas.microsoft.com/office/drawing/2014/main" xmlns="" id="{C481E02A-5291-4A54-8FAE-5E52B7874221}"/>
              </a:ext>
            </a:extLst>
          </p:cNvPr>
          <p:cNvSpPr/>
          <p:nvPr/>
        </p:nvSpPr>
        <p:spPr>
          <a:xfrm>
            <a:off x="225034" y="4489553"/>
            <a:ext cx="3392556" cy="2231922"/>
          </a:xfrm>
          <a:prstGeom prst="wedgeEllipseCallout">
            <a:avLst>
              <a:gd name="adj1" fmla="val 5339"/>
              <a:gd name="adj2" fmla="val -619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1: </a:t>
            </a:r>
            <a:r>
              <a:rPr lang="nl-BE" dirty="0" err="1"/>
              <a:t>formalities</a:t>
            </a:r>
            <a:r>
              <a:rPr lang="nl-BE" dirty="0"/>
              <a:t> (</a:t>
            </a:r>
            <a:r>
              <a:rPr lang="nl-BE" dirty="0" err="1"/>
              <a:t>ensure</a:t>
            </a:r>
            <a:r>
              <a:rPr lang="nl-BE" dirty="0"/>
              <a:t> low </a:t>
            </a:r>
            <a:r>
              <a:rPr lang="nl-BE" dirty="0" err="1"/>
              <a:t>hassle</a:t>
            </a:r>
            <a:r>
              <a:rPr lang="nl-BE" dirty="0"/>
              <a:t> / effort)</a:t>
            </a:r>
          </a:p>
        </p:txBody>
      </p:sp>
      <p:sp>
        <p:nvSpPr>
          <p:cNvPr id="11" name="Tekstballon: ovaal 10">
            <a:extLst>
              <a:ext uri="{FF2B5EF4-FFF2-40B4-BE49-F238E27FC236}">
                <a16:creationId xmlns:a16="http://schemas.microsoft.com/office/drawing/2014/main" xmlns="" id="{C1D3AE25-2D09-4DA7-8022-B1D178A88504}"/>
              </a:ext>
            </a:extLst>
          </p:cNvPr>
          <p:cNvSpPr/>
          <p:nvPr/>
        </p:nvSpPr>
        <p:spPr>
          <a:xfrm>
            <a:off x="6174192" y="2178418"/>
            <a:ext cx="3392556" cy="2544418"/>
          </a:xfrm>
          <a:prstGeom prst="wedgeEllipseCallout">
            <a:avLst>
              <a:gd name="adj1" fmla="val -138802"/>
              <a:gd name="adj2" fmla="val 15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t>Route 4: </a:t>
            </a:r>
            <a:r>
              <a:rPr lang="nl-BE" dirty="0" err="1"/>
              <a:t>combination</a:t>
            </a:r>
            <a:r>
              <a:rPr lang="nl-BE" dirty="0"/>
              <a:t> of 2 </a:t>
            </a:r>
            <a:r>
              <a:rPr lang="nl-BE" dirty="0" err="1"/>
              <a:t>and</a:t>
            </a:r>
            <a:r>
              <a:rPr lang="nl-BE" dirty="0"/>
              <a:t> 3: </a:t>
            </a:r>
            <a:r>
              <a:rPr lang="nl-BE" dirty="0" err="1"/>
              <a:t>requires</a:t>
            </a:r>
            <a:r>
              <a:rPr lang="nl-BE" dirty="0"/>
              <a:t> in </a:t>
            </a:r>
            <a:r>
              <a:rPr lang="nl-BE" dirty="0" err="1"/>
              <a:t>depth</a:t>
            </a:r>
            <a:r>
              <a:rPr lang="nl-BE" dirty="0"/>
              <a:t> </a:t>
            </a:r>
            <a:r>
              <a:rPr lang="nl-BE" dirty="0" err="1"/>
              <a:t>discussion</a:t>
            </a:r>
            <a:r>
              <a:rPr lang="nl-BE" dirty="0"/>
              <a:t> </a:t>
            </a:r>
            <a:r>
              <a:rPr lang="nl-BE" dirty="0" err="1"/>
              <a:t>between</a:t>
            </a:r>
            <a:r>
              <a:rPr lang="nl-BE" dirty="0"/>
              <a:t> </a:t>
            </a:r>
            <a:r>
              <a:rPr lang="nl-BE" dirty="0" err="1"/>
              <a:t>prosecution</a:t>
            </a:r>
            <a:r>
              <a:rPr lang="nl-BE" dirty="0"/>
              <a:t>, </a:t>
            </a:r>
            <a:r>
              <a:rPr lang="nl-BE" dirty="0" err="1"/>
              <a:t>police</a:t>
            </a:r>
            <a:r>
              <a:rPr lang="nl-BE" dirty="0"/>
              <a:t>… etc. first</a:t>
            </a:r>
          </a:p>
        </p:txBody>
      </p:sp>
    </p:spTree>
    <p:extLst>
      <p:ext uri="{BB962C8B-B14F-4D97-AF65-F5344CB8AC3E}">
        <p14:creationId xmlns:p14="http://schemas.microsoft.com/office/powerpoint/2010/main" xmlns="" val="180577314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917301-554A-42CF-87EE-878BF0700691}"/>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AE0FA36B-C295-46D9-BBE7-3EB366C68751}"/>
              </a:ext>
            </a:extLst>
          </p:cNvPr>
          <p:cNvSpPr>
            <a:spLocks noGrp="1"/>
          </p:cNvSpPr>
          <p:nvPr>
            <p:ph idx="1"/>
          </p:nvPr>
        </p:nvSpPr>
        <p:spPr/>
        <p:txBody>
          <a:bodyPr/>
          <a:lstStyle/>
          <a:p>
            <a:r>
              <a:rPr lang="nl-BE" dirty="0"/>
              <a:t>Route 4: in </a:t>
            </a:r>
            <a:r>
              <a:rPr lang="nl-BE" dirty="0" err="1"/>
              <a:t>depth</a:t>
            </a:r>
            <a:r>
              <a:rPr lang="nl-BE" dirty="0"/>
              <a:t> </a:t>
            </a:r>
            <a:r>
              <a:rPr lang="nl-BE" dirty="0" err="1"/>
              <a:t>conversations</a:t>
            </a:r>
            <a:endParaRPr lang="nl-BE" dirty="0"/>
          </a:p>
          <a:p>
            <a:pPr lvl="1"/>
            <a:r>
              <a:rPr lang="nl-BE" dirty="0" err="1"/>
              <a:t>All</a:t>
            </a:r>
            <a:r>
              <a:rPr lang="nl-BE" dirty="0"/>
              <a:t> partners </a:t>
            </a:r>
            <a:r>
              <a:rPr lang="nl-BE" dirty="0" err="1"/>
              <a:t>concerning</a:t>
            </a:r>
            <a:r>
              <a:rPr lang="nl-BE" dirty="0"/>
              <a:t> a complex case </a:t>
            </a:r>
            <a:r>
              <a:rPr lang="nl-BE" dirty="0" err="1"/>
              <a:t>come</a:t>
            </a:r>
            <a:r>
              <a:rPr lang="nl-BE" dirty="0"/>
              <a:t> </a:t>
            </a:r>
            <a:r>
              <a:rPr lang="nl-BE" dirty="0" err="1"/>
              <a:t>together</a:t>
            </a:r>
            <a:endParaRPr lang="nl-BE" dirty="0"/>
          </a:p>
          <a:p>
            <a:pPr lvl="1"/>
            <a:endParaRPr lang="nl-BE" dirty="0"/>
          </a:p>
        </p:txBody>
      </p:sp>
      <p:sp>
        <p:nvSpPr>
          <p:cNvPr id="4" name="Tijdelijke aanduiding voor dianummer 3">
            <a:extLst>
              <a:ext uri="{FF2B5EF4-FFF2-40B4-BE49-F238E27FC236}">
                <a16:creationId xmlns:a16="http://schemas.microsoft.com/office/drawing/2014/main" xmlns="" id="{220A8D02-DF0C-4758-8AE3-71CB98CDE0DE}"/>
              </a:ext>
            </a:extLst>
          </p:cNvPr>
          <p:cNvSpPr>
            <a:spLocks noGrp="1"/>
          </p:cNvSpPr>
          <p:nvPr>
            <p:ph type="sldNum" sz="quarter" idx="11"/>
          </p:nvPr>
        </p:nvSpPr>
        <p:spPr/>
        <p:txBody>
          <a:bodyPr/>
          <a:lstStyle/>
          <a:p>
            <a:pPr>
              <a:defRPr/>
            </a:pPr>
            <a:fld id="{35A0D4B1-61D4-4C6F-B245-2B2DEB95FFE4}" type="slidenum">
              <a:rPr lang="en-US" smtClean="0"/>
              <a:pPr>
                <a:defRPr/>
              </a:pPr>
              <a:t>44</a:t>
            </a:fld>
            <a:endParaRPr lang="en-US" dirty="0"/>
          </a:p>
        </p:txBody>
      </p:sp>
      <p:sp>
        <p:nvSpPr>
          <p:cNvPr id="5" name="Tekstballon: rechthoek met afgeronde hoeken 4">
            <a:extLst>
              <a:ext uri="{FF2B5EF4-FFF2-40B4-BE49-F238E27FC236}">
                <a16:creationId xmlns:a16="http://schemas.microsoft.com/office/drawing/2014/main" xmlns="" id="{73D3B03F-358B-496C-B5A1-38B46962C1D0}"/>
              </a:ext>
            </a:extLst>
          </p:cNvPr>
          <p:cNvSpPr/>
          <p:nvPr/>
        </p:nvSpPr>
        <p:spPr>
          <a:xfrm>
            <a:off x="238539" y="2769704"/>
            <a:ext cx="8543511" cy="3586646"/>
          </a:xfrm>
          <a:prstGeom prst="wedgeRoundRect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schemeClr val="tx1"/>
                </a:solidFill>
              </a:rPr>
              <a:t>For </a:t>
            </a:r>
            <a:r>
              <a:rPr lang="nl-BE" dirty="0" err="1">
                <a:solidFill>
                  <a:schemeClr val="tx1"/>
                </a:solidFill>
              </a:rPr>
              <a:t>the</a:t>
            </a:r>
            <a:r>
              <a:rPr lang="nl-BE" dirty="0">
                <a:solidFill>
                  <a:schemeClr val="tx1"/>
                </a:solidFill>
              </a:rPr>
              <a:t> last 18 </a:t>
            </a:r>
            <a:r>
              <a:rPr lang="nl-BE" dirty="0" err="1">
                <a:solidFill>
                  <a:schemeClr val="tx1"/>
                </a:solidFill>
              </a:rPr>
              <a:t>months</a:t>
            </a:r>
            <a:r>
              <a:rPr lang="nl-BE" dirty="0">
                <a:solidFill>
                  <a:schemeClr val="tx1"/>
                </a:solidFill>
              </a:rPr>
              <a:t>, </a:t>
            </a:r>
            <a:r>
              <a:rPr lang="nl-BE" dirty="0" err="1">
                <a:solidFill>
                  <a:schemeClr val="tx1"/>
                </a:solidFill>
              </a:rPr>
              <a:t>there</a:t>
            </a:r>
            <a:r>
              <a:rPr lang="nl-BE" dirty="0">
                <a:solidFill>
                  <a:schemeClr val="tx1"/>
                </a:solidFill>
              </a:rPr>
              <a:t> are </a:t>
            </a:r>
            <a:r>
              <a:rPr lang="nl-BE" dirty="0" err="1">
                <a:solidFill>
                  <a:schemeClr val="tx1"/>
                </a:solidFill>
              </a:rPr>
              <a:t>weekly</a:t>
            </a:r>
            <a:r>
              <a:rPr lang="nl-BE" dirty="0">
                <a:solidFill>
                  <a:schemeClr val="tx1"/>
                </a:solidFill>
              </a:rPr>
              <a:t> </a:t>
            </a:r>
            <a:r>
              <a:rPr lang="nl-BE" dirty="0" err="1">
                <a:solidFill>
                  <a:schemeClr val="tx1"/>
                </a:solidFill>
              </a:rPr>
              <a:t>reports</a:t>
            </a:r>
            <a:r>
              <a:rPr lang="nl-BE" dirty="0">
                <a:solidFill>
                  <a:schemeClr val="tx1"/>
                </a:solidFill>
              </a:rPr>
              <a:t>/</a:t>
            </a:r>
            <a:r>
              <a:rPr lang="nl-BE" dirty="0" err="1">
                <a:solidFill>
                  <a:schemeClr val="tx1"/>
                </a:solidFill>
              </a:rPr>
              <a:t>complaints</a:t>
            </a:r>
            <a:r>
              <a:rPr lang="nl-BE" dirty="0">
                <a:solidFill>
                  <a:schemeClr val="tx1"/>
                </a:solidFill>
              </a:rPr>
              <a:t> </a:t>
            </a:r>
            <a:r>
              <a:rPr lang="nl-BE" dirty="0" err="1">
                <a:solidFill>
                  <a:schemeClr val="tx1"/>
                </a:solidFill>
              </a:rPr>
              <a:t>relating</a:t>
            </a:r>
            <a:r>
              <a:rPr lang="nl-BE" dirty="0">
                <a:solidFill>
                  <a:schemeClr val="tx1"/>
                </a:solidFill>
              </a:rPr>
              <a:t> </a:t>
            </a:r>
            <a:r>
              <a:rPr lang="nl-BE" dirty="0" err="1">
                <a:solidFill>
                  <a:schemeClr val="tx1"/>
                </a:solidFill>
              </a:rPr>
              <a:t>to</a:t>
            </a:r>
            <a:r>
              <a:rPr lang="nl-BE" dirty="0">
                <a:solidFill>
                  <a:schemeClr val="tx1"/>
                </a:solidFill>
              </a:rPr>
              <a:t> a </a:t>
            </a:r>
            <a:r>
              <a:rPr lang="nl-BE" dirty="0" err="1">
                <a:solidFill>
                  <a:schemeClr val="tx1"/>
                </a:solidFill>
              </a:rPr>
              <a:t>couple</a:t>
            </a:r>
            <a:r>
              <a:rPr lang="nl-BE" dirty="0">
                <a:solidFill>
                  <a:schemeClr val="tx1"/>
                </a:solidFill>
              </a:rPr>
              <a:t> (</a:t>
            </a:r>
            <a:r>
              <a:rPr lang="nl-BE" dirty="0" err="1">
                <a:solidFill>
                  <a:schemeClr val="tx1"/>
                </a:solidFill>
              </a:rPr>
              <a:t>who</a:t>
            </a:r>
            <a:r>
              <a:rPr lang="nl-BE" dirty="0">
                <a:solidFill>
                  <a:schemeClr val="tx1"/>
                </a:solidFill>
              </a:rPr>
              <a:t> have a 2 </a:t>
            </a:r>
            <a:r>
              <a:rPr lang="nl-BE" dirty="0" err="1">
                <a:solidFill>
                  <a:schemeClr val="tx1"/>
                </a:solidFill>
              </a:rPr>
              <a:t>year</a:t>
            </a:r>
            <a:r>
              <a:rPr lang="nl-BE" dirty="0">
                <a:solidFill>
                  <a:schemeClr val="tx1"/>
                </a:solidFill>
              </a:rPr>
              <a:t> </a:t>
            </a:r>
            <a:r>
              <a:rPr lang="nl-BE" dirty="0" err="1">
                <a:solidFill>
                  <a:schemeClr val="tx1"/>
                </a:solidFill>
              </a:rPr>
              <a:t>old</a:t>
            </a:r>
            <a:r>
              <a:rPr lang="nl-BE" dirty="0">
                <a:solidFill>
                  <a:schemeClr val="tx1"/>
                </a:solidFill>
              </a:rPr>
              <a:t> </a:t>
            </a:r>
            <a:r>
              <a:rPr lang="nl-BE" dirty="0" err="1">
                <a:solidFill>
                  <a:schemeClr val="tx1"/>
                </a:solidFill>
              </a:rPr>
              <a:t>child</a:t>
            </a:r>
            <a:r>
              <a:rPr lang="nl-BE" dirty="0">
                <a:solidFill>
                  <a:schemeClr val="tx1"/>
                </a:solidFill>
              </a:rPr>
              <a:t>) </a:t>
            </a:r>
            <a:r>
              <a:rPr lang="nl-BE" dirty="0" err="1">
                <a:solidFill>
                  <a:schemeClr val="tx1"/>
                </a:solidFill>
              </a:rPr>
              <a:t>that</a:t>
            </a:r>
            <a:r>
              <a:rPr lang="nl-BE" dirty="0">
                <a:solidFill>
                  <a:schemeClr val="tx1"/>
                </a:solidFill>
              </a:rPr>
              <a:t> split up.  </a:t>
            </a:r>
            <a:r>
              <a:rPr lang="nl-BE" dirty="0" err="1">
                <a:solidFill>
                  <a:schemeClr val="tx1"/>
                </a:solidFill>
              </a:rPr>
              <a:t>Usually</a:t>
            </a:r>
            <a:r>
              <a:rPr lang="nl-BE" dirty="0">
                <a:solidFill>
                  <a:schemeClr val="tx1"/>
                </a:solidFill>
              </a:rPr>
              <a:t> </a:t>
            </a:r>
            <a:r>
              <a:rPr lang="nl-BE" dirty="0" err="1">
                <a:solidFill>
                  <a:schemeClr val="tx1"/>
                </a:solidFill>
              </a:rPr>
              <a:t>she</a:t>
            </a:r>
            <a:r>
              <a:rPr lang="nl-BE" dirty="0">
                <a:solidFill>
                  <a:schemeClr val="tx1"/>
                </a:solidFill>
              </a:rPr>
              <a:t> is </a:t>
            </a:r>
            <a:r>
              <a:rPr lang="nl-BE" dirty="0" err="1">
                <a:solidFill>
                  <a:schemeClr val="tx1"/>
                </a:solidFill>
              </a:rPr>
              <a:t>the</a:t>
            </a:r>
            <a:r>
              <a:rPr lang="nl-BE" dirty="0">
                <a:solidFill>
                  <a:schemeClr val="tx1"/>
                </a:solidFill>
              </a:rPr>
              <a:t> </a:t>
            </a:r>
            <a:r>
              <a:rPr lang="nl-BE" dirty="0" err="1">
                <a:solidFill>
                  <a:schemeClr val="tx1"/>
                </a:solidFill>
              </a:rPr>
              <a:t>victim</a:t>
            </a:r>
            <a:r>
              <a:rPr lang="nl-BE" dirty="0">
                <a:solidFill>
                  <a:schemeClr val="tx1"/>
                </a:solidFill>
              </a:rPr>
              <a:t> </a:t>
            </a:r>
            <a:r>
              <a:rPr lang="nl-BE" dirty="0" err="1">
                <a:solidFill>
                  <a:schemeClr val="tx1"/>
                </a:solidFill>
              </a:rPr>
              <a:t>and</a:t>
            </a:r>
            <a:r>
              <a:rPr lang="nl-BE" dirty="0">
                <a:solidFill>
                  <a:schemeClr val="tx1"/>
                </a:solidFill>
              </a:rPr>
              <a:t> he </a:t>
            </a:r>
            <a:r>
              <a:rPr lang="nl-BE" dirty="0" err="1">
                <a:solidFill>
                  <a:schemeClr val="tx1"/>
                </a:solidFill>
              </a:rPr>
              <a:t>the</a:t>
            </a:r>
            <a:r>
              <a:rPr lang="nl-BE" dirty="0">
                <a:solidFill>
                  <a:schemeClr val="tx1"/>
                </a:solidFill>
              </a:rPr>
              <a:t> agressor but </a:t>
            </a:r>
            <a:r>
              <a:rPr lang="nl-BE" dirty="0" err="1">
                <a:solidFill>
                  <a:schemeClr val="tx1"/>
                </a:solidFill>
              </a:rPr>
              <a:t>it</a:t>
            </a:r>
            <a:r>
              <a:rPr lang="nl-BE" dirty="0">
                <a:solidFill>
                  <a:schemeClr val="tx1"/>
                </a:solidFill>
              </a:rPr>
              <a:t> is </a:t>
            </a:r>
            <a:r>
              <a:rPr lang="nl-BE" dirty="0" err="1">
                <a:solidFill>
                  <a:schemeClr val="tx1"/>
                </a:solidFill>
              </a:rPr>
              <a:t>clear</a:t>
            </a:r>
            <a:r>
              <a:rPr lang="nl-BE" dirty="0">
                <a:solidFill>
                  <a:schemeClr val="tx1"/>
                </a:solidFill>
              </a:rPr>
              <a:t> </a:t>
            </a:r>
            <a:r>
              <a:rPr lang="nl-BE" dirty="0" err="1">
                <a:solidFill>
                  <a:schemeClr val="tx1"/>
                </a:solidFill>
              </a:rPr>
              <a:t>she</a:t>
            </a:r>
            <a:r>
              <a:rPr lang="nl-BE" dirty="0">
                <a:solidFill>
                  <a:schemeClr val="tx1"/>
                </a:solidFill>
              </a:rPr>
              <a:t> </a:t>
            </a:r>
            <a:r>
              <a:rPr lang="nl-BE" dirty="0" err="1">
                <a:solidFill>
                  <a:schemeClr val="tx1"/>
                </a:solidFill>
              </a:rPr>
              <a:t>also</a:t>
            </a:r>
            <a:r>
              <a:rPr lang="nl-BE" dirty="0">
                <a:solidFill>
                  <a:schemeClr val="tx1"/>
                </a:solidFill>
              </a:rPr>
              <a:t> </a:t>
            </a:r>
            <a:r>
              <a:rPr lang="nl-BE" dirty="0" err="1">
                <a:solidFill>
                  <a:schemeClr val="tx1"/>
                </a:solidFill>
              </a:rPr>
              <a:t>provokes</a:t>
            </a:r>
            <a:r>
              <a:rPr lang="nl-BE" dirty="0">
                <a:solidFill>
                  <a:schemeClr val="tx1"/>
                </a:solidFill>
              </a:rPr>
              <a:t> </a:t>
            </a:r>
            <a:r>
              <a:rPr lang="nl-BE" dirty="0" err="1">
                <a:solidFill>
                  <a:schemeClr val="tx1"/>
                </a:solidFill>
              </a:rPr>
              <a:t>him</a:t>
            </a:r>
            <a:r>
              <a:rPr lang="nl-BE" dirty="0">
                <a:solidFill>
                  <a:schemeClr val="tx1"/>
                </a:solidFill>
              </a:rPr>
              <a:t>. He has </a:t>
            </a:r>
            <a:r>
              <a:rPr lang="nl-BE" dirty="0" err="1">
                <a:solidFill>
                  <a:schemeClr val="tx1"/>
                </a:solidFill>
              </a:rPr>
              <a:t>kidnapped</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daughter</a:t>
            </a:r>
            <a:r>
              <a:rPr lang="nl-BE" dirty="0">
                <a:solidFill>
                  <a:schemeClr val="tx1"/>
                </a:solidFill>
              </a:rPr>
              <a:t> 3 </a:t>
            </a:r>
            <a:r>
              <a:rPr lang="nl-BE" dirty="0" err="1">
                <a:solidFill>
                  <a:schemeClr val="tx1"/>
                </a:solidFill>
              </a:rPr>
              <a:t>times</a:t>
            </a:r>
            <a:r>
              <a:rPr lang="nl-BE" dirty="0">
                <a:solidFill>
                  <a:schemeClr val="tx1"/>
                </a:solidFill>
              </a:rPr>
              <a:t>, </a:t>
            </a:r>
            <a:r>
              <a:rPr lang="nl-BE" dirty="0" err="1">
                <a:solidFill>
                  <a:schemeClr val="tx1"/>
                </a:solidFill>
              </a:rPr>
              <a:t>taking</a:t>
            </a:r>
            <a:r>
              <a:rPr lang="nl-BE" dirty="0">
                <a:solidFill>
                  <a:schemeClr val="tx1"/>
                </a:solidFill>
              </a:rPr>
              <a:t> her </a:t>
            </a:r>
            <a:r>
              <a:rPr lang="nl-BE" dirty="0" err="1">
                <a:solidFill>
                  <a:schemeClr val="tx1"/>
                </a:solidFill>
              </a:rPr>
              <a:t>to</a:t>
            </a:r>
            <a:r>
              <a:rPr lang="nl-BE" dirty="0">
                <a:solidFill>
                  <a:schemeClr val="tx1"/>
                </a:solidFill>
              </a:rPr>
              <a:t> his </a:t>
            </a:r>
            <a:r>
              <a:rPr lang="nl-BE" dirty="0" err="1">
                <a:solidFill>
                  <a:schemeClr val="tx1"/>
                </a:solidFill>
              </a:rPr>
              <a:t>mother</a:t>
            </a:r>
            <a:r>
              <a:rPr lang="nl-BE" dirty="0">
                <a:solidFill>
                  <a:schemeClr val="tx1"/>
                </a:solidFill>
              </a:rPr>
              <a:t> (he has no </a:t>
            </a:r>
            <a:r>
              <a:rPr lang="nl-BE" dirty="0" err="1">
                <a:solidFill>
                  <a:schemeClr val="tx1"/>
                </a:solidFill>
              </a:rPr>
              <a:t>visitation</a:t>
            </a:r>
            <a:r>
              <a:rPr lang="nl-BE" dirty="0">
                <a:solidFill>
                  <a:schemeClr val="tx1"/>
                </a:solidFill>
              </a:rPr>
              <a:t> </a:t>
            </a:r>
            <a:r>
              <a:rPr lang="nl-BE" dirty="0" err="1">
                <a:solidFill>
                  <a:schemeClr val="tx1"/>
                </a:solidFill>
              </a:rPr>
              <a:t>rights</a:t>
            </a:r>
            <a:r>
              <a:rPr lang="nl-BE" dirty="0">
                <a:solidFill>
                  <a:schemeClr val="tx1"/>
                </a:solidFill>
              </a:rPr>
              <a:t>). At </a:t>
            </a:r>
            <a:r>
              <a:rPr lang="nl-BE" dirty="0" err="1">
                <a:solidFill>
                  <a:schemeClr val="tx1"/>
                </a:solidFill>
              </a:rPr>
              <a:t>the</a:t>
            </a:r>
            <a:r>
              <a:rPr lang="nl-BE" dirty="0">
                <a:solidFill>
                  <a:schemeClr val="tx1"/>
                </a:solidFill>
              </a:rPr>
              <a:t> meeting, </a:t>
            </a:r>
            <a:r>
              <a:rPr lang="nl-BE" dirty="0" err="1">
                <a:solidFill>
                  <a:schemeClr val="tx1"/>
                </a:solidFill>
              </a:rPr>
              <a:t>all</a:t>
            </a:r>
            <a:r>
              <a:rPr lang="nl-BE" dirty="0">
                <a:solidFill>
                  <a:schemeClr val="tx1"/>
                </a:solidFill>
              </a:rPr>
              <a:t> partner </a:t>
            </a:r>
            <a:r>
              <a:rPr lang="nl-BE" dirty="0" err="1">
                <a:solidFill>
                  <a:schemeClr val="tx1"/>
                </a:solidFill>
              </a:rPr>
              <a:t>organisations</a:t>
            </a:r>
            <a:r>
              <a:rPr lang="nl-BE" dirty="0">
                <a:solidFill>
                  <a:schemeClr val="tx1"/>
                </a:solidFill>
              </a:rPr>
              <a:t> are </a:t>
            </a:r>
            <a:r>
              <a:rPr lang="nl-BE" dirty="0" err="1">
                <a:solidFill>
                  <a:schemeClr val="tx1"/>
                </a:solidFill>
              </a:rPr>
              <a:t>revealed</a:t>
            </a:r>
            <a:r>
              <a:rPr lang="nl-BE" dirty="0">
                <a:solidFill>
                  <a:schemeClr val="tx1"/>
                </a:solidFill>
              </a:rPr>
              <a:t> </a:t>
            </a:r>
            <a:r>
              <a:rPr lang="nl-BE" dirty="0" err="1">
                <a:solidFill>
                  <a:schemeClr val="tx1"/>
                </a:solidFill>
              </a:rPr>
              <a:t>to</a:t>
            </a:r>
            <a:r>
              <a:rPr lang="nl-BE" dirty="0">
                <a:solidFill>
                  <a:schemeClr val="tx1"/>
                </a:solidFill>
              </a:rPr>
              <a:t> have </a:t>
            </a:r>
            <a:r>
              <a:rPr lang="nl-BE" dirty="0" err="1">
                <a:solidFill>
                  <a:schemeClr val="tx1"/>
                </a:solidFill>
              </a:rPr>
              <a:t>totally</a:t>
            </a:r>
            <a:r>
              <a:rPr lang="nl-BE" dirty="0">
                <a:solidFill>
                  <a:schemeClr val="tx1"/>
                </a:solidFill>
              </a:rPr>
              <a:t> different </a:t>
            </a:r>
            <a:r>
              <a:rPr lang="nl-BE" dirty="0" err="1">
                <a:solidFill>
                  <a:schemeClr val="tx1"/>
                </a:solidFill>
              </a:rPr>
              <a:t>ideas</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mother</a:t>
            </a:r>
            <a:r>
              <a:rPr lang="nl-BE" dirty="0">
                <a:solidFill>
                  <a:schemeClr val="tx1"/>
                </a:solidFill>
              </a:rPr>
              <a:t> </a:t>
            </a:r>
            <a:r>
              <a:rPr lang="nl-BE" dirty="0" err="1">
                <a:solidFill>
                  <a:schemeClr val="tx1"/>
                </a:solidFill>
              </a:rPr>
              <a:t>being</a:t>
            </a:r>
            <a:r>
              <a:rPr lang="nl-BE" dirty="0">
                <a:solidFill>
                  <a:schemeClr val="tx1"/>
                </a:solidFill>
              </a:rPr>
              <a:t> a </a:t>
            </a:r>
            <a:r>
              <a:rPr lang="nl-BE" dirty="0" err="1">
                <a:solidFill>
                  <a:schemeClr val="tx1"/>
                </a:solidFill>
              </a:rPr>
              <a:t>whore</a:t>
            </a:r>
            <a:r>
              <a:rPr lang="nl-BE" dirty="0">
                <a:solidFill>
                  <a:schemeClr val="tx1"/>
                </a:solidFill>
              </a:rPr>
              <a:t> </a:t>
            </a:r>
            <a:r>
              <a:rPr lang="nl-BE" dirty="0" err="1">
                <a:solidFill>
                  <a:schemeClr val="tx1"/>
                </a:solidFill>
              </a:rPr>
              <a:t>to</a:t>
            </a:r>
            <a:r>
              <a:rPr lang="nl-BE" dirty="0">
                <a:solidFill>
                  <a:schemeClr val="tx1"/>
                </a:solidFill>
              </a:rPr>
              <a:t> a model </a:t>
            </a:r>
            <a:r>
              <a:rPr lang="nl-BE" dirty="0" err="1">
                <a:solidFill>
                  <a:schemeClr val="tx1"/>
                </a:solidFill>
              </a:rPr>
              <a:t>parent</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father</a:t>
            </a:r>
            <a:r>
              <a:rPr lang="nl-BE" dirty="0">
                <a:solidFill>
                  <a:schemeClr val="tx1"/>
                </a:solidFill>
              </a:rPr>
              <a:t> </a:t>
            </a:r>
            <a:r>
              <a:rPr lang="nl-BE" dirty="0" err="1">
                <a:solidFill>
                  <a:schemeClr val="tx1"/>
                </a:solidFill>
              </a:rPr>
              <a:t>being</a:t>
            </a:r>
            <a:r>
              <a:rPr lang="nl-BE" dirty="0">
                <a:solidFill>
                  <a:schemeClr val="tx1"/>
                </a:solidFill>
              </a:rPr>
              <a:t> a </a:t>
            </a:r>
            <a:r>
              <a:rPr lang="nl-BE" dirty="0" err="1">
                <a:solidFill>
                  <a:schemeClr val="tx1"/>
                </a:solidFill>
              </a:rPr>
              <a:t>crazed</a:t>
            </a:r>
            <a:r>
              <a:rPr lang="nl-BE" dirty="0">
                <a:solidFill>
                  <a:schemeClr val="tx1"/>
                </a:solidFill>
              </a:rPr>
              <a:t> </a:t>
            </a:r>
            <a:r>
              <a:rPr lang="nl-BE" dirty="0" err="1">
                <a:solidFill>
                  <a:schemeClr val="tx1"/>
                </a:solidFill>
              </a:rPr>
              <a:t>muslim</a:t>
            </a:r>
            <a:r>
              <a:rPr lang="nl-BE" dirty="0">
                <a:solidFill>
                  <a:schemeClr val="tx1"/>
                </a:solidFill>
              </a:rPr>
              <a:t> </a:t>
            </a:r>
            <a:r>
              <a:rPr lang="nl-BE" dirty="0" err="1">
                <a:solidFill>
                  <a:schemeClr val="tx1"/>
                </a:solidFill>
              </a:rPr>
              <a:t>to</a:t>
            </a:r>
            <a:r>
              <a:rPr lang="nl-BE" dirty="0">
                <a:solidFill>
                  <a:schemeClr val="tx1"/>
                </a:solidFill>
              </a:rPr>
              <a:t> a </a:t>
            </a:r>
            <a:r>
              <a:rPr lang="nl-BE" dirty="0" err="1">
                <a:solidFill>
                  <a:schemeClr val="tx1"/>
                </a:solidFill>
              </a:rPr>
              <a:t>father</a:t>
            </a:r>
            <a:r>
              <a:rPr lang="nl-BE" dirty="0">
                <a:solidFill>
                  <a:schemeClr val="tx1"/>
                </a:solidFill>
              </a:rPr>
              <a:t> </a:t>
            </a:r>
            <a:r>
              <a:rPr lang="nl-BE" dirty="0" err="1">
                <a:solidFill>
                  <a:schemeClr val="tx1"/>
                </a:solidFill>
              </a:rPr>
              <a:t>that</a:t>
            </a:r>
            <a:r>
              <a:rPr lang="nl-BE" dirty="0">
                <a:solidFill>
                  <a:schemeClr val="tx1"/>
                </a:solidFill>
              </a:rPr>
              <a:t> has been </a:t>
            </a:r>
            <a:r>
              <a:rPr lang="nl-BE" dirty="0" err="1">
                <a:solidFill>
                  <a:schemeClr val="tx1"/>
                </a:solidFill>
              </a:rPr>
              <a:t>cornered</a:t>
            </a:r>
            <a:r>
              <a:rPr lang="nl-BE" dirty="0">
                <a:solidFill>
                  <a:schemeClr val="tx1"/>
                </a:solidFill>
              </a:rPr>
              <a:t> </a:t>
            </a:r>
            <a:r>
              <a:rPr lang="nl-BE" dirty="0" err="1">
                <a:solidFill>
                  <a:schemeClr val="tx1"/>
                </a:solidFill>
              </a:rPr>
              <a:t>by</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mother</a:t>
            </a:r>
            <a:r>
              <a:rPr lang="nl-BE" dirty="0">
                <a:solidFill>
                  <a:schemeClr val="tx1"/>
                </a:solidFill>
              </a:rPr>
              <a:t>. Even </a:t>
            </a:r>
            <a:r>
              <a:rPr lang="nl-BE" dirty="0" err="1">
                <a:solidFill>
                  <a:schemeClr val="tx1"/>
                </a:solidFill>
              </a:rPr>
              <a:t>the</a:t>
            </a:r>
            <a:r>
              <a:rPr lang="nl-BE" dirty="0">
                <a:solidFill>
                  <a:schemeClr val="tx1"/>
                </a:solidFill>
              </a:rPr>
              <a:t> </a:t>
            </a:r>
            <a:r>
              <a:rPr lang="nl-BE" dirty="0" err="1">
                <a:solidFill>
                  <a:schemeClr val="tx1"/>
                </a:solidFill>
              </a:rPr>
              <a:t>situation</a:t>
            </a:r>
            <a:r>
              <a:rPr lang="nl-BE" dirty="0">
                <a:solidFill>
                  <a:schemeClr val="tx1"/>
                </a:solidFill>
              </a:rPr>
              <a:t> of </a:t>
            </a:r>
            <a:r>
              <a:rPr lang="nl-BE" dirty="0" err="1">
                <a:solidFill>
                  <a:schemeClr val="tx1"/>
                </a:solidFill>
              </a:rPr>
              <a:t>the</a:t>
            </a:r>
            <a:r>
              <a:rPr lang="nl-BE" dirty="0">
                <a:solidFill>
                  <a:schemeClr val="tx1"/>
                </a:solidFill>
              </a:rPr>
              <a:t> </a:t>
            </a:r>
            <a:r>
              <a:rPr lang="nl-BE" dirty="0" err="1">
                <a:solidFill>
                  <a:schemeClr val="tx1"/>
                </a:solidFill>
              </a:rPr>
              <a:t>child</a:t>
            </a:r>
            <a:r>
              <a:rPr lang="nl-BE" dirty="0">
                <a:solidFill>
                  <a:schemeClr val="tx1"/>
                </a:solidFill>
              </a:rPr>
              <a:t> is </a:t>
            </a:r>
            <a:r>
              <a:rPr lang="nl-BE" dirty="0" err="1">
                <a:solidFill>
                  <a:schemeClr val="tx1"/>
                </a:solidFill>
              </a:rPr>
              <a:t>not</a:t>
            </a:r>
            <a:r>
              <a:rPr lang="nl-BE" dirty="0">
                <a:solidFill>
                  <a:schemeClr val="tx1"/>
                </a:solidFill>
              </a:rPr>
              <a:t> </a:t>
            </a:r>
            <a:r>
              <a:rPr lang="nl-BE" dirty="0" err="1">
                <a:solidFill>
                  <a:schemeClr val="tx1"/>
                </a:solidFill>
              </a:rPr>
              <a:t>agreed</a:t>
            </a:r>
            <a:r>
              <a:rPr lang="nl-BE" dirty="0">
                <a:solidFill>
                  <a:schemeClr val="tx1"/>
                </a:solidFill>
              </a:rPr>
              <a:t> on. </a:t>
            </a:r>
            <a:r>
              <a:rPr lang="nl-BE" dirty="0" err="1">
                <a:solidFill>
                  <a:schemeClr val="tx1"/>
                </a:solidFill>
              </a:rPr>
              <a:t>This</a:t>
            </a:r>
            <a:r>
              <a:rPr lang="nl-BE" dirty="0">
                <a:solidFill>
                  <a:schemeClr val="tx1"/>
                </a:solidFill>
              </a:rPr>
              <a:t> </a:t>
            </a:r>
            <a:r>
              <a:rPr lang="nl-BE" dirty="0" err="1">
                <a:solidFill>
                  <a:schemeClr val="tx1"/>
                </a:solidFill>
              </a:rPr>
              <a:t>translates</a:t>
            </a:r>
            <a:r>
              <a:rPr lang="nl-BE" dirty="0">
                <a:solidFill>
                  <a:schemeClr val="tx1"/>
                </a:solidFill>
              </a:rPr>
              <a:t> </a:t>
            </a:r>
            <a:r>
              <a:rPr lang="nl-BE" dirty="0" err="1">
                <a:solidFill>
                  <a:schemeClr val="tx1"/>
                </a:solidFill>
              </a:rPr>
              <a:t>into</a:t>
            </a:r>
            <a:r>
              <a:rPr lang="nl-BE" dirty="0">
                <a:solidFill>
                  <a:schemeClr val="tx1"/>
                </a:solidFill>
              </a:rPr>
              <a:t> a </a:t>
            </a:r>
            <a:r>
              <a:rPr lang="nl-BE" dirty="0" err="1">
                <a:solidFill>
                  <a:schemeClr val="tx1"/>
                </a:solidFill>
              </a:rPr>
              <a:t>huge</a:t>
            </a:r>
            <a:r>
              <a:rPr lang="nl-BE" dirty="0">
                <a:solidFill>
                  <a:schemeClr val="tx1"/>
                </a:solidFill>
              </a:rPr>
              <a:t> </a:t>
            </a:r>
            <a:r>
              <a:rPr lang="nl-BE" dirty="0" err="1">
                <a:solidFill>
                  <a:schemeClr val="tx1"/>
                </a:solidFill>
              </a:rPr>
              <a:t>diversity</a:t>
            </a:r>
            <a:r>
              <a:rPr lang="nl-BE" dirty="0">
                <a:solidFill>
                  <a:schemeClr val="tx1"/>
                </a:solidFill>
              </a:rPr>
              <a:t> of </a:t>
            </a:r>
            <a:r>
              <a:rPr lang="nl-BE" dirty="0" err="1">
                <a:solidFill>
                  <a:schemeClr val="tx1"/>
                </a:solidFill>
              </a:rPr>
              <a:t>plans</a:t>
            </a:r>
            <a:r>
              <a:rPr lang="nl-BE" dirty="0">
                <a:solidFill>
                  <a:schemeClr val="tx1"/>
                </a:solidFill>
              </a:rPr>
              <a:t> </a:t>
            </a:r>
            <a:r>
              <a:rPr lang="nl-BE" dirty="0" err="1">
                <a:solidFill>
                  <a:schemeClr val="tx1"/>
                </a:solidFill>
              </a:rPr>
              <a:t>for</a:t>
            </a:r>
            <a:r>
              <a:rPr lang="nl-BE" dirty="0">
                <a:solidFill>
                  <a:schemeClr val="tx1"/>
                </a:solidFill>
              </a:rPr>
              <a:t> </a:t>
            </a:r>
            <a:r>
              <a:rPr lang="nl-BE" dirty="0" err="1">
                <a:solidFill>
                  <a:schemeClr val="tx1"/>
                </a:solidFill>
              </a:rPr>
              <a:t>interventions</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taking</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child</a:t>
            </a:r>
            <a:r>
              <a:rPr lang="nl-BE" dirty="0">
                <a:solidFill>
                  <a:schemeClr val="tx1"/>
                </a:solidFill>
              </a:rPr>
              <a:t> </a:t>
            </a:r>
            <a:r>
              <a:rPr lang="nl-BE" dirty="0" err="1">
                <a:solidFill>
                  <a:schemeClr val="tx1"/>
                </a:solidFill>
              </a:rPr>
              <a:t>away</a:t>
            </a:r>
            <a:r>
              <a:rPr lang="nl-BE" dirty="0">
                <a:solidFill>
                  <a:schemeClr val="tx1"/>
                </a:solidFill>
              </a:rPr>
              <a:t> </a:t>
            </a:r>
            <a:r>
              <a:rPr lang="nl-BE" dirty="0" err="1">
                <a:solidFill>
                  <a:schemeClr val="tx1"/>
                </a:solidFill>
              </a:rPr>
              <a:t>from</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mother</a:t>
            </a:r>
            <a:r>
              <a:rPr lang="nl-BE" dirty="0">
                <a:solidFill>
                  <a:schemeClr val="tx1"/>
                </a:solidFill>
              </a:rPr>
              <a:t> </a:t>
            </a:r>
            <a:r>
              <a:rPr lang="nl-BE" dirty="0" err="1">
                <a:solidFill>
                  <a:schemeClr val="tx1"/>
                </a:solidFill>
              </a:rPr>
              <a:t>to</a:t>
            </a:r>
            <a:r>
              <a:rPr lang="nl-BE" dirty="0">
                <a:solidFill>
                  <a:schemeClr val="tx1"/>
                </a:solidFill>
              </a:rPr>
              <a:t> </a:t>
            </a:r>
            <a:r>
              <a:rPr lang="nl-BE" dirty="0" err="1">
                <a:solidFill>
                  <a:schemeClr val="tx1"/>
                </a:solidFill>
              </a:rPr>
              <a:t>restraining</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father</a:t>
            </a:r>
            <a:r>
              <a:rPr lang="nl-BE" dirty="0">
                <a:solidFill>
                  <a:schemeClr val="tx1"/>
                </a:solidFill>
              </a:rPr>
              <a:t>.  </a:t>
            </a:r>
          </a:p>
          <a:p>
            <a:pPr algn="ctr"/>
            <a:r>
              <a:rPr lang="nl-BE" dirty="0" err="1">
                <a:solidFill>
                  <a:schemeClr val="tx1"/>
                </a:solidFill>
              </a:rPr>
              <a:t>Conclusion</a:t>
            </a:r>
            <a:r>
              <a:rPr lang="nl-BE" dirty="0">
                <a:solidFill>
                  <a:schemeClr val="tx1"/>
                </a:solidFill>
              </a:rPr>
              <a:t>: </a:t>
            </a:r>
            <a:r>
              <a:rPr lang="nl-BE" dirty="0" err="1">
                <a:solidFill>
                  <a:schemeClr val="tx1"/>
                </a:solidFill>
              </a:rPr>
              <a:t>rather</a:t>
            </a:r>
            <a:r>
              <a:rPr lang="nl-BE" dirty="0">
                <a:solidFill>
                  <a:schemeClr val="tx1"/>
                </a:solidFill>
              </a:rPr>
              <a:t> </a:t>
            </a:r>
            <a:r>
              <a:rPr lang="nl-BE" dirty="0" err="1">
                <a:solidFill>
                  <a:schemeClr val="tx1"/>
                </a:solidFill>
              </a:rPr>
              <a:t>than</a:t>
            </a:r>
            <a:r>
              <a:rPr lang="nl-BE" dirty="0">
                <a:solidFill>
                  <a:schemeClr val="tx1"/>
                </a:solidFill>
              </a:rPr>
              <a:t> </a:t>
            </a:r>
            <a:r>
              <a:rPr lang="nl-BE" dirty="0" err="1">
                <a:solidFill>
                  <a:schemeClr val="tx1"/>
                </a:solidFill>
              </a:rPr>
              <a:t>talking</a:t>
            </a:r>
            <a:r>
              <a:rPr lang="nl-BE" dirty="0">
                <a:solidFill>
                  <a:schemeClr val="tx1"/>
                </a:solidFill>
              </a:rPr>
              <a:t> “</a:t>
            </a:r>
            <a:r>
              <a:rPr lang="nl-BE" dirty="0" err="1">
                <a:solidFill>
                  <a:schemeClr val="tx1"/>
                </a:solidFill>
              </a:rPr>
              <a:t>about</a:t>
            </a:r>
            <a:r>
              <a:rPr lang="nl-BE" dirty="0">
                <a:solidFill>
                  <a:schemeClr val="tx1"/>
                </a:solidFill>
              </a:rPr>
              <a:t>” these </a:t>
            </a:r>
            <a:r>
              <a:rPr lang="nl-BE" dirty="0" err="1">
                <a:solidFill>
                  <a:schemeClr val="tx1"/>
                </a:solidFill>
              </a:rPr>
              <a:t>people</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group</a:t>
            </a:r>
            <a:r>
              <a:rPr lang="nl-BE" dirty="0">
                <a:solidFill>
                  <a:schemeClr val="tx1"/>
                </a:solidFill>
              </a:rPr>
              <a:t> (</a:t>
            </a:r>
            <a:r>
              <a:rPr lang="nl-BE" dirty="0" err="1">
                <a:solidFill>
                  <a:schemeClr val="tx1"/>
                </a:solidFill>
              </a:rPr>
              <a:t>one</a:t>
            </a:r>
            <a:r>
              <a:rPr lang="nl-BE" dirty="0">
                <a:solidFill>
                  <a:schemeClr val="tx1"/>
                </a:solidFill>
              </a:rPr>
              <a:t> person per partner </a:t>
            </a:r>
            <a:r>
              <a:rPr lang="nl-BE" dirty="0" err="1">
                <a:solidFill>
                  <a:schemeClr val="tx1"/>
                </a:solidFill>
              </a:rPr>
              <a:t>org</a:t>
            </a:r>
            <a:r>
              <a:rPr lang="nl-BE" dirty="0">
                <a:solidFill>
                  <a:schemeClr val="tx1"/>
                </a:solidFill>
              </a:rPr>
              <a:t>. </a:t>
            </a:r>
            <a:r>
              <a:rPr lang="nl-BE" dirty="0" err="1">
                <a:solidFill>
                  <a:schemeClr val="tx1"/>
                </a:solidFill>
              </a:rPr>
              <a:t>who</a:t>
            </a:r>
            <a:r>
              <a:rPr lang="nl-BE" dirty="0">
                <a:solidFill>
                  <a:schemeClr val="tx1"/>
                </a:solidFill>
              </a:rPr>
              <a:t> </a:t>
            </a:r>
            <a:r>
              <a:rPr lang="nl-BE" dirty="0" err="1">
                <a:solidFill>
                  <a:schemeClr val="tx1"/>
                </a:solidFill>
              </a:rPr>
              <a:t>feels</a:t>
            </a:r>
            <a:r>
              <a:rPr lang="nl-BE" dirty="0">
                <a:solidFill>
                  <a:schemeClr val="tx1"/>
                </a:solidFill>
              </a:rPr>
              <a:t> </a:t>
            </a:r>
            <a:r>
              <a:rPr lang="nl-BE" dirty="0" err="1">
                <a:solidFill>
                  <a:schemeClr val="tx1"/>
                </a:solidFill>
              </a:rPr>
              <a:t>ownership</a:t>
            </a:r>
            <a:r>
              <a:rPr lang="nl-BE" dirty="0">
                <a:solidFill>
                  <a:schemeClr val="tx1"/>
                </a:solidFill>
              </a:rPr>
              <a:t>) </a:t>
            </a:r>
            <a:r>
              <a:rPr lang="nl-BE" dirty="0" err="1">
                <a:solidFill>
                  <a:schemeClr val="tx1"/>
                </a:solidFill>
              </a:rPr>
              <a:t>should</a:t>
            </a:r>
            <a:r>
              <a:rPr lang="nl-BE" dirty="0">
                <a:solidFill>
                  <a:schemeClr val="tx1"/>
                </a:solidFill>
              </a:rPr>
              <a:t> talk “</a:t>
            </a:r>
            <a:r>
              <a:rPr lang="nl-BE" dirty="0" err="1">
                <a:solidFill>
                  <a:schemeClr val="tx1"/>
                </a:solidFill>
              </a:rPr>
              <a:t>with</a:t>
            </a:r>
            <a:r>
              <a:rPr lang="nl-BE" dirty="0">
                <a:solidFill>
                  <a:schemeClr val="tx1"/>
                </a:solidFill>
              </a:rPr>
              <a:t>” </a:t>
            </a:r>
            <a:r>
              <a:rPr lang="nl-BE" dirty="0" err="1">
                <a:solidFill>
                  <a:schemeClr val="tx1"/>
                </a:solidFill>
              </a:rPr>
              <a:t>the</a:t>
            </a:r>
            <a:r>
              <a:rPr lang="nl-BE" dirty="0">
                <a:solidFill>
                  <a:schemeClr val="tx1"/>
                </a:solidFill>
              </a:rPr>
              <a:t> </a:t>
            </a:r>
            <a:r>
              <a:rPr lang="nl-BE" dirty="0" err="1">
                <a:solidFill>
                  <a:schemeClr val="tx1"/>
                </a:solidFill>
              </a:rPr>
              <a:t>people</a:t>
            </a:r>
            <a:r>
              <a:rPr lang="nl-BE" dirty="0">
                <a:solidFill>
                  <a:schemeClr val="tx1"/>
                </a:solidFill>
              </a:rPr>
              <a:t>.  </a:t>
            </a:r>
            <a:r>
              <a:rPr lang="nl-BE" dirty="0" err="1">
                <a:solidFill>
                  <a:schemeClr val="tx1"/>
                </a:solidFill>
              </a:rPr>
              <a:t>This</a:t>
            </a:r>
            <a:r>
              <a:rPr lang="nl-BE" dirty="0">
                <a:solidFill>
                  <a:schemeClr val="tx1"/>
                </a:solidFill>
              </a:rPr>
              <a:t> in </a:t>
            </a:r>
            <a:r>
              <a:rPr lang="nl-BE" dirty="0" err="1">
                <a:solidFill>
                  <a:schemeClr val="tx1"/>
                </a:solidFill>
              </a:rPr>
              <a:t>itself</a:t>
            </a:r>
            <a:r>
              <a:rPr lang="nl-BE" dirty="0">
                <a:solidFill>
                  <a:schemeClr val="tx1"/>
                </a:solidFill>
              </a:rPr>
              <a:t> leads </a:t>
            </a:r>
            <a:r>
              <a:rPr lang="nl-BE" dirty="0" err="1">
                <a:solidFill>
                  <a:schemeClr val="tx1"/>
                </a:solidFill>
              </a:rPr>
              <a:t>to</a:t>
            </a:r>
            <a:r>
              <a:rPr lang="nl-BE" dirty="0">
                <a:solidFill>
                  <a:schemeClr val="tx1"/>
                </a:solidFill>
              </a:rPr>
              <a:t> a </a:t>
            </a:r>
            <a:r>
              <a:rPr lang="nl-BE" dirty="0" err="1">
                <a:solidFill>
                  <a:schemeClr val="tx1"/>
                </a:solidFill>
              </a:rPr>
              <a:t>resolution</a:t>
            </a:r>
            <a:r>
              <a:rPr lang="nl-BE" dirty="0">
                <a:solidFill>
                  <a:schemeClr val="tx1"/>
                </a:solidFill>
              </a:rPr>
              <a:t> of </a:t>
            </a:r>
            <a:r>
              <a:rPr lang="nl-BE" dirty="0" err="1">
                <a:solidFill>
                  <a:schemeClr val="tx1"/>
                </a:solidFill>
              </a:rPr>
              <a:t>the</a:t>
            </a:r>
            <a:r>
              <a:rPr lang="nl-BE" dirty="0">
                <a:solidFill>
                  <a:schemeClr val="tx1"/>
                </a:solidFill>
              </a:rPr>
              <a:t> </a:t>
            </a:r>
            <a:r>
              <a:rPr lang="nl-BE" dirty="0" err="1">
                <a:solidFill>
                  <a:schemeClr val="tx1"/>
                </a:solidFill>
              </a:rPr>
              <a:t>tension</a:t>
            </a:r>
            <a:r>
              <a:rPr lang="nl-BE" dirty="0">
                <a:solidFill>
                  <a:schemeClr val="tx1"/>
                </a:solidFill>
              </a:rPr>
              <a:t>: </a:t>
            </a:r>
            <a:r>
              <a:rPr lang="nl-BE" dirty="0" err="1">
                <a:solidFill>
                  <a:schemeClr val="tx1"/>
                </a:solidFill>
              </a:rPr>
              <a:t>for</a:t>
            </a:r>
            <a:r>
              <a:rPr lang="nl-BE" dirty="0">
                <a:solidFill>
                  <a:schemeClr val="tx1"/>
                </a:solidFill>
              </a:rPr>
              <a:t> 18 </a:t>
            </a:r>
            <a:r>
              <a:rPr lang="nl-BE" dirty="0" err="1">
                <a:solidFill>
                  <a:schemeClr val="tx1"/>
                </a:solidFill>
              </a:rPr>
              <a:t>months</a:t>
            </a:r>
            <a:r>
              <a:rPr lang="nl-BE" dirty="0">
                <a:solidFill>
                  <a:schemeClr val="tx1"/>
                </a:solidFill>
              </a:rPr>
              <a:t> no more </a:t>
            </a:r>
            <a:r>
              <a:rPr lang="nl-BE" dirty="0" err="1">
                <a:solidFill>
                  <a:schemeClr val="tx1"/>
                </a:solidFill>
              </a:rPr>
              <a:t>reports</a:t>
            </a:r>
            <a:r>
              <a:rPr lang="nl-BE" dirty="0">
                <a:solidFill>
                  <a:schemeClr val="tx1"/>
                </a:solidFill>
              </a:rPr>
              <a:t> have </a:t>
            </a:r>
            <a:r>
              <a:rPr lang="nl-BE" dirty="0" err="1">
                <a:solidFill>
                  <a:schemeClr val="tx1"/>
                </a:solidFill>
              </a:rPr>
              <a:t>come</a:t>
            </a:r>
            <a:r>
              <a:rPr lang="nl-BE" dirty="0">
                <a:solidFill>
                  <a:schemeClr val="tx1"/>
                </a:solidFill>
              </a:rPr>
              <a:t> in . </a:t>
            </a:r>
          </a:p>
        </p:txBody>
      </p:sp>
    </p:spTree>
    <p:extLst>
      <p:ext uri="{BB962C8B-B14F-4D97-AF65-F5344CB8AC3E}">
        <p14:creationId xmlns:p14="http://schemas.microsoft.com/office/powerpoint/2010/main" xmlns="" val="38445575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917301-554A-42CF-87EE-878BF0700691}"/>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AE0FA36B-C295-46D9-BBE7-3EB366C68751}"/>
              </a:ext>
            </a:extLst>
          </p:cNvPr>
          <p:cNvSpPr>
            <a:spLocks noGrp="1"/>
          </p:cNvSpPr>
          <p:nvPr>
            <p:ph idx="1"/>
          </p:nvPr>
        </p:nvSpPr>
        <p:spPr/>
        <p:txBody>
          <a:bodyPr/>
          <a:lstStyle/>
          <a:p>
            <a:r>
              <a:rPr lang="nl-BE" dirty="0" err="1"/>
              <a:t>Results</a:t>
            </a:r>
            <a:r>
              <a:rPr lang="nl-BE" dirty="0"/>
              <a:t>? Christel Suzenaar, team leader at Purmerend:</a:t>
            </a:r>
          </a:p>
          <a:p>
            <a:pPr lvl="1"/>
            <a:r>
              <a:rPr lang="nl-BE" dirty="0"/>
              <a:t>70% of </a:t>
            </a:r>
            <a:r>
              <a:rPr lang="nl-BE" dirty="0" err="1"/>
              <a:t>contacts</a:t>
            </a:r>
            <a:r>
              <a:rPr lang="nl-BE" dirty="0"/>
              <a:t>* </a:t>
            </a:r>
            <a:r>
              <a:rPr lang="nl-BE" dirty="0" err="1"/>
              <a:t>now</a:t>
            </a:r>
            <a:r>
              <a:rPr lang="nl-BE" dirty="0"/>
              <a:t> does </a:t>
            </a:r>
            <a:r>
              <a:rPr lang="nl-BE" dirty="0" err="1"/>
              <a:t>not</a:t>
            </a:r>
            <a:r>
              <a:rPr lang="nl-BE" dirty="0"/>
              <a:t> lead </a:t>
            </a:r>
            <a:r>
              <a:rPr lang="nl-BE" dirty="0" err="1"/>
              <a:t>to</a:t>
            </a:r>
            <a:r>
              <a:rPr lang="nl-BE" dirty="0"/>
              <a:t> </a:t>
            </a:r>
            <a:r>
              <a:rPr lang="nl-BE" dirty="0" err="1"/>
              <a:t>formal</a:t>
            </a:r>
            <a:r>
              <a:rPr lang="nl-BE" dirty="0"/>
              <a:t> </a:t>
            </a:r>
            <a:r>
              <a:rPr lang="nl-BE" dirty="0" err="1"/>
              <a:t>complaint</a:t>
            </a:r>
            <a:r>
              <a:rPr lang="nl-BE" dirty="0"/>
              <a:t> but </a:t>
            </a:r>
            <a:r>
              <a:rPr lang="nl-BE" dirty="0" err="1"/>
              <a:t>to</a:t>
            </a:r>
            <a:r>
              <a:rPr lang="nl-BE" dirty="0"/>
              <a:t> </a:t>
            </a:r>
            <a:r>
              <a:rPr lang="nl-BE" dirty="0" err="1"/>
              <a:t>other</a:t>
            </a:r>
            <a:r>
              <a:rPr lang="nl-BE" dirty="0"/>
              <a:t> services </a:t>
            </a:r>
            <a:r>
              <a:rPr lang="nl-BE" dirty="0" err="1"/>
              <a:t>being</a:t>
            </a:r>
            <a:r>
              <a:rPr lang="nl-BE" dirty="0"/>
              <a:t> </a:t>
            </a:r>
            <a:r>
              <a:rPr lang="nl-BE" dirty="0" err="1"/>
              <a:t>provided</a:t>
            </a:r>
            <a:endParaRPr lang="nl-BE" dirty="0"/>
          </a:p>
          <a:p>
            <a:pPr lvl="1"/>
            <a:r>
              <a:rPr lang="nl-BE" i="1" dirty="0"/>
              <a:t>“It does </a:t>
            </a:r>
            <a:r>
              <a:rPr lang="nl-BE" i="1" dirty="0" err="1"/>
              <a:t>not</a:t>
            </a:r>
            <a:r>
              <a:rPr lang="nl-BE" i="1" dirty="0"/>
              <a:t> </a:t>
            </a:r>
            <a:r>
              <a:rPr lang="nl-BE" i="1" dirty="0" err="1"/>
              <a:t>mean</a:t>
            </a:r>
            <a:r>
              <a:rPr lang="nl-BE" i="1" dirty="0"/>
              <a:t> </a:t>
            </a:r>
            <a:r>
              <a:rPr lang="nl-BE" i="1" dirty="0" err="1"/>
              <a:t>that</a:t>
            </a:r>
            <a:r>
              <a:rPr lang="nl-BE" i="1" dirty="0"/>
              <a:t> we are </a:t>
            </a:r>
            <a:r>
              <a:rPr lang="nl-BE" i="1" dirty="0" err="1"/>
              <a:t>becoming</a:t>
            </a:r>
            <a:r>
              <a:rPr lang="nl-BE" i="1" dirty="0"/>
              <a:t> a </a:t>
            </a:r>
            <a:r>
              <a:rPr lang="nl-BE" i="1" dirty="0" err="1"/>
              <a:t>weak</a:t>
            </a:r>
            <a:r>
              <a:rPr lang="nl-BE" i="1" dirty="0"/>
              <a:t> </a:t>
            </a:r>
            <a:r>
              <a:rPr lang="nl-BE" i="1" dirty="0" err="1"/>
              <a:t>police</a:t>
            </a:r>
            <a:r>
              <a:rPr lang="nl-BE" i="1" dirty="0"/>
              <a:t> or </a:t>
            </a:r>
            <a:r>
              <a:rPr lang="nl-BE" i="1" dirty="0" err="1"/>
              <a:t>that</a:t>
            </a:r>
            <a:r>
              <a:rPr lang="nl-BE" i="1" dirty="0"/>
              <a:t> we are a “</a:t>
            </a:r>
            <a:r>
              <a:rPr lang="nl-BE" i="1" dirty="0" err="1"/>
              <a:t>doing</a:t>
            </a:r>
            <a:r>
              <a:rPr lang="nl-BE" i="1" dirty="0"/>
              <a:t> a </a:t>
            </a:r>
            <a:r>
              <a:rPr lang="nl-BE" i="1" dirty="0" err="1"/>
              <a:t>thousand</a:t>
            </a:r>
            <a:r>
              <a:rPr lang="nl-BE" i="1" dirty="0"/>
              <a:t> </a:t>
            </a:r>
            <a:r>
              <a:rPr lang="nl-BE" i="1" dirty="0" err="1"/>
              <a:t>things</a:t>
            </a:r>
            <a:r>
              <a:rPr lang="nl-BE" i="1" dirty="0"/>
              <a:t>” force. It means we have more time </a:t>
            </a:r>
            <a:r>
              <a:rPr lang="nl-BE" i="1" dirty="0" err="1"/>
              <a:t>to</a:t>
            </a:r>
            <a:r>
              <a:rPr lang="nl-BE" i="1" dirty="0"/>
              <a:t> catch real </a:t>
            </a:r>
            <a:r>
              <a:rPr lang="nl-BE" i="1" dirty="0" err="1"/>
              <a:t>criminals</a:t>
            </a:r>
            <a:r>
              <a:rPr lang="nl-BE" i="1" dirty="0"/>
              <a:t>.”</a:t>
            </a:r>
          </a:p>
          <a:p>
            <a:pPr lvl="1"/>
            <a:endParaRPr lang="nl-BE" dirty="0"/>
          </a:p>
        </p:txBody>
      </p:sp>
      <p:sp>
        <p:nvSpPr>
          <p:cNvPr id="4" name="Tijdelijke aanduiding voor dianummer 3">
            <a:extLst>
              <a:ext uri="{FF2B5EF4-FFF2-40B4-BE49-F238E27FC236}">
                <a16:creationId xmlns:a16="http://schemas.microsoft.com/office/drawing/2014/main" xmlns="" id="{220A8D02-DF0C-4758-8AE3-71CB98CDE0DE}"/>
              </a:ext>
            </a:extLst>
          </p:cNvPr>
          <p:cNvSpPr>
            <a:spLocks noGrp="1"/>
          </p:cNvSpPr>
          <p:nvPr>
            <p:ph type="sldNum" sz="quarter" idx="11"/>
          </p:nvPr>
        </p:nvSpPr>
        <p:spPr/>
        <p:txBody>
          <a:bodyPr/>
          <a:lstStyle/>
          <a:p>
            <a:pPr>
              <a:defRPr/>
            </a:pPr>
            <a:fld id="{35A0D4B1-61D4-4C6F-B245-2B2DEB95FFE4}" type="slidenum">
              <a:rPr lang="en-US" smtClean="0"/>
              <a:pPr>
                <a:defRPr/>
              </a:pPr>
              <a:t>45</a:t>
            </a:fld>
            <a:endParaRPr lang="en-US" dirty="0"/>
          </a:p>
        </p:txBody>
      </p:sp>
      <p:sp>
        <p:nvSpPr>
          <p:cNvPr id="5" name="Tekstvak 4">
            <a:extLst>
              <a:ext uri="{FF2B5EF4-FFF2-40B4-BE49-F238E27FC236}">
                <a16:creationId xmlns:a16="http://schemas.microsoft.com/office/drawing/2014/main" xmlns="" id="{0AF156D1-94BD-4770-9FEE-E7566DA509B5}"/>
              </a:ext>
            </a:extLst>
          </p:cNvPr>
          <p:cNvSpPr txBox="1"/>
          <p:nvPr/>
        </p:nvSpPr>
        <p:spPr>
          <a:xfrm flipH="1">
            <a:off x="191491" y="6585958"/>
            <a:ext cx="6633377" cy="369332"/>
          </a:xfrm>
          <a:prstGeom prst="rect">
            <a:avLst/>
          </a:prstGeom>
          <a:noFill/>
        </p:spPr>
        <p:txBody>
          <a:bodyPr wrap="square" rtlCol="0">
            <a:spAutoFit/>
          </a:bodyPr>
          <a:lstStyle/>
          <a:p>
            <a:r>
              <a:rPr lang="nl-BE" dirty="0"/>
              <a:t>*out of </a:t>
            </a:r>
            <a:r>
              <a:rPr lang="nl-BE" dirty="0" err="1"/>
              <a:t>the</a:t>
            </a:r>
            <a:r>
              <a:rPr lang="nl-BE" dirty="0"/>
              <a:t> first 200 </a:t>
            </a:r>
            <a:r>
              <a:rPr lang="nl-BE" dirty="0" err="1"/>
              <a:t>contacts</a:t>
            </a:r>
            <a:r>
              <a:rPr lang="nl-BE" dirty="0"/>
              <a:t> </a:t>
            </a:r>
            <a:r>
              <a:rPr lang="nl-BE" dirty="0" err="1"/>
              <a:t>since</a:t>
            </a:r>
            <a:r>
              <a:rPr lang="nl-BE" dirty="0"/>
              <a:t> </a:t>
            </a:r>
            <a:r>
              <a:rPr lang="nl-BE" dirty="0" err="1"/>
              <a:t>the</a:t>
            </a:r>
            <a:r>
              <a:rPr lang="nl-BE" dirty="0"/>
              <a:t> new way of  </a:t>
            </a:r>
            <a:r>
              <a:rPr lang="nl-BE" dirty="0" err="1"/>
              <a:t>working</a:t>
            </a:r>
            <a:r>
              <a:rPr lang="nl-BE" dirty="0"/>
              <a:t> </a:t>
            </a:r>
          </a:p>
        </p:txBody>
      </p:sp>
    </p:spTree>
    <p:extLst>
      <p:ext uri="{BB962C8B-B14F-4D97-AF65-F5344CB8AC3E}">
        <p14:creationId xmlns:p14="http://schemas.microsoft.com/office/powerpoint/2010/main" xmlns="" val="23193607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1BBD5C-1745-432A-9B65-14FC8FD07C0E}"/>
              </a:ext>
            </a:extLst>
          </p:cNvPr>
          <p:cNvSpPr>
            <a:spLocks noGrp="1"/>
          </p:cNvSpPr>
          <p:nvPr>
            <p:ph type="title"/>
          </p:nvPr>
        </p:nvSpPr>
        <p:spPr>
          <a:xfrm>
            <a:off x="543338" y="274638"/>
            <a:ext cx="8143461" cy="639762"/>
          </a:xfrm>
          <a:solidFill>
            <a:srgbClr val="FFC000"/>
          </a:solidFill>
        </p:spPr>
        <p:txBody>
          <a:bodyPr>
            <a:normAutofit fontScale="90000"/>
          </a:bodyPr>
          <a:lstStyle/>
          <a:p>
            <a:r>
              <a:rPr lang="nl-BE" dirty="0"/>
              <a:t>Dutch </a:t>
            </a:r>
            <a:r>
              <a:rPr lang="nl-BE" dirty="0" err="1"/>
              <a:t>Police</a:t>
            </a:r>
            <a:endParaRPr lang="nl-BE" dirty="0"/>
          </a:p>
        </p:txBody>
      </p:sp>
      <p:sp>
        <p:nvSpPr>
          <p:cNvPr id="4" name="Tijdelijke aanduiding voor dianummer 3">
            <a:extLst>
              <a:ext uri="{FF2B5EF4-FFF2-40B4-BE49-F238E27FC236}">
                <a16:creationId xmlns:a16="http://schemas.microsoft.com/office/drawing/2014/main" xmlns="" id="{737C9280-7A2E-4E1C-94C0-803A8B1B9F76}"/>
              </a:ext>
            </a:extLst>
          </p:cNvPr>
          <p:cNvSpPr>
            <a:spLocks noGrp="1"/>
          </p:cNvSpPr>
          <p:nvPr>
            <p:ph type="sldNum" sz="quarter" idx="11"/>
          </p:nvPr>
        </p:nvSpPr>
        <p:spPr/>
        <p:txBody>
          <a:bodyPr/>
          <a:lstStyle/>
          <a:p>
            <a:pPr>
              <a:defRPr/>
            </a:pPr>
            <a:fld id="{35A0D4B1-61D4-4C6F-B245-2B2DEB95FFE4}" type="slidenum">
              <a:rPr lang="en-US" smtClean="0"/>
              <a:pPr>
                <a:defRPr/>
              </a:pPr>
              <a:t>46</a:t>
            </a:fld>
            <a:endParaRPr lang="en-US" dirty="0"/>
          </a:p>
        </p:txBody>
      </p:sp>
      <p:sp>
        <p:nvSpPr>
          <p:cNvPr id="5" name="Tekstballon: rechthoek met afgeronde hoeken 4">
            <a:extLst>
              <a:ext uri="{FF2B5EF4-FFF2-40B4-BE49-F238E27FC236}">
                <a16:creationId xmlns:a16="http://schemas.microsoft.com/office/drawing/2014/main" xmlns="" id="{C28D2938-4E34-4A29-B3F6-BE04606C2247}"/>
              </a:ext>
            </a:extLst>
          </p:cNvPr>
          <p:cNvSpPr/>
          <p:nvPr/>
        </p:nvSpPr>
        <p:spPr>
          <a:xfrm>
            <a:off x="251791" y="1126435"/>
            <a:ext cx="4174435" cy="4876800"/>
          </a:xfrm>
          <a:prstGeom prst="wedgeRoundRectCallou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dirty="0"/>
              <a:t>A 13 </a:t>
            </a:r>
            <a:r>
              <a:rPr lang="nl-BE" sz="2000" dirty="0" err="1"/>
              <a:t>year</a:t>
            </a:r>
            <a:r>
              <a:rPr lang="nl-BE" sz="2000" dirty="0"/>
              <a:t> </a:t>
            </a:r>
            <a:r>
              <a:rPr lang="nl-BE" sz="2000" dirty="0" err="1"/>
              <a:t>old</a:t>
            </a:r>
            <a:r>
              <a:rPr lang="nl-BE" sz="2000" dirty="0"/>
              <a:t> boy had a </a:t>
            </a:r>
            <a:r>
              <a:rPr lang="nl-BE" sz="2000" dirty="0" err="1"/>
              <a:t>pencil</a:t>
            </a:r>
            <a:r>
              <a:rPr lang="nl-BE" sz="2000" dirty="0"/>
              <a:t> </a:t>
            </a:r>
            <a:r>
              <a:rPr lang="nl-BE" sz="2000" dirty="0" err="1"/>
              <a:t>thrown</a:t>
            </a:r>
            <a:r>
              <a:rPr lang="nl-BE" sz="2000" dirty="0"/>
              <a:t> in his </a:t>
            </a:r>
            <a:r>
              <a:rPr lang="nl-BE" sz="2000" dirty="0" err="1"/>
              <a:t>eye</a:t>
            </a:r>
            <a:r>
              <a:rPr lang="nl-BE" sz="2000" dirty="0"/>
              <a:t> at school </a:t>
            </a:r>
            <a:r>
              <a:rPr lang="nl-BE" sz="2000" dirty="0" err="1"/>
              <a:t>with</a:t>
            </a:r>
            <a:r>
              <a:rPr lang="nl-BE" sz="2000" dirty="0"/>
              <a:t> </a:t>
            </a:r>
            <a:r>
              <a:rPr lang="nl-BE" sz="2000" dirty="0" err="1"/>
              <a:t>lasting</a:t>
            </a:r>
            <a:r>
              <a:rPr lang="nl-BE" sz="2000" dirty="0"/>
              <a:t> </a:t>
            </a:r>
            <a:r>
              <a:rPr lang="nl-BE" sz="2000" dirty="0" err="1"/>
              <a:t>eye</a:t>
            </a:r>
            <a:r>
              <a:rPr lang="nl-BE" sz="2000" dirty="0"/>
              <a:t> </a:t>
            </a:r>
            <a:r>
              <a:rPr lang="nl-BE" sz="2000" dirty="0" err="1"/>
              <a:t>damage</a:t>
            </a:r>
            <a:r>
              <a:rPr lang="nl-BE" sz="2000" dirty="0"/>
              <a:t> as a </a:t>
            </a:r>
            <a:r>
              <a:rPr lang="nl-BE" sz="2000" dirty="0" err="1"/>
              <a:t>consequence</a:t>
            </a:r>
            <a:r>
              <a:rPr lang="nl-BE" sz="2000" dirty="0"/>
              <a:t>. The </a:t>
            </a:r>
            <a:r>
              <a:rPr lang="nl-BE" sz="2000" dirty="0" err="1"/>
              <a:t>investigation</a:t>
            </a:r>
            <a:r>
              <a:rPr lang="nl-BE" sz="2000" dirty="0"/>
              <a:t> team </a:t>
            </a:r>
            <a:r>
              <a:rPr lang="nl-BE" sz="2000" dirty="0" err="1"/>
              <a:t>started</a:t>
            </a:r>
            <a:r>
              <a:rPr lang="nl-BE" sz="2000" dirty="0"/>
              <a:t> </a:t>
            </a:r>
            <a:r>
              <a:rPr lang="nl-BE" sz="2000" dirty="0" err="1"/>
              <a:t>its</a:t>
            </a:r>
            <a:r>
              <a:rPr lang="nl-BE" sz="2000" dirty="0"/>
              <a:t> standard </a:t>
            </a:r>
            <a:r>
              <a:rPr lang="nl-BE" sz="2000" dirty="0" err="1"/>
              <a:t>work</a:t>
            </a:r>
            <a:r>
              <a:rPr lang="nl-BE" sz="2000" dirty="0"/>
              <a:t>. But </a:t>
            </a:r>
            <a:r>
              <a:rPr lang="nl-BE" sz="2000" dirty="0" err="1"/>
              <a:t>after</a:t>
            </a:r>
            <a:r>
              <a:rPr lang="nl-BE" sz="2000" dirty="0"/>
              <a:t> </a:t>
            </a:r>
            <a:r>
              <a:rPr lang="nl-BE" sz="2000" dirty="0" err="1"/>
              <a:t>conversations</a:t>
            </a:r>
            <a:r>
              <a:rPr lang="nl-BE" sz="2000" dirty="0"/>
              <a:t> </a:t>
            </a:r>
            <a:r>
              <a:rPr lang="nl-BE" sz="2000" dirty="0" err="1"/>
              <a:t>with</a:t>
            </a:r>
            <a:r>
              <a:rPr lang="nl-BE" sz="2000" dirty="0"/>
              <a:t> </a:t>
            </a:r>
            <a:r>
              <a:rPr lang="nl-BE" sz="2000" dirty="0" err="1"/>
              <a:t>the</a:t>
            </a:r>
            <a:r>
              <a:rPr lang="nl-BE" sz="2000" dirty="0"/>
              <a:t> </a:t>
            </a:r>
            <a:r>
              <a:rPr lang="nl-BE" sz="2000" dirty="0" err="1"/>
              <a:t>victim</a:t>
            </a:r>
            <a:r>
              <a:rPr lang="nl-BE" sz="2000" dirty="0"/>
              <a:t>, suspect, </a:t>
            </a:r>
            <a:r>
              <a:rPr lang="nl-BE" sz="2000" dirty="0" err="1"/>
              <a:t>parents</a:t>
            </a:r>
            <a:r>
              <a:rPr lang="nl-BE" sz="2000" dirty="0"/>
              <a:t>, school director </a:t>
            </a:r>
            <a:r>
              <a:rPr lang="nl-BE" sz="2000" dirty="0" err="1"/>
              <a:t>and</a:t>
            </a:r>
            <a:r>
              <a:rPr lang="nl-BE" sz="2000" dirty="0"/>
              <a:t> </a:t>
            </a:r>
            <a:r>
              <a:rPr lang="nl-BE" sz="2000" dirty="0" err="1"/>
              <a:t>teachers</a:t>
            </a:r>
            <a:r>
              <a:rPr lang="nl-BE" sz="2000" dirty="0"/>
              <a:t>, </a:t>
            </a:r>
            <a:r>
              <a:rPr lang="nl-BE" sz="2000" dirty="0" err="1"/>
              <a:t>it</a:t>
            </a:r>
            <a:r>
              <a:rPr lang="nl-BE" sz="2000" dirty="0"/>
              <a:t> </a:t>
            </a:r>
            <a:r>
              <a:rPr lang="nl-BE" sz="2000" dirty="0" err="1"/>
              <a:t>became</a:t>
            </a:r>
            <a:r>
              <a:rPr lang="nl-BE" sz="2000" dirty="0"/>
              <a:t> </a:t>
            </a:r>
            <a:r>
              <a:rPr lang="nl-BE" sz="2000" dirty="0" err="1"/>
              <a:t>clear</a:t>
            </a:r>
            <a:r>
              <a:rPr lang="nl-BE" sz="2000" dirty="0"/>
              <a:t> </a:t>
            </a:r>
            <a:r>
              <a:rPr lang="nl-BE" sz="2000" dirty="0" err="1"/>
              <a:t>there</a:t>
            </a:r>
            <a:r>
              <a:rPr lang="nl-BE" sz="2000" dirty="0"/>
              <a:t> was no </a:t>
            </a:r>
            <a:r>
              <a:rPr lang="nl-BE" sz="2000" dirty="0" err="1"/>
              <a:t>ill-intent</a:t>
            </a:r>
            <a:r>
              <a:rPr lang="nl-BE" sz="2000" dirty="0"/>
              <a:t> </a:t>
            </a:r>
            <a:r>
              <a:rPr lang="nl-BE" sz="2000" dirty="0" err="1"/>
              <a:t>and</a:t>
            </a:r>
            <a:r>
              <a:rPr lang="nl-BE" sz="2000" dirty="0"/>
              <a:t> no </a:t>
            </a:r>
            <a:r>
              <a:rPr lang="nl-BE" sz="2000" dirty="0" err="1"/>
              <a:t>one</a:t>
            </a:r>
            <a:r>
              <a:rPr lang="nl-BE" sz="2000" dirty="0"/>
              <a:t> </a:t>
            </a:r>
            <a:r>
              <a:rPr lang="nl-BE" sz="2000" dirty="0" err="1"/>
              <a:t>wanted</a:t>
            </a:r>
            <a:r>
              <a:rPr lang="nl-BE" sz="2000" dirty="0"/>
              <a:t> a </a:t>
            </a:r>
            <a:r>
              <a:rPr lang="nl-BE" sz="2000" dirty="0" err="1"/>
              <a:t>criminal</a:t>
            </a:r>
            <a:r>
              <a:rPr lang="nl-BE" sz="2000" dirty="0"/>
              <a:t> trial. </a:t>
            </a:r>
            <a:r>
              <a:rPr lang="nl-BE" sz="2000" dirty="0" err="1"/>
              <a:t>If</a:t>
            </a:r>
            <a:r>
              <a:rPr lang="nl-BE" sz="2000" dirty="0"/>
              <a:t> </a:t>
            </a:r>
            <a:r>
              <a:rPr lang="nl-BE" sz="2000" dirty="0" err="1"/>
              <a:t>the</a:t>
            </a:r>
            <a:r>
              <a:rPr lang="nl-BE" sz="2000" dirty="0"/>
              <a:t> </a:t>
            </a:r>
            <a:r>
              <a:rPr lang="nl-BE" sz="2000" dirty="0" err="1"/>
              <a:t>police</a:t>
            </a:r>
            <a:r>
              <a:rPr lang="nl-BE" sz="2000" dirty="0"/>
              <a:t> had </a:t>
            </a:r>
            <a:r>
              <a:rPr lang="nl-BE" sz="2000" dirty="0" err="1"/>
              <a:t>probed</a:t>
            </a:r>
            <a:r>
              <a:rPr lang="nl-BE" sz="2000" dirty="0"/>
              <a:t> </a:t>
            </a:r>
            <a:r>
              <a:rPr lang="nl-BE" sz="2000" dirty="0" err="1"/>
              <a:t>further</a:t>
            </a:r>
            <a:r>
              <a:rPr lang="nl-BE" sz="2000" dirty="0"/>
              <a:t> </a:t>
            </a:r>
            <a:r>
              <a:rPr lang="nl-BE" sz="2000" dirty="0" err="1"/>
              <a:t>during</a:t>
            </a:r>
            <a:r>
              <a:rPr lang="nl-BE" sz="2000" dirty="0"/>
              <a:t> </a:t>
            </a:r>
            <a:r>
              <a:rPr lang="nl-BE" sz="2000" dirty="0" err="1"/>
              <a:t>the</a:t>
            </a:r>
            <a:r>
              <a:rPr lang="nl-BE" sz="2000" dirty="0"/>
              <a:t> first contact </a:t>
            </a:r>
            <a:r>
              <a:rPr lang="nl-BE" sz="2000" dirty="0" err="1"/>
              <a:t>with</a:t>
            </a:r>
            <a:r>
              <a:rPr lang="nl-BE" sz="2000" dirty="0"/>
              <a:t> </a:t>
            </a:r>
            <a:r>
              <a:rPr lang="nl-BE" sz="2000" dirty="0" err="1"/>
              <a:t>the</a:t>
            </a:r>
            <a:r>
              <a:rPr lang="nl-BE" sz="2000" dirty="0"/>
              <a:t> </a:t>
            </a:r>
            <a:r>
              <a:rPr lang="nl-BE" sz="2000" dirty="0" err="1"/>
              <a:t>parents</a:t>
            </a:r>
            <a:r>
              <a:rPr lang="nl-BE" sz="2000" dirty="0"/>
              <a:t>, </a:t>
            </a:r>
            <a:r>
              <a:rPr lang="nl-BE" sz="2000" dirty="0" err="1"/>
              <a:t>it</a:t>
            </a:r>
            <a:r>
              <a:rPr lang="nl-BE" sz="2000" dirty="0"/>
              <a:t> </a:t>
            </a:r>
            <a:r>
              <a:rPr lang="nl-BE" sz="2000" dirty="0" err="1"/>
              <a:t>could</a:t>
            </a:r>
            <a:r>
              <a:rPr lang="nl-BE" sz="2000" dirty="0"/>
              <a:t> have </a:t>
            </a:r>
            <a:r>
              <a:rPr lang="nl-BE" sz="2000" dirty="0" err="1"/>
              <a:t>avoided</a:t>
            </a:r>
            <a:r>
              <a:rPr lang="nl-BE" sz="2000" dirty="0"/>
              <a:t> a </a:t>
            </a:r>
            <a:r>
              <a:rPr lang="nl-BE" sz="2000" dirty="0" err="1"/>
              <a:t>formal</a:t>
            </a:r>
            <a:r>
              <a:rPr lang="nl-BE" sz="2000" dirty="0"/>
              <a:t> </a:t>
            </a:r>
            <a:r>
              <a:rPr lang="nl-BE" sz="2000" dirty="0" err="1"/>
              <a:t>complaint</a:t>
            </a:r>
            <a:r>
              <a:rPr lang="nl-BE" sz="2000" dirty="0"/>
              <a:t> </a:t>
            </a:r>
            <a:r>
              <a:rPr lang="nl-BE" sz="2000" dirty="0" err="1"/>
              <a:t>and</a:t>
            </a:r>
            <a:r>
              <a:rPr lang="nl-BE" sz="2000" dirty="0"/>
              <a:t> </a:t>
            </a:r>
            <a:r>
              <a:rPr lang="nl-BE" sz="2000" dirty="0" err="1"/>
              <a:t>saved</a:t>
            </a:r>
            <a:r>
              <a:rPr lang="nl-BE" sz="2000" dirty="0"/>
              <a:t> a lot of </a:t>
            </a:r>
            <a:r>
              <a:rPr lang="nl-BE" sz="2000" dirty="0" err="1"/>
              <a:t>work</a:t>
            </a:r>
            <a:r>
              <a:rPr lang="nl-BE" sz="2000" dirty="0"/>
              <a:t> </a:t>
            </a:r>
            <a:r>
              <a:rPr lang="nl-BE" sz="2000" dirty="0" err="1"/>
              <a:t>for</a:t>
            </a:r>
            <a:r>
              <a:rPr lang="nl-BE" sz="2000" dirty="0"/>
              <a:t> </a:t>
            </a:r>
            <a:r>
              <a:rPr lang="nl-BE" sz="2000" dirty="0" err="1"/>
              <a:t>the</a:t>
            </a:r>
            <a:r>
              <a:rPr lang="nl-BE" sz="2000" dirty="0"/>
              <a:t> </a:t>
            </a:r>
            <a:r>
              <a:rPr lang="nl-BE" sz="2000" dirty="0" err="1"/>
              <a:t>investigation</a:t>
            </a:r>
            <a:r>
              <a:rPr lang="nl-BE" sz="2000" dirty="0"/>
              <a:t> team.</a:t>
            </a:r>
          </a:p>
        </p:txBody>
      </p:sp>
      <p:sp>
        <p:nvSpPr>
          <p:cNvPr id="6" name="Tekstballon: rechthoek met afgeronde hoeken 5">
            <a:extLst>
              <a:ext uri="{FF2B5EF4-FFF2-40B4-BE49-F238E27FC236}">
                <a16:creationId xmlns:a16="http://schemas.microsoft.com/office/drawing/2014/main" xmlns="" id="{67428959-1CAF-4F3E-BC12-04E26BC71D77}"/>
              </a:ext>
            </a:extLst>
          </p:cNvPr>
          <p:cNvSpPr/>
          <p:nvPr/>
        </p:nvSpPr>
        <p:spPr>
          <a:xfrm>
            <a:off x="4916556" y="1126435"/>
            <a:ext cx="4174435" cy="4876800"/>
          </a:xfrm>
          <a:prstGeom prst="wedgeRoundRect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dirty="0">
                <a:solidFill>
                  <a:schemeClr val="tx1"/>
                </a:solidFill>
              </a:rPr>
              <a:t>A girl lost her bank card </a:t>
            </a:r>
            <a:r>
              <a:rPr lang="nl-BE" sz="2000" dirty="0" err="1">
                <a:solidFill>
                  <a:schemeClr val="tx1"/>
                </a:solidFill>
              </a:rPr>
              <a:t>and</a:t>
            </a:r>
            <a:r>
              <a:rPr lang="nl-BE" sz="2000" dirty="0">
                <a:solidFill>
                  <a:schemeClr val="tx1"/>
                </a:solidFill>
              </a:rPr>
              <a:t> </a:t>
            </a:r>
            <a:r>
              <a:rPr lang="nl-BE" sz="2000" dirty="0" err="1">
                <a:solidFill>
                  <a:schemeClr val="tx1"/>
                </a:solidFill>
              </a:rPr>
              <a:t>noticed</a:t>
            </a:r>
            <a:r>
              <a:rPr lang="nl-BE" sz="2000" dirty="0">
                <a:solidFill>
                  <a:schemeClr val="tx1"/>
                </a:solidFill>
              </a:rPr>
              <a:t> a pack of </a:t>
            </a:r>
            <a:r>
              <a:rPr lang="nl-BE" sz="2000" dirty="0" err="1">
                <a:solidFill>
                  <a:schemeClr val="tx1"/>
                </a:solidFill>
              </a:rPr>
              <a:t>sigarettes</a:t>
            </a:r>
            <a:r>
              <a:rPr lang="nl-BE" sz="2000" dirty="0">
                <a:solidFill>
                  <a:schemeClr val="tx1"/>
                </a:solidFill>
              </a:rPr>
              <a:t> had been </a:t>
            </a:r>
            <a:r>
              <a:rPr lang="nl-BE" sz="2000" dirty="0" err="1">
                <a:solidFill>
                  <a:schemeClr val="tx1"/>
                </a:solidFill>
              </a:rPr>
              <a:t>bought</a:t>
            </a:r>
            <a:r>
              <a:rPr lang="nl-BE" sz="2000" dirty="0">
                <a:solidFill>
                  <a:schemeClr val="tx1"/>
                </a:solidFill>
              </a:rPr>
              <a:t> </a:t>
            </a:r>
            <a:r>
              <a:rPr lang="nl-BE" sz="2000" dirty="0" err="1">
                <a:solidFill>
                  <a:schemeClr val="tx1"/>
                </a:solidFill>
              </a:rPr>
              <a:t>with</a:t>
            </a:r>
            <a:r>
              <a:rPr lang="nl-BE" sz="2000" dirty="0">
                <a:solidFill>
                  <a:schemeClr val="tx1"/>
                </a:solidFill>
              </a:rPr>
              <a:t> it. </a:t>
            </a:r>
            <a:r>
              <a:rPr lang="nl-BE" sz="2000" dirty="0" err="1">
                <a:solidFill>
                  <a:schemeClr val="tx1"/>
                </a:solidFill>
              </a:rPr>
              <a:t>She</a:t>
            </a:r>
            <a:r>
              <a:rPr lang="nl-BE" sz="2000" dirty="0">
                <a:solidFill>
                  <a:schemeClr val="tx1"/>
                </a:solidFill>
              </a:rPr>
              <a:t> went </a:t>
            </a:r>
            <a:r>
              <a:rPr lang="nl-BE" sz="2000" dirty="0" err="1">
                <a:solidFill>
                  <a:schemeClr val="tx1"/>
                </a:solidFill>
              </a:rPr>
              <a:t>to</a:t>
            </a:r>
            <a:r>
              <a:rPr lang="nl-BE" sz="2000" dirty="0">
                <a:solidFill>
                  <a:schemeClr val="tx1"/>
                </a:solidFill>
              </a:rPr>
              <a:t> </a:t>
            </a:r>
            <a:r>
              <a:rPr lang="nl-BE" sz="2000" dirty="0" err="1">
                <a:solidFill>
                  <a:schemeClr val="tx1"/>
                </a:solidFill>
              </a:rPr>
              <a:t>the</a:t>
            </a:r>
            <a:r>
              <a:rPr lang="nl-BE" sz="2000" dirty="0">
                <a:solidFill>
                  <a:schemeClr val="tx1"/>
                </a:solidFill>
              </a:rPr>
              <a:t> </a:t>
            </a:r>
            <a:r>
              <a:rPr lang="nl-BE" sz="2000" dirty="0" err="1">
                <a:solidFill>
                  <a:schemeClr val="tx1"/>
                </a:solidFill>
              </a:rPr>
              <a:t>police</a:t>
            </a:r>
            <a:r>
              <a:rPr lang="nl-BE" sz="2000" dirty="0">
                <a:solidFill>
                  <a:schemeClr val="tx1"/>
                </a:solidFill>
              </a:rPr>
              <a:t>. </a:t>
            </a:r>
            <a:r>
              <a:rPr lang="nl-BE" sz="2000" dirty="0" err="1">
                <a:solidFill>
                  <a:schemeClr val="tx1"/>
                </a:solidFill>
              </a:rPr>
              <a:t>From</a:t>
            </a:r>
            <a:r>
              <a:rPr lang="nl-BE" sz="2000" dirty="0">
                <a:solidFill>
                  <a:schemeClr val="tx1"/>
                </a:solidFill>
              </a:rPr>
              <a:t> </a:t>
            </a:r>
            <a:r>
              <a:rPr lang="nl-BE" sz="2000" dirty="0" err="1">
                <a:solidFill>
                  <a:schemeClr val="tx1"/>
                </a:solidFill>
              </a:rPr>
              <a:t>the</a:t>
            </a:r>
            <a:r>
              <a:rPr lang="nl-BE" sz="2000" dirty="0">
                <a:solidFill>
                  <a:schemeClr val="tx1"/>
                </a:solidFill>
              </a:rPr>
              <a:t> intake </a:t>
            </a:r>
            <a:r>
              <a:rPr lang="nl-BE" sz="2000" dirty="0" err="1">
                <a:solidFill>
                  <a:schemeClr val="tx1"/>
                </a:solidFill>
              </a:rPr>
              <a:t>it</a:t>
            </a:r>
            <a:r>
              <a:rPr lang="nl-BE" sz="2000" dirty="0">
                <a:solidFill>
                  <a:schemeClr val="tx1"/>
                </a:solidFill>
              </a:rPr>
              <a:t> </a:t>
            </a:r>
            <a:r>
              <a:rPr lang="nl-BE" sz="2000" dirty="0" err="1">
                <a:solidFill>
                  <a:schemeClr val="tx1"/>
                </a:solidFill>
              </a:rPr>
              <a:t>appeared</a:t>
            </a:r>
            <a:r>
              <a:rPr lang="nl-BE" sz="2000" dirty="0">
                <a:solidFill>
                  <a:schemeClr val="tx1"/>
                </a:solidFill>
              </a:rPr>
              <a:t> </a:t>
            </a:r>
            <a:r>
              <a:rPr lang="nl-BE" sz="2000" dirty="0" err="1">
                <a:solidFill>
                  <a:schemeClr val="tx1"/>
                </a:solidFill>
              </a:rPr>
              <a:t>she</a:t>
            </a:r>
            <a:r>
              <a:rPr lang="nl-BE" sz="2000" dirty="0">
                <a:solidFill>
                  <a:schemeClr val="tx1"/>
                </a:solidFill>
              </a:rPr>
              <a:t> </a:t>
            </a:r>
            <a:r>
              <a:rPr lang="nl-BE" sz="2000" dirty="0" err="1">
                <a:solidFill>
                  <a:schemeClr val="tx1"/>
                </a:solidFill>
              </a:rPr>
              <a:t>only</a:t>
            </a:r>
            <a:r>
              <a:rPr lang="nl-BE" sz="2000" dirty="0">
                <a:solidFill>
                  <a:schemeClr val="tx1"/>
                </a:solidFill>
              </a:rPr>
              <a:t> </a:t>
            </a:r>
            <a:r>
              <a:rPr lang="nl-BE" sz="2000" dirty="0" err="1">
                <a:solidFill>
                  <a:schemeClr val="tx1"/>
                </a:solidFill>
              </a:rPr>
              <a:t>wanted</a:t>
            </a:r>
            <a:r>
              <a:rPr lang="nl-BE" sz="2000" dirty="0">
                <a:solidFill>
                  <a:schemeClr val="tx1"/>
                </a:solidFill>
              </a:rPr>
              <a:t> her money </a:t>
            </a:r>
            <a:r>
              <a:rPr lang="nl-BE" sz="2000" dirty="0" err="1">
                <a:solidFill>
                  <a:schemeClr val="tx1"/>
                </a:solidFill>
              </a:rPr>
              <a:t>and</a:t>
            </a:r>
            <a:r>
              <a:rPr lang="nl-BE" sz="2000" dirty="0">
                <a:solidFill>
                  <a:schemeClr val="tx1"/>
                </a:solidFill>
              </a:rPr>
              <a:t> card back. The </a:t>
            </a:r>
            <a:r>
              <a:rPr lang="nl-BE" sz="2000" dirty="0" err="1">
                <a:solidFill>
                  <a:schemeClr val="tx1"/>
                </a:solidFill>
              </a:rPr>
              <a:t>police</a:t>
            </a:r>
            <a:r>
              <a:rPr lang="nl-BE" sz="2000" dirty="0">
                <a:solidFill>
                  <a:schemeClr val="tx1"/>
                </a:solidFill>
              </a:rPr>
              <a:t> </a:t>
            </a:r>
            <a:r>
              <a:rPr lang="nl-BE" sz="2000" dirty="0" err="1">
                <a:solidFill>
                  <a:schemeClr val="tx1"/>
                </a:solidFill>
              </a:rPr>
              <a:t>looked</a:t>
            </a:r>
            <a:r>
              <a:rPr lang="nl-BE" sz="2000" dirty="0">
                <a:solidFill>
                  <a:schemeClr val="tx1"/>
                </a:solidFill>
              </a:rPr>
              <a:t> at </a:t>
            </a:r>
            <a:r>
              <a:rPr lang="nl-BE" sz="2000" dirty="0" err="1">
                <a:solidFill>
                  <a:schemeClr val="tx1"/>
                </a:solidFill>
              </a:rPr>
              <a:t>the</a:t>
            </a:r>
            <a:r>
              <a:rPr lang="nl-BE" sz="2000" dirty="0">
                <a:solidFill>
                  <a:schemeClr val="tx1"/>
                </a:solidFill>
              </a:rPr>
              <a:t> camera feeds </a:t>
            </a:r>
            <a:r>
              <a:rPr lang="nl-BE" sz="2000" dirty="0" err="1">
                <a:solidFill>
                  <a:schemeClr val="tx1"/>
                </a:solidFill>
              </a:rPr>
              <a:t>and</a:t>
            </a:r>
            <a:r>
              <a:rPr lang="nl-BE" sz="2000" dirty="0">
                <a:solidFill>
                  <a:schemeClr val="tx1"/>
                </a:solidFill>
              </a:rPr>
              <a:t> </a:t>
            </a:r>
            <a:r>
              <a:rPr lang="nl-BE" sz="2000" dirty="0" err="1">
                <a:solidFill>
                  <a:schemeClr val="tx1"/>
                </a:solidFill>
              </a:rPr>
              <a:t>ascertained</a:t>
            </a:r>
            <a:r>
              <a:rPr lang="nl-BE" sz="2000" dirty="0">
                <a:solidFill>
                  <a:schemeClr val="tx1"/>
                </a:solidFill>
              </a:rPr>
              <a:t> </a:t>
            </a:r>
            <a:r>
              <a:rPr lang="nl-BE" sz="2000" dirty="0" err="1">
                <a:solidFill>
                  <a:schemeClr val="tx1"/>
                </a:solidFill>
              </a:rPr>
              <a:t>the</a:t>
            </a:r>
            <a:r>
              <a:rPr lang="nl-BE" sz="2000" dirty="0">
                <a:solidFill>
                  <a:schemeClr val="tx1"/>
                </a:solidFill>
              </a:rPr>
              <a:t> </a:t>
            </a:r>
            <a:r>
              <a:rPr lang="nl-BE" sz="2000" dirty="0" err="1">
                <a:solidFill>
                  <a:schemeClr val="tx1"/>
                </a:solidFill>
              </a:rPr>
              <a:t>identity</a:t>
            </a:r>
            <a:r>
              <a:rPr lang="nl-BE" sz="2000" dirty="0">
                <a:solidFill>
                  <a:schemeClr val="tx1"/>
                </a:solidFill>
              </a:rPr>
              <a:t> of a </a:t>
            </a:r>
            <a:r>
              <a:rPr lang="nl-BE" sz="2000" dirty="0" err="1">
                <a:solidFill>
                  <a:schemeClr val="tx1"/>
                </a:solidFill>
              </a:rPr>
              <a:t>young</a:t>
            </a:r>
            <a:r>
              <a:rPr lang="nl-BE" sz="2000" dirty="0">
                <a:solidFill>
                  <a:schemeClr val="tx1"/>
                </a:solidFill>
              </a:rPr>
              <a:t> boy </a:t>
            </a:r>
            <a:r>
              <a:rPr lang="nl-BE" sz="2000" dirty="0" err="1">
                <a:solidFill>
                  <a:schemeClr val="tx1"/>
                </a:solidFill>
              </a:rPr>
              <a:t>who</a:t>
            </a:r>
            <a:r>
              <a:rPr lang="nl-BE" sz="2000" dirty="0">
                <a:solidFill>
                  <a:schemeClr val="tx1"/>
                </a:solidFill>
              </a:rPr>
              <a:t> </a:t>
            </a:r>
            <a:r>
              <a:rPr lang="nl-BE" sz="2000" dirty="0" err="1">
                <a:solidFill>
                  <a:schemeClr val="tx1"/>
                </a:solidFill>
              </a:rPr>
              <a:t>immediately</a:t>
            </a:r>
            <a:r>
              <a:rPr lang="nl-BE" sz="2000" dirty="0">
                <a:solidFill>
                  <a:schemeClr val="tx1"/>
                </a:solidFill>
              </a:rPr>
              <a:t> </a:t>
            </a:r>
            <a:r>
              <a:rPr lang="nl-BE" sz="2000" dirty="0" err="1">
                <a:solidFill>
                  <a:schemeClr val="tx1"/>
                </a:solidFill>
              </a:rPr>
              <a:t>expressed</a:t>
            </a:r>
            <a:r>
              <a:rPr lang="nl-BE" sz="2000" dirty="0">
                <a:solidFill>
                  <a:schemeClr val="tx1"/>
                </a:solidFill>
              </a:rPr>
              <a:t> </a:t>
            </a:r>
            <a:r>
              <a:rPr lang="nl-BE" sz="2000" dirty="0" err="1">
                <a:solidFill>
                  <a:schemeClr val="tx1"/>
                </a:solidFill>
              </a:rPr>
              <a:t>regret</a:t>
            </a:r>
            <a:r>
              <a:rPr lang="nl-BE" sz="2000" dirty="0">
                <a:solidFill>
                  <a:schemeClr val="tx1"/>
                </a:solidFill>
              </a:rPr>
              <a:t>. The boy </a:t>
            </a:r>
            <a:r>
              <a:rPr lang="nl-BE" sz="2000" dirty="0" err="1">
                <a:solidFill>
                  <a:schemeClr val="tx1"/>
                </a:solidFill>
              </a:rPr>
              <a:t>received</a:t>
            </a:r>
            <a:r>
              <a:rPr lang="nl-BE" sz="2000" dirty="0">
                <a:solidFill>
                  <a:schemeClr val="tx1"/>
                </a:solidFill>
              </a:rPr>
              <a:t> a </a:t>
            </a:r>
            <a:r>
              <a:rPr lang="nl-BE" sz="2000" dirty="0" err="1">
                <a:solidFill>
                  <a:schemeClr val="tx1"/>
                </a:solidFill>
              </a:rPr>
              <a:t>reprimand</a:t>
            </a:r>
            <a:r>
              <a:rPr lang="nl-BE" sz="2000" dirty="0">
                <a:solidFill>
                  <a:schemeClr val="tx1"/>
                </a:solidFill>
              </a:rPr>
              <a:t> </a:t>
            </a:r>
            <a:r>
              <a:rPr lang="nl-BE" sz="2000" dirty="0" err="1">
                <a:solidFill>
                  <a:schemeClr val="tx1"/>
                </a:solidFill>
              </a:rPr>
              <a:t>and</a:t>
            </a:r>
            <a:r>
              <a:rPr lang="nl-BE" sz="2000" dirty="0">
                <a:solidFill>
                  <a:schemeClr val="tx1"/>
                </a:solidFill>
              </a:rPr>
              <a:t> </a:t>
            </a:r>
            <a:r>
              <a:rPr lang="nl-BE" sz="2000" dirty="0" err="1">
                <a:solidFill>
                  <a:schemeClr val="tx1"/>
                </a:solidFill>
              </a:rPr>
              <a:t>will</a:t>
            </a:r>
            <a:r>
              <a:rPr lang="nl-BE" sz="2000" dirty="0">
                <a:solidFill>
                  <a:schemeClr val="tx1"/>
                </a:solidFill>
              </a:rPr>
              <a:t> </a:t>
            </a:r>
            <a:r>
              <a:rPr lang="nl-BE" sz="2000" dirty="0" err="1">
                <a:solidFill>
                  <a:schemeClr val="tx1"/>
                </a:solidFill>
              </a:rPr>
              <a:t>be</a:t>
            </a:r>
            <a:r>
              <a:rPr lang="nl-BE" sz="2000" dirty="0">
                <a:solidFill>
                  <a:schemeClr val="tx1"/>
                </a:solidFill>
              </a:rPr>
              <a:t> </a:t>
            </a:r>
            <a:r>
              <a:rPr lang="nl-BE" sz="2000" dirty="0" err="1">
                <a:solidFill>
                  <a:schemeClr val="tx1"/>
                </a:solidFill>
              </a:rPr>
              <a:t>prosecuted</a:t>
            </a:r>
            <a:r>
              <a:rPr lang="nl-BE" sz="2000" dirty="0">
                <a:solidFill>
                  <a:schemeClr val="tx1"/>
                </a:solidFill>
              </a:rPr>
              <a:t> </a:t>
            </a:r>
            <a:r>
              <a:rPr lang="nl-BE" sz="2000" dirty="0" err="1">
                <a:solidFill>
                  <a:schemeClr val="tx1"/>
                </a:solidFill>
              </a:rPr>
              <a:t>if</a:t>
            </a:r>
            <a:r>
              <a:rPr lang="nl-BE" sz="2000" dirty="0">
                <a:solidFill>
                  <a:schemeClr val="tx1"/>
                </a:solidFill>
              </a:rPr>
              <a:t> </a:t>
            </a:r>
            <a:r>
              <a:rPr lang="nl-BE" sz="2000" dirty="0" err="1">
                <a:solidFill>
                  <a:schemeClr val="tx1"/>
                </a:solidFill>
              </a:rPr>
              <a:t>there</a:t>
            </a:r>
            <a:r>
              <a:rPr lang="nl-BE" sz="2000" dirty="0">
                <a:solidFill>
                  <a:schemeClr val="tx1"/>
                </a:solidFill>
              </a:rPr>
              <a:t> is a next time. The case was </a:t>
            </a:r>
            <a:r>
              <a:rPr lang="nl-BE" sz="2000" dirty="0" err="1">
                <a:solidFill>
                  <a:schemeClr val="tx1"/>
                </a:solidFill>
              </a:rPr>
              <a:t>concluded</a:t>
            </a:r>
            <a:r>
              <a:rPr lang="nl-BE" sz="2000" dirty="0">
                <a:solidFill>
                  <a:schemeClr val="tx1"/>
                </a:solidFill>
              </a:rPr>
              <a:t> in </a:t>
            </a:r>
            <a:r>
              <a:rPr lang="nl-BE" sz="2000" dirty="0" err="1">
                <a:solidFill>
                  <a:schemeClr val="tx1"/>
                </a:solidFill>
              </a:rPr>
              <a:t>two</a:t>
            </a:r>
            <a:r>
              <a:rPr lang="nl-BE" sz="2000" dirty="0">
                <a:solidFill>
                  <a:schemeClr val="tx1"/>
                </a:solidFill>
              </a:rPr>
              <a:t> </a:t>
            </a:r>
            <a:r>
              <a:rPr lang="nl-BE" sz="2000" dirty="0" err="1">
                <a:solidFill>
                  <a:schemeClr val="tx1"/>
                </a:solidFill>
              </a:rPr>
              <a:t>days</a:t>
            </a:r>
            <a:r>
              <a:rPr lang="nl-BE" sz="2000" dirty="0">
                <a:solidFill>
                  <a:schemeClr val="tx1"/>
                </a:solidFill>
              </a:rPr>
              <a:t>. The girl was </a:t>
            </a:r>
            <a:r>
              <a:rPr lang="nl-BE" sz="2000" dirty="0" err="1">
                <a:solidFill>
                  <a:schemeClr val="tx1"/>
                </a:solidFill>
              </a:rPr>
              <a:t>very</a:t>
            </a:r>
            <a:r>
              <a:rPr lang="nl-BE" sz="2000" dirty="0">
                <a:solidFill>
                  <a:schemeClr val="tx1"/>
                </a:solidFill>
              </a:rPr>
              <a:t> </a:t>
            </a:r>
            <a:r>
              <a:rPr lang="nl-BE" sz="2000" dirty="0" err="1">
                <a:solidFill>
                  <a:schemeClr val="tx1"/>
                </a:solidFill>
              </a:rPr>
              <a:t>satisfied</a:t>
            </a:r>
            <a:r>
              <a:rPr lang="nl-BE" sz="2000" dirty="0">
                <a:solidFill>
                  <a:schemeClr val="tx1"/>
                </a:solidFill>
              </a:rPr>
              <a:t>. </a:t>
            </a:r>
          </a:p>
        </p:txBody>
      </p:sp>
    </p:spTree>
    <p:extLst>
      <p:ext uri="{BB962C8B-B14F-4D97-AF65-F5344CB8AC3E}">
        <p14:creationId xmlns:p14="http://schemas.microsoft.com/office/powerpoint/2010/main" xmlns="" val="9032206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412564-0BEC-4A40-A50B-D50C0AF938B3}"/>
              </a:ext>
            </a:extLst>
          </p:cNvPr>
          <p:cNvSpPr>
            <a:spLocks noGrp="1"/>
          </p:cNvSpPr>
          <p:nvPr>
            <p:ph type="title"/>
          </p:nvPr>
        </p:nvSpPr>
        <p:spPr>
          <a:xfrm>
            <a:off x="477078" y="274638"/>
            <a:ext cx="8209722" cy="600005"/>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725831CE-4966-4B15-9028-35B0EC712C87}"/>
              </a:ext>
            </a:extLst>
          </p:cNvPr>
          <p:cNvSpPr>
            <a:spLocks noGrp="1"/>
          </p:cNvSpPr>
          <p:nvPr>
            <p:ph idx="1"/>
          </p:nvPr>
        </p:nvSpPr>
        <p:spPr/>
        <p:txBody>
          <a:bodyPr/>
          <a:lstStyle/>
          <a:p>
            <a:r>
              <a:rPr lang="nl-BE" dirty="0"/>
              <a:t>Steering e.g.</a:t>
            </a:r>
          </a:p>
          <a:p>
            <a:pPr lvl="1"/>
            <a:r>
              <a:rPr lang="nl-BE" dirty="0" err="1"/>
              <a:t>Ambassador</a:t>
            </a:r>
            <a:r>
              <a:rPr lang="nl-BE" dirty="0"/>
              <a:t> “</a:t>
            </a:r>
            <a:r>
              <a:rPr lang="nl-BE" dirty="0" err="1"/>
              <a:t>sustainable</a:t>
            </a:r>
            <a:r>
              <a:rPr lang="nl-BE" dirty="0"/>
              <a:t> </a:t>
            </a:r>
            <a:r>
              <a:rPr lang="nl-BE" dirty="0" err="1"/>
              <a:t>improvement</a:t>
            </a:r>
            <a:r>
              <a:rPr lang="nl-BE" dirty="0"/>
              <a:t>” </a:t>
            </a:r>
            <a:r>
              <a:rPr lang="nl-BE" dirty="0" err="1"/>
              <a:t>advises</a:t>
            </a:r>
            <a:r>
              <a:rPr lang="nl-BE" dirty="0"/>
              <a:t> </a:t>
            </a:r>
            <a:r>
              <a:rPr lang="nl-BE" dirty="0" err="1"/>
              <a:t>colleagues</a:t>
            </a:r>
            <a:r>
              <a:rPr lang="nl-BE" dirty="0"/>
              <a:t> </a:t>
            </a:r>
            <a:r>
              <a:rPr lang="nl-BE" dirty="0" err="1"/>
              <a:t>how</a:t>
            </a:r>
            <a:r>
              <a:rPr lang="nl-BE" dirty="0"/>
              <a:t> </a:t>
            </a:r>
            <a:r>
              <a:rPr lang="nl-BE" dirty="0" err="1"/>
              <a:t>to</a:t>
            </a:r>
            <a:r>
              <a:rPr lang="nl-BE" dirty="0"/>
              <a:t> deal </a:t>
            </a:r>
            <a:r>
              <a:rPr lang="nl-BE" dirty="0" err="1"/>
              <a:t>with</a:t>
            </a:r>
            <a:r>
              <a:rPr lang="nl-BE" dirty="0"/>
              <a:t> a contact</a:t>
            </a:r>
          </a:p>
          <a:p>
            <a:pPr lvl="2"/>
            <a:r>
              <a:rPr lang="nl-BE" dirty="0"/>
              <a:t>Using </a:t>
            </a:r>
            <a:r>
              <a:rPr lang="nl-BE" dirty="0" err="1"/>
              <a:t>principles</a:t>
            </a:r>
            <a:r>
              <a:rPr lang="nl-BE" dirty="0"/>
              <a:t> of </a:t>
            </a:r>
            <a:r>
              <a:rPr lang="nl-BE" dirty="0" err="1"/>
              <a:t>purpose</a:t>
            </a:r>
            <a:r>
              <a:rPr lang="nl-BE" dirty="0"/>
              <a:t>, context, </a:t>
            </a:r>
            <a:r>
              <a:rPr lang="nl-BE" dirty="0" err="1"/>
              <a:t>ownership</a:t>
            </a:r>
            <a:endParaRPr lang="nl-BE" dirty="0"/>
          </a:p>
          <a:p>
            <a:pPr lvl="1"/>
            <a:r>
              <a:rPr lang="nl-BE" dirty="0" err="1"/>
              <a:t>During</a:t>
            </a:r>
            <a:r>
              <a:rPr lang="nl-BE" dirty="0"/>
              <a:t> </a:t>
            </a:r>
            <a:r>
              <a:rPr lang="nl-BE" dirty="0" err="1"/>
              <a:t>the</a:t>
            </a:r>
            <a:r>
              <a:rPr lang="nl-BE" dirty="0"/>
              <a:t> </a:t>
            </a:r>
            <a:r>
              <a:rPr lang="nl-BE" dirty="0" err="1"/>
              <a:t>daily</a:t>
            </a:r>
            <a:r>
              <a:rPr lang="nl-BE" dirty="0"/>
              <a:t> debriefing, cases are </a:t>
            </a:r>
            <a:r>
              <a:rPr lang="nl-BE" dirty="0" err="1"/>
              <a:t>reviewed</a:t>
            </a:r>
            <a:endParaRPr lang="nl-BE" dirty="0"/>
          </a:p>
          <a:p>
            <a:pPr lvl="2"/>
            <a:r>
              <a:rPr lang="nl-BE" dirty="0"/>
              <a:t>Team member </a:t>
            </a:r>
            <a:r>
              <a:rPr lang="nl-BE" dirty="0" err="1"/>
              <a:t>speak</a:t>
            </a:r>
            <a:r>
              <a:rPr lang="nl-BE" dirty="0"/>
              <a:t> </a:t>
            </a:r>
            <a:r>
              <a:rPr lang="nl-BE" dirty="0" err="1"/>
              <a:t>about</a:t>
            </a:r>
            <a:r>
              <a:rPr lang="nl-BE" dirty="0"/>
              <a:t> </a:t>
            </a:r>
            <a:r>
              <a:rPr lang="nl-BE" dirty="0" err="1"/>
              <a:t>the</a:t>
            </a:r>
            <a:r>
              <a:rPr lang="nl-BE" dirty="0"/>
              <a:t> content of </a:t>
            </a:r>
            <a:r>
              <a:rPr lang="nl-BE" dirty="0" err="1"/>
              <a:t>the</a:t>
            </a:r>
            <a:r>
              <a:rPr lang="nl-BE" dirty="0"/>
              <a:t> </a:t>
            </a:r>
            <a:r>
              <a:rPr lang="nl-BE" dirty="0" err="1"/>
              <a:t>work</a:t>
            </a:r>
            <a:r>
              <a:rPr lang="nl-BE" dirty="0"/>
              <a:t>, </a:t>
            </a:r>
            <a:r>
              <a:rPr lang="nl-BE" dirty="0" err="1"/>
              <a:t>not</a:t>
            </a:r>
            <a:r>
              <a:rPr lang="nl-BE" dirty="0"/>
              <a:t> in a controlling but </a:t>
            </a:r>
            <a:r>
              <a:rPr lang="nl-BE" dirty="0" err="1"/>
              <a:t>stimulating</a:t>
            </a:r>
            <a:r>
              <a:rPr lang="nl-BE" dirty="0"/>
              <a:t> setting  </a:t>
            </a:r>
          </a:p>
          <a:p>
            <a:pPr lvl="1"/>
            <a:endParaRPr lang="nl-BE" dirty="0"/>
          </a:p>
        </p:txBody>
      </p:sp>
      <p:sp>
        <p:nvSpPr>
          <p:cNvPr id="4" name="Tijdelijke aanduiding voor dianummer 3">
            <a:extLst>
              <a:ext uri="{FF2B5EF4-FFF2-40B4-BE49-F238E27FC236}">
                <a16:creationId xmlns:a16="http://schemas.microsoft.com/office/drawing/2014/main" xmlns="" id="{73464499-91C4-4C7F-B637-8672CD34D5E3}"/>
              </a:ext>
            </a:extLst>
          </p:cNvPr>
          <p:cNvSpPr>
            <a:spLocks noGrp="1"/>
          </p:cNvSpPr>
          <p:nvPr>
            <p:ph type="sldNum" sz="quarter" idx="11"/>
          </p:nvPr>
        </p:nvSpPr>
        <p:spPr/>
        <p:txBody>
          <a:bodyPr/>
          <a:lstStyle/>
          <a:p>
            <a:pPr>
              <a:defRPr/>
            </a:pPr>
            <a:fld id="{35A0D4B1-61D4-4C6F-B245-2B2DEB95FFE4}" type="slidenum">
              <a:rPr lang="en-US" smtClean="0"/>
              <a:pPr>
                <a:defRPr/>
              </a:pPr>
              <a:t>47</a:t>
            </a:fld>
            <a:endParaRPr lang="en-US" dirty="0"/>
          </a:p>
        </p:txBody>
      </p:sp>
    </p:spTree>
    <p:extLst>
      <p:ext uri="{BB962C8B-B14F-4D97-AF65-F5344CB8AC3E}">
        <p14:creationId xmlns:p14="http://schemas.microsoft.com/office/powerpoint/2010/main" xmlns="" val="340134907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412564-0BEC-4A40-A50B-D50C0AF938B3}"/>
              </a:ext>
            </a:extLst>
          </p:cNvPr>
          <p:cNvSpPr>
            <a:spLocks noGrp="1"/>
          </p:cNvSpPr>
          <p:nvPr>
            <p:ph type="title"/>
          </p:nvPr>
        </p:nvSpPr>
        <p:spPr>
          <a:xfrm>
            <a:off x="477078" y="274638"/>
            <a:ext cx="8209722" cy="600005"/>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725831CE-4966-4B15-9028-35B0EC712C87}"/>
              </a:ext>
            </a:extLst>
          </p:cNvPr>
          <p:cNvSpPr>
            <a:spLocks noGrp="1"/>
          </p:cNvSpPr>
          <p:nvPr>
            <p:ph idx="1"/>
          </p:nvPr>
        </p:nvSpPr>
        <p:spPr>
          <a:xfrm>
            <a:off x="457200" y="916818"/>
            <a:ext cx="8229600" cy="5076825"/>
          </a:xfrm>
        </p:spPr>
        <p:txBody>
          <a:bodyPr>
            <a:normAutofit lnSpcReduction="10000"/>
          </a:bodyPr>
          <a:lstStyle/>
          <a:p>
            <a:r>
              <a:rPr lang="nl-BE" sz="2800" dirty="0"/>
              <a:t>Issue management e.g.</a:t>
            </a:r>
          </a:p>
          <a:p>
            <a:pPr lvl="1"/>
            <a:r>
              <a:rPr lang="nl-BE" sz="2400" dirty="0" err="1"/>
              <a:t>After</a:t>
            </a:r>
            <a:r>
              <a:rPr lang="nl-BE" sz="2400" dirty="0"/>
              <a:t> </a:t>
            </a:r>
            <a:r>
              <a:rPr lang="nl-BE" sz="2400" dirty="0" err="1"/>
              <a:t>realising</a:t>
            </a:r>
            <a:r>
              <a:rPr lang="nl-BE" sz="2400" dirty="0"/>
              <a:t> </a:t>
            </a:r>
            <a:r>
              <a:rPr lang="nl-BE" sz="2400" dirty="0" err="1"/>
              <a:t>good</a:t>
            </a:r>
            <a:r>
              <a:rPr lang="nl-BE" sz="2400" dirty="0"/>
              <a:t> intakes </a:t>
            </a:r>
            <a:r>
              <a:rPr lang="nl-BE" sz="2400" dirty="0" err="1"/>
              <a:t>mean</a:t>
            </a:r>
            <a:r>
              <a:rPr lang="nl-BE" sz="2400" dirty="0"/>
              <a:t> </a:t>
            </a:r>
            <a:r>
              <a:rPr lang="nl-BE" sz="2400" dirty="0" err="1"/>
              <a:t>complaints</a:t>
            </a:r>
            <a:r>
              <a:rPr lang="nl-BE" sz="2400" dirty="0"/>
              <a:t> </a:t>
            </a:r>
            <a:r>
              <a:rPr lang="nl-BE" sz="2400" dirty="0" err="1"/>
              <a:t>can</a:t>
            </a:r>
            <a:r>
              <a:rPr lang="nl-BE" sz="2400" dirty="0"/>
              <a:t> </a:t>
            </a:r>
            <a:r>
              <a:rPr lang="nl-BE" sz="2400" dirty="0" err="1"/>
              <a:t>be</a:t>
            </a:r>
            <a:r>
              <a:rPr lang="nl-BE" sz="2400" dirty="0"/>
              <a:t> </a:t>
            </a:r>
            <a:r>
              <a:rPr lang="nl-BE" sz="2400" dirty="0" err="1"/>
              <a:t>avoided</a:t>
            </a:r>
            <a:r>
              <a:rPr lang="nl-BE" sz="2400" dirty="0"/>
              <a:t> </a:t>
            </a:r>
            <a:r>
              <a:rPr lang="nl-BE" sz="2400" dirty="0" err="1"/>
              <a:t>and</a:t>
            </a:r>
            <a:r>
              <a:rPr lang="nl-BE" sz="2400" dirty="0"/>
              <a:t> </a:t>
            </a:r>
            <a:r>
              <a:rPr lang="nl-BE" sz="2400" dirty="0" err="1"/>
              <a:t>replaced</a:t>
            </a:r>
            <a:r>
              <a:rPr lang="nl-BE" sz="2400" dirty="0"/>
              <a:t> </a:t>
            </a:r>
            <a:r>
              <a:rPr lang="nl-BE" sz="2400" dirty="0" err="1"/>
              <a:t>with</a:t>
            </a:r>
            <a:r>
              <a:rPr lang="nl-BE" sz="2400" dirty="0"/>
              <a:t> </a:t>
            </a:r>
            <a:r>
              <a:rPr lang="nl-BE" sz="2400" dirty="0" err="1"/>
              <a:t>appropriate</a:t>
            </a:r>
            <a:r>
              <a:rPr lang="nl-BE" sz="2400" dirty="0"/>
              <a:t> care, …</a:t>
            </a:r>
          </a:p>
          <a:p>
            <a:pPr lvl="2"/>
            <a:r>
              <a:rPr lang="nl-BE" sz="2000" dirty="0"/>
              <a:t>Meeting </a:t>
            </a:r>
            <a:r>
              <a:rPr lang="nl-BE" sz="2000" dirty="0" err="1"/>
              <a:t>organised</a:t>
            </a:r>
            <a:r>
              <a:rPr lang="nl-BE" sz="2000" dirty="0"/>
              <a:t> </a:t>
            </a:r>
            <a:r>
              <a:rPr lang="nl-BE" sz="2000" dirty="0" err="1"/>
              <a:t>between</a:t>
            </a:r>
            <a:r>
              <a:rPr lang="nl-BE" sz="2000" dirty="0"/>
              <a:t> </a:t>
            </a:r>
            <a:r>
              <a:rPr lang="nl-BE" sz="2000" dirty="0" err="1"/>
              <a:t>neigbourhood</a:t>
            </a:r>
            <a:r>
              <a:rPr lang="nl-BE" sz="2000" dirty="0"/>
              <a:t> </a:t>
            </a:r>
            <a:r>
              <a:rPr lang="nl-BE" sz="2000" dirty="0" err="1"/>
              <a:t>officers</a:t>
            </a:r>
            <a:r>
              <a:rPr lang="nl-BE" sz="2000" dirty="0"/>
              <a:t> </a:t>
            </a:r>
            <a:r>
              <a:rPr lang="nl-BE" sz="2000" dirty="0" err="1"/>
              <a:t>and</a:t>
            </a:r>
            <a:r>
              <a:rPr lang="nl-BE" sz="2000" dirty="0"/>
              <a:t> </a:t>
            </a:r>
            <a:r>
              <a:rPr lang="nl-BE" sz="2000" dirty="0" err="1"/>
              <a:t>municipality</a:t>
            </a:r>
            <a:r>
              <a:rPr lang="nl-BE" sz="2000" dirty="0"/>
              <a:t> </a:t>
            </a:r>
            <a:r>
              <a:rPr lang="nl-BE" sz="2000" dirty="0" err="1"/>
              <a:t>concerning</a:t>
            </a:r>
            <a:r>
              <a:rPr lang="nl-BE" sz="2000" dirty="0"/>
              <a:t> </a:t>
            </a:r>
            <a:r>
              <a:rPr lang="nl-BE" sz="2000" dirty="0" err="1"/>
              <a:t>the</a:t>
            </a:r>
            <a:r>
              <a:rPr lang="nl-BE" sz="2000" dirty="0"/>
              <a:t> </a:t>
            </a:r>
            <a:r>
              <a:rPr lang="nl-BE" sz="2000" dirty="0" err="1"/>
              <a:t>role</a:t>
            </a:r>
            <a:r>
              <a:rPr lang="nl-BE" sz="2000" dirty="0"/>
              <a:t> of </a:t>
            </a:r>
            <a:r>
              <a:rPr lang="nl-BE" sz="2000" dirty="0" err="1"/>
              <a:t>the</a:t>
            </a:r>
            <a:r>
              <a:rPr lang="nl-BE" sz="2000" dirty="0"/>
              <a:t> </a:t>
            </a:r>
            <a:r>
              <a:rPr lang="nl-BE" sz="2000" dirty="0" err="1"/>
              <a:t>neighbourhood</a:t>
            </a:r>
            <a:r>
              <a:rPr lang="nl-BE" sz="2000" dirty="0"/>
              <a:t> </a:t>
            </a:r>
            <a:r>
              <a:rPr lang="nl-BE" sz="2000" dirty="0" err="1"/>
              <a:t>social</a:t>
            </a:r>
            <a:r>
              <a:rPr lang="nl-BE" sz="2000" dirty="0"/>
              <a:t> teams</a:t>
            </a:r>
          </a:p>
          <a:p>
            <a:pPr lvl="2"/>
            <a:r>
              <a:rPr lang="nl-BE" sz="2000" dirty="0"/>
              <a:t>Meeting </a:t>
            </a:r>
            <a:r>
              <a:rPr lang="nl-BE" sz="2000" dirty="0" err="1"/>
              <a:t>with</a:t>
            </a:r>
            <a:r>
              <a:rPr lang="nl-BE" sz="2000" dirty="0"/>
              <a:t> management of </a:t>
            </a:r>
            <a:r>
              <a:rPr lang="nl-BE" sz="2000" dirty="0" err="1"/>
              <a:t>Regional</a:t>
            </a:r>
            <a:r>
              <a:rPr lang="nl-BE" sz="2000" dirty="0"/>
              <a:t> Service Centre of </a:t>
            </a:r>
            <a:r>
              <a:rPr lang="nl-BE" sz="2000" dirty="0" err="1"/>
              <a:t>the</a:t>
            </a:r>
            <a:r>
              <a:rPr lang="nl-BE" sz="2000" dirty="0"/>
              <a:t> </a:t>
            </a:r>
            <a:r>
              <a:rPr lang="nl-BE" sz="2000" dirty="0" err="1"/>
              <a:t>Police</a:t>
            </a:r>
            <a:r>
              <a:rPr lang="nl-BE" sz="2000" dirty="0"/>
              <a:t> as </a:t>
            </a:r>
            <a:r>
              <a:rPr lang="nl-BE" sz="2000" dirty="0" err="1"/>
              <a:t>there</a:t>
            </a:r>
            <a:r>
              <a:rPr lang="nl-BE" sz="2000" dirty="0"/>
              <a:t> </a:t>
            </a:r>
            <a:r>
              <a:rPr lang="nl-BE" sz="2000" dirty="0" err="1"/>
              <a:t>often</a:t>
            </a:r>
            <a:r>
              <a:rPr lang="nl-BE" sz="2000" dirty="0"/>
              <a:t> </a:t>
            </a:r>
            <a:r>
              <a:rPr lang="nl-BE" sz="2000" dirty="0" err="1"/>
              <a:t>the</a:t>
            </a:r>
            <a:r>
              <a:rPr lang="nl-BE" sz="2000" dirty="0"/>
              <a:t> first contact </a:t>
            </a:r>
            <a:r>
              <a:rPr lang="nl-BE" sz="2000" dirty="0" err="1"/>
              <a:t>with</a:t>
            </a:r>
            <a:r>
              <a:rPr lang="nl-BE" sz="2000" dirty="0"/>
              <a:t> </a:t>
            </a:r>
            <a:r>
              <a:rPr lang="nl-BE" sz="2000" dirty="0" err="1"/>
              <a:t>the</a:t>
            </a:r>
            <a:r>
              <a:rPr lang="nl-BE" sz="2000" dirty="0"/>
              <a:t> </a:t>
            </a:r>
            <a:r>
              <a:rPr lang="nl-BE" sz="2000" dirty="0" err="1"/>
              <a:t>citizen</a:t>
            </a:r>
            <a:r>
              <a:rPr lang="nl-BE" sz="2000" dirty="0"/>
              <a:t> </a:t>
            </a:r>
            <a:r>
              <a:rPr lang="nl-BE" sz="2000" dirty="0" err="1"/>
              <a:t>with</a:t>
            </a:r>
            <a:r>
              <a:rPr lang="nl-BE" sz="2000" dirty="0"/>
              <a:t> </a:t>
            </a:r>
            <a:r>
              <a:rPr lang="nl-BE" sz="2000" dirty="0" err="1"/>
              <a:t>the</a:t>
            </a:r>
            <a:r>
              <a:rPr lang="nl-BE" sz="2000" dirty="0"/>
              <a:t> </a:t>
            </a:r>
            <a:r>
              <a:rPr lang="nl-BE" sz="2000" dirty="0" err="1"/>
              <a:t>advice</a:t>
            </a:r>
            <a:r>
              <a:rPr lang="nl-BE" sz="2000" dirty="0"/>
              <a:t> </a:t>
            </a:r>
            <a:r>
              <a:rPr lang="nl-BE" sz="2000" dirty="0" err="1"/>
              <a:t>to</a:t>
            </a:r>
            <a:r>
              <a:rPr lang="nl-BE" sz="2000" dirty="0"/>
              <a:t> file a </a:t>
            </a:r>
            <a:r>
              <a:rPr lang="nl-BE" sz="2000" dirty="0" err="1"/>
              <a:t>complaint</a:t>
            </a:r>
            <a:r>
              <a:rPr lang="nl-BE" sz="2000" dirty="0"/>
              <a:t> at </a:t>
            </a:r>
            <a:r>
              <a:rPr lang="nl-BE" sz="2000" dirty="0" err="1"/>
              <a:t>the</a:t>
            </a:r>
            <a:r>
              <a:rPr lang="nl-BE" sz="2000" dirty="0"/>
              <a:t> </a:t>
            </a:r>
            <a:r>
              <a:rPr lang="nl-BE" sz="2000" dirty="0" err="1"/>
              <a:t>local</a:t>
            </a:r>
            <a:r>
              <a:rPr lang="nl-BE" sz="2000" dirty="0"/>
              <a:t> </a:t>
            </a:r>
            <a:r>
              <a:rPr lang="nl-BE" sz="2000" dirty="0" err="1"/>
              <a:t>police</a:t>
            </a:r>
            <a:r>
              <a:rPr lang="nl-BE" sz="2000" dirty="0"/>
              <a:t> station (=sets wrong </a:t>
            </a:r>
            <a:r>
              <a:rPr lang="nl-BE" sz="2000" dirty="0" err="1"/>
              <a:t>expectation</a:t>
            </a:r>
            <a:r>
              <a:rPr lang="nl-BE" sz="2000" dirty="0"/>
              <a:t>)</a:t>
            </a:r>
          </a:p>
          <a:p>
            <a:pPr lvl="1"/>
            <a:r>
              <a:rPr lang="nl-BE" sz="2400" dirty="0"/>
              <a:t>As </a:t>
            </a:r>
            <a:r>
              <a:rPr lang="nl-BE" sz="2400" dirty="0" err="1"/>
              <a:t>it</a:t>
            </a:r>
            <a:r>
              <a:rPr lang="nl-BE" sz="2400" dirty="0"/>
              <a:t> takes more time </a:t>
            </a:r>
            <a:r>
              <a:rPr lang="nl-BE" sz="2400" dirty="0" err="1"/>
              <a:t>to</a:t>
            </a:r>
            <a:r>
              <a:rPr lang="nl-BE" sz="2400" dirty="0"/>
              <a:t> do </a:t>
            </a:r>
            <a:r>
              <a:rPr lang="nl-BE" sz="2400" dirty="0" err="1"/>
              <a:t>such</a:t>
            </a:r>
            <a:r>
              <a:rPr lang="nl-BE" sz="2400" dirty="0"/>
              <a:t> </a:t>
            </a:r>
            <a:r>
              <a:rPr lang="nl-BE" sz="2400" dirty="0" err="1"/>
              <a:t>an</a:t>
            </a:r>
            <a:r>
              <a:rPr lang="nl-BE" sz="2400" dirty="0"/>
              <a:t> intake:</a:t>
            </a:r>
          </a:p>
          <a:p>
            <a:pPr lvl="2"/>
            <a:r>
              <a:rPr lang="nl-BE" sz="2000" dirty="0" err="1"/>
              <a:t>Not</a:t>
            </a:r>
            <a:r>
              <a:rPr lang="nl-BE" sz="2000" dirty="0"/>
              <a:t> </a:t>
            </a:r>
            <a:r>
              <a:rPr lang="nl-BE" sz="2000" dirty="0" err="1"/>
              <a:t>only</a:t>
            </a:r>
            <a:r>
              <a:rPr lang="nl-BE" sz="2000" dirty="0"/>
              <a:t> front-office </a:t>
            </a:r>
            <a:r>
              <a:rPr lang="nl-BE" sz="2000" dirty="0" err="1"/>
              <a:t>personnel</a:t>
            </a:r>
            <a:r>
              <a:rPr lang="nl-BE" sz="2000" dirty="0"/>
              <a:t> but </a:t>
            </a:r>
            <a:r>
              <a:rPr lang="nl-BE" sz="2000" dirty="0" err="1"/>
              <a:t>any</a:t>
            </a:r>
            <a:r>
              <a:rPr lang="nl-BE" sz="2000" dirty="0"/>
              <a:t> </a:t>
            </a:r>
            <a:r>
              <a:rPr lang="nl-BE" sz="2000" dirty="0" err="1"/>
              <a:t>officer</a:t>
            </a:r>
            <a:r>
              <a:rPr lang="nl-BE" sz="2000" dirty="0"/>
              <a:t> present </a:t>
            </a:r>
            <a:r>
              <a:rPr lang="nl-BE" sz="2000" dirty="0" err="1"/>
              <a:t>can</a:t>
            </a:r>
            <a:r>
              <a:rPr lang="nl-BE" sz="2000" dirty="0"/>
              <a:t> </a:t>
            </a:r>
            <a:r>
              <a:rPr lang="nl-BE" sz="2000" dirty="0" err="1"/>
              <a:t>jump</a:t>
            </a:r>
            <a:r>
              <a:rPr lang="nl-BE" sz="2000" dirty="0"/>
              <a:t> in…</a:t>
            </a:r>
          </a:p>
          <a:p>
            <a:pPr lvl="2"/>
            <a:r>
              <a:rPr lang="nl-BE" sz="2000" dirty="0"/>
              <a:t>…but </a:t>
            </a:r>
            <a:r>
              <a:rPr lang="nl-BE" sz="2000" dirty="0" err="1"/>
              <a:t>those</a:t>
            </a:r>
            <a:r>
              <a:rPr lang="nl-BE" sz="2000" dirty="0"/>
              <a:t> </a:t>
            </a:r>
            <a:r>
              <a:rPr lang="nl-BE" sz="2000" dirty="0" err="1"/>
              <a:t>who</a:t>
            </a:r>
            <a:r>
              <a:rPr lang="nl-BE" sz="2000" dirty="0"/>
              <a:t> are </a:t>
            </a:r>
            <a:r>
              <a:rPr lang="nl-BE" sz="2000" dirty="0" err="1"/>
              <a:t>not</a:t>
            </a:r>
            <a:r>
              <a:rPr lang="nl-BE" sz="2000" dirty="0"/>
              <a:t> on shift are </a:t>
            </a:r>
            <a:r>
              <a:rPr lang="nl-BE" sz="2000" dirty="0" err="1"/>
              <a:t>not</a:t>
            </a:r>
            <a:r>
              <a:rPr lang="nl-BE" sz="2000" dirty="0"/>
              <a:t> </a:t>
            </a:r>
            <a:r>
              <a:rPr lang="nl-BE" sz="2000" dirty="0" err="1"/>
              <a:t>very</a:t>
            </a:r>
            <a:r>
              <a:rPr lang="nl-BE" sz="2000" dirty="0"/>
              <a:t> keen (shift system is </a:t>
            </a:r>
            <a:r>
              <a:rPr lang="nl-BE" sz="2000" dirty="0" err="1"/>
              <a:t>an</a:t>
            </a:r>
            <a:r>
              <a:rPr lang="nl-BE" sz="2000" dirty="0"/>
              <a:t> issue): </a:t>
            </a:r>
            <a:r>
              <a:rPr lang="nl-BE" sz="2000" dirty="0" err="1"/>
              <a:t>who</a:t>
            </a:r>
            <a:r>
              <a:rPr lang="nl-BE" sz="2000" dirty="0"/>
              <a:t> </a:t>
            </a:r>
            <a:r>
              <a:rPr lang="nl-BE" sz="2000" dirty="0" err="1"/>
              <a:t>will</a:t>
            </a:r>
            <a:r>
              <a:rPr lang="nl-BE" sz="2000" dirty="0"/>
              <a:t> </a:t>
            </a:r>
            <a:r>
              <a:rPr lang="nl-BE" sz="2000" dirty="0" err="1"/>
              <a:t>address</a:t>
            </a:r>
            <a:r>
              <a:rPr lang="nl-BE" sz="2000" dirty="0"/>
              <a:t> </a:t>
            </a:r>
            <a:r>
              <a:rPr lang="nl-BE" sz="2000" dirty="0" err="1"/>
              <a:t>this</a:t>
            </a:r>
            <a:r>
              <a:rPr lang="nl-BE" sz="2000" dirty="0"/>
              <a:t> in </a:t>
            </a:r>
            <a:r>
              <a:rPr lang="nl-BE" sz="2000" dirty="0" err="1"/>
              <a:t>what</a:t>
            </a:r>
            <a:r>
              <a:rPr lang="nl-BE" sz="2000" dirty="0"/>
              <a:t> way? </a:t>
            </a:r>
            <a:endParaRPr lang="nl-BE" sz="2400" dirty="0"/>
          </a:p>
        </p:txBody>
      </p:sp>
      <p:sp>
        <p:nvSpPr>
          <p:cNvPr id="4" name="Tijdelijke aanduiding voor dianummer 3">
            <a:extLst>
              <a:ext uri="{FF2B5EF4-FFF2-40B4-BE49-F238E27FC236}">
                <a16:creationId xmlns:a16="http://schemas.microsoft.com/office/drawing/2014/main" xmlns="" id="{73464499-91C4-4C7F-B637-8672CD34D5E3}"/>
              </a:ext>
            </a:extLst>
          </p:cNvPr>
          <p:cNvSpPr>
            <a:spLocks noGrp="1"/>
          </p:cNvSpPr>
          <p:nvPr>
            <p:ph type="sldNum" sz="quarter" idx="11"/>
          </p:nvPr>
        </p:nvSpPr>
        <p:spPr/>
        <p:txBody>
          <a:bodyPr/>
          <a:lstStyle/>
          <a:p>
            <a:pPr>
              <a:defRPr/>
            </a:pPr>
            <a:fld id="{35A0D4B1-61D4-4C6F-B245-2B2DEB95FFE4}" type="slidenum">
              <a:rPr lang="en-US" smtClean="0"/>
              <a:pPr>
                <a:defRPr/>
              </a:pPr>
              <a:t>48</a:t>
            </a:fld>
            <a:endParaRPr lang="en-US" dirty="0"/>
          </a:p>
        </p:txBody>
      </p:sp>
    </p:spTree>
    <p:extLst>
      <p:ext uri="{BB962C8B-B14F-4D97-AF65-F5344CB8AC3E}">
        <p14:creationId xmlns:p14="http://schemas.microsoft.com/office/powerpoint/2010/main" xmlns="" val="381395807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406261-6BDB-4E67-BD53-A5B830BED76E}"/>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0873CD47-CAF0-45AC-92F5-E9D21E0D43AF}"/>
              </a:ext>
            </a:extLst>
          </p:cNvPr>
          <p:cNvSpPr>
            <a:spLocks noGrp="1"/>
          </p:cNvSpPr>
          <p:nvPr>
            <p:ph idx="1"/>
          </p:nvPr>
        </p:nvSpPr>
        <p:spPr>
          <a:xfrm>
            <a:off x="510208" y="1062590"/>
            <a:ext cx="8229600" cy="5076825"/>
          </a:xfrm>
        </p:spPr>
        <p:txBody>
          <a:bodyPr>
            <a:normAutofit lnSpcReduction="10000"/>
          </a:bodyPr>
          <a:lstStyle/>
          <a:p>
            <a:r>
              <a:rPr lang="nl-BE" sz="2800" dirty="0"/>
              <a:t>NOT </a:t>
            </a:r>
            <a:r>
              <a:rPr lang="nl-BE" sz="2800" dirty="0" err="1"/>
              <a:t>deemed</a:t>
            </a:r>
            <a:r>
              <a:rPr lang="nl-BE" sz="2800" dirty="0"/>
              <a:t> </a:t>
            </a:r>
            <a:r>
              <a:rPr lang="nl-BE" sz="2800" dirty="0" err="1"/>
              <a:t>possible</a:t>
            </a:r>
            <a:r>
              <a:rPr lang="nl-BE" sz="2800" dirty="0"/>
              <a:t> </a:t>
            </a:r>
            <a:r>
              <a:rPr lang="nl-BE" sz="2800" dirty="0" err="1"/>
              <a:t>to</a:t>
            </a:r>
            <a:r>
              <a:rPr lang="nl-BE" sz="2800" dirty="0"/>
              <a:t> set up “clean stream” </a:t>
            </a:r>
            <a:r>
              <a:rPr lang="nl-BE" sz="2800" dirty="0" err="1"/>
              <a:t>to</a:t>
            </a:r>
            <a:r>
              <a:rPr lang="nl-BE" sz="2800" dirty="0"/>
              <a:t> experiment </a:t>
            </a:r>
            <a:r>
              <a:rPr lang="nl-BE" sz="2800" dirty="0" err="1"/>
              <a:t>with</a:t>
            </a:r>
            <a:r>
              <a:rPr lang="nl-BE" sz="2800" dirty="0"/>
              <a:t> perfect service</a:t>
            </a:r>
          </a:p>
          <a:p>
            <a:pPr lvl="1"/>
            <a:r>
              <a:rPr lang="nl-BE" sz="2400" dirty="0"/>
              <a:t>NO </a:t>
            </a:r>
            <a:r>
              <a:rPr lang="nl-BE" sz="2400" dirty="0" err="1"/>
              <a:t>spare</a:t>
            </a:r>
            <a:r>
              <a:rPr lang="nl-BE" sz="2400" dirty="0"/>
              <a:t> </a:t>
            </a:r>
            <a:r>
              <a:rPr lang="nl-BE" sz="2400" dirty="0" err="1"/>
              <a:t>staff</a:t>
            </a:r>
            <a:r>
              <a:rPr lang="nl-BE" sz="2400" dirty="0"/>
              <a:t> </a:t>
            </a:r>
            <a:r>
              <a:rPr lang="nl-BE" sz="2400" dirty="0" err="1"/>
              <a:t>capacity</a:t>
            </a:r>
            <a:endParaRPr lang="nl-BE" sz="2400" dirty="0"/>
          </a:p>
          <a:p>
            <a:pPr lvl="1"/>
            <a:r>
              <a:rPr lang="nl-BE" sz="2400" dirty="0"/>
              <a:t>No </a:t>
            </a:r>
            <a:r>
              <a:rPr lang="nl-BE" sz="2400" dirty="0" err="1"/>
              <a:t>existing</a:t>
            </a:r>
            <a:r>
              <a:rPr lang="nl-BE" sz="2400" dirty="0"/>
              <a:t> </a:t>
            </a:r>
            <a:r>
              <a:rPr lang="nl-BE" sz="2400" dirty="0" err="1"/>
              <a:t>fixed</a:t>
            </a:r>
            <a:r>
              <a:rPr lang="nl-BE" sz="2400" dirty="0"/>
              <a:t> teams: </a:t>
            </a:r>
            <a:r>
              <a:rPr lang="nl-BE" sz="2400" dirty="0" err="1"/>
              <a:t>just</a:t>
            </a:r>
            <a:r>
              <a:rPr lang="nl-BE" sz="2400" dirty="0"/>
              <a:t> pools of </a:t>
            </a:r>
            <a:r>
              <a:rPr lang="nl-BE" sz="2400" dirty="0" err="1"/>
              <a:t>officers</a:t>
            </a:r>
            <a:r>
              <a:rPr lang="nl-BE" sz="2400" dirty="0"/>
              <a:t> </a:t>
            </a:r>
            <a:r>
              <a:rPr lang="nl-BE" sz="2400" dirty="0" err="1"/>
              <a:t>that</a:t>
            </a:r>
            <a:r>
              <a:rPr lang="nl-BE" sz="2400" dirty="0"/>
              <a:t> are </a:t>
            </a:r>
            <a:r>
              <a:rPr lang="nl-BE" sz="2400" dirty="0" err="1"/>
              <a:t>assigned</a:t>
            </a:r>
            <a:r>
              <a:rPr lang="nl-BE" sz="2400" dirty="0"/>
              <a:t> ad hoc </a:t>
            </a:r>
            <a:r>
              <a:rPr lang="nl-BE" sz="2400" dirty="0" err="1"/>
              <a:t>to</a:t>
            </a:r>
            <a:r>
              <a:rPr lang="nl-BE" sz="2400" dirty="0"/>
              <a:t> cases (</a:t>
            </a:r>
            <a:r>
              <a:rPr lang="nl-BE" sz="2400" dirty="0" err="1"/>
              <a:t>very</a:t>
            </a:r>
            <a:r>
              <a:rPr lang="nl-BE" sz="2400" dirty="0"/>
              <a:t> </a:t>
            </a:r>
            <a:r>
              <a:rPr lang="nl-BE" sz="2400" dirty="0" err="1"/>
              <a:t>little</a:t>
            </a:r>
            <a:r>
              <a:rPr lang="nl-BE" sz="2400" dirty="0"/>
              <a:t> </a:t>
            </a:r>
            <a:r>
              <a:rPr lang="nl-BE" sz="2400" dirty="0" err="1"/>
              <a:t>stability</a:t>
            </a:r>
            <a:r>
              <a:rPr lang="nl-BE" sz="2400" dirty="0"/>
              <a:t>)</a:t>
            </a:r>
          </a:p>
          <a:p>
            <a:pPr lvl="1"/>
            <a:r>
              <a:rPr lang="nl-BE" sz="2400" dirty="0" err="1"/>
              <a:t>Not</a:t>
            </a:r>
            <a:r>
              <a:rPr lang="nl-BE" sz="2400" dirty="0"/>
              <a:t> </a:t>
            </a:r>
            <a:r>
              <a:rPr lang="nl-BE" sz="2400" dirty="0" err="1"/>
              <a:t>possible</a:t>
            </a:r>
            <a:r>
              <a:rPr lang="nl-BE" sz="2400" dirty="0"/>
              <a:t> </a:t>
            </a:r>
            <a:r>
              <a:rPr lang="nl-BE" sz="2400" dirty="0" err="1"/>
              <a:t>to</a:t>
            </a:r>
            <a:r>
              <a:rPr lang="nl-BE" sz="2400" dirty="0"/>
              <a:t> change </a:t>
            </a:r>
            <a:r>
              <a:rPr lang="nl-BE" sz="2400" dirty="0" err="1"/>
              <a:t>anything</a:t>
            </a:r>
            <a:r>
              <a:rPr lang="nl-BE" sz="2400" dirty="0"/>
              <a:t> without </a:t>
            </a:r>
            <a:r>
              <a:rPr lang="nl-BE" sz="2400" dirty="0" err="1"/>
              <a:t>changing</a:t>
            </a:r>
            <a:r>
              <a:rPr lang="nl-BE" sz="2400" dirty="0"/>
              <a:t> </a:t>
            </a:r>
            <a:r>
              <a:rPr lang="nl-BE" sz="2400" dirty="0" err="1"/>
              <a:t>also</a:t>
            </a:r>
            <a:r>
              <a:rPr lang="nl-BE" sz="2400" dirty="0"/>
              <a:t> </a:t>
            </a:r>
            <a:r>
              <a:rPr lang="nl-BE" sz="2400" dirty="0" err="1"/>
              <a:t>what</a:t>
            </a:r>
            <a:r>
              <a:rPr lang="nl-BE" sz="2400" dirty="0"/>
              <a:t> partners do</a:t>
            </a:r>
          </a:p>
          <a:p>
            <a:r>
              <a:rPr lang="nl-BE" sz="2800" dirty="0" err="1"/>
              <a:t>Only</a:t>
            </a:r>
            <a:r>
              <a:rPr lang="nl-BE" sz="2800" dirty="0"/>
              <a:t> direct action </a:t>
            </a:r>
            <a:r>
              <a:rPr lang="nl-BE" sz="2800" dirty="0" err="1"/>
              <a:t>possible</a:t>
            </a:r>
            <a:r>
              <a:rPr lang="nl-BE" sz="2800" dirty="0"/>
              <a:t> in </a:t>
            </a:r>
            <a:r>
              <a:rPr lang="nl-BE" sz="2800" dirty="0" err="1"/>
              <a:t>larger</a:t>
            </a:r>
            <a:r>
              <a:rPr lang="nl-BE" sz="2800" dirty="0"/>
              <a:t> </a:t>
            </a:r>
            <a:r>
              <a:rPr lang="nl-BE" sz="2800" dirty="0" err="1"/>
              <a:t>parts</a:t>
            </a:r>
            <a:r>
              <a:rPr lang="nl-BE" sz="2800" dirty="0"/>
              <a:t> of </a:t>
            </a:r>
            <a:r>
              <a:rPr lang="nl-BE" sz="2800" dirty="0" err="1"/>
              <a:t>the</a:t>
            </a:r>
            <a:r>
              <a:rPr lang="nl-BE" sz="2800" dirty="0"/>
              <a:t> system</a:t>
            </a:r>
          </a:p>
          <a:p>
            <a:pPr lvl="1"/>
            <a:r>
              <a:rPr lang="nl-BE" sz="2400" dirty="0" err="1"/>
              <a:t>Connected</a:t>
            </a:r>
            <a:r>
              <a:rPr lang="nl-BE" sz="2400" dirty="0"/>
              <a:t> in a community of </a:t>
            </a:r>
            <a:r>
              <a:rPr lang="nl-BE" sz="2400" dirty="0" err="1"/>
              <a:t>practice</a:t>
            </a:r>
            <a:r>
              <a:rPr lang="nl-BE" sz="2400" dirty="0"/>
              <a:t> (</a:t>
            </a:r>
            <a:r>
              <a:rPr lang="nl-BE" sz="2400" dirty="0" err="1"/>
              <a:t>for</a:t>
            </a:r>
            <a:r>
              <a:rPr lang="nl-BE" sz="2400" dirty="0"/>
              <a:t> </a:t>
            </a:r>
            <a:r>
              <a:rPr lang="nl-BE" sz="2400" dirty="0" err="1"/>
              <a:t>sharing</a:t>
            </a:r>
            <a:r>
              <a:rPr lang="nl-BE" sz="2400" dirty="0"/>
              <a:t>) </a:t>
            </a:r>
            <a:r>
              <a:rPr lang="nl-BE" sz="2400" dirty="0" err="1"/>
              <a:t>under</a:t>
            </a:r>
            <a:r>
              <a:rPr lang="nl-BE" sz="2400" dirty="0"/>
              <a:t> </a:t>
            </a:r>
            <a:r>
              <a:rPr lang="nl-BE" sz="2400" dirty="0" err="1"/>
              <a:t>supervision</a:t>
            </a:r>
            <a:r>
              <a:rPr lang="nl-BE" sz="2400" dirty="0"/>
              <a:t> of </a:t>
            </a:r>
            <a:r>
              <a:rPr lang="nl-BE" sz="2400" dirty="0" err="1"/>
              <a:t>the</a:t>
            </a:r>
            <a:r>
              <a:rPr lang="nl-BE" sz="2400" dirty="0"/>
              <a:t> </a:t>
            </a:r>
            <a:r>
              <a:rPr lang="nl-BE" sz="2400" dirty="0" err="1"/>
              <a:t>police</a:t>
            </a:r>
            <a:r>
              <a:rPr lang="nl-BE" sz="2400" dirty="0"/>
              <a:t> </a:t>
            </a:r>
            <a:r>
              <a:rPr lang="nl-BE" sz="2400" dirty="0" err="1"/>
              <a:t>academy</a:t>
            </a:r>
            <a:r>
              <a:rPr lang="nl-BE" sz="2400" dirty="0"/>
              <a:t> (</a:t>
            </a:r>
            <a:r>
              <a:rPr lang="nl-BE" sz="2400" dirty="0" err="1"/>
              <a:t>for</a:t>
            </a:r>
            <a:r>
              <a:rPr lang="nl-BE" sz="2400" dirty="0"/>
              <a:t> </a:t>
            </a:r>
            <a:r>
              <a:rPr lang="nl-BE" sz="2400" dirty="0" err="1"/>
              <a:t>sustainability</a:t>
            </a:r>
            <a:r>
              <a:rPr lang="nl-BE" sz="2400" dirty="0"/>
              <a:t>)</a:t>
            </a:r>
          </a:p>
          <a:p>
            <a:pPr marL="914400" lvl="2" indent="0">
              <a:buNone/>
            </a:pPr>
            <a:r>
              <a:rPr lang="nl-BE" sz="2000" dirty="0"/>
              <a:t> </a:t>
            </a:r>
          </a:p>
        </p:txBody>
      </p:sp>
      <p:sp>
        <p:nvSpPr>
          <p:cNvPr id="4" name="Tijdelijke aanduiding voor dianummer 3">
            <a:extLst>
              <a:ext uri="{FF2B5EF4-FFF2-40B4-BE49-F238E27FC236}">
                <a16:creationId xmlns:a16="http://schemas.microsoft.com/office/drawing/2014/main" xmlns="" id="{1F31AE27-6346-417F-B2F6-DA2CDE968268}"/>
              </a:ext>
            </a:extLst>
          </p:cNvPr>
          <p:cNvSpPr>
            <a:spLocks noGrp="1"/>
          </p:cNvSpPr>
          <p:nvPr>
            <p:ph type="sldNum" sz="quarter" idx="11"/>
          </p:nvPr>
        </p:nvSpPr>
        <p:spPr/>
        <p:txBody>
          <a:bodyPr/>
          <a:lstStyle/>
          <a:p>
            <a:pPr>
              <a:defRPr/>
            </a:pPr>
            <a:fld id="{35A0D4B1-61D4-4C6F-B245-2B2DEB95FFE4}" type="slidenum">
              <a:rPr lang="en-US" smtClean="0"/>
              <a:pPr>
                <a:defRPr/>
              </a:pPr>
              <a:t>49</a:t>
            </a:fld>
            <a:endParaRPr lang="en-US" dirty="0"/>
          </a:p>
        </p:txBody>
      </p:sp>
    </p:spTree>
    <p:extLst>
      <p:ext uri="{BB962C8B-B14F-4D97-AF65-F5344CB8AC3E}">
        <p14:creationId xmlns:p14="http://schemas.microsoft.com/office/powerpoint/2010/main" xmlns="" val="21951740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Reading reflections</a:t>
            </a:r>
            <a:endParaRPr lang="en-GB" noProof="0"/>
          </a:p>
        </p:txBody>
      </p:sp>
      <p:sp>
        <p:nvSpPr>
          <p:cNvPr id="3" name="Zástupný symbol pro obsah 2"/>
          <p:cNvSpPr>
            <a:spLocks noGrp="1"/>
          </p:cNvSpPr>
          <p:nvPr>
            <p:ph idx="1"/>
          </p:nvPr>
        </p:nvSpPr>
        <p:spPr/>
        <p:txBody>
          <a:bodyPr/>
          <a:lstStyle/>
          <a:p>
            <a:r>
              <a:rPr lang="en-GB" noProof="0" dirty="0" smtClean="0"/>
              <a:t>Split into groups</a:t>
            </a:r>
          </a:p>
          <a:p>
            <a:r>
              <a:rPr lang="en-GB" noProof="0" dirty="0" smtClean="0"/>
              <a:t>Do exercise </a:t>
            </a:r>
            <a:r>
              <a:rPr lang="cs-CZ" noProof="0" dirty="0" smtClean="0"/>
              <a:t>5</a:t>
            </a:r>
            <a:r>
              <a:rPr lang="en-GB" noProof="0" dirty="0" smtClean="0"/>
              <a:t>-1</a:t>
            </a:r>
            <a:r>
              <a:rPr lang="en-GB" noProof="0" dirty="0" smtClean="0"/>
              <a:t>, first individually and then discuss within groups</a:t>
            </a:r>
          </a:p>
          <a:p>
            <a:r>
              <a:rPr lang="en-GB" noProof="0" dirty="0" smtClean="0"/>
              <a:t>Do exercise </a:t>
            </a:r>
            <a:r>
              <a:rPr lang="cs-CZ" noProof="0" dirty="0" smtClean="0"/>
              <a:t>5</a:t>
            </a:r>
            <a:r>
              <a:rPr lang="en-GB" noProof="0" dirty="0" smtClean="0"/>
              <a:t>-</a:t>
            </a:r>
            <a:r>
              <a:rPr lang="cs-CZ" noProof="0" dirty="0" smtClean="0"/>
              <a:t>2</a:t>
            </a:r>
            <a:r>
              <a:rPr lang="cs-CZ" dirty="0" smtClean="0"/>
              <a:t>, </a:t>
            </a:r>
            <a:r>
              <a:rPr lang="cs-CZ" dirty="0" err="1" smtClean="0"/>
              <a:t>first</a:t>
            </a:r>
            <a:r>
              <a:rPr lang="cs-CZ" dirty="0" smtClean="0"/>
              <a:t> </a:t>
            </a:r>
            <a:r>
              <a:rPr lang="cs-CZ" dirty="0" err="1" smtClean="0"/>
              <a:t>within</a:t>
            </a:r>
            <a:r>
              <a:rPr lang="cs-CZ" dirty="0" smtClean="0"/>
              <a:t> </a:t>
            </a:r>
            <a:r>
              <a:rPr lang="cs-CZ" dirty="0" err="1" smtClean="0"/>
              <a:t>groups</a:t>
            </a:r>
            <a:r>
              <a:rPr lang="cs-CZ" dirty="0" smtClean="0"/>
              <a:t> </a:t>
            </a:r>
            <a:r>
              <a:rPr lang="cs-CZ" dirty="0" err="1" smtClean="0"/>
              <a:t>and</a:t>
            </a:r>
            <a:r>
              <a:rPr lang="cs-CZ" dirty="0" smtClean="0"/>
              <a:t> </a:t>
            </a:r>
            <a:r>
              <a:rPr lang="cs-CZ" dirty="0" err="1" smtClean="0"/>
              <a:t>then</a:t>
            </a:r>
            <a:r>
              <a:rPr lang="cs-CZ" dirty="0" smtClean="0"/>
              <a:t> </a:t>
            </a:r>
            <a:r>
              <a:rPr lang="cs-CZ" dirty="0" err="1" smtClean="0"/>
              <a:t>be</a:t>
            </a:r>
            <a:r>
              <a:rPr lang="cs-CZ" dirty="0" smtClean="0"/>
              <a:t> </a:t>
            </a:r>
            <a:r>
              <a:rPr lang="cs-CZ" dirty="0" err="1" smtClean="0"/>
              <a:t>ready</a:t>
            </a:r>
            <a:r>
              <a:rPr lang="cs-CZ" dirty="0" smtClean="0"/>
              <a:t> to </a:t>
            </a:r>
            <a:r>
              <a:rPr lang="cs-CZ" dirty="0" err="1" smtClean="0"/>
              <a:t>discuss</a:t>
            </a:r>
            <a:r>
              <a:rPr lang="cs-CZ" dirty="0" smtClean="0"/>
              <a:t> in </a:t>
            </a:r>
            <a:r>
              <a:rPr lang="cs-CZ" dirty="0" err="1" smtClean="0"/>
              <a:t>the</a:t>
            </a:r>
            <a:r>
              <a:rPr lang="cs-CZ" dirty="0" smtClean="0"/>
              <a:t> </a:t>
            </a:r>
            <a:r>
              <a:rPr lang="cs-CZ" dirty="0" err="1" smtClean="0"/>
              <a:t>plenary</a:t>
            </a:r>
            <a:r>
              <a:rPr lang="en-GB" noProof="0" dirty="0" smtClean="0"/>
              <a:t>. </a:t>
            </a:r>
            <a:endParaRPr lang="cs-CZ" noProof="0" dirty="0" smtClean="0"/>
          </a:p>
          <a:p>
            <a:endParaRPr lang="en-GB" noProof="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DC4A69-8A02-467E-AF48-2BA6F72C6386}"/>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7C7A6E51-2FEF-4C7D-98E5-B18A9AE038B6}"/>
              </a:ext>
            </a:extLst>
          </p:cNvPr>
          <p:cNvSpPr>
            <a:spLocks noGrp="1"/>
          </p:cNvSpPr>
          <p:nvPr>
            <p:ph idx="1"/>
          </p:nvPr>
        </p:nvSpPr>
        <p:spPr>
          <a:xfrm>
            <a:off x="470452" y="1208365"/>
            <a:ext cx="8229600" cy="5076825"/>
          </a:xfrm>
        </p:spPr>
        <p:txBody>
          <a:bodyPr/>
          <a:lstStyle/>
          <a:p>
            <a:r>
              <a:rPr lang="nl-BE" sz="2400" dirty="0"/>
              <a:t>In 2011, analysis of </a:t>
            </a:r>
            <a:r>
              <a:rPr lang="nl-BE" sz="2400" dirty="0" err="1"/>
              <a:t>contacts</a:t>
            </a:r>
            <a:r>
              <a:rPr lang="nl-BE" sz="2400" dirty="0"/>
              <a:t> at a </a:t>
            </a:r>
            <a:r>
              <a:rPr lang="nl-BE" sz="2400" dirty="0" err="1"/>
              <a:t>police</a:t>
            </a:r>
            <a:r>
              <a:rPr lang="nl-BE" sz="2400" dirty="0"/>
              <a:t> station (Haarlem –Noord) </a:t>
            </a:r>
            <a:r>
              <a:rPr lang="nl-BE" sz="2400" dirty="0" err="1"/>
              <a:t>for</a:t>
            </a:r>
            <a:r>
              <a:rPr lang="nl-BE" sz="2400" dirty="0"/>
              <a:t> a few weeks</a:t>
            </a:r>
          </a:p>
          <a:p>
            <a:pPr lvl="1"/>
            <a:r>
              <a:rPr lang="nl-BE" sz="2000" dirty="0" err="1"/>
              <a:t>Learn</a:t>
            </a:r>
            <a:r>
              <a:rPr lang="nl-BE" sz="2000" dirty="0"/>
              <a:t> </a:t>
            </a:r>
            <a:r>
              <a:rPr lang="nl-BE" sz="2000" dirty="0" err="1"/>
              <a:t>that</a:t>
            </a:r>
            <a:r>
              <a:rPr lang="nl-BE" sz="2000" dirty="0"/>
              <a:t> type </a:t>
            </a:r>
            <a:r>
              <a:rPr lang="nl-BE" sz="2000" dirty="0" err="1"/>
              <a:t>and</a:t>
            </a:r>
            <a:r>
              <a:rPr lang="nl-BE" sz="2000" dirty="0"/>
              <a:t> </a:t>
            </a:r>
            <a:r>
              <a:rPr lang="nl-BE" sz="2000" dirty="0" err="1"/>
              <a:t>number</a:t>
            </a:r>
            <a:r>
              <a:rPr lang="nl-BE" sz="2000" dirty="0"/>
              <a:t> of </a:t>
            </a:r>
            <a:r>
              <a:rPr lang="nl-BE" sz="2000" dirty="0" err="1"/>
              <a:t>contacts</a:t>
            </a:r>
            <a:r>
              <a:rPr lang="nl-BE" sz="2000" dirty="0"/>
              <a:t> is </a:t>
            </a:r>
            <a:r>
              <a:rPr lang="nl-BE" sz="2000" dirty="0" err="1"/>
              <a:t>predictable</a:t>
            </a:r>
            <a:endParaRPr lang="nl-BE" sz="2000" dirty="0"/>
          </a:p>
          <a:p>
            <a:pPr lvl="1"/>
            <a:r>
              <a:rPr lang="nl-BE" sz="2000" dirty="0" err="1"/>
              <a:t>Learn</a:t>
            </a:r>
            <a:r>
              <a:rPr lang="nl-BE" sz="2000" dirty="0"/>
              <a:t> </a:t>
            </a:r>
            <a:r>
              <a:rPr lang="nl-BE" sz="2000" dirty="0" err="1"/>
              <a:t>that</a:t>
            </a:r>
            <a:r>
              <a:rPr lang="nl-BE" sz="2000" dirty="0"/>
              <a:t> </a:t>
            </a:r>
            <a:r>
              <a:rPr lang="nl-BE" sz="2000" dirty="0" err="1"/>
              <a:t>many</a:t>
            </a:r>
            <a:r>
              <a:rPr lang="nl-BE" sz="2000" dirty="0"/>
              <a:t> </a:t>
            </a:r>
            <a:r>
              <a:rPr lang="nl-BE" sz="2000" dirty="0" err="1"/>
              <a:t>contacts</a:t>
            </a:r>
            <a:r>
              <a:rPr lang="nl-BE" sz="2000" dirty="0"/>
              <a:t> are </a:t>
            </a:r>
            <a:r>
              <a:rPr lang="nl-BE" sz="2000" dirty="0" err="1"/>
              <a:t>related</a:t>
            </a:r>
            <a:r>
              <a:rPr lang="nl-BE" sz="2000" dirty="0"/>
              <a:t> </a:t>
            </a:r>
            <a:r>
              <a:rPr lang="nl-BE" sz="2000" dirty="0" err="1"/>
              <a:t>to</a:t>
            </a:r>
            <a:r>
              <a:rPr lang="nl-BE" sz="2000" dirty="0"/>
              <a:t> </a:t>
            </a:r>
            <a:r>
              <a:rPr lang="nl-BE" sz="2000" dirty="0" err="1"/>
              <a:t>the</a:t>
            </a:r>
            <a:r>
              <a:rPr lang="nl-BE" sz="2000" dirty="0"/>
              <a:t> </a:t>
            </a:r>
            <a:r>
              <a:rPr lang="nl-BE" sz="2000" dirty="0" err="1"/>
              <a:t>same</a:t>
            </a:r>
            <a:r>
              <a:rPr lang="nl-BE" sz="2000" dirty="0"/>
              <a:t> </a:t>
            </a:r>
            <a:r>
              <a:rPr lang="nl-BE" sz="2000" dirty="0" err="1"/>
              <a:t>people</a:t>
            </a:r>
            <a:endParaRPr lang="nl-BE" sz="2000" dirty="0"/>
          </a:p>
          <a:p>
            <a:pPr lvl="1"/>
            <a:r>
              <a:rPr lang="nl-BE" sz="2000" dirty="0" err="1"/>
              <a:t>Learn</a:t>
            </a:r>
            <a:r>
              <a:rPr lang="nl-BE" sz="2000" dirty="0"/>
              <a:t> </a:t>
            </a:r>
            <a:r>
              <a:rPr lang="nl-BE" sz="2000" dirty="0" err="1"/>
              <a:t>about</a:t>
            </a:r>
            <a:r>
              <a:rPr lang="nl-BE" sz="2000" dirty="0"/>
              <a:t> sub-</a:t>
            </a:r>
            <a:r>
              <a:rPr lang="nl-BE" sz="2000" dirty="0" err="1"/>
              <a:t>optimal</a:t>
            </a:r>
            <a:r>
              <a:rPr lang="nl-BE" sz="2000" dirty="0"/>
              <a:t> response</a:t>
            </a:r>
          </a:p>
          <a:p>
            <a:r>
              <a:rPr lang="nl-BE" sz="2400" dirty="0"/>
              <a:t>In 2014, Unit North Holland starts </a:t>
            </a:r>
            <a:r>
              <a:rPr lang="nl-BE" sz="2400" dirty="0" err="1"/>
              <a:t>to</a:t>
            </a:r>
            <a:r>
              <a:rPr lang="nl-BE" sz="2400" dirty="0"/>
              <a:t> analyse “</a:t>
            </a:r>
            <a:r>
              <a:rPr lang="nl-BE" sz="2400" dirty="0" err="1"/>
              <a:t>frequently</a:t>
            </a:r>
            <a:r>
              <a:rPr lang="nl-BE" sz="2400" dirty="0"/>
              <a:t> </a:t>
            </a:r>
            <a:r>
              <a:rPr lang="nl-BE" sz="2400" dirty="0" err="1"/>
              <a:t>occurring</a:t>
            </a:r>
            <a:r>
              <a:rPr lang="nl-BE" sz="2400" dirty="0"/>
              <a:t> crimes” </a:t>
            </a:r>
            <a:r>
              <a:rPr lang="nl-BE" sz="2400" dirty="0" err="1"/>
              <a:t>process</a:t>
            </a:r>
            <a:endParaRPr lang="nl-BE" sz="2400" dirty="0"/>
          </a:p>
          <a:p>
            <a:pPr lvl="1"/>
            <a:r>
              <a:rPr lang="nl-BE" sz="2000" dirty="0"/>
              <a:t> in </a:t>
            </a:r>
            <a:r>
              <a:rPr lang="nl-BE" sz="2000" dirty="0" err="1"/>
              <a:t>all</a:t>
            </a:r>
            <a:r>
              <a:rPr lang="nl-BE" sz="2000" dirty="0"/>
              <a:t> ten teams of </a:t>
            </a:r>
            <a:r>
              <a:rPr lang="nl-BE" sz="2000" dirty="0" err="1"/>
              <a:t>the</a:t>
            </a:r>
            <a:r>
              <a:rPr lang="nl-BE" sz="2000" dirty="0"/>
              <a:t> unit </a:t>
            </a:r>
            <a:r>
              <a:rPr lang="nl-BE" sz="2000" dirty="0" err="1"/>
              <a:t>documenting</a:t>
            </a:r>
            <a:r>
              <a:rPr lang="nl-BE" sz="2000" dirty="0"/>
              <a:t> of 34 cases </a:t>
            </a:r>
            <a:r>
              <a:rPr lang="nl-BE" sz="2000" dirty="0" err="1"/>
              <a:t>with</a:t>
            </a:r>
            <a:r>
              <a:rPr lang="nl-BE" sz="2000" dirty="0"/>
              <a:t> 50 suspects </a:t>
            </a:r>
            <a:r>
              <a:rPr lang="nl-BE" sz="2000" dirty="0" err="1"/>
              <a:t>from</a:t>
            </a:r>
            <a:r>
              <a:rPr lang="nl-BE" sz="2000" dirty="0"/>
              <a:t> </a:t>
            </a:r>
            <a:r>
              <a:rPr lang="nl-BE" sz="2000" dirty="0" err="1"/>
              <a:t>the</a:t>
            </a:r>
            <a:r>
              <a:rPr lang="nl-BE" sz="2000" dirty="0"/>
              <a:t> moment of arrest / </a:t>
            </a:r>
            <a:r>
              <a:rPr lang="nl-BE" sz="2000" dirty="0" err="1"/>
              <a:t>calling</a:t>
            </a:r>
            <a:r>
              <a:rPr lang="nl-BE" sz="2000" dirty="0"/>
              <a:t> in of a suspect </a:t>
            </a:r>
            <a:r>
              <a:rPr lang="nl-BE" sz="2000" dirty="0" err="1"/>
              <a:t>to</a:t>
            </a:r>
            <a:r>
              <a:rPr lang="nl-BE" sz="2000" dirty="0"/>
              <a:t> </a:t>
            </a:r>
            <a:r>
              <a:rPr lang="nl-BE" sz="2000" dirty="0" err="1"/>
              <a:t>the</a:t>
            </a:r>
            <a:r>
              <a:rPr lang="nl-BE" sz="2000" dirty="0"/>
              <a:t> </a:t>
            </a:r>
            <a:r>
              <a:rPr lang="nl-BE" sz="2000" dirty="0" err="1"/>
              <a:t>final</a:t>
            </a:r>
            <a:r>
              <a:rPr lang="nl-BE" sz="2000" dirty="0"/>
              <a:t> </a:t>
            </a:r>
            <a:r>
              <a:rPr lang="nl-BE" sz="2000" dirty="0" err="1"/>
              <a:t>decision</a:t>
            </a:r>
            <a:r>
              <a:rPr lang="nl-BE" sz="2000" dirty="0"/>
              <a:t> on </a:t>
            </a:r>
            <a:r>
              <a:rPr lang="nl-BE" sz="2000" dirty="0" err="1"/>
              <a:t>the</a:t>
            </a:r>
            <a:r>
              <a:rPr lang="nl-BE" sz="2000" dirty="0"/>
              <a:t> case</a:t>
            </a:r>
          </a:p>
          <a:p>
            <a:pPr lvl="1"/>
            <a:r>
              <a:rPr lang="nl-BE" sz="2000" dirty="0" err="1"/>
              <a:t>with</a:t>
            </a:r>
            <a:r>
              <a:rPr lang="nl-BE" sz="2000" dirty="0"/>
              <a:t> </a:t>
            </a:r>
            <a:r>
              <a:rPr lang="nl-BE" sz="2000" dirty="0" err="1"/>
              <a:t>all</a:t>
            </a:r>
            <a:r>
              <a:rPr lang="nl-BE" sz="2000" dirty="0"/>
              <a:t> </a:t>
            </a:r>
            <a:r>
              <a:rPr lang="nl-BE" sz="2000" dirty="0" err="1"/>
              <a:t>involved</a:t>
            </a:r>
            <a:r>
              <a:rPr lang="nl-BE" sz="2000" dirty="0"/>
              <a:t> professionals </a:t>
            </a:r>
            <a:r>
              <a:rPr lang="nl-BE" sz="2000" dirty="0" err="1"/>
              <a:t>and</a:t>
            </a:r>
            <a:r>
              <a:rPr lang="nl-BE" sz="2000" dirty="0"/>
              <a:t> partner </a:t>
            </a:r>
            <a:r>
              <a:rPr lang="nl-BE" sz="2000" dirty="0" err="1"/>
              <a:t>organisations</a:t>
            </a:r>
            <a:r>
              <a:rPr lang="nl-BE" sz="2000" dirty="0"/>
              <a:t>: “</a:t>
            </a:r>
            <a:r>
              <a:rPr lang="nl-BE" sz="2000" dirty="0" err="1"/>
              <a:t>rewind</a:t>
            </a:r>
            <a:r>
              <a:rPr lang="nl-BE" sz="2000" dirty="0"/>
              <a:t>” of </a:t>
            </a:r>
            <a:r>
              <a:rPr lang="nl-BE" sz="2000" dirty="0" err="1"/>
              <a:t>the</a:t>
            </a:r>
            <a:r>
              <a:rPr lang="nl-BE" sz="2000" dirty="0"/>
              <a:t> case (</a:t>
            </a:r>
            <a:r>
              <a:rPr lang="nl-BE" sz="2000" dirty="0" err="1"/>
              <a:t>what</a:t>
            </a:r>
            <a:r>
              <a:rPr lang="nl-BE" sz="2000" dirty="0"/>
              <a:t> </a:t>
            </a:r>
            <a:r>
              <a:rPr lang="nl-BE" sz="2000" dirty="0" err="1"/>
              <a:t>did</a:t>
            </a:r>
            <a:r>
              <a:rPr lang="nl-BE" sz="2000" dirty="0"/>
              <a:t> we </a:t>
            </a:r>
            <a:r>
              <a:rPr lang="nl-BE" sz="2000" dirty="0" err="1"/>
              <a:t>know</a:t>
            </a:r>
            <a:r>
              <a:rPr lang="nl-BE" sz="2000" dirty="0"/>
              <a:t> </a:t>
            </a:r>
            <a:r>
              <a:rPr lang="nl-BE" sz="2000" dirty="0" err="1"/>
              <a:t>about</a:t>
            </a:r>
            <a:r>
              <a:rPr lang="nl-BE" sz="2000" dirty="0"/>
              <a:t> </a:t>
            </a:r>
            <a:r>
              <a:rPr lang="nl-BE" sz="2000" dirty="0" err="1"/>
              <a:t>the</a:t>
            </a:r>
            <a:r>
              <a:rPr lang="nl-BE" sz="2000" dirty="0"/>
              <a:t> suspect </a:t>
            </a:r>
            <a:r>
              <a:rPr lang="nl-BE" sz="2000" dirty="0" err="1"/>
              <a:t>and</a:t>
            </a:r>
            <a:r>
              <a:rPr lang="nl-BE" sz="2000" dirty="0"/>
              <a:t> </a:t>
            </a:r>
            <a:r>
              <a:rPr lang="nl-BE" sz="2000" dirty="0" err="1"/>
              <a:t>the</a:t>
            </a:r>
            <a:r>
              <a:rPr lang="nl-BE" sz="2000" dirty="0"/>
              <a:t> context </a:t>
            </a:r>
            <a:r>
              <a:rPr lang="nl-BE" sz="2000" dirty="0" err="1"/>
              <a:t>throughout</a:t>
            </a:r>
            <a:r>
              <a:rPr lang="nl-BE" sz="2000" dirty="0"/>
              <a:t> </a:t>
            </a:r>
            <a:r>
              <a:rPr lang="nl-BE" sz="2000" dirty="0" err="1"/>
              <a:t>the</a:t>
            </a:r>
            <a:r>
              <a:rPr lang="nl-BE" sz="2000" dirty="0"/>
              <a:t> proces)</a:t>
            </a:r>
          </a:p>
          <a:p>
            <a:pPr lvl="1"/>
            <a:endParaRPr lang="nl-BE" sz="2000" dirty="0"/>
          </a:p>
          <a:p>
            <a:pPr lvl="1"/>
            <a:endParaRPr lang="nl-BE" sz="2000" dirty="0"/>
          </a:p>
        </p:txBody>
      </p:sp>
      <p:sp>
        <p:nvSpPr>
          <p:cNvPr id="4" name="Tijdelijke aanduiding voor dianummer 3">
            <a:extLst>
              <a:ext uri="{FF2B5EF4-FFF2-40B4-BE49-F238E27FC236}">
                <a16:creationId xmlns:a16="http://schemas.microsoft.com/office/drawing/2014/main" xmlns="" id="{BCF670C5-31A5-4540-8847-6715A4DE3882}"/>
              </a:ext>
            </a:extLst>
          </p:cNvPr>
          <p:cNvSpPr>
            <a:spLocks noGrp="1"/>
          </p:cNvSpPr>
          <p:nvPr>
            <p:ph type="sldNum" sz="quarter" idx="11"/>
          </p:nvPr>
        </p:nvSpPr>
        <p:spPr/>
        <p:txBody>
          <a:bodyPr/>
          <a:lstStyle/>
          <a:p>
            <a:pPr>
              <a:defRPr/>
            </a:pPr>
            <a:fld id="{35A0D4B1-61D4-4C6F-B245-2B2DEB95FFE4}" type="slidenum">
              <a:rPr lang="en-US" smtClean="0"/>
              <a:pPr>
                <a:defRPr/>
              </a:pPr>
              <a:t>50</a:t>
            </a:fld>
            <a:endParaRPr lang="en-US" dirty="0"/>
          </a:p>
        </p:txBody>
      </p:sp>
    </p:spTree>
    <p:extLst>
      <p:ext uri="{BB962C8B-B14F-4D97-AF65-F5344CB8AC3E}">
        <p14:creationId xmlns:p14="http://schemas.microsoft.com/office/powerpoint/2010/main" xmlns="" val="292192106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DC4A69-8A02-467E-AF48-2BA6F72C6386}"/>
              </a:ext>
            </a:extLst>
          </p:cNvPr>
          <p:cNvSpPr>
            <a:spLocks noGrp="1"/>
          </p:cNvSpPr>
          <p:nvPr>
            <p:ph type="title"/>
          </p:nvPr>
        </p:nvSpPr>
        <p:spPr>
          <a:xfrm>
            <a:off x="437322" y="274638"/>
            <a:ext cx="8249478" cy="600005"/>
          </a:xfrm>
          <a:solidFill>
            <a:srgbClr val="FFC000"/>
          </a:solidFill>
        </p:spPr>
        <p:txBody>
          <a:bodyPr>
            <a:normAutofit fontScale="90000"/>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7C7A6E51-2FEF-4C7D-98E5-B18A9AE038B6}"/>
              </a:ext>
            </a:extLst>
          </p:cNvPr>
          <p:cNvSpPr>
            <a:spLocks noGrp="1"/>
          </p:cNvSpPr>
          <p:nvPr>
            <p:ph idx="1"/>
          </p:nvPr>
        </p:nvSpPr>
        <p:spPr>
          <a:xfrm>
            <a:off x="470452" y="1234866"/>
            <a:ext cx="8229600" cy="5076825"/>
          </a:xfrm>
        </p:spPr>
        <p:txBody>
          <a:bodyPr/>
          <a:lstStyle/>
          <a:p>
            <a:pPr lvl="1"/>
            <a:r>
              <a:rPr lang="nl-BE" sz="2000" dirty="0"/>
              <a:t>was </a:t>
            </a:r>
            <a:r>
              <a:rPr lang="nl-BE" sz="2000" dirty="0" err="1"/>
              <a:t>the</a:t>
            </a:r>
            <a:r>
              <a:rPr lang="nl-BE" sz="2000" dirty="0"/>
              <a:t> ultimate </a:t>
            </a:r>
            <a:r>
              <a:rPr lang="nl-BE" sz="2000" dirty="0" err="1"/>
              <a:t>decision</a:t>
            </a:r>
            <a:r>
              <a:rPr lang="nl-BE" sz="2000" dirty="0"/>
              <a:t> </a:t>
            </a:r>
            <a:r>
              <a:rPr lang="nl-BE" sz="2000" dirty="0" err="1"/>
              <a:t>meaningful</a:t>
            </a:r>
            <a:r>
              <a:rPr lang="nl-BE" sz="2000" dirty="0"/>
              <a:t> </a:t>
            </a:r>
            <a:r>
              <a:rPr lang="nl-BE" sz="2000" dirty="0" err="1"/>
              <a:t>for</a:t>
            </a:r>
            <a:r>
              <a:rPr lang="nl-BE" sz="2000" dirty="0"/>
              <a:t> suspect, </a:t>
            </a:r>
            <a:r>
              <a:rPr lang="nl-BE" sz="2000" dirty="0" err="1"/>
              <a:t>victim</a:t>
            </a:r>
            <a:r>
              <a:rPr lang="nl-BE" sz="2000" dirty="0"/>
              <a:t> </a:t>
            </a:r>
            <a:r>
              <a:rPr lang="nl-BE" sz="2000" dirty="0" err="1"/>
              <a:t>and</a:t>
            </a:r>
            <a:r>
              <a:rPr lang="nl-BE" sz="2000" dirty="0"/>
              <a:t> community?</a:t>
            </a:r>
          </a:p>
          <a:p>
            <a:pPr lvl="1"/>
            <a:r>
              <a:rPr lang="nl-BE" sz="2000" dirty="0" err="1"/>
              <a:t>then</a:t>
            </a:r>
            <a:r>
              <a:rPr lang="nl-BE" sz="2000" dirty="0"/>
              <a:t> </a:t>
            </a:r>
            <a:r>
              <a:rPr lang="nl-BE" sz="2000" dirty="0" err="1"/>
              <a:t>experimenting</a:t>
            </a:r>
            <a:r>
              <a:rPr lang="nl-BE" sz="2000" dirty="0"/>
              <a:t> </a:t>
            </a:r>
            <a:r>
              <a:rPr lang="nl-BE" sz="2000" dirty="0" err="1"/>
              <a:t>with</a:t>
            </a:r>
            <a:r>
              <a:rPr lang="nl-BE" sz="2000" dirty="0"/>
              <a:t> new </a:t>
            </a:r>
            <a:r>
              <a:rPr lang="nl-BE" sz="2000" dirty="0" err="1"/>
              <a:t>principles</a:t>
            </a:r>
            <a:endParaRPr lang="nl-BE" sz="2000" dirty="0"/>
          </a:p>
          <a:p>
            <a:pPr lvl="2"/>
            <a:r>
              <a:rPr lang="nl-BE" sz="1800" dirty="0" err="1"/>
              <a:t>Number</a:t>
            </a:r>
            <a:r>
              <a:rPr lang="nl-BE" sz="1800" dirty="0"/>
              <a:t> of </a:t>
            </a:r>
            <a:r>
              <a:rPr lang="nl-BE" sz="1800" dirty="0" err="1"/>
              <a:t>colleagues</a:t>
            </a:r>
            <a:r>
              <a:rPr lang="nl-BE" sz="1800" dirty="0"/>
              <a:t> get </a:t>
            </a:r>
            <a:r>
              <a:rPr lang="nl-BE" sz="1800" dirty="0" err="1"/>
              <a:t>freedom</a:t>
            </a:r>
            <a:r>
              <a:rPr lang="nl-BE" sz="1800" dirty="0"/>
              <a:t> </a:t>
            </a:r>
            <a:r>
              <a:rPr lang="nl-BE" sz="1800" dirty="0" err="1"/>
              <a:t>to</a:t>
            </a:r>
            <a:r>
              <a:rPr lang="nl-BE" sz="1800" dirty="0"/>
              <a:t> </a:t>
            </a:r>
            <a:r>
              <a:rPr lang="nl-BE" sz="1800" dirty="0" err="1"/>
              <a:t>work</a:t>
            </a:r>
            <a:r>
              <a:rPr lang="nl-BE" sz="1800" dirty="0"/>
              <a:t> </a:t>
            </a:r>
            <a:r>
              <a:rPr lang="nl-BE" sz="1800" dirty="0" err="1"/>
              <a:t>outside</a:t>
            </a:r>
            <a:r>
              <a:rPr lang="nl-BE" sz="1800" dirty="0"/>
              <a:t> of routine, take care of </a:t>
            </a:r>
            <a:r>
              <a:rPr lang="nl-BE" sz="1800" dirty="0" err="1"/>
              <a:t>communication</a:t>
            </a:r>
            <a:r>
              <a:rPr lang="nl-BE" sz="1800" dirty="0"/>
              <a:t> </a:t>
            </a:r>
            <a:r>
              <a:rPr lang="nl-BE" sz="1800" dirty="0" err="1"/>
              <a:t>within</a:t>
            </a:r>
            <a:r>
              <a:rPr lang="nl-BE" sz="1800" dirty="0"/>
              <a:t> team </a:t>
            </a:r>
            <a:r>
              <a:rPr lang="nl-BE" sz="1800" dirty="0" err="1"/>
              <a:t>and</a:t>
            </a:r>
            <a:r>
              <a:rPr lang="nl-BE" sz="1800" dirty="0"/>
              <a:t> deal </a:t>
            </a:r>
            <a:r>
              <a:rPr lang="nl-BE" sz="1800" dirty="0" err="1"/>
              <a:t>with</a:t>
            </a:r>
            <a:r>
              <a:rPr lang="nl-BE" sz="1800" dirty="0"/>
              <a:t> issues </a:t>
            </a:r>
            <a:r>
              <a:rPr lang="nl-BE" sz="1800" dirty="0" err="1"/>
              <a:t>that</a:t>
            </a:r>
            <a:r>
              <a:rPr lang="nl-BE" sz="1800" dirty="0"/>
              <a:t> block </a:t>
            </a:r>
            <a:r>
              <a:rPr lang="nl-BE" sz="1800" dirty="0" err="1"/>
              <a:t>the</a:t>
            </a:r>
            <a:r>
              <a:rPr lang="nl-BE" sz="1800" dirty="0"/>
              <a:t> new way of </a:t>
            </a:r>
            <a:r>
              <a:rPr lang="nl-BE" sz="1800" dirty="0" err="1"/>
              <a:t>working</a:t>
            </a:r>
            <a:endParaRPr lang="nl-BE" sz="1800" dirty="0"/>
          </a:p>
          <a:p>
            <a:pPr lvl="2"/>
            <a:r>
              <a:rPr lang="nl-BE" sz="1800" dirty="0" err="1"/>
              <a:t>With</a:t>
            </a:r>
            <a:r>
              <a:rPr lang="nl-BE" sz="1800" dirty="0"/>
              <a:t> </a:t>
            </a:r>
            <a:r>
              <a:rPr lang="nl-BE" sz="1800" dirty="0" err="1"/>
              <a:t>each</a:t>
            </a:r>
            <a:r>
              <a:rPr lang="nl-BE" sz="1800" dirty="0"/>
              <a:t> experiment, </a:t>
            </a:r>
            <a:r>
              <a:rPr lang="nl-BE" sz="1800" dirty="0" err="1"/>
              <a:t>the</a:t>
            </a:r>
            <a:r>
              <a:rPr lang="nl-BE" sz="1800" dirty="0"/>
              <a:t> </a:t>
            </a:r>
            <a:r>
              <a:rPr lang="nl-BE" sz="1800" dirty="0" err="1"/>
              <a:t>insights</a:t>
            </a:r>
            <a:r>
              <a:rPr lang="nl-BE" sz="1800" dirty="0"/>
              <a:t> </a:t>
            </a:r>
            <a:r>
              <a:rPr lang="nl-BE" sz="1800" dirty="0" err="1"/>
              <a:t>that</a:t>
            </a:r>
            <a:r>
              <a:rPr lang="nl-BE" sz="1800" dirty="0"/>
              <a:t> are </a:t>
            </a:r>
            <a:r>
              <a:rPr lang="nl-BE" sz="1800" dirty="0" err="1"/>
              <a:t>gained</a:t>
            </a:r>
            <a:r>
              <a:rPr lang="nl-BE" sz="1800" dirty="0"/>
              <a:t> trigger </a:t>
            </a:r>
            <a:r>
              <a:rPr lang="nl-BE" sz="1800" dirty="0" err="1"/>
              <a:t>ideas</a:t>
            </a:r>
            <a:r>
              <a:rPr lang="nl-BE" sz="1800" dirty="0"/>
              <a:t> </a:t>
            </a:r>
            <a:r>
              <a:rPr lang="nl-BE" sz="1800" dirty="0" err="1"/>
              <a:t>about</a:t>
            </a:r>
            <a:r>
              <a:rPr lang="nl-BE" sz="1800" dirty="0"/>
              <a:t> </a:t>
            </a:r>
            <a:r>
              <a:rPr lang="nl-BE" sz="1800" dirty="0" err="1"/>
              <a:t>what</a:t>
            </a:r>
            <a:r>
              <a:rPr lang="nl-BE" sz="1800" dirty="0"/>
              <a:t> </a:t>
            </a:r>
            <a:r>
              <a:rPr lang="nl-BE" sz="1800" dirty="0" err="1"/>
              <a:t>to</a:t>
            </a:r>
            <a:r>
              <a:rPr lang="nl-BE" sz="1800" dirty="0"/>
              <a:t> change in </a:t>
            </a:r>
            <a:r>
              <a:rPr lang="nl-BE" sz="1800" dirty="0" err="1"/>
              <a:t>the</a:t>
            </a:r>
            <a:r>
              <a:rPr lang="nl-BE" sz="1800" dirty="0"/>
              <a:t> way </a:t>
            </a:r>
            <a:r>
              <a:rPr lang="nl-BE" sz="1800" dirty="0" err="1"/>
              <a:t>they</a:t>
            </a:r>
            <a:r>
              <a:rPr lang="nl-BE" sz="1800" dirty="0"/>
              <a:t> </a:t>
            </a:r>
            <a:r>
              <a:rPr lang="nl-BE" sz="1800" dirty="0" err="1"/>
              <a:t>work</a:t>
            </a:r>
            <a:r>
              <a:rPr lang="nl-BE" sz="1800" dirty="0"/>
              <a:t>, </a:t>
            </a:r>
            <a:r>
              <a:rPr lang="nl-BE" sz="1800" dirty="0" err="1"/>
              <a:t>to</a:t>
            </a:r>
            <a:r>
              <a:rPr lang="nl-BE" sz="1800" dirty="0"/>
              <a:t> </a:t>
            </a:r>
            <a:r>
              <a:rPr lang="nl-BE" sz="1800" dirty="0" err="1"/>
              <a:t>be</a:t>
            </a:r>
            <a:r>
              <a:rPr lang="nl-BE" sz="1800" dirty="0"/>
              <a:t> </a:t>
            </a:r>
            <a:r>
              <a:rPr lang="nl-BE" sz="1800" dirty="0" err="1"/>
              <a:t>tried</a:t>
            </a:r>
            <a:r>
              <a:rPr lang="nl-BE" sz="1800" dirty="0"/>
              <a:t> out in </a:t>
            </a:r>
            <a:r>
              <a:rPr lang="nl-BE" sz="1800" dirty="0" err="1"/>
              <a:t>practice</a:t>
            </a:r>
            <a:r>
              <a:rPr lang="nl-BE" sz="1800" dirty="0"/>
              <a:t> </a:t>
            </a:r>
            <a:r>
              <a:rPr lang="nl-BE" sz="1800" dirty="0" err="1"/>
              <a:t>again</a:t>
            </a:r>
            <a:r>
              <a:rPr lang="nl-BE" sz="1800" dirty="0"/>
              <a:t> (as new </a:t>
            </a:r>
            <a:r>
              <a:rPr lang="nl-BE" sz="1800" dirty="0" err="1"/>
              <a:t>experiments</a:t>
            </a:r>
            <a:r>
              <a:rPr lang="nl-BE" sz="1800" dirty="0"/>
              <a:t>)</a:t>
            </a:r>
          </a:p>
          <a:p>
            <a:pPr lvl="1"/>
            <a:r>
              <a:rPr lang="nl-BE" sz="2000" dirty="0"/>
              <a:t>NOT </a:t>
            </a:r>
            <a:r>
              <a:rPr lang="nl-BE" sz="2000" dirty="0" err="1"/>
              <a:t>one</a:t>
            </a:r>
            <a:r>
              <a:rPr lang="nl-BE" sz="2000" dirty="0"/>
              <a:t>-off </a:t>
            </a:r>
            <a:r>
              <a:rPr lang="nl-BE" sz="2000" dirty="0" err="1"/>
              <a:t>drawing</a:t>
            </a:r>
            <a:r>
              <a:rPr lang="nl-BE" sz="2000" dirty="0"/>
              <a:t> up </a:t>
            </a:r>
            <a:r>
              <a:rPr lang="nl-BE" sz="2000" dirty="0" err="1"/>
              <a:t>protocols</a:t>
            </a:r>
            <a:r>
              <a:rPr lang="nl-BE" sz="2000" dirty="0"/>
              <a:t> or </a:t>
            </a:r>
            <a:r>
              <a:rPr lang="nl-BE" sz="2000" dirty="0" err="1"/>
              <a:t>guidelines</a:t>
            </a:r>
            <a:r>
              <a:rPr lang="nl-BE" sz="2000" dirty="0"/>
              <a:t> </a:t>
            </a:r>
            <a:r>
              <a:rPr lang="nl-BE" sz="2000" dirty="0" err="1"/>
              <a:t>for</a:t>
            </a:r>
            <a:r>
              <a:rPr lang="nl-BE" sz="2000" dirty="0"/>
              <a:t> </a:t>
            </a:r>
            <a:r>
              <a:rPr lang="nl-BE" sz="2000" dirty="0" err="1"/>
              <a:t>everyone</a:t>
            </a:r>
            <a:endParaRPr lang="nl-BE" sz="2000" dirty="0"/>
          </a:p>
          <a:p>
            <a:r>
              <a:rPr lang="nl-BE" sz="2400" dirty="0" err="1"/>
              <a:t>Stories</a:t>
            </a:r>
            <a:r>
              <a:rPr lang="nl-BE" sz="2400" dirty="0"/>
              <a:t> are </a:t>
            </a:r>
            <a:r>
              <a:rPr lang="nl-BE" sz="2400" dirty="0" err="1"/>
              <a:t>bundled</a:t>
            </a:r>
            <a:r>
              <a:rPr lang="nl-BE" sz="2400" dirty="0"/>
              <a:t> in a </a:t>
            </a:r>
            <a:r>
              <a:rPr lang="nl-BE" sz="2400" dirty="0" err="1"/>
              <a:t>booklet</a:t>
            </a:r>
            <a:r>
              <a:rPr lang="nl-BE" sz="2400" dirty="0"/>
              <a:t> in december 2014</a:t>
            </a:r>
          </a:p>
          <a:p>
            <a:r>
              <a:rPr lang="nl-BE" sz="2400" dirty="0"/>
              <a:t>9 teams in Parkstad (4), Almere (3), Hoofddorp (1), Purmerend (1) follow in </a:t>
            </a:r>
            <a:r>
              <a:rPr lang="nl-BE" sz="2400" dirty="0" err="1"/>
              <a:t>the</a:t>
            </a:r>
            <a:r>
              <a:rPr lang="nl-BE" sz="2400" dirty="0"/>
              <a:t> next 2 </a:t>
            </a:r>
            <a:r>
              <a:rPr lang="nl-BE" sz="2400" dirty="0" err="1"/>
              <a:t>years</a:t>
            </a:r>
            <a:endParaRPr lang="nl-BE" sz="2400" dirty="0"/>
          </a:p>
        </p:txBody>
      </p:sp>
      <p:sp>
        <p:nvSpPr>
          <p:cNvPr id="4" name="Tijdelijke aanduiding voor dianummer 3">
            <a:extLst>
              <a:ext uri="{FF2B5EF4-FFF2-40B4-BE49-F238E27FC236}">
                <a16:creationId xmlns:a16="http://schemas.microsoft.com/office/drawing/2014/main" xmlns="" id="{BCF670C5-31A5-4540-8847-6715A4DE3882}"/>
              </a:ext>
            </a:extLst>
          </p:cNvPr>
          <p:cNvSpPr>
            <a:spLocks noGrp="1"/>
          </p:cNvSpPr>
          <p:nvPr>
            <p:ph type="sldNum" sz="quarter" idx="11"/>
          </p:nvPr>
        </p:nvSpPr>
        <p:spPr/>
        <p:txBody>
          <a:bodyPr/>
          <a:lstStyle/>
          <a:p>
            <a:fld id="{35A0D4B1-61D4-4C6F-B245-2B2DEB95FFE4}" type="slidenum">
              <a:rPr lang="en-US" smtClean="0"/>
              <a:pPr/>
              <a:t>51</a:t>
            </a:fld>
            <a:endParaRPr lang="en-US" dirty="0"/>
          </a:p>
        </p:txBody>
      </p:sp>
    </p:spTree>
    <p:extLst>
      <p:ext uri="{BB962C8B-B14F-4D97-AF65-F5344CB8AC3E}">
        <p14:creationId xmlns:p14="http://schemas.microsoft.com/office/powerpoint/2010/main" xmlns="" val="301069419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dirty="0" smtClean="0"/>
              <a:t>End of topic</a:t>
            </a:r>
            <a:endParaRPr lang="en-GB" noProof="0" dirty="0"/>
          </a:p>
        </p:txBody>
      </p:sp>
      <p:sp>
        <p:nvSpPr>
          <p:cNvPr id="4" name="Podnadpis 3"/>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5</a:t>
            </a:r>
            <a:r>
              <a:rPr lang="en-GB" b="1" noProof="0" dirty="0" smtClean="0"/>
              <a:t/>
            </a:r>
            <a:br>
              <a:rPr lang="en-GB" b="1" noProof="0" dirty="0" smtClean="0"/>
            </a:br>
            <a:r>
              <a:rPr lang="en-GB" sz="3200" b="1" noProof="0" dirty="0" smtClean="0"/>
              <a:t> </a:t>
            </a:r>
            <a:r>
              <a:rPr lang="en-GB" sz="3100" b="1" dirty="0" smtClean="0"/>
              <a:t>Motivation of Staff: Paradigm shift from stress on external motivators to creating environment that keeps internalised motivation of people.</a:t>
            </a:r>
            <a:endParaRPr lang="en-GB" sz="3600" noProof="0" dirty="0"/>
          </a:p>
        </p:txBody>
      </p:sp>
      <p:sp>
        <p:nvSpPr>
          <p:cNvPr id="4" name="Podnadpis 3"/>
          <p:cNvSpPr>
            <a:spLocks noGrp="1"/>
          </p:cNvSpPr>
          <p:nvPr>
            <p:ph type="subTitle"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Flow</a:t>
            </a:r>
            <a:endParaRPr lang="en-GB" dirty="0"/>
          </a:p>
        </p:txBody>
      </p:sp>
      <p:sp>
        <p:nvSpPr>
          <p:cNvPr id="3" name="Zástupný symbol pro obsah 2"/>
          <p:cNvSpPr>
            <a:spLocks noGrp="1"/>
          </p:cNvSpPr>
          <p:nvPr>
            <p:ph idx="1"/>
          </p:nvPr>
        </p:nvSpPr>
        <p:spPr/>
        <p:txBody>
          <a:bodyPr>
            <a:normAutofit fontScale="92500" lnSpcReduction="20000"/>
          </a:bodyPr>
          <a:lstStyle/>
          <a:p>
            <a:r>
              <a:rPr lang="nl-BE" dirty="0" smtClean="0"/>
              <a:t>In psychology, “flow”, is the mental state of operation in which a person performing an activity is fully immersed in a feeling of energized focus, full involvement, and enjoyment in the process of the activity. In essence, flow is characterized by complete absorption in what one does, and a resulting loss in one's sense of space and time.</a:t>
            </a:r>
            <a:endParaRPr lang="cs-CZ" dirty="0" smtClean="0"/>
          </a:p>
          <a:p>
            <a:endParaRPr lang="cs-CZ" dirty="0" smtClean="0"/>
          </a:p>
          <a:p>
            <a:endParaRPr lang="cs-CZ" dirty="0" smtClean="0"/>
          </a:p>
          <a:p>
            <a:r>
              <a:rPr lang="cs-CZ" dirty="0" smtClean="0"/>
              <a:t>Do </a:t>
            </a:r>
            <a:r>
              <a:rPr lang="en-US" dirty="0" smtClean="0"/>
              <a:t>Exercise </a:t>
            </a:r>
            <a:r>
              <a:rPr lang="cs-CZ" dirty="0" smtClean="0"/>
              <a:t>5</a:t>
            </a:r>
            <a:r>
              <a:rPr lang="en-US" dirty="0" smtClean="0"/>
              <a:t>-</a:t>
            </a:r>
            <a:r>
              <a:rPr lang="cs-CZ" dirty="0" smtClean="0"/>
              <a:t>3</a:t>
            </a:r>
            <a:r>
              <a:rPr lang="en-US" dirty="0" smtClean="0"/>
              <a:t> </a:t>
            </a:r>
            <a:r>
              <a:rPr lang="en-US" dirty="0" smtClean="0"/>
              <a:t>– </a:t>
            </a:r>
            <a:r>
              <a:rPr lang="cs-CZ" dirty="0" err="1" smtClean="0"/>
              <a:t>When</a:t>
            </a:r>
            <a:r>
              <a:rPr lang="cs-CZ" dirty="0" smtClean="0"/>
              <a:t> </a:t>
            </a:r>
            <a:r>
              <a:rPr lang="cs-CZ" dirty="0" err="1" smtClean="0"/>
              <a:t>you</a:t>
            </a:r>
            <a:r>
              <a:rPr lang="cs-CZ" dirty="0" smtClean="0"/>
              <a:t> </a:t>
            </a:r>
            <a:r>
              <a:rPr lang="cs-CZ" dirty="0" err="1" smtClean="0"/>
              <a:t>were</a:t>
            </a:r>
            <a:r>
              <a:rPr lang="cs-CZ" dirty="0" smtClean="0"/>
              <a:t> in </a:t>
            </a:r>
            <a:r>
              <a:rPr lang="cs-CZ" dirty="0" err="1" smtClean="0"/>
              <a:t>flow</a:t>
            </a:r>
            <a:r>
              <a:rPr lang="cs-CZ" dirty="0" smtClean="0"/>
              <a:t>?</a:t>
            </a:r>
            <a:endParaRPr lang="cs-CZ" dirty="0" smtClean="0"/>
          </a:p>
          <a:p>
            <a:endParaRPr lang="cs-CZ"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You</a:t>
            </a:r>
            <a:r>
              <a:rPr lang="cs-CZ" dirty="0" err="1" smtClean="0"/>
              <a:t>r</a:t>
            </a:r>
            <a:r>
              <a:rPr lang="cs-CZ" dirty="0" smtClean="0"/>
              <a:t> </a:t>
            </a:r>
            <a:r>
              <a:rPr lang="cs-CZ" dirty="0" err="1" smtClean="0"/>
              <a:t>motivation</a:t>
            </a:r>
            <a:r>
              <a:rPr lang="cs-CZ" dirty="0" smtClean="0"/>
              <a:t> to study</a:t>
            </a:r>
            <a:endParaRPr lang="en-GB" dirty="0"/>
          </a:p>
        </p:txBody>
      </p:sp>
      <p:sp>
        <p:nvSpPr>
          <p:cNvPr id="3" name="Zástupný symbol pro obsah 2"/>
          <p:cNvSpPr>
            <a:spLocks noGrp="1"/>
          </p:cNvSpPr>
          <p:nvPr>
            <p:ph idx="1"/>
          </p:nvPr>
        </p:nvSpPr>
        <p:spPr/>
        <p:txBody>
          <a:bodyPr>
            <a:normAutofit/>
          </a:bodyPr>
          <a:lstStyle/>
          <a:p>
            <a:endParaRPr lang="cs-CZ" dirty="0" smtClean="0"/>
          </a:p>
          <a:p>
            <a:r>
              <a:rPr lang="cs-CZ" dirty="0" smtClean="0"/>
              <a:t>Do </a:t>
            </a:r>
            <a:r>
              <a:rPr lang="en-US" dirty="0" smtClean="0"/>
              <a:t>Exercise </a:t>
            </a:r>
            <a:r>
              <a:rPr lang="cs-CZ" dirty="0" smtClean="0"/>
              <a:t>5</a:t>
            </a:r>
            <a:r>
              <a:rPr lang="en-US" dirty="0" smtClean="0"/>
              <a:t>-</a:t>
            </a:r>
            <a:r>
              <a:rPr lang="cs-CZ" dirty="0" smtClean="0"/>
              <a:t>4</a:t>
            </a:r>
            <a:endParaRPr lang="cs-CZ" dirty="0" smtClean="0"/>
          </a:p>
          <a:p>
            <a:endParaRPr lang="cs-CZ"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Your</a:t>
            </a:r>
            <a:r>
              <a:rPr lang="cs-CZ" dirty="0" smtClean="0"/>
              <a:t> </a:t>
            </a:r>
            <a:r>
              <a:rPr lang="cs-CZ" dirty="0" err="1" smtClean="0"/>
              <a:t>child</a:t>
            </a:r>
            <a:r>
              <a:rPr lang="cs-CZ" dirty="0" smtClean="0"/>
              <a:t> </a:t>
            </a:r>
            <a:r>
              <a:rPr lang="cs-CZ" dirty="0" err="1" smtClean="0"/>
              <a:t>dislikes</a:t>
            </a:r>
            <a:r>
              <a:rPr lang="cs-CZ" dirty="0" smtClean="0"/>
              <a:t> </a:t>
            </a:r>
            <a:r>
              <a:rPr lang="cs-CZ" dirty="0" err="1" smtClean="0"/>
              <a:t>math</a:t>
            </a:r>
            <a:endParaRPr lang="en-GB" dirty="0"/>
          </a:p>
        </p:txBody>
      </p:sp>
      <p:sp>
        <p:nvSpPr>
          <p:cNvPr id="3" name="Zástupný symbol pro obsah 2"/>
          <p:cNvSpPr>
            <a:spLocks noGrp="1"/>
          </p:cNvSpPr>
          <p:nvPr>
            <p:ph idx="1"/>
          </p:nvPr>
        </p:nvSpPr>
        <p:spPr/>
        <p:txBody>
          <a:bodyPr>
            <a:normAutofit/>
          </a:bodyPr>
          <a:lstStyle/>
          <a:p>
            <a:endParaRPr lang="cs-CZ" dirty="0" smtClean="0"/>
          </a:p>
          <a:p>
            <a:r>
              <a:rPr lang="cs-CZ" dirty="0" smtClean="0"/>
              <a:t>Do </a:t>
            </a:r>
            <a:r>
              <a:rPr lang="en-US" dirty="0" smtClean="0"/>
              <a:t>Exercise </a:t>
            </a:r>
            <a:r>
              <a:rPr lang="cs-CZ" dirty="0" smtClean="0"/>
              <a:t>5</a:t>
            </a:r>
            <a:r>
              <a:rPr lang="en-US" dirty="0" smtClean="0"/>
              <a:t>-</a:t>
            </a:r>
            <a:r>
              <a:rPr lang="cs-CZ" dirty="0" smtClean="0"/>
              <a:t>5</a:t>
            </a:r>
            <a:r>
              <a:rPr lang="en-US" dirty="0" smtClean="0"/>
              <a:t> </a:t>
            </a:r>
            <a:r>
              <a:rPr lang="en-US" dirty="0" smtClean="0"/>
              <a:t>– </a:t>
            </a:r>
            <a:r>
              <a:rPr lang="cs-CZ" dirty="0" err="1" smtClean="0"/>
              <a:t>Math</a:t>
            </a:r>
            <a:endParaRPr lang="cs-CZ" dirty="0" smtClean="0"/>
          </a:p>
          <a:p>
            <a:endParaRPr lang="cs-CZ"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647700"/>
          </a:xfrm>
        </p:spPr>
        <p:txBody>
          <a:bodyPr>
            <a:normAutofit fontScale="90000"/>
          </a:bodyPr>
          <a:lstStyle/>
          <a:p>
            <a:r>
              <a:rPr lang="nl-BE" dirty="0" err="1" smtClean="0"/>
              <a:t>Imagine</a:t>
            </a:r>
            <a:r>
              <a:rPr lang="nl-BE" dirty="0" smtClean="0"/>
              <a:t>…</a:t>
            </a:r>
            <a:endParaRPr lang="nl-BE" dirty="0"/>
          </a:p>
        </p:txBody>
      </p:sp>
      <p:sp>
        <p:nvSpPr>
          <p:cNvPr id="3" name="Tijdelijke aanduiding voor inhoud 2"/>
          <p:cNvSpPr>
            <a:spLocks noGrp="1"/>
          </p:cNvSpPr>
          <p:nvPr>
            <p:ph idx="1"/>
          </p:nvPr>
        </p:nvSpPr>
        <p:spPr>
          <a:xfrm>
            <a:off x="467544" y="980728"/>
            <a:ext cx="8229600" cy="5076825"/>
          </a:xfrm>
        </p:spPr>
        <p:txBody>
          <a:bodyPr/>
          <a:lstStyle/>
          <a:p>
            <a:r>
              <a:rPr lang="nl-BE" sz="2000" dirty="0" err="1" smtClean="0"/>
              <a:t>Your</a:t>
            </a:r>
            <a:r>
              <a:rPr lang="nl-BE" sz="2000" dirty="0" smtClean="0"/>
              <a:t> </a:t>
            </a:r>
            <a:r>
              <a:rPr lang="nl-BE" sz="2000" dirty="0" err="1" smtClean="0"/>
              <a:t>child</a:t>
            </a:r>
            <a:r>
              <a:rPr lang="nl-BE" sz="2000" dirty="0" smtClean="0"/>
              <a:t> is in second </a:t>
            </a:r>
            <a:r>
              <a:rPr lang="nl-BE" sz="2000" dirty="0" err="1" smtClean="0"/>
              <a:t>year</a:t>
            </a:r>
            <a:r>
              <a:rPr lang="nl-BE" sz="2000" dirty="0" smtClean="0"/>
              <a:t> of </a:t>
            </a:r>
            <a:r>
              <a:rPr lang="nl-BE" sz="2000" dirty="0" err="1" smtClean="0"/>
              <a:t>primary</a:t>
            </a:r>
            <a:r>
              <a:rPr lang="nl-BE" sz="2000" dirty="0" smtClean="0"/>
              <a:t> school</a:t>
            </a:r>
          </a:p>
          <a:p>
            <a:r>
              <a:rPr lang="nl-BE" sz="2000" dirty="0" err="1" smtClean="0"/>
              <a:t>This</a:t>
            </a:r>
            <a:r>
              <a:rPr lang="nl-BE" sz="2000" dirty="0" smtClean="0"/>
              <a:t> is </a:t>
            </a:r>
            <a:r>
              <a:rPr lang="nl-BE" sz="2000" dirty="0" err="1" smtClean="0"/>
              <a:t>when</a:t>
            </a:r>
            <a:r>
              <a:rPr lang="nl-BE" sz="2000" dirty="0" smtClean="0"/>
              <a:t> </a:t>
            </a:r>
            <a:r>
              <a:rPr lang="nl-BE" sz="2000" dirty="0" err="1" smtClean="0"/>
              <a:t>they</a:t>
            </a:r>
            <a:r>
              <a:rPr lang="nl-BE" sz="2000" dirty="0" smtClean="0"/>
              <a:t> start </a:t>
            </a:r>
            <a:r>
              <a:rPr lang="nl-BE" sz="2000" dirty="0" err="1" smtClean="0"/>
              <a:t>learning</a:t>
            </a:r>
            <a:r>
              <a:rPr lang="nl-BE" sz="2000" dirty="0" smtClean="0"/>
              <a:t> ‘</a:t>
            </a:r>
            <a:r>
              <a:rPr lang="nl-BE" sz="2000" dirty="0" err="1" smtClean="0"/>
              <a:t>tables</a:t>
            </a:r>
            <a:r>
              <a:rPr lang="nl-BE" sz="2000" dirty="0" smtClean="0"/>
              <a:t>’ (1x2, 2x2, …)</a:t>
            </a:r>
          </a:p>
          <a:p>
            <a:r>
              <a:rPr lang="nl-BE" sz="2000" dirty="0" err="1" smtClean="0"/>
              <a:t>Imagine</a:t>
            </a:r>
            <a:r>
              <a:rPr lang="nl-BE" sz="2000" dirty="0" smtClean="0"/>
              <a:t> </a:t>
            </a:r>
            <a:r>
              <a:rPr lang="nl-BE" sz="2000" dirty="0" err="1" smtClean="0"/>
              <a:t>your</a:t>
            </a:r>
            <a:r>
              <a:rPr lang="nl-BE" sz="2000" dirty="0" smtClean="0"/>
              <a:t> </a:t>
            </a:r>
            <a:r>
              <a:rPr lang="nl-BE" sz="2000" dirty="0" err="1" smtClean="0"/>
              <a:t>child</a:t>
            </a:r>
            <a:r>
              <a:rPr lang="nl-BE" sz="2000" dirty="0" smtClean="0"/>
              <a:t> is </a:t>
            </a:r>
            <a:r>
              <a:rPr lang="nl-BE" sz="2000" dirty="0" err="1" smtClean="0"/>
              <a:t>not</a:t>
            </a:r>
            <a:r>
              <a:rPr lang="nl-BE" sz="2000" dirty="0" smtClean="0"/>
              <a:t> </a:t>
            </a:r>
            <a:r>
              <a:rPr lang="nl-BE" sz="2000" dirty="0" err="1" smtClean="0"/>
              <a:t>interested</a:t>
            </a:r>
            <a:r>
              <a:rPr lang="nl-BE" sz="2000" dirty="0" smtClean="0"/>
              <a:t> </a:t>
            </a:r>
            <a:r>
              <a:rPr lang="nl-BE" sz="2000" dirty="0" err="1" smtClean="0"/>
              <a:t>much</a:t>
            </a:r>
            <a:r>
              <a:rPr lang="nl-BE" sz="2000" dirty="0" smtClean="0"/>
              <a:t> in </a:t>
            </a:r>
            <a:r>
              <a:rPr lang="nl-BE" sz="2000" dirty="0" err="1" smtClean="0"/>
              <a:t>this</a:t>
            </a:r>
            <a:r>
              <a:rPr lang="nl-BE" sz="2000" dirty="0" smtClean="0"/>
              <a:t> (</a:t>
            </a:r>
            <a:r>
              <a:rPr lang="nl-BE" sz="2000" dirty="0" err="1" smtClean="0"/>
              <a:t>likes</a:t>
            </a:r>
            <a:r>
              <a:rPr lang="nl-BE" sz="2000" dirty="0" smtClean="0"/>
              <a:t> </a:t>
            </a:r>
            <a:r>
              <a:rPr lang="nl-BE" sz="2000" dirty="0" err="1" smtClean="0"/>
              <a:t>to</a:t>
            </a:r>
            <a:r>
              <a:rPr lang="nl-BE" sz="2000" dirty="0" smtClean="0"/>
              <a:t> </a:t>
            </a:r>
            <a:r>
              <a:rPr lang="nl-BE" sz="2000" dirty="0" err="1" smtClean="0"/>
              <a:t>read</a:t>
            </a:r>
            <a:r>
              <a:rPr lang="nl-BE" sz="2000" dirty="0" smtClean="0"/>
              <a:t> </a:t>
            </a:r>
            <a:r>
              <a:rPr lang="nl-BE" sz="2000" dirty="0" err="1" smtClean="0"/>
              <a:t>rather</a:t>
            </a:r>
            <a:r>
              <a:rPr lang="nl-BE" sz="2000" dirty="0" smtClean="0"/>
              <a:t> </a:t>
            </a:r>
            <a:r>
              <a:rPr lang="nl-BE" sz="2000" dirty="0" err="1" smtClean="0"/>
              <a:t>than</a:t>
            </a:r>
            <a:r>
              <a:rPr lang="nl-BE" sz="2000" dirty="0" smtClean="0"/>
              <a:t> do </a:t>
            </a:r>
            <a:r>
              <a:rPr lang="nl-BE" sz="2000" dirty="0" err="1" smtClean="0"/>
              <a:t>numbers</a:t>
            </a:r>
            <a:r>
              <a:rPr lang="nl-BE" sz="2000" dirty="0" smtClean="0"/>
              <a:t>)?  How do </a:t>
            </a:r>
            <a:r>
              <a:rPr lang="nl-BE" sz="2000" dirty="0" err="1" smtClean="0"/>
              <a:t>you</a:t>
            </a:r>
            <a:r>
              <a:rPr lang="nl-BE" sz="2000" dirty="0" smtClean="0"/>
              <a:t> approach </a:t>
            </a:r>
            <a:r>
              <a:rPr lang="nl-BE" sz="2000" dirty="0" err="1" smtClean="0"/>
              <a:t>this</a:t>
            </a:r>
            <a:r>
              <a:rPr lang="nl-BE" sz="2000" dirty="0" smtClean="0"/>
              <a:t>?</a:t>
            </a:r>
          </a:p>
          <a:p>
            <a:pPr lvl="1"/>
            <a:r>
              <a:rPr lang="nl-BE" sz="1800" dirty="0" smtClean="0"/>
              <a:t>A- Show no interest in </a:t>
            </a:r>
            <a:r>
              <a:rPr lang="nl-BE" sz="1800" dirty="0" err="1" smtClean="0"/>
              <a:t>it</a:t>
            </a:r>
            <a:endParaRPr lang="nl-BE" sz="1800" dirty="0" smtClean="0"/>
          </a:p>
          <a:p>
            <a:pPr lvl="1"/>
            <a:r>
              <a:rPr lang="nl-BE" sz="1800" dirty="0" smtClean="0"/>
              <a:t>B- Offer </a:t>
            </a:r>
            <a:r>
              <a:rPr lang="nl-BE" sz="1800" dirty="0" err="1" smtClean="0"/>
              <a:t>reward</a:t>
            </a:r>
            <a:r>
              <a:rPr lang="nl-BE" sz="1800" dirty="0" smtClean="0"/>
              <a:t> </a:t>
            </a:r>
            <a:r>
              <a:rPr lang="nl-BE" sz="1800" dirty="0" err="1" smtClean="0"/>
              <a:t>if</a:t>
            </a:r>
            <a:r>
              <a:rPr lang="nl-BE" sz="1800" dirty="0" smtClean="0"/>
              <a:t> </a:t>
            </a:r>
            <a:r>
              <a:rPr lang="nl-BE" sz="1800" dirty="0" err="1" smtClean="0"/>
              <a:t>child</a:t>
            </a:r>
            <a:r>
              <a:rPr lang="nl-BE" sz="1800" dirty="0" smtClean="0"/>
              <a:t> does the </a:t>
            </a:r>
            <a:r>
              <a:rPr lang="nl-BE" sz="1800" dirty="0" err="1" smtClean="0"/>
              <a:t>tables</a:t>
            </a:r>
            <a:endParaRPr lang="nl-BE" sz="1800" dirty="0" smtClean="0"/>
          </a:p>
          <a:p>
            <a:pPr lvl="1"/>
            <a:r>
              <a:rPr lang="nl-BE" sz="1800" dirty="0" smtClean="0"/>
              <a:t>C- </a:t>
            </a:r>
            <a:r>
              <a:rPr lang="nl-BE" sz="1800" dirty="0" err="1" smtClean="0"/>
              <a:t>Threaten</a:t>
            </a:r>
            <a:r>
              <a:rPr lang="nl-BE" sz="1800" dirty="0" smtClean="0"/>
              <a:t> the </a:t>
            </a:r>
            <a:r>
              <a:rPr lang="nl-BE" sz="1800" dirty="0" err="1" smtClean="0"/>
              <a:t>child</a:t>
            </a:r>
            <a:r>
              <a:rPr lang="nl-BE" sz="1800" dirty="0" smtClean="0"/>
              <a:t> </a:t>
            </a:r>
            <a:r>
              <a:rPr lang="nl-BE" sz="1800" dirty="0" err="1" smtClean="0"/>
              <a:t>with</a:t>
            </a:r>
            <a:r>
              <a:rPr lang="nl-BE" sz="1800" dirty="0" smtClean="0"/>
              <a:t> </a:t>
            </a:r>
            <a:r>
              <a:rPr lang="nl-BE" sz="1800" dirty="0" err="1" smtClean="0"/>
              <a:t>punishment</a:t>
            </a:r>
            <a:endParaRPr lang="nl-BE" sz="1800" dirty="0"/>
          </a:p>
          <a:p>
            <a:pPr lvl="1"/>
            <a:r>
              <a:rPr lang="nl-BE" sz="1800" dirty="0"/>
              <a:t>D</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proud</a:t>
            </a:r>
            <a:r>
              <a:rPr lang="nl-BE" sz="1800" dirty="0" smtClean="0"/>
              <a:t> </a:t>
            </a:r>
            <a:r>
              <a:rPr lang="nl-BE" sz="1800" dirty="0" err="1" smtClean="0"/>
              <a:t>when</a:t>
            </a:r>
            <a:r>
              <a:rPr lang="nl-BE" sz="1800" dirty="0" smtClean="0"/>
              <a:t> </a:t>
            </a:r>
            <a:r>
              <a:rPr lang="nl-BE" sz="1800" dirty="0" err="1" smtClean="0"/>
              <a:t>they</a:t>
            </a:r>
            <a:r>
              <a:rPr lang="nl-BE" sz="1800" dirty="0" smtClean="0"/>
              <a:t> do </a:t>
            </a:r>
            <a:r>
              <a:rPr lang="nl-BE" sz="1800" dirty="0" err="1" smtClean="0"/>
              <a:t>it</a:t>
            </a:r>
            <a:endParaRPr lang="nl-BE" sz="1800" dirty="0"/>
          </a:p>
          <a:p>
            <a:pPr lvl="1"/>
            <a:r>
              <a:rPr lang="nl-BE" sz="1800" dirty="0"/>
              <a:t>E</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disappointed</a:t>
            </a:r>
            <a:r>
              <a:rPr lang="nl-BE" sz="1800" dirty="0" smtClean="0"/>
              <a:t> </a:t>
            </a:r>
            <a:r>
              <a:rPr lang="nl-BE" sz="1800" dirty="0" err="1" smtClean="0"/>
              <a:t>when</a:t>
            </a:r>
            <a:r>
              <a:rPr lang="nl-BE" sz="1800" dirty="0" smtClean="0"/>
              <a:t> </a:t>
            </a:r>
            <a:r>
              <a:rPr lang="nl-BE" sz="1800" dirty="0" err="1" smtClean="0"/>
              <a:t>they</a:t>
            </a:r>
            <a:r>
              <a:rPr lang="nl-BE" sz="1800" dirty="0" smtClean="0"/>
              <a:t> </a:t>
            </a:r>
            <a:r>
              <a:rPr lang="nl-BE" sz="1800" dirty="0" err="1" smtClean="0"/>
              <a:t>don’t</a:t>
            </a:r>
            <a:endParaRPr lang="nl-BE" sz="1800" dirty="0" smtClean="0"/>
          </a:p>
          <a:p>
            <a:pPr lvl="1"/>
            <a:r>
              <a:rPr lang="nl-BE" sz="1800" dirty="0" smtClean="0"/>
              <a:t>F- Help </a:t>
            </a:r>
            <a:r>
              <a:rPr lang="nl-BE" sz="1800" dirty="0" err="1" smtClean="0"/>
              <a:t>them</a:t>
            </a:r>
            <a:r>
              <a:rPr lang="nl-BE" sz="1800" dirty="0" smtClean="0"/>
              <a:t> </a:t>
            </a:r>
            <a:r>
              <a:rPr lang="nl-BE" sz="1800" dirty="0" err="1" smtClean="0"/>
              <a:t>think</a:t>
            </a:r>
            <a:r>
              <a:rPr lang="nl-BE" sz="1800" dirty="0" smtClean="0"/>
              <a:t> </a:t>
            </a:r>
            <a:r>
              <a:rPr lang="nl-BE" sz="1800" dirty="0" err="1" smtClean="0"/>
              <a:t>about</a:t>
            </a:r>
            <a:r>
              <a:rPr lang="nl-BE" sz="1800" dirty="0" smtClean="0"/>
              <a:t> </a:t>
            </a:r>
            <a:r>
              <a:rPr lang="nl-BE" sz="1800" dirty="0" err="1" smtClean="0"/>
              <a:t>why</a:t>
            </a:r>
            <a:r>
              <a:rPr lang="nl-BE" sz="1800" dirty="0" smtClean="0"/>
              <a:t> </a:t>
            </a:r>
            <a:r>
              <a:rPr lang="nl-BE" sz="1800" dirty="0" err="1" smtClean="0"/>
              <a:t>it</a:t>
            </a:r>
            <a:r>
              <a:rPr lang="nl-BE" sz="1800" dirty="0" smtClean="0"/>
              <a:t> </a:t>
            </a:r>
            <a:r>
              <a:rPr lang="nl-BE" sz="1800" dirty="0" err="1" smtClean="0"/>
              <a:t>may</a:t>
            </a:r>
            <a:r>
              <a:rPr lang="nl-BE" sz="1800" dirty="0" smtClean="0"/>
              <a:t> </a:t>
            </a:r>
            <a:r>
              <a:rPr lang="nl-BE" sz="1800" dirty="0" err="1" smtClean="0"/>
              <a:t>be</a:t>
            </a:r>
            <a:r>
              <a:rPr lang="nl-BE" sz="1800" dirty="0" smtClean="0"/>
              <a:t> important </a:t>
            </a:r>
            <a:r>
              <a:rPr lang="nl-BE" sz="1800" dirty="0" err="1" smtClean="0"/>
              <a:t>to</a:t>
            </a:r>
            <a:r>
              <a:rPr lang="nl-BE" sz="1800" dirty="0" smtClean="0"/>
              <a:t> </a:t>
            </a:r>
            <a:r>
              <a:rPr lang="nl-BE" sz="1800" dirty="0" err="1" smtClean="0"/>
              <a:t>them</a:t>
            </a:r>
            <a:endParaRPr lang="nl-BE" sz="1800" dirty="0" smtClean="0"/>
          </a:p>
          <a:p>
            <a:pPr lvl="1"/>
            <a:r>
              <a:rPr lang="nl-BE" sz="1800" dirty="0" smtClean="0"/>
              <a:t>G- </a:t>
            </a:r>
            <a:r>
              <a:rPr lang="nl-BE" sz="1800" dirty="0" err="1" smtClean="0"/>
              <a:t>Recognise</a:t>
            </a:r>
            <a:r>
              <a:rPr lang="nl-BE" sz="1800" dirty="0" smtClean="0"/>
              <a:t> the </a:t>
            </a:r>
            <a:r>
              <a:rPr lang="nl-BE" sz="1800" dirty="0" err="1" smtClean="0"/>
              <a:t>challenge</a:t>
            </a:r>
            <a:r>
              <a:rPr lang="nl-BE" sz="1800" dirty="0"/>
              <a:t> </a:t>
            </a:r>
            <a:r>
              <a:rPr lang="nl-BE" sz="1800" dirty="0" err="1" smtClean="0"/>
              <a:t>they</a:t>
            </a:r>
            <a:r>
              <a:rPr lang="nl-BE" sz="1800" dirty="0" smtClean="0"/>
              <a:t> face but </a:t>
            </a:r>
            <a:r>
              <a:rPr lang="nl-BE" sz="1800" dirty="0" err="1" smtClean="0"/>
              <a:t>express</a:t>
            </a:r>
            <a:r>
              <a:rPr lang="nl-BE" sz="1800" dirty="0" smtClean="0"/>
              <a:t> </a:t>
            </a:r>
            <a:r>
              <a:rPr lang="nl-BE" sz="1800" dirty="0" err="1" smtClean="0"/>
              <a:t>confidence</a:t>
            </a:r>
            <a:r>
              <a:rPr lang="nl-BE" sz="1800" dirty="0" smtClean="0"/>
              <a:t> </a:t>
            </a:r>
            <a:r>
              <a:rPr lang="nl-BE" sz="1800" dirty="0" err="1" smtClean="0"/>
              <a:t>they</a:t>
            </a:r>
            <a:r>
              <a:rPr lang="nl-BE" sz="1800" dirty="0" smtClean="0"/>
              <a:t> </a:t>
            </a:r>
            <a:r>
              <a:rPr lang="nl-BE" sz="1800" dirty="0" err="1" smtClean="0"/>
              <a:t>can</a:t>
            </a:r>
            <a:r>
              <a:rPr lang="nl-BE" sz="1800" dirty="0" smtClean="0"/>
              <a:t> do </a:t>
            </a:r>
            <a:r>
              <a:rPr lang="nl-BE" sz="1800" dirty="0" err="1" smtClean="0"/>
              <a:t>it</a:t>
            </a:r>
            <a:r>
              <a:rPr lang="nl-BE" sz="1800" dirty="0"/>
              <a:t> </a:t>
            </a:r>
            <a:r>
              <a:rPr lang="nl-BE" sz="1800" dirty="0" err="1" smtClean="0"/>
              <a:t>and</a:t>
            </a:r>
            <a:r>
              <a:rPr lang="nl-BE" sz="1800" dirty="0" smtClean="0"/>
              <a:t> </a:t>
            </a:r>
            <a:r>
              <a:rPr lang="nl-BE" sz="1800" dirty="0" err="1" smtClean="0"/>
              <a:t>that</a:t>
            </a:r>
            <a:r>
              <a:rPr lang="nl-BE" sz="1800" dirty="0" smtClean="0"/>
              <a:t> </a:t>
            </a:r>
            <a:r>
              <a:rPr lang="nl-BE" sz="1800" dirty="0" err="1" smtClean="0"/>
              <a:t>you</a:t>
            </a:r>
            <a:r>
              <a:rPr lang="nl-BE" sz="1800" dirty="0" smtClean="0"/>
              <a:t> are </a:t>
            </a:r>
            <a:r>
              <a:rPr lang="nl-BE" sz="1800" dirty="0" err="1" smtClean="0"/>
              <a:t>there</a:t>
            </a:r>
            <a:r>
              <a:rPr lang="nl-BE" sz="1800" dirty="0" smtClean="0"/>
              <a:t> </a:t>
            </a:r>
            <a:r>
              <a:rPr lang="nl-BE" sz="1800" dirty="0" err="1" smtClean="0"/>
              <a:t>to</a:t>
            </a:r>
            <a:r>
              <a:rPr lang="nl-BE" sz="1800" dirty="0" smtClean="0"/>
              <a:t> help </a:t>
            </a:r>
            <a:r>
              <a:rPr lang="nl-BE" sz="1800" dirty="0" err="1" smtClean="0"/>
              <a:t>them</a:t>
            </a:r>
            <a:endParaRPr lang="nl-BE" sz="1800" dirty="0" smtClean="0"/>
          </a:p>
          <a:p>
            <a:pPr lvl="1"/>
            <a:r>
              <a:rPr lang="nl-BE" sz="1800" dirty="0"/>
              <a:t>H- Help </a:t>
            </a:r>
            <a:r>
              <a:rPr lang="nl-BE" sz="1800" dirty="0" err="1"/>
              <a:t>them</a:t>
            </a:r>
            <a:r>
              <a:rPr lang="nl-BE" sz="1800" dirty="0"/>
              <a:t> </a:t>
            </a:r>
            <a:r>
              <a:rPr lang="nl-BE" sz="1800" dirty="0" err="1"/>
              <a:t>consciously</a:t>
            </a:r>
            <a:r>
              <a:rPr lang="nl-BE" sz="1800" dirty="0"/>
              <a:t> </a:t>
            </a:r>
            <a:r>
              <a:rPr lang="nl-BE" sz="1800" dirty="0" err="1"/>
              <a:t>relate</a:t>
            </a:r>
            <a:r>
              <a:rPr lang="nl-BE" sz="1800" dirty="0"/>
              <a:t> </a:t>
            </a:r>
            <a:r>
              <a:rPr lang="nl-BE" sz="1800" dirty="0" err="1"/>
              <a:t>tables</a:t>
            </a:r>
            <a:r>
              <a:rPr lang="nl-BE" sz="1800" dirty="0"/>
              <a:t> </a:t>
            </a:r>
            <a:r>
              <a:rPr lang="nl-BE" sz="1800" dirty="0" err="1"/>
              <a:t>to</a:t>
            </a:r>
            <a:r>
              <a:rPr lang="nl-BE" sz="1800" dirty="0"/>
              <a:t> </a:t>
            </a:r>
            <a:r>
              <a:rPr lang="nl-BE" sz="1800" dirty="0" err="1"/>
              <a:t>their</a:t>
            </a:r>
            <a:r>
              <a:rPr lang="nl-BE" sz="1800" dirty="0"/>
              <a:t> </a:t>
            </a:r>
            <a:r>
              <a:rPr lang="nl-BE" sz="1800" dirty="0" err="1"/>
              <a:t>identity</a:t>
            </a:r>
            <a:r>
              <a:rPr lang="nl-BE" sz="1800" dirty="0"/>
              <a:t> e.g. </a:t>
            </a:r>
            <a:r>
              <a:rPr lang="nl-BE" sz="1800" dirty="0" err="1"/>
              <a:t>tables</a:t>
            </a:r>
            <a:r>
              <a:rPr lang="nl-BE" sz="1800" dirty="0"/>
              <a:t> are </a:t>
            </a:r>
            <a:r>
              <a:rPr lang="nl-BE" sz="1800" dirty="0" err="1"/>
              <a:t>about</a:t>
            </a:r>
            <a:r>
              <a:rPr lang="nl-BE" sz="1800" dirty="0"/>
              <a:t> persevering </a:t>
            </a:r>
            <a:r>
              <a:rPr lang="nl-BE" sz="1800" dirty="0" err="1"/>
              <a:t>and</a:t>
            </a:r>
            <a:r>
              <a:rPr lang="nl-BE" sz="1800" dirty="0"/>
              <a:t> </a:t>
            </a:r>
            <a:r>
              <a:rPr lang="nl-BE" sz="1800" dirty="0" err="1"/>
              <a:t>this</a:t>
            </a:r>
            <a:r>
              <a:rPr lang="nl-BE" sz="1800" dirty="0"/>
              <a:t> is in </a:t>
            </a:r>
            <a:r>
              <a:rPr lang="nl-BE" sz="1800" dirty="0" err="1"/>
              <a:t>your</a:t>
            </a:r>
            <a:r>
              <a:rPr lang="nl-BE" sz="1800" dirty="0"/>
              <a:t> </a:t>
            </a:r>
            <a:r>
              <a:rPr lang="nl-BE" sz="1800" dirty="0" err="1"/>
              <a:t>nature</a:t>
            </a:r>
            <a:endParaRPr lang="nl-BE" sz="1800" dirty="0"/>
          </a:p>
          <a:p>
            <a:pPr lvl="1"/>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57</a:t>
            </a:fld>
            <a:endParaRPr lang="en-US" dirty="0">
              <a:solidFill>
                <a:prstClr val="black">
                  <a:tint val="75000"/>
                </a:prstClr>
              </a:solidFill>
            </a:endParaRPr>
          </a:p>
        </p:txBody>
      </p:sp>
    </p:spTree>
    <p:extLst>
      <p:ext uri="{BB962C8B-B14F-4D97-AF65-F5344CB8AC3E}">
        <p14:creationId xmlns:p14="http://schemas.microsoft.com/office/powerpoint/2010/main" xmlns="" val="29559367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2880" y="-90264"/>
            <a:ext cx="8229600" cy="1143000"/>
          </a:xfrm>
        </p:spPr>
        <p:txBody>
          <a:bodyPr/>
          <a:lstStyle/>
          <a:p>
            <a:r>
              <a:rPr lang="nl-BE" dirty="0" smtClean="0"/>
              <a:t>Understanding motivation-1</a:t>
            </a:r>
            <a:endParaRPr lang="nl-BE" dirty="0"/>
          </a:p>
        </p:txBody>
      </p:sp>
      <p:sp>
        <p:nvSpPr>
          <p:cNvPr id="3" name="Tijdelijke aanduiding voor inhoud 2"/>
          <p:cNvSpPr>
            <a:spLocks noGrp="1"/>
          </p:cNvSpPr>
          <p:nvPr>
            <p:ph idx="1"/>
          </p:nvPr>
        </p:nvSpPr>
        <p:spPr>
          <a:xfrm>
            <a:off x="482600" y="976734"/>
            <a:ext cx="8229600" cy="5076825"/>
          </a:xfrm>
        </p:spPr>
        <p:txBody>
          <a:bodyPr/>
          <a:lstStyle/>
          <a:p>
            <a:r>
              <a:rPr lang="en-US" sz="2800" dirty="0" smtClean="0"/>
              <a:t>intrinsic motivatio</a:t>
            </a:r>
            <a:r>
              <a:rPr lang="en-US" sz="2800" dirty="0"/>
              <a:t>n</a:t>
            </a:r>
            <a:r>
              <a:rPr lang="en-US" sz="2800" dirty="0" smtClean="0"/>
              <a:t> is </a:t>
            </a:r>
            <a:r>
              <a:rPr lang="en-US" sz="2800" dirty="0"/>
              <a:t>“</a:t>
            </a:r>
            <a:r>
              <a:rPr lang="en-US" sz="2800" i="1" dirty="0"/>
              <a:t>the natural tendency manifest from birth to seek out challenges, novelty and opportunities to learn</a:t>
            </a:r>
            <a:r>
              <a:rPr lang="en-US" sz="2800" i="1" dirty="0" smtClean="0"/>
              <a:t>” </a:t>
            </a:r>
          </a:p>
          <a:p>
            <a:r>
              <a:rPr lang="en-US" sz="2800" dirty="0" smtClean="0"/>
              <a:t>…but this natural tendency is easily frustrated if there is no supportive environment for :</a:t>
            </a:r>
          </a:p>
          <a:p>
            <a:pPr lvl="1"/>
            <a:r>
              <a:rPr lang="en-US" sz="2400" dirty="0" smtClean="0"/>
              <a:t>autonomy</a:t>
            </a:r>
          </a:p>
          <a:p>
            <a:pPr lvl="1"/>
            <a:r>
              <a:rPr lang="en-US" sz="2400" dirty="0"/>
              <a:t>m</a:t>
            </a:r>
            <a:r>
              <a:rPr lang="en-US" sz="2400" dirty="0" smtClean="0"/>
              <a:t>astery (feel effective)</a:t>
            </a:r>
          </a:p>
          <a:p>
            <a:pPr lvl="1"/>
            <a:r>
              <a:rPr lang="en-US" sz="2400" dirty="0"/>
              <a:t>r</a:t>
            </a:r>
            <a:r>
              <a:rPr lang="en-US" sz="2400" dirty="0" smtClean="0"/>
              <a:t>elatedness/belonging</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58</a:t>
            </a:fld>
            <a:endParaRPr lang="en-US" dirty="0"/>
          </a:p>
        </p:txBody>
      </p:sp>
      <p:sp>
        <p:nvSpPr>
          <p:cNvPr id="5" name="Rechthoek 4"/>
          <p:cNvSpPr/>
          <p:nvPr/>
        </p:nvSpPr>
        <p:spPr>
          <a:xfrm>
            <a:off x="368489" y="4913916"/>
            <a:ext cx="8734567" cy="1200329"/>
          </a:xfrm>
          <a:prstGeom prst="rect">
            <a:avLst/>
          </a:prstGeom>
        </p:spPr>
        <p:txBody>
          <a:bodyPr wrap="square">
            <a:spAutoFit/>
          </a:bodyPr>
          <a:lstStyle/>
          <a:p>
            <a:r>
              <a:rPr lang="en-US" sz="1200" dirty="0" smtClean="0"/>
              <a:t>E. </a:t>
            </a:r>
            <a:r>
              <a:rPr lang="en-US" sz="1200" dirty="0" err="1" smtClean="0"/>
              <a:t>Deci</a:t>
            </a:r>
            <a:r>
              <a:rPr lang="en-US" sz="1200" dirty="0" smtClean="0"/>
              <a:t> is professor </a:t>
            </a:r>
            <a:r>
              <a:rPr lang="en-US" sz="1200" dirty="0"/>
              <a:t>of Psychology and </a:t>
            </a:r>
            <a:r>
              <a:rPr lang="en-US" sz="1200" dirty="0" err="1"/>
              <a:t>Gowen</a:t>
            </a:r>
            <a:r>
              <a:rPr lang="en-US" sz="1200" dirty="0"/>
              <a:t> Professor in the Social Sciences at the University of Rochester, and director of its human motivation program. He is well known in psychology for his theories of intrinsic and extrinsic motivation and basic psychological needs. With Richard Ryan, he is the co-founder of self-determination theory (SDT), an influential contemporary motivational theory. Self-determination theory is a macro theory of human motivation that differentiates between autonomous and controlled forms of motivation; the theory has been applied to predict behavior and inform behavior change in many contexts including: education, health care, work organizations, parenting, and sport (as well as many others).</a:t>
            </a:r>
            <a:endParaRPr lang="nl-BE" sz="1200" dirty="0"/>
          </a:p>
        </p:txBody>
      </p:sp>
      <p:pic>
        <p:nvPicPr>
          <p:cNvPr id="2052" name="Picture 4" descr="http://www.scuoladisportcoaching.it/wp-content/uploads/2013/07/Self-Determination-Theory-di-Deci-e-Ryan.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7408" y="3135404"/>
            <a:ext cx="1760960" cy="177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9873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99392"/>
            <a:ext cx="8229600" cy="1143000"/>
          </a:xfrm>
        </p:spPr>
        <p:txBody>
          <a:bodyPr/>
          <a:lstStyle/>
          <a:p>
            <a:r>
              <a:rPr lang="nl-BE" dirty="0"/>
              <a:t>Understanding </a:t>
            </a:r>
            <a:r>
              <a:rPr lang="nl-BE" dirty="0" smtClean="0"/>
              <a:t>motivation-2</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59</a:t>
            </a:fld>
            <a:endParaRPr lang="en-US" dirty="0"/>
          </a:p>
        </p:txBody>
      </p:sp>
      <p:pic>
        <p:nvPicPr>
          <p:cNvPr id="5" name="Afbeelding 4"/>
          <p:cNvPicPr/>
          <p:nvPr/>
        </p:nvPicPr>
        <p:blipFill>
          <a:blip r:embed="rId2" cstate="print"/>
          <a:stretch>
            <a:fillRect/>
          </a:stretch>
        </p:blipFill>
        <p:spPr>
          <a:xfrm>
            <a:off x="995045" y="952182"/>
            <a:ext cx="6807200" cy="3911918"/>
          </a:xfrm>
          <a:prstGeom prst="rect">
            <a:avLst/>
          </a:prstGeom>
        </p:spPr>
      </p:pic>
      <p:sp>
        <p:nvSpPr>
          <p:cNvPr id="9" name="Tekstvak 8"/>
          <p:cNvSpPr txBox="1"/>
          <p:nvPr/>
        </p:nvSpPr>
        <p:spPr>
          <a:xfrm>
            <a:off x="1574800" y="4991100"/>
            <a:ext cx="1562100" cy="1077218"/>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 </a:t>
            </a:r>
            <a:r>
              <a:rPr lang="nl-BE" sz="1600" dirty="0" err="1" smtClean="0"/>
              <a:t>external</a:t>
            </a:r>
            <a:r>
              <a:rPr lang="nl-BE" sz="1600" dirty="0" smtClean="0"/>
              <a:t> </a:t>
            </a:r>
          </a:p>
          <a:p>
            <a:pPr algn="ctr"/>
            <a:r>
              <a:rPr lang="nl-BE" sz="1600" dirty="0" err="1" smtClean="0"/>
              <a:t>punishment</a:t>
            </a:r>
            <a:r>
              <a:rPr lang="nl-BE" sz="1600" dirty="0" smtClean="0"/>
              <a:t> /</a:t>
            </a:r>
            <a:r>
              <a:rPr lang="nl-BE" sz="1600" dirty="0" err="1" smtClean="0"/>
              <a:t>reward</a:t>
            </a:r>
            <a:endParaRPr lang="nl-BE" sz="1600" dirty="0"/>
          </a:p>
        </p:txBody>
      </p:sp>
      <p:grpSp>
        <p:nvGrpSpPr>
          <p:cNvPr id="3" name="Groep 2"/>
          <p:cNvGrpSpPr/>
          <p:nvPr/>
        </p:nvGrpSpPr>
        <p:grpSpPr>
          <a:xfrm>
            <a:off x="-36512" y="3212976"/>
            <a:ext cx="1806105" cy="3231654"/>
            <a:chOff x="-9413" y="3212976"/>
            <a:chExt cx="1806105" cy="3231654"/>
          </a:xfrm>
        </p:grpSpPr>
        <p:sp>
          <p:nvSpPr>
            <p:cNvPr id="13" name="Tekstvak 12"/>
            <p:cNvSpPr txBox="1"/>
            <p:nvPr/>
          </p:nvSpPr>
          <p:spPr>
            <a:xfrm>
              <a:off x="-9413" y="3212976"/>
              <a:ext cx="1806104" cy="3231654"/>
            </a:xfrm>
            <a:prstGeom prst="rect">
              <a:avLst/>
            </a:prstGeom>
            <a:noFill/>
          </p:spPr>
          <p:txBody>
            <a:bodyPr wrap="square" rtlCol="0">
              <a:spAutoFit/>
            </a:bodyPr>
            <a:lstStyle/>
            <a:p>
              <a:r>
                <a:rPr lang="nl-BE" sz="1600" dirty="0" err="1" smtClean="0"/>
                <a:t>Don’t</a:t>
              </a:r>
              <a:r>
                <a:rPr lang="nl-BE" sz="1600" dirty="0" smtClean="0"/>
                <a:t> do </a:t>
              </a:r>
              <a:r>
                <a:rPr lang="nl-BE" sz="1600" dirty="0" err="1" smtClean="0"/>
                <a:t>it</a:t>
              </a:r>
              <a:r>
                <a:rPr lang="nl-BE" sz="1600" dirty="0"/>
                <a:t> </a:t>
              </a:r>
              <a:r>
                <a:rPr lang="nl-BE" sz="1600" dirty="0" smtClean="0"/>
                <a:t>or on automatic pilot / zombie mode</a:t>
              </a:r>
            </a:p>
            <a:p>
              <a:r>
                <a:rPr lang="nl-BE" sz="1400" dirty="0" smtClean="0"/>
                <a:t>(</a:t>
              </a:r>
              <a:r>
                <a:rPr lang="nl-BE" sz="1400" dirty="0" err="1" smtClean="0"/>
                <a:t>due</a:t>
              </a:r>
              <a:r>
                <a:rPr lang="nl-BE" sz="1400" dirty="0" smtClean="0"/>
                <a:t> </a:t>
              </a:r>
              <a:r>
                <a:rPr lang="nl-BE" sz="1400" dirty="0" err="1" smtClean="0"/>
                <a:t>to</a:t>
              </a:r>
              <a:r>
                <a:rPr lang="nl-BE" sz="1400" dirty="0" smtClean="0"/>
                <a:t> </a:t>
              </a:r>
              <a:r>
                <a:rPr lang="nl-BE" sz="1400" dirty="0" err="1" smtClean="0"/>
                <a:t>lack</a:t>
              </a:r>
              <a:r>
                <a:rPr lang="nl-BE" sz="1400" dirty="0" smtClean="0"/>
                <a:t> of interest or </a:t>
              </a:r>
              <a:r>
                <a:rPr lang="nl-BE" sz="1400" dirty="0" err="1" smtClean="0"/>
                <a:t>due</a:t>
              </a:r>
              <a:r>
                <a:rPr lang="nl-BE" sz="1400" dirty="0" smtClean="0"/>
                <a:t> </a:t>
              </a:r>
              <a:r>
                <a:rPr lang="nl-BE" sz="1400" dirty="0" err="1" smtClean="0"/>
                <a:t>to</a:t>
              </a:r>
              <a:r>
                <a:rPr lang="nl-BE" sz="1400" dirty="0" smtClean="0"/>
                <a:t> </a:t>
              </a:r>
              <a:r>
                <a:rPr lang="nl-BE" sz="1400" dirty="0" err="1" smtClean="0"/>
                <a:t>felt</a:t>
              </a:r>
              <a:r>
                <a:rPr lang="nl-BE" sz="1400" dirty="0" smtClean="0"/>
                <a:t> </a:t>
              </a:r>
              <a:r>
                <a:rPr lang="nl-BE" sz="1400" dirty="0" err="1" smtClean="0"/>
                <a:t>incompetence</a:t>
              </a:r>
              <a:r>
                <a:rPr lang="nl-BE" sz="1400" dirty="0" smtClean="0"/>
                <a:t>; </a:t>
              </a:r>
              <a:r>
                <a:rPr lang="nl-BE" sz="1400" dirty="0" err="1" smtClean="0"/>
                <a:t>fostered</a:t>
              </a:r>
              <a:r>
                <a:rPr lang="nl-BE" sz="1400" dirty="0" smtClean="0"/>
                <a:t> </a:t>
              </a:r>
              <a:r>
                <a:rPr lang="nl-BE" sz="1400" dirty="0" err="1" smtClean="0"/>
                <a:t>by</a:t>
              </a:r>
              <a:r>
                <a:rPr lang="nl-BE" sz="1400" dirty="0" smtClean="0"/>
                <a:t> important </a:t>
              </a:r>
              <a:r>
                <a:rPr lang="nl-BE" sz="1400" dirty="0" err="1" smtClean="0"/>
                <a:t>others</a:t>
              </a:r>
              <a:r>
                <a:rPr lang="nl-BE" sz="1400" dirty="0" smtClean="0"/>
                <a:t> </a:t>
              </a:r>
              <a:r>
                <a:rPr lang="nl-BE" sz="1400" dirty="0" err="1" smtClean="0"/>
                <a:t>giving</a:t>
              </a:r>
              <a:r>
                <a:rPr lang="nl-BE" sz="1400" dirty="0" smtClean="0"/>
                <a:t> inconsistent responses, </a:t>
              </a:r>
              <a:r>
                <a:rPr lang="nl-BE" sz="1400" dirty="0" err="1" smtClean="0"/>
                <a:t>indicating</a:t>
              </a:r>
              <a:r>
                <a:rPr lang="nl-BE" sz="1400" dirty="0" smtClean="0"/>
                <a:t> </a:t>
              </a:r>
              <a:r>
                <a:rPr lang="nl-BE" sz="1400" dirty="0" err="1" smtClean="0"/>
                <a:t>incompetence</a:t>
              </a:r>
              <a:r>
                <a:rPr lang="nl-BE" sz="1400" dirty="0" smtClean="0"/>
                <a:t>, </a:t>
              </a:r>
              <a:r>
                <a:rPr lang="nl-BE" sz="1400" dirty="0" err="1" smtClean="0"/>
                <a:t>punishing</a:t>
              </a:r>
              <a:r>
                <a:rPr lang="nl-BE" sz="1400" dirty="0" smtClean="0"/>
                <a:t> </a:t>
              </a:r>
              <a:r>
                <a:rPr lang="nl-BE" sz="1400" dirty="0" err="1" smtClean="0"/>
                <a:t>it</a:t>
              </a:r>
              <a:r>
                <a:rPr lang="nl-BE" sz="1400" dirty="0" smtClean="0"/>
                <a:t>, </a:t>
              </a:r>
              <a:r>
                <a:rPr lang="nl-BE" sz="1400" dirty="0" err="1" smtClean="0"/>
                <a:t>not</a:t>
              </a:r>
              <a:r>
                <a:rPr lang="nl-BE" sz="1400" dirty="0" smtClean="0"/>
                <a:t> </a:t>
              </a:r>
              <a:r>
                <a:rPr lang="nl-BE" sz="1400" dirty="0" err="1" smtClean="0"/>
                <a:t>placing</a:t>
              </a:r>
              <a:r>
                <a:rPr lang="nl-BE" sz="1400" dirty="0" smtClean="0"/>
                <a:t> </a:t>
              </a:r>
              <a:r>
                <a:rPr lang="nl-BE" sz="1400" dirty="0" err="1" smtClean="0"/>
                <a:t>value</a:t>
              </a:r>
              <a:r>
                <a:rPr lang="nl-BE" sz="1400" dirty="0" smtClean="0"/>
                <a:t> on </a:t>
              </a:r>
              <a:r>
                <a:rPr lang="nl-BE" sz="1400" dirty="0" err="1" smtClean="0"/>
                <a:t>it</a:t>
              </a:r>
              <a:r>
                <a:rPr lang="nl-BE" sz="1400" dirty="0" smtClean="0"/>
                <a:t>)</a:t>
              </a:r>
            </a:p>
            <a:p>
              <a:endParaRPr lang="nl-BE" sz="1600" dirty="0" smtClean="0"/>
            </a:p>
          </p:txBody>
        </p:sp>
        <p:cxnSp>
          <p:nvCxnSpPr>
            <p:cNvPr id="16" name="Rechte verbindingslijn met pijl 15"/>
            <p:cNvCxnSpPr/>
            <p:nvPr/>
          </p:nvCxnSpPr>
          <p:spPr>
            <a:xfrm flipH="1" flipV="1">
              <a:off x="1502755" y="3717032"/>
              <a:ext cx="293937"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Rechte verbindingslijn met pijl 17"/>
          <p:cNvCxnSpPr/>
          <p:nvPr/>
        </p:nvCxnSpPr>
        <p:spPr>
          <a:xfrm flipH="1">
            <a:off x="2667000" y="4535844"/>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ep 5"/>
          <p:cNvGrpSpPr/>
          <p:nvPr/>
        </p:nvGrpSpPr>
        <p:grpSpPr>
          <a:xfrm>
            <a:off x="3022600" y="4644598"/>
            <a:ext cx="1562100" cy="2209428"/>
            <a:chOff x="3022600" y="4644598"/>
            <a:chExt cx="1562100" cy="2209428"/>
          </a:xfrm>
        </p:grpSpPr>
        <p:sp>
          <p:nvSpPr>
            <p:cNvPr id="10" name="Tekstvak 9"/>
            <p:cNvSpPr txBox="1"/>
            <p:nvPr/>
          </p:nvSpPr>
          <p:spPr>
            <a:xfrm>
              <a:off x="3022600" y="5038144"/>
              <a:ext cx="1562100" cy="1815882"/>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a:t>
              </a:r>
            </a:p>
            <a:p>
              <a:pPr algn="ctr"/>
              <a:r>
                <a:rPr lang="nl-BE" sz="1600" dirty="0" err="1"/>
                <a:t>g</a:t>
              </a:r>
              <a:r>
                <a:rPr lang="nl-BE" sz="1600" dirty="0" err="1" smtClean="0"/>
                <a:t>lory</a:t>
              </a:r>
              <a:r>
                <a:rPr lang="nl-BE" sz="1600" dirty="0" smtClean="0"/>
                <a:t>, </a:t>
              </a:r>
              <a:r>
                <a:rPr lang="nl-BE" sz="1600" dirty="0" err="1" smtClean="0"/>
                <a:t>pride</a:t>
              </a:r>
              <a:r>
                <a:rPr lang="nl-BE" sz="1600" dirty="0" smtClean="0"/>
                <a:t>, </a:t>
              </a:r>
              <a:r>
                <a:rPr lang="nl-BE" sz="1600" dirty="0" err="1" smtClean="0"/>
                <a:t>avoiding</a:t>
              </a:r>
              <a:r>
                <a:rPr lang="nl-BE" sz="1600" dirty="0" smtClean="0"/>
                <a:t> </a:t>
              </a:r>
              <a:r>
                <a:rPr lang="nl-BE" sz="1600" dirty="0" err="1" smtClean="0"/>
                <a:t>shame</a:t>
              </a:r>
              <a:r>
                <a:rPr lang="nl-BE" sz="1600" dirty="0" smtClean="0"/>
                <a:t> </a:t>
              </a:r>
              <a:r>
                <a:rPr lang="nl-BE" sz="1600" dirty="0" err="1" smtClean="0"/>
                <a:t>and</a:t>
              </a:r>
              <a:r>
                <a:rPr lang="nl-BE" sz="1600" dirty="0" smtClean="0"/>
                <a:t> </a:t>
              </a:r>
              <a:r>
                <a:rPr lang="nl-BE" sz="1600" dirty="0" err="1" smtClean="0"/>
                <a:t>fear</a:t>
              </a:r>
              <a:endParaRPr lang="nl-BE" sz="1600" dirty="0" smtClean="0"/>
            </a:p>
            <a:p>
              <a:pPr algn="ctr"/>
              <a:r>
                <a:rPr lang="nl-BE" sz="1200" dirty="0" smtClean="0"/>
                <a:t>(</a:t>
              </a:r>
              <a:r>
                <a:rPr lang="nl-BE" sz="1200" dirty="0" err="1" smtClean="0"/>
                <a:t>due</a:t>
              </a:r>
              <a:r>
                <a:rPr lang="nl-BE" sz="1200" dirty="0" smtClean="0"/>
                <a:t> </a:t>
              </a:r>
              <a:r>
                <a:rPr lang="nl-BE" sz="1200" dirty="0" err="1" smtClean="0"/>
                <a:t>to</a:t>
              </a:r>
              <a:r>
                <a:rPr lang="nl-BE" sz="1200" dirty="0" smtClean="0"/>
                <a:t> </a:t>
              </a:r>
              <a:r>
                <a:rPr lang="nl-BE" sz="1200" dirty="0" err="1" smtClean="0"/>
                <a:t>conditional</a:t>
              </a:r>
              <a:r>
                <a:rPr lang="nl-BE" sz="1200" dirty="0" smtClean="0"/>
                <a:t> love, </a:t>
              </a:r>
              <a:r>
                <a:rPr lang="nl-BE" sz="1200" dirty="0" err="1" smtClean="0"/>
                <a:t>esteem</a:t>
              </a:r>
              <a:r>
                <a:rPr lang="nl-BE" sz="1200" dirty="0" smtClean="0"/>
                <a:t> </a:t>
              </a:r>
              <a:r>
                <a:rPr lang="nl-BE" sz="1200" dirty="0" err="1" smtClean="0"/>
                <a:t>and</a:t>
              </a:r>
              <a:r>
                <a:rPr lang="nl-BE" sz="1200" dirty="0" smtClean="0"/>
                <a:t> </a:t>
              </a:r>
              <a:r>
                <a:rPr lang="nl-BE" sz="1200" dirty="0" err="1" smtClean="0"/>
                <a:t>emotinal</a:t>
              </a:r>
              <a:r>
                <a:rPr lang="nl-BE" sz="1200" dirty="0" smtClean="0"/>
                <a:t> security </a:t>
              </a:r>
              <a:r>
                <a:rPr lang="nl-BE" sz="1200" dirty="0" err="1" smtClean="0"/>
                <a:t>by</a:t>
              </a:r>
              <a:r>
                <a:rPr lang="nl-BE" sz="1200" dirty="0" smtClean="0"/>
                <a:t> important </a:t>
              </a:r>
              <a:r>
                <a:rPr lang="nl-BE" sz="1200" dirty="0" err="1" smtClean="0"/>
                <a:t>others</a:t>
              </a:r>
              <a:r>
                <a:rPr lang="nl-BE" sz="1200" dirty="0" smtClean="0"/>
                <a:t>)</a:t>
              </a:r>
              <a:endParaRPr lang="nl-BE" sz="1200" dirty="0"/>
            </a:p>
          </p:txBody>
        </p:sp>
        <p:cxnSp>
          <p:nvCxnSpPr>
            <p:cNvPr id="20" name="Rechte verbindingslijn met pijl 19"/>
            <p:cNvCxnSpPr/>
            <p:nvPr/>
          </p:nvCxnSpPr>
          <p:spPr>
            <a:xfrm>
              <a:off x="3803650" y="4644598"/>
              <a:ext cx="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ep 6"/>
          <p:cNvGrpSpPr/>
          <p:nvPr/>
        </p:nvGrpSpPr>
        <p:grpSpPr>
          <a:xfrm>
            <a:off x="4500245" y="4742621"/>
            <a:ext cx="1405255" cy="1838906"/>
            <a:chOff x="4500245" y="4742621"/>
            <a:chExt cx="1405255" cy="1838906"/>
          </a:xfrm>
        </p:grpSpPr>
        <p:sp>
          <p:nvSpPr>
            <p:cNvPr id="11" name="Tekstvak 10"/>
            <p:cNvSpPr txBox="1"/>
            <p:nvPr/>
          </p:nvSpPr>
          <p:spPr>
            <a:xfrm>
              <a:off x="4500245" y="5258088"/>
              <a:ext cx="1405255" cy="1323439"/>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your</a:t>
              </a:r>
              <a:r>
                <a:rPr lang="nl-BE" sz="1600" dirty="0" smtClean="0"/>
                <a:t> </a:t>
              </a:r>
              <a:r>
                <a:rPr lang="nl-BE" sz="1600" dirty="0" err="1" smtClean="0"/>
                <a:t>consciously</a:t>
              </a:r>
              <a:r>
                <a:rPr lang="nl-BE" sz="1600" dirty="0" smtClean="0"/>
                <a:t> </a:t>
              </a:r>
              <a:r>
                <a:rPr lang="nl-BE" sz="1600" dirty="0" err="1" smtClean="0"/>
                <a:t>recognise</a:t>
              </a:r>
              <a:r>
                <a:rPr lang="nl-BE" sz="1600" dirty="0" smtClean="0"/>
                <a:t> </a:t>
              </a:r>
              <a:r>
                <a:rPr lang="nl-BE" sz="1600" dirty="0" err="1" smtClean="0"/>
                <a:t>it</a:t>
              </a:r>
              <a:r>
                <a:rPr lang="nl-BE" sz="1600" dirty="0" smtClean="0"/>
                <a:t> as important</a:t>
              </a:r>
            </a:p>
          </p:txBody>
        </p:sp>
        <p:cxnSp>
          <p:nvCxnSpPr>
            <p:cNvPr id="22" name="Rechte verbindingslijn met pijl 21"/>
            <p:cNvCxnSpPr>
              <a:endCxn id="11"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ep 7"/>
          <p:cNvGrpSpPr/>
          <p:nvPr/>
        </p:nvGrpSpPr>
        <p:grpSpPr>
          <a:xfrm>
            <a:off x="5816600" y="4644598"/>
            <a:ext cx="1549400" cy="1135797"/>
            <a:chOff x="5816600" y="4644598"/>
            <a:chExt cx="1549400" cy="1135797"/>
          </a:xfrm>
        </p:grpSpPr>
        <p:sp>
          <p:nvSpPr>
            <p:cNvPr id="12" name="Tekstvak 11"/>
            <p:cNvSpPr txBox="1"/>
            <p:nvPr/>
          </p:nvSpPr>
          <p:spPr>
            <a:xfrm>
              <a:off x="5816600" y="4949398"/>
              <a:ext cx="1549400"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it</a:t>
              </a:r>
              <a:r>
                <a:rPr lang="nl-BE" sz="1600" dirty="0" smtClean="0"/>
                <a:t> fits </a:t>
              </a:r>
              <a:r>
                <a:rPr lang="nl-BE" sz="1600" dirty="0" err="1" smtClean="0"/>
                <a:t>with</a:t>
              </a:r>
              <a:r>
                <a:rPr lang="nl-BE" sz="1600" dirty="0" smtClean="0"/>
                <a:t> </a:t>
              </a:r>
              <a:r>
                <a:rPr lang="nl-BE" sz="1600" dirty="0" err="1" smtClean="0"/>
                <a:t>who</a:t>
              </a:r>
              <a:r>
                <a:rPr lang="nl-BE" sz="1600" dirty="0" smtClean="0"/>
                <a:t> </a:t>
              </a:r>
              <a:r>
                <a:rPr lang="nl-BE" sz="1600" dirty="0" err="1" smtClean="0"/>
                <a:t>you</a:t>
              </a:r>
              <a:r>
                <a:rPr lang="nl-BE" sz="1600" dirty="0" smtClean="0"/>
                <a:t> are</a:t>
              </a:r>
              <a:endParaRPr lang="nl-BE" sz="1600" dirty="0"/>
            </a:p>
          </p:txBody>
        </p:sp>
        <p:cxnSp>
          <p:nvCxnSpPr>
            <p:cNvPr id="24"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ep 14"/>
          <p:cNvGrpSpPr/>
          <p:nvPr/>
        </p:nvGrpSpPr>
        <p:grpSpPr>
          <a:xfrm>
            <a:off x="7073900" y="4427091"/>
            <a:ext cx="1778000" cy="1077218"/>
            <a:chOff x="7073900" y="4427091"/>
            <a:chExt cx="1778000" cy="1077218"/>
          </a:xfrm>
        </p:grpSpPr>
        <p:sp>
          <p:nvSpPr>
            <p:cNvPr id="14" name="Tekstvak 13"/>
            <p:cNvSpPr txBox="1"/>
            <p:nvPr/>
          </p:nvSpPr>
          <p:spPr>
            <a:xfrm>
              <a:off x="7264400" y="4427091"/>
              <a:ext cx="1587500" cy="1077218"/>
            </a:xfrm>
            <a:prstGeom prst="rect">
              <a:avLst/>
            </a:prstGeom>
            <a:noFill/>
          </p:spPr>
          <p:txBody>
            <a:bodyPr wrap="square" rtlCol="0">
              <a:spAutoFit/>
            </a:bodyPr>
            <a:lstStyle/>
            <a:p>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a:t>
              </a:r>
              <a:r>
                <a:rPr lang="nl-BE" sz="1600" dirty="0" smtClean="0"/>
                <a:t> </a:t>
              </a:r>
              <a:r>
                <a:rPr lang="nl-BE" sz="1600" dirty="0" err="1" smtClean="0"/>
                <a:t>find</a:t>
              </a:r>
              <a:r>
                <a:rPr lang="nl-BE" sz="1600" dirty="0" smtClean="0"/>
                <a:t> </a:t>
              </a:r>
              <a:r>
                <a:rPr lang="nl-BE" sz="1600" dirty="0" err="1" smtClean="0"/>
                <a:t>it</a:t>
              </a:r>
              <a:r>
                <a:rPr lang="nl-BE" sz="1600" dirty="0" smtClean="0"/>
                <a:t> </a:t>
              </a:r>
              <a:r>
                <a:rPr lang="nl-BE" sz="1600" dirty="0" err="1" smtClean="0"/>
                <a:t>enjoyable</a:t>
              </a:r>
              <a:r>
                <a:rPr lang="nl-BE" sz="1600" dirty="0" smtClean="0"/>
                <a:t> as </a:t>
              </a:r>
              <a:r>
                <a:rPr lang="nl-BE" sz="1600" dirty="0" err="1" smtClean="0"/>
                <a:t>such</a:t>
              </a:r>
              <a:endParaRPr lang="nl-BE" sz="1600" dirty="0"/>
            </a:p>
          </p:txBody>
        </p:sp>
        <p:cxnSp>
          <p:nvCxnSpPr>
            <p:cNvPr id="26"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28" name="Rechte verbindingslijn met pijl 27"/>
          <p:cNvCxnSpPr/>
          <p:nvPr/>
        </p:nvCxnSpPr>
        <p:spPr>
          <a:xfrm flipH="1">
            <a:off x="2555776" y="2420888"/>
            <a:ext cx="16561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kstvak 28"/>
          <p:cNvSpPr txBox="1"/>
          <p:nvPr/>
        </p:nvSpPr>
        <p:spPr>
          <a:xfrm>
            <a:off x="2410251" y="1988840"/>
            <a:ext cx="1945725" cy="338554"/>
          </a:xfrm>
          <a:prstGeom prst="rect">
            <a:avLst/>
          </a:prstGeom>
          <a:noFill/>
        </p:spPr>
        <p:txBody>
          <a:bodyPr wrap="none" rtlCol="0">
            <a:spAutoFit/>
          </a:bodyPr>
          <a:lstStyle/>
          <a:p>
            <a:r>
              <a:rPr lang="nl-BE" sz="1600" dirty="0" err="1" smtClean="0"/>
              <a:t>Lower</a:t>
            </a:r>
            <a:r>
              <a:rPr lang="nl-BE" sz="1600" dirty="0" smtClean="0"/>
              <a:t> </a:t>
            </a:r>
            <a:r>
              <a:rPr lang="nl-BE" sz="1600" dirty="0" err="1" smtClean="0"/>
              <a:t>internalisation</a:t>
            </a:r>
            <a:endParaRPr lang="nl-BE" sz="1600" dirty="0"/>
          </a:p>
        </p:txBody>
      </p:sp>
      <p:cxnSp>
        <p:nvCxnSpPr>
          <p:cNvPr id="30" name="Rechte verbindingslijn met pijl 29"/>
          <p:cNvCxnSpPr/>
          <p:nvPr/>
        </p:nvCxnSpPr>
        <p:spPr>
          <a:xfrm>
            <a:off x="4436368" y="2420888"/>
            <a:ext cx="17198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kstvak 31"/>
          <p:cNvSpPr txBox="1"/>
          <p:nvPr/>
        </p:nvSpPr>
        <p:spPr>
          <a:xfrm>
            <a:off x="4266271" y="1988840"/>
            <a:ext cx="1983620" cy="338554"/>
          </a:xfrm>
          <a:prstGeom prst="rect">
            <a:avLst/>
          </a:prstGeom>
          <a:noFill/>
        </p:spPr>
        <p:txBody>
          <a:bodyPr wrap="none" rtlCol="0">
            <a:spAutoFit/>
          </a:bodyPr>
          <a:lstStyle/>
          <a:p>
            <a:r>
              <a:rPr lang="nl-BE" sz="1600" dirty="0" err="1" smtClean="0"/>
              <a:t>Higher</a:t>
            </a:r>
            <a:r>
              <a:rPr lang="nl-BE" sz="1600" dirty="0" smtClean="0"/>
              <a:t> </a:t>
            </a:r>
            <a:r>
              <a:rPr lang="nl-BE" sz="1600" dirty="0" err="1" smtClean="0"/>
              <a:t>internalisation</a:t>
            </a:r>
            <a:endParaRPr lang="nl-BE" sz="1600" dirty="0"/>
          </a:p>
        </p:txBody>
      </p:sp>
    </p:spTree>
    <p:extLst>
      <p:ext uri="{BB962C8B-B14F-4D97-AF65-F5344CB8AC3E}">
        <p14:creationId xmlns:p14="http://schemas.microsoft.com/office/powerpoint/2010/main" xmlns="" val="138951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Take</a:t>
            </a:r>
            <a:r>
              <a:rPr lang="cs-CZ" dirty="0" smtClean="0"/>
              <a:t> </a:t>
            </a:r>
            <a:r>
              <a:rPr lang="cs-CZ" dirty="0" err="1" smtClean="0"/>
              <a:t>aways</a:t>
            </a:r>
            <a:endParaRPr lang="en-GB" dirty="0"/>
          </a:p>
        </p:txBody>
      </p:sp>
      <p:sp>
        <p:nvSpPr>
          <p:cNvPr id="3" name="Zástupný symbol pro obsah 2"/>
          <p:cNvSpPr>
            <a:spLocks noGrp="1"/>
          </p:cNvSpPr>
          <p:nvPr>
            <p:ph idx="1"/>
          </p:nvPr>
        </p:nvSpPr>
        <p:spPr/>
        <p:txBody>
          <a:bodyPr/>
          <a:lstStyle/>
          <a:p>
            <a:r>
              <a:rPr lang="cs-CZ" dirty="0" err="1" smtClean="0"/>
              <a:t>Which</a:t>
            </a:r>
            <a:r>
              <a:rPr lang="cs-CZ" dirty="0" smtClean="0"/>
              <a:t> </a:t>
            </a:r>
            <a:r>
              <a:rPr lang="cs-CZ" dirty="0" err="1" smtClean="0"/>
              <a:t>links</a:t>
            </a:r>
            <a:r>
              <a:rPr lang="cs-CZ" dirty="0" smtClean="0"/>
              <a:t> to </a:t>
            </a:r>
            <a:r>
              <a:rPr lang="cs-CZ" dirty="0" err="1" smtClean="0"/>
              <a:t>the</a:t>
            </a:r>
            <a:r>
              <a:rPr lang="cs-CZ" dirty="0" smtClean="0"/>
              <a:t> </a:t>
            </a:r>
            <a:r>
              <a:rPr lang="cs-CZ" dirty="0" err="1" smtClean="0"/>
              <a:t>previous</a:t>
            </a:r>
            <a:r>
              <a:rPr lang="cs-CZ" dirty="0" smtClean="0"/>
              <a:t> </a:t>
            </a:r>
            <a:r>
              <a:rPr lang="cs-CZ" dirty="0" err="1" smtClean="0"/>
              <a:t>topics</a:t>
            </a:r>
            <a:r>
              <a:rPr lang="cs-CZ" dirty="0" smtClean="0"/>
              <a:t> </a:t>
            </a:r>
            <a:r>
              <a:rPr lang="cs-CZ" dirty="0" err="1" smtClean="0"/>
              <a:t>you</a:t>
            </a:r>
            <a:r>
              <a:rPr lang="cs-CZ" dirty="0" smtClean="0"/>
              <a:t> </a:t>
            </a:r>
            <a:r>
              <a:rPr lang="cs-CZ" dirty="0" err="1" smtClean="0"/>
              <a:t>see</a:t>
            </a:r>
            <a:r>
              <a:rPr lang="cs-CZ" dirty="0" smtClean="0"/>
              <a:t>?</a:t>
            </a: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2880" y="-27384"/>
            <a:ext cx="8229600" cy="1143000"/>
          </a:xfrm>
        </p:spPr>
        <p:txBody>
          <a:bodyPr/>
          <a:lstStyle/>
          <a:p>
            <a:r>
              <a:rPr lang="nl-BE" dirty="0"/>
              <a:t>Understanding </a:t>
            </a:r>
            <a:r>
              <a:rPr lang="nl-BE" dirty="0" smtClean="0"/>
              <a:t>motivation-2</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60</a:t>
            </a:fld>
            <a:endParaRPr lang="en-US" dirty="0"/>
          </a:p>
        </p:txBody>
      </p:sp>
      <p:pic>
        <p:nvPicPr>
          <p:cNvPr id="5" name="Afbeelding 4"/>
          <p:cNvPicPr/>
          <p:nvPr/>
        </p:nvPicPr>
        <p:blipFill>
          <a:blip r:embed="rId2" cstate="print"/>
          <a:stretch>
            <a:fillRect/>
          </a:stretch>
        </p:blipFill>
        <p:spPr>
          <a:xfrm>
            <a:off x="995045" y="952182"/>
            <a:ext cx="6807200" cy="3911918"/>
          </a:xfrm>
          <a:prstGeom prst="rect">
            <a:avLst/>
          </a:prstGeom>
        </p:spPr>
      </p:pic>
      <p:sp>
        <p:nvSpPr>
          <p:cNvPr id="9" name="Tekstvak 8"/>
          <p:cNvSpPr txBox="1"/>
          <p:nvPr/>
        </p:nvSpPr>
        <p:spPr>
          <a:xfrm>
            <a:off x="1574800" y="4991100"/>
            <a:ext cx="1562100" cy="1077218"/>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 </a:t>
            </a:r>
            <a:r>
              <a:rPr lang="nl-BE" sz="1600" dirty="0" err="1" smtClean="0"/>
              <a:t>external</a:t>
            </a:r>
            <a:r>
              <a:rPr lang="nl-BE" sz="1600" dirty="0" smtClean="0"/>
              <a:t> </a:t>
            </a:r>
          </a:p>
          <a:p>
            <a:pPr algn="ctr"/>
            <a:r>
              <a:rPr lang="nl-BE" sz="1600" dirty="0" err="1" smtClean="0"/>
              <a:t>punishment</a:t>
            </a:r>
            <a:r>
              <a:rPr lang="nl-BE" sz="1600" dirty="0" smtClean="0"/>
              <a:t> /</a:t>
            </a:r>
            <a:r>
              <a:rPr lang="nl-BE" sz="1600" dirty="0" err="1" smtClean="0"/>
              <a:t>reward</a:t>
            </a:r>
            <a:endParaRPr lang="nl-BE" sz="1600" dirty="0"/>
          </a:p>
        </p:txBody>
      </p:sp>
      <p:grpSp>
        <p:nvGrpSpPr>
          <p:cNvPr id="3" name="Groep 2"/>
          <p:cNvGrpSpPr/>
          <p:nvPr/>
        </p:nvGrpSpPr>
        <p:grpSpPr>
          <a:xfrm>
            <a:off x="-36512" y="3212976"/>
            <a:ext cx="1806105" cy="3231654"/>
            <a:chOff x="-9413" y="3212976"/>
            <a:chExt cx="1806105" cy="3231654"/>
          </a:xfrm>
        </p:grpSpPr>
        <p:sp>
          <p:nvSpPr>
            <p:cNvPr id="13" name="Tekstvak 12"/>
            <p:cNvSpPr txBox="1"/>
            <p:nvPr/>
          </p:nvSpPr>
          <p:spPr>
            <a:xfrm>
              <a:off x="-9413" y="3212976"/>
              <a:ext cx="1806104" cy="3231654"/>
            </a:xfrm>
            <a:prstGeom prst="rect">
              <a:avLst/>
            </a:prstGeom>
            <a:noFill/>
          </p:spPr>
          <p:txBody>
            <a:bodyPr wrap="square" rtlCol="0">
              <a:spAutoFit/>
            </a:bodyPr>
            <a:lstStyle/>
            <a:p>
              <a:r>
                <a:rPr lang="nl-BE" sz="1600" dirty="0" err="1" smtClean="0"/>
                <a:t>Don’t</a:t>
              </a:r>
              <a:r>
                <a:rPr lang="nl-BE" sz="1600" dirty="0" smtClean="0"/>
                <a:t> do </a:t>
              </a:r>
              <a:r>
                <a:rPr lang="nl-BE" sz="1600" dirty="0" err="1" smtClean="0"/>
                <a:t>it</a:t>
              </a:r>
              <a:r>
                <a:rPr lang="nl-BE" sz="1600" dirty="0"/>
                <a:t> </a:t>
              </a:r>
              <a:r>
                <a:rPr lang="nl-BE" sz="1600" dirty="0" smtClean="0"/>
                <a:t>or on automatic pilot / zombie mode</a:t>
              </a:r>
            </a:p>
            <a:p>
              <a:r>
                <a:rPr lang="nl-BE" sz="1400" dirty="0" smtClean="0"/>
                <a:t>(</a:t>
              </a:r>
              <a:r>
                <a:rPr lang="nl-BE" sz="1400" dirty="0" err="1" smtClean="0"/>
                <a:t>due</a:t>
              </a:r>
              <a:r>
                <a:rPr lang="nl-BE" sz="1400" dirty="0" smtClean="0"/>
                <a:t> </a:t>
              </a:r>
              <a:r>
                <a:rPr lang="nl-BE" sz="1400" dirty="0" err="1" smtClean="0"/>
                <a:t>to</a:t>
              </a:r>
              <a:r>
                <a:rPr lang="nl-BE" sz="1400" dirty="0" smtClean="0"/>
                <a:t> </a:t>
              </a:r>
              <a:r>
                <a:rPr lang="nl-BE" sz="1400" dirty="0" err="1" smtClean="0"/>
                <a:t>lack</a:t>
              </a:r>
              <a:r>
                <a:rPr lang="nl-BE" sz="1400" dirty="0" smtClean="0"/>
                <a:t> of interest or </a:t>
              </a:r>
              <a:r>
                <a:rPr lang="nl-BE" sz="1400" dirty="0" err="1" smtClean="0"/>
                <a:t>due</a:t>
              </a:r>
              <a:r>
                <a:rPr lang="nl-BE" sz="1400" dirty="0" smtClean="0"/>
                <a:t> </a:t>
              </a:r>
              <a:r>
                <a:rPr lang="nl-BE" sz="1400" dirty="0" err="1" smtClean="0"/>
                <a:t>to</a:t>
              </a:r>
              <a:r>
                <a:rPr lang="nl-BE" sz="1400" dirty="0" smtClean="0"/>
                <a:t> </a:t>
              </a:r>
              <a:r>
                <a:rPr lang="nl-BE" sz="1400" dirty="0" err="1" smtClean="0"/>
                <a:t>felt</a:t>
              </a:r>
              <a:r>
                <a:rPr lang="nl-BE" sz="1400" dirty="0" smtClean="0"/>
                <a:t> </a:t>
              </a:r>
              <a:r>
                <a:rPr lang="nl-BE" sz="1400" dirty="0" err="1" smtClean="0"/>
                <a:t>incompetence</a:t>
              </a:r>
              <a:r>
                <a:rPr lang="nl-BE" sz="1400" dirty="0" smtClean="0"/>
                <a:t>; </a:t>
              </a:r>
              <a:r>
                <a:rPr lang="nl-BE" sz="1400" dirty="0" err="1" smtClean="0"/>
                <a:t>fostered</a:t>
              </a:r>
              <a:r>
                <a:rPr lang="nl-BE" sz="1400" dirty="0" smtClean="0"/>
                <a:t> </a:t>
              </a:r>
              <a:r>
                <a:rPr lang="nl-BE" sz="1400" dirty="0" err="1" smtClean="0"/>
                <a:t>by</a:t>
              </a:r>
              <a:r>
                <a:rPr lang="nl-BE" sz="1400" dirty="0" smtClean="0"/>
                <a:t> important </a:t>
              </a:r>
              <a:r>
                <a:rPr lang="nl-BE" sz="1400" dirty="0" err="1" smtClean="0"/>
                <a:t>others</a:t>
              </a:r>
              <a:r>
                <a:rPr lang="nl-BE" sz="1400" dirty="0" smtClean="0"/>
                <a:t> </a:t>
              </a:r>
              <a:r>
                <a:rPr lang="nl-BE" sz="1400" dirty="0" err="1" smtClean="0"/>
                <a:t>giving</a:t>
              </a:r>
              <a:r>
                <a:rPr lang="nl-BE" sz="1400" dirty="0" smtClean="0"/>
                <a:t> inconsistent responses, </a:t>
              </a:r>
              <a:r>
                <a:rPr lang="nl-BE" sz="1400" dirty="0" err="1" smtClean="0"/>
                <a:t>indicating</a:t>
              </a:r>
              <a:r>
                <a:rPr lang="nl-BE" sz="1400" dirty="0" smtClean="0"/>
                <a:t> </a:t>
              </a:r>
              <a:r>
                <a:rPr lang="nl-BE" sz="1400" dirty="0" err="1" smtClean="0"/>
                <a:t>incompetence</a:t>
              </a:r>
              <a:r>
                <a:rPr lang="nl-BE" sz="1400" dirty="0" smtClean="0"/>
                <a:t>, </a:t>
              </a:r>
              <a:r>
                <a:rPr lang="nl-BE" sz="1400" dirty="0" err="1" smtClean="0"/>
                <a:t>punishing</a:t>
              </a:r>
              <a:r>
                <a:rPr lang="nl-BE" sz="1400" dirty="0" smtClean="0"/>
                <a:t> </a:t>
              </a:r>
              <a:r>
                <a:rPr lang="nl-BE" sz="1400" dirty="0" err="1" smtClean="0"/>
                <a:t>it</a:t>
              </a:r>
              <a:r>
                <a:rPr lang="nl-BE" sz="1400" dirty="0" smtClean="0"/>
                <a:t>, </a:t>
              </a:r>
              <a:r>
                <a:rPr lang="nl-BE" sz="1400" dirty="0" err="1" smtClean="0"/>
                <a:t>not</a:t>
              </a:r>
              <a:r>
                <a:rPr lang="nl-BE" sz="1400" dirty="0" smtClean="0"/>
                <a:t> </a:t>
              </a:r>
              <a:r>
                <a:rPr lang="nl-BE" sz="1400" dirty="0" err="1" smtClean="0"/>
                <a:t>placing</a:t>
              </a:r>
              <a:r>
                <a:rPr lang="nl-BE" sz="1400" dirty="0" smtClean="0"/>
                <a:t> </a:t>
              </a:r>
              <a:r>
                <a:rPr lang="nl-BE" sz="1400" dirty="0" err="1" smtClean="0"/>
                <a:t>value</a:t>
              </a:r>
              <a:r>
                <a:rPr lang="nl-BE" sz="1400" dirty="0" smtClean="0"/>
                <a:t> on </a:t>
              </a:r>
              <a:r>
                <a:rPr lang="nl-BE" sz="1400" dirty="0" err="1" smtClean="0"/>
                <a:t>it</a:t>
              </a:r>
              <a:r>
                <a:rPr lang="nl-BE" sz="1400" dirty="0" smtClean="0"/>
                <a:t>)</a:t>
              </a:r>
            </a:p>
            <a:p>
              <a:endParaRPr lang="nl-BE" sz="1600" dirty="0" smtClean="0"/>
            </a:p>
          </p:txBody>
        </p:sp>
        <p:cxnSp>
          <p:nvCxnSpPr>
            <p:cNvPr id="16" name="Rechte verbindingslijn met pijl 15"/>
            <p:cNvCxnSpPr/>
            <p:nvPr/>
          </p:nvCxnSpPr>
          <p:spPr>
            <a:xfrm flipH="1" flipV="1">
              <a:off x="1502755" y="3717032"/>
              <a:ext cx="293937"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Rechte verbindingslijn met pijl 17"/>
          <p:cNvCxnSpPr/>
          <p:nvPr/>
        </p:nvCxnSpPr>
        <p:spPr>
          <a:xfrm flipH="1">
            <a:off x="2667000" y="4535844"/>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ep 5"/>
          <p:cNvGrpSpPr/>
          <p:nvPr/>
        </p:nvGrpSpPr>
        <p:grpSpPr>
          <a:xfrm>
            <a:off x="3022600" y="4644598"/>
            <a:ext cx="1562100" cy="2209428"/>
            <a:chOff x="3022600" y="4644598"/>
            <a:chExt cx="1562100" cy="2209428"/>
          </a:xfrm>
        </p:grpSpPr>
        <p:sp>
          <p:nvSpPr>
            <p:cNvPr id="10" name="Tekstvak 9"/>
            <p:cNvSpPr txBox="1"/>
            <p:nvPr/>
          </p:nvSpPr>
          <p:spPr>
            <a:xfrm>
              <a:off x="3022600" y="5038144"/>
              <a:ext cx="1562100" cy="1815882"/>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a:t>
              </a:r>
            </a:p>
            <a:p>
              <a:pPr algn="ctr"/>
              <a:r>
                <a:rPr lang="nl-BE" sz="1600" dirty="0" err="1"/>
                <a:t>g</a:t>
              </a:r>
              <a:r>
                <a:rPr lang="nl-BE" sz="1600" dirty="0" err="1" smtClean="0"/>
                <a:t>lory</a:t>
              </a:r>
              <a:r>
                <a:rPr lang="nl-BE" sz="1600" dirty="0" smtClean="0"/>
                <a:t>, </a:t>
              </a:r>
              <a:r>
                <a:rPr lang="nl-BE" sz="1600" dirty="0" err="1" smtClean="0"/>
                <a:t>pride</a:t>
              </a:r>
              <a:r>
                <a:rPr lang="nl-BE" sz="1600" dirty="0" smtClean="0"/>
                <a:t>, </a:t>
              </a:r>
              <a:r>
                <a:rPr lang="nl-BE" sz="1600" dirty="0" err="1" smtClean="0"/>
                <a:t>avoiding</a:t>
              </a:r>
              <a:r>
                <a:rPr lang="nl-BE" sz="1600" dirty="0" smtClean="0"/>
                <a:t> </a:t>
              </a:r>
              <a:r>
                <a:rPr lang="nl-BE" sz="1600" dirty="0" err="1" smtClean="0"/>
                <a:t>shame</a:t>
              </a:r>
              <a:r>
                <a:rPr lang="nl-BE" sz="1600" dirty="0" smtClean="0"/>
                <a:t> </a:t>
              </a:r>
              <a:r>
                <a:rPr lang="nl-BE" sz="1600" dirty="0" err="1" smtClean="0"/>
                <a:t>and</a:t>
              </a:r>
              <a:r>
                <a:rPr lang="nl-BE" sz="1600" dirty="0" smtClean="0"/>
                <a:t> </a:t>
              </a:r>
              <a:r>
                <a:rPr lang="nl-BE" sz="1600" dirty="0" err="1" smtClean="0"/>
                <a:t>fear</a:t>
              </a:r>
              <a:endParaRPr lang="nl-BE" sz="1600" dirty="0" smtClean="0"/>
            </a:p>
            <a:p>
              <a:pPr algn="ctr"/>
              <a:r>
                <a:rPr lang="nl-BE" sz="1200" dirty="0" smtClean="0"/>
                <a:t>(</a:t>
              </a:r>
              <a:r>
                <a:rPr lang="nl-BE" sz="1200" dirty="0" err="1" smtClean="0"/>
                <a:t>due</a:t>
              </a:r>
              <a:r>
                <a:rPr lang="nl-BE" sz="1200" dirty="0" smtClean="0"/>
                <a:t> </a:t>
              </a:r>
              <a:r>
                <a:rPr lang="nl-BE" sz="1200" dirty="0" err="1" smtClean="0"/>
                <a:t>to</a:t>
              </a:r>
              <a:r>
                <a:rPr lang="nl-BE" sz="1200" dirty="0" smtClean="0"/>
                <a:t> </a:t>
              </a:r>
              <a:r>
                <a:rPr lang="nl-BE" sz="1200" dirty="0" err="1" smtClean="0"/>
                <a:t>conditional</a:t>
              </a:r>
              <a:r>
                <a:rPr lang="nl-BE" sz="1200" dirty="0" smtClean="0"/>
                <a:t> love, </a:t>
              </a:r>
              <a:r>
                <a:rPr lang="nl-BE" sz="1200" dirty="0" err="1" smtClean="0"/>
                <a:t>esteem</a:t>
              </a:r>
              <a:r>
                <a:rPr lang="nl-BE" sz="1200" dirty="0" smtClean="0"/>
                <a:t> </a:t>
              </a:r>
              <a:r>
                <a:rPr lang="nl-BE" sz="1200" dirty="0" err="1" smtClean="0"/>
                <a:t>and</a:t>
              </a:r>
              <a:r>
                <a:rPr lang="nl-BE" sz="1200" dirty="0" smtClean="0"/>
                <a:t> </a:t>
              </a:r>
              <a:r>
                <a:rPr lang="nl-BE" sz="1200" dirty="0" err="1" smtClean="0"/>
                <a:t>emotinal</a:t>
              </a:r>
              <a:r>
                <a:rPr lang="nl-BE" sz="1200" dirty="0" smtClean="0"/>
                <a:t> security </a:t>
              </a:r>
              <a:r>
                <a:rPr lang="nl-BE" sz="1200" dirty="0" err="1" smtClean="0"/>
                <a:t>by</a:t>
              </a:r>
              <a:r>
                <a:rPr lang="nl-BE" sz="1200" dirty="0" smtClean="0"/>
                <a:t> important </a:t>
              </a:r>
              <a:r>
                <a:rPr lang="nl-BE" sz="1200" dirty="0" err="1" smtClean="0"/>
                <a:t>others</a:t>
              </a:r>
              <a:r>
                <a:rPr lang="nl-BE" sz="1200" dirty="0" smtClean="0"/>
                <a:t>)</a:t>
              </a:r>
              <a:endParaRPr lang="nl-BE" sz="1200" dirty="0"/>
            </a:p>
          </p:txBody>
        </p:sp>
        <p:cxnSp>
          <p:nvCxnSpPr>
            <p:cNvPr id="20" name="Rechte verbindingslijn met pijl 19"/>
            <p:cNvCxnSpPr/>
            <p:nvPr/>
          </p:nvCxnSpPr>
          <p:spPr>
            <a:xfrm>
              <a:off x="3803650" y="4644598"/>
              <a:ext cx="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ep 6"/>
          <p:cNvGrpSpPr/>
          <p:nvPr/>
        </p:nvGrpSpPr>
        <p:grpSpPr>
          <a:xfrm>
            <a:off x="4500245" y="4742621"/>
            <a:ext cx="1405255" cy="1838906"/>
            <a:chOff x="4500245" y="4742621"/>
            <a:chExt cx="1405255" cy="1838906"/>
          </a:xfrm>
        </p:grpSpPr>
        <p:sp>
          <p:nvSpPr>
            <p:cNvPr id="11" name="Tekstvak 10"/>
            <p:cNvSpPr txBox="1"/>
            <p:nvPr/>
          </p:nvSpPr>
          <p:spPr>
            <a:xfrm>
              <a:off x="4500245" y="5258088"/>
              <a:ext cx="1405255" cy="1323439"/>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your</a:t>
              </a:r>
              <a:r>
                <a:rPr lang="nl-BE" sz="1600" dirty="0" smtClean="0"/>
                <a:t> </a:t>
              </a:r>
              <a:r>
                <a:rPr lang="nl-BE" sz="1600" dirty="0" err="1" smtClean="0"/>
                <a:t>consciously</a:t>
              </a:r>
              <a:r>
                <a:rPr lang="nl-BE" sz="1600" dirty="0" smtClean="0"/>
                <a:t> </a:t>
              </a:r>
              <a:r>
                <a:rPr lang="nl-BE" sz="1600" dirty="0" err="1" smtClean="0"/>
                <a:t>recognise</a:t>
              </a:r>
              <a:r>
                <a:rPr lang="nl-BE" sz="1600" dirty="0" smtClean="0"/>
                <a:t> </a:t>
              </a:r>
              <a:r>
                <a:rPr lang="nl-BE" sz="1600" dirty="0" err="1" smtClean="0"/>
                <a:t>it</a:t>
              </a:r>
              <a:r>
                <a:rPr lang="nl-BE" sz="1600" dirty="0" smtClean="0"/>
                <a:t> as important</a:t>
              </a:r>
            </a:p>
          </p:txBody>
        </p:sp>
        <p:cxnSp>
          <p:nvCxnSpPr>
            <p:cNvPr id="22" name="Rechte verbindingslijn met pijl 21"/>
            <p:cNvCxnSpPr>
              <a:endCxn id="11"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ep 7"/>
          <p:cNvGrpSpPr/>
          <p:nvPr/>
        </p:nvGrpSpPr>
        <p:grpSpPr>
          <a:xfrm>
            <a:off x="5816600" y="4644598"/>
            <a:ext cx="1549400" cy="1135797"/>
            <a:chOff x="5816600" y="4644598"/>
            <a:chExt cx="1549400" cy="1135797"/>
          </a:xfrm>
        </p:grpSpPr>
        <p:sp>
          <p:nvSpPr>
            <p:cNvPr id="12" name="Tekstvak 11"/>
            <p:cNvSpPr txBox="1"/>
            <p:nvPr/>
          </p:nvSpPr>
          <p:spPr>
            <a:xfrm>
              <a:off x="5816600" y="4949398"/>
              <a:ext cx="1549400"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it</a:t>
              </a:r>
              <a:r>
                <a:rPr lang="nl-BE" sz="1600" dirty="0" smtClean="0"/>
                <a:t> fits </a:t>
              </a:r>
              <a:r>
                <a:rPr lang="nl-BE" sz="1600" dirty="0" err="1" smtClean="0"/>
                <a:t>with</a:t>
              </a:r>
              <a:r>
                <a:rPr lang="nl-BE" sz="1600" dirty="0" smtClean="0"/>
                <a:t> </a:t>
              </a:r>
              <a:r>
                <a:rPr lang="nl-BE" sz="1600" dirty="0" err="1" smtClean="0"/>
                <a:t>who</a:t>
              </a:r>
              <a:r>
                <a:rPr lang="nl-BE" sz="1600" dirty="0" smtClean="0"/>
                <a:t> </a:t>
              </a:r>
              <a:r>
                <a:rPr lang="nl-BE" sz="1600" dirty="0" err="1" smtClean="0"/>
                <a:t>you</a:t>
              </a:r>
              <a:r>
                <a:rPr lang="nl-BE" sz="1600" dirty="0" smtClean="0"/>
                <a:t> are</a:t>
              </a:r>
              <a:endParaRPr lang="nl-BE" sz="1600" dirty="0"/>
            </a:p>
          </p:txBody>
        </p:sp>
        <p:cxnSp>
          <p:nvCxnSpPr>
            <p:cNvPr id="24"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ep 14"/>
          <p:cNvGrpSpPr/>
          <p:nvPr/>
        </p:nvGrpSpPr>
        <p:grpSpPr>
          <a:xfrm>
            <a:off x="7073900" y="4427091"/>
            <a:ext cx="1778000" cy="1077218"/>
            <a:chOff x="7073900" y="4427091"/>
            <a:chExt cx="1778000" cy="1077218"/>
          </a:xfrm>
        </p:grpSpPr>
        <p:sp>
          <p:nvSpPr>
            <p:cNvPr id="14" name="Tekstvak 13"/>
            <p:cNvSpPr txBox="1"/>
            <p:nvPr/>
          </p:nvSpPr>
          <p:spPr>
            <a:xfrm>
              <a:off x="7264400" y="4427091"/>
              <a:ext cx="1587500" cy="1077218"/>
            </a:xfrm>
            <a:prstGeom prst="rect">
              <a:avLst/>
            </a:prstGeom>
            <a:noFill/>
          </p:spPr>
          <p:txBody>
            <a:bodyPr wrap="square" rtlCol="0">
              <a:spAutoFit/>
            </a:bodyPr>
            <a:lstStyle/>
            <a:p>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a:t>
              </a:r>
              <a:r>
                <a:rPr lang="nl-BE" sz="1600" dirty="0" smtClean="0"/>
                <a:t> </a:t>
              </a:r>
              <a:r>
                <a:rPr lang="nl-BE" sz="1600" dirty="0" err="1" smtClean="0"/>
                <a:t>find</a:t>
              </a:r>
              <a:r>
                <a:rPr lang="nl-BE" sz="1600" dirty="0" smtClean="0"/>
                <a:t> </a:t>
              </a:r>
              <a:r>
                <a:rPr lang="nl-BE" sz="1600" dirty="0" err="1" smtClean="0"/>
                <a:t>it</a:t>
              </a:r>
              <a:r>
                <a:rPr lang="nl-BE" sz="1600" dirty="0" smtClean="0"/>
                <a:t> </a:t>
              </a:r>
              <a:r>
                <a:rPr lang="nl-BE" sz="1600" dirty="0" err="1" smtClean="0"/>
                <a:t>enjoyable</a:t>
              </a:r>
              <a:r>
                <a:rPr lang="nl-BE" sz="1600" dirty="0" smtClean="0"/>
                <a:t> as </a:t>
              </a:r>
              <a:r>
                <a:rPr lang="nl-BE" sz="1600" dirty="0" err="1" smtClean="0"/>
                <a:t>such</a:t>
              </a:r>
              <a:endParaRPr lang="nl-BE" sz="1600" dirty="0"/>
            </a:p>
          </p:txBody>
        </p:sp>
        <p:cxnSp>
          <p:nvCxnSpPr>
            <p:cNvPr id="26"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Wolkvormige toelichting 22"/>
          <p:cNvSpPr/>
          <p:nvPr/>
        </p:nvSpPr>
        <p:spPr>
          <a:xfrm>
            <a:off x="101599" y="1803737"/>
            <a:ext cx="4297045" cy="2694007"/>
          </a:xfrm>
          <a:prstGeom prst="cloudCallout">
            <a:avLst>
              <a:gd name="adj1" fmla="val 20963"/>
              <a:gd name="adj2" fmla="val 704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smtClean="0"/>
              <a:t>Student studies </a:t>
            </a:r>
            <a:r>
              <a:rPr lang="nl-BE" dirty="0" err="1" smtClean="0"/>
              <a:t>statistics</a:t>
            </a:r>
            <a:r>
              <a:rPr lang="nl-BE" dirty="0" smtClean="0"/>
              <a:t> for </a:t>
            </a:r>
            <a:r>
              <a:rPr lang="nl-BE" dirty="0" err="1" smtClean="0"/>
              <a:t>reward</a:t>
            </a:r>
            <a:r>
              <a:rPr lang="nl-BE" dirty="0" smtClean="0"/>
              <a:t> </a:t>
            </a:r>
            <a:r>
              <a:rPr lang="nl-BE" dirty="0" err="1" smtClean="0"/>
              <a:t>from</a:t>
            </a:r>
            <a:r>
              <a:rPr lang="nl-BE" dirty="0" smtClean="0"/>
              <a:t> </a:t>
            </a:r>
            <a:r>
              <a:rPr lang="nl-BE" dirty="0" err="1" smtClean="0"/>
              <a:t>parents</a:t>
            </a:r>
            <a:r>
              <a:rPr lang="nl-BE" dirty="0" smtClean="0"/>
              <a:t> or </a:t>
            </a:r>
            <a:r>
              <a:rPr lang="nl-BE" dirty="0" err="1" smtClean="0"/>
              <a:t>to</a:t>
            </a:r>
            <a:r>
              <a:rPr lang="nl-BE" dirty="0" smtClean="0"/>
              <a:t> </a:t>
            </a:r>
            <a:r>
              <a:rPr lang="nl-BE" dirty="0" err="1" smtClean="0"/>
              <a:t>avoid</a:t>
            </a:r>
            <a:r>
              <a:rPr lang="nl-BE" dirty="0" smtClean="0"/>
              <a:t> feeling </a:t>
            </a:r>
            <a:r>
              <a:rPr lang="nl-BE" dirty="0" err="1" smtClean="0"/>
              <a:t>ashamed</a:t>
            </a:r>
            <a:endParaRPr lang="nl-BE" dirty="0"/>
          </a:p>
        </p:txBody>
      </p:sp>
      <p:sp>
        <p:nvSpPr>
          <p:cNvPr id="25" name="Wolkvormige toelichting 24"/>
          <p:cNvSpPr/>
          <p:nvPr/>
        </p:nvSpPr>
        <p:spPr>
          <a:xfrm>
            <a:off x="3994150" y="1841837"/>
            <a:ext cx="4464050" cy="2694007"/>
          </a:xfrm>
          <a:prstGeom prst="cloudCallout">
            <a:avLst>
              <a:gd name="adj1" fmla="val -14844"/>
              <a:gd name="adj2" fmla="val 608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smtClean="0"/>
              <a:t>Student studies </a:t>
            </a:r>
            <a:r>
              <a:rPr lang="nl-BE" dirty="0" err="1" smtClean="0"/>
              <a:t>statistics</a:t>
            </a:r>
            <a:r>
              <a:rPr lang="nl-BE" dirty="0" smtClean="0"/>
              <a:t> </a:t>
            </a:r>
            <a:r>
              <a:rPr lang="nl-BE" dirty="0" err="1" smtClean="0"/>
              <a:t>because</a:t>
            </a:r>
            <a:r>
              <a:rPr lang="nl-BE" dirty="0" smtClean="0"/>
              <a:t>  he/</a:t>
            </a:r>
            <a:r>
              <a:rPr lang="nl-BE" dirty="0" err="1" smtClean="0"/>
              <a:t>she</a:t>
            </a:r>
            <a:r>
              <a:rPr lang="nl-BE" dirty="0" smtClean="0"/>
              <a:t> </a:t>
            </a:r>
            <a:r>
              <a:rPr lang="nl-BE" dirty="0" err="1" smtClean="0"/>
              <a:t>sees</a:t>
            </a:r>
            <a:r>
              <a:rPr lang="nl-BE" dirty="0" smtClean="0"/>
              <a:t> the </a:t>
            </a:r>
            <a:r>
              <a:rPr lang="nl-BE" dirty="0" err="1" smtClean="0"/>
              <a:t>importance</a:t>
            </a:r>
            <a:r>
              <a:rPr lang="nl-BE" dirty="0" smtClean="0"/>
              <a:t> of </a:t>
            </a:r>
            <a:r>
              <a:rPr lang="nl-BE" dirty="0" err="1" smtClean="0"/>
              <a:t>it</a:t>
            </a:r>
            <a:r>
              <a:rPr lang="nl-BE" dirty="0" smtClean="0"/>
              <a:t> for the </a:t>
            </a:r>
            <a:r>
              <a:rPr lang="nl-BE" dirty="0" err="1" smtClean="0"/>
              <a:t>intrinsically</a:t>
            </a:r>
            <a:r>
              <a:rPr lang="nl-BE" dirty="0" smtClean="0"/>
              <a:t> </a:t>
            </a:r>
            <a:r>
              <a:rPr lang="nl-BE" dirty="0" err="1" smtClean="0"/>
              <a:t>valued</a:t>
            </a:r>
            <a:r>
              <a:rPr lang="nl-BE" dirty="0" smtClean="0"/>
              <a:t> </a:t>
            </a:r>
            <a:r>
              <a:rPr lang="nl-BE" dirty="0" err="1"/>
              <a:t>activity</a:t>
            </a:r>
            <a:r>
              <a:rPr lang="nl-BE" dirty="0"/>
              <a:t> of </a:t>
            </a:r>
            <a:r>
              <a:rPr lang="nl-BE" dirty="0" err="1"/>
              <a:t>empirical</a:t>
            </a:r>
            <a:r>
              <a:rPr lang="nl-BE" dirty="0"/>
              <a:t> </a:t>
            </a:r>
            <a:r>
              <a:rPr lang="nl-BE" dirty="0" err="1"/>
              <a:t>psychology</a:t>
            </a:r>
            <a:r>
              <a:rPr lang="nl-BE" dirty="0"/>
              <a:t> </a:t>
            </a:r>
            <a:r>
              <a:rPr lang="nl-BE" dirty="0" err="1"/>
              <a:t>and</a:t>
            </a:r>
            <a:r>
              <a:rPr lang="nl-BE" dirty="0"/>
              <a:t> </a:t>
            </a:r>
            <a:r>
              <a:rPr lang="nl-BE" dirty="0" err="1"/>
              <a:t>because</a:t>
            </a:r>
            <a:r>
              <a:rPr lang="nl-BE" dirty="0"/>
              <a:t> </a:t>
            </a:r>
            <a:r>
              <a:rPr lang="nl-BE" dirty="0" err="1"/>
              <a:t>it</a:t>
            </a:r>
            <a:r>
              <a:rPr lang="nl-BE" dirty="0"/>
              <a:t> is congruent </a:t>
            </a:r>
            <a:r>
              <a:rPr lang="nl-BE" dirty="0" err="1"/>
              <a:t>with</a:t>
            </a:r>
            <a:r>
              <a:rPr lang="nl-BE" dirty="0"/>
              <a:t> </a:t>
            </a:r>
            <a:r>
              <a:rPr lang="nl-BE" dirty="0" err="1"/>
              <a:t>who</a:t>
            </a:r>
            <a:r>
              <a:rPr lang="nl-BE" dirty="0"/>
              <a:t> he/</a:t>
            </a:r>
            <a:r>
              <a:rPr lang="nl-BE" dirty="0" err="1"/>
              <a:t>she</a:t>
            </a:r>
            <a:r>
              <a:rPr lang="nl-BE" dirty="0"/>
              <a:t> is</a:t>
            </a:r>
          </a:p>
        </p:txBody>
      </p:sp>
    </p:spTree>
    <p:extLst>
      <p:ext uri="{BB962C8B-B14F-4D97-AF65-F5344CB8AC3E}">
        <p14:creationId xmlns:p14="http://schemas.microsoft.com/office/powerpoint/2010/main" xmlns="" val="495530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99392"/>
            <a:ext cx="8229600" cy="1143000"/>
          </a:xfrm>
        </p:spPr>
        <p:txBody>
          <a:bodyPr/>
          <a:lstStyle/>
          <a:p>
            <a:r>
              <a:rPr lang="nl-BE" dirty="0"/>
              <a:t>Understanding </a:t>
            </a:r>
            <a:r>
              <a:rPr lang="nl-BE" dirty="0" smtClean="0"/>
              <a:t>motivation-2</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61</a:t>
            </a:fld>
            <a:endParaRPr lang="en-US" dirty="0"/>
          </a:p>
        </p:txBody>
      </p:sp>
      <p:pic>
        <p:nvPicPr>
          <p:cNvPr id="5" name="Afbeelding 4"/>
          <p:cNvPicPr/>
          <p:nvPr/>
        </p:nvPicPr>
        <p:blipFill>
          <a:blip r:embed="rId2" cstate="print"/>
          <a:stretch>
            <a:fillRect/>
          </a:stretch>
        </p:blipFill>
        <p:spPr>
          <a:xfrm>
            <a:off x="995045" y="952182"/>
            <a:ext cx="6807200" cy="3911918"/>
          </a:xfrm>
          <a:prstGeom prst="rect">
            <a:avLst/>
          </a:prstGeom>
        </p:spPr>
      </p:pic>
      <p:sp>
        <p:nvSpPr>
          <p:cNvPr id="9" name="Tekstvak 8"/>
          <p:cNvSpPr txBox="1"/>
          <p:nvPr/>
        </p:nvSpPr>
        <p:spPr>
          <a:xfrm>
            <a:off x="1574800" y="4991100"/>
            <a:ext cx="1562100" cy="1077218"/>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 </a:t>
            </a:r>
            <a:r>
              <a:rPr lang="nl-BE" sz="1600" dirty="0" err="1" smtClean="0"/>
              <a:t>external</a:t>
            </a:r>
            <a:r>
              <a:rPr lang="nl-BE" sz="1600" dirty="0" smtClean="0"/>
              <a:t> </a:t>
            </a:r>
          </a:p>
          <a:p>
            <a:pPr algn="ctr"/>
            <a:r>
              <a:rPr lang="nl-BE" sz="1600" dirty="0" err="1" smtClean="0"/>
              <a:t>punishment</a:t>
            </a:r>
            <a:r>
              <a:rPr lang="nl-BE" sz="1600" dirty="0" smtClean="0"/>
              <a:t> /</a:t>
            </a:r>
            <a:r>
              <a:rPr lang="nl-BE" sz="1600" dirty="0" err="1" smtClean="0"/>
              <a:t>reward</a:t>
            </a:r>
            <a:endParaRPr lang="nl-BE" sz="1600" dirty="0"/>
          </a:p>
        </p:txBody>
      </p:sp>
      <p:grpSp>
        <p:nvGrpSpPr>
          <p:cNvPr id="3" name="Groep 2"/>
          <p:cNvGrpSpPr/>
          <p:nvPr/>
        </p:nvGrpSpPr>
        <p:grpSpPr>
          <a:xfrm>
            <a:off x="-36512" y="3212976"/>
            <a:ext cx="1806105" cy="3231654"/>
            <a:chOff x="-9413" y="3212976"/>
            <a:chExt cx="1806105" cy="3231654"/>
          </a:xfrm>
        </p:grpSpPr>
        <p:sp>
          <p:nvSpPr>
            <p:cNvPr id="13" name="Tekstvak 12"/>
            <p:cNvSpPr txBox="1"/>
            <p:nvPr/>
          </p:nvSpPr>
          <p:spPr>
            <a:xfrm>
              <a:off x="-9413" y="3212976"/>
              <a:ext cx="1806104" cy="3231654"/>
            </a:xfrm>
            <a:prstGeom prst="rect">
              <a:avLst/>
            </a:prstGeom>
            <a:noFill/>
          </p:spPr>
          <p:txBody>
            <a:bodyPr wrap="square" rtlCol="0">
              <a:spAutoFit/>
            </a:bodyPr>
            <a:lstStyle/>
            <a:p>
              <a:r>
                <a:rPr lang="nl-BE" sz="1600" dirty="0" err="1" smtClean="0"/>
                <a:t>Don’t</a:t>
              </a:r>
              <a:r>
                <a:rPr lang="nl-BE" sz="1600" dirty="0" smtClean="0"/>
                <a:t> do </a:t>
              </a:r>
              <a:r>
                <a:rPr lang="nl-BE" sz="1600" dirty="0" err="1" smtClean="0"/>
                <a:t>it</a:t>
              </a:r>
              <a:r>
                <a:rPr lang="nl-BE" sz="1600" dirty="0"/>
                <a:t> </a:t>
              </a:r>
              <a:r>
                <a:rPr lang="nl-BE" sz="1600" dirty="0" smtClean="0"/>
                <a:t>or on automatic pilot / zombie mode</a:t>
              </a:r>
            </a:p>
            <a:p>
              <a:r>
                <a:rPr lang="nl-BE" sz="1400" dirty="0" smtClean="0"/>
                <a:t>(</a:t>
              </a:r>
              <a:r>
                <a:rPr lang="nl-BE" sz="1400" dirty="0" err="1" smtClean="0"/>
                <a:t>due</a:t>
              </a:r>
              <a:r>
                <a:rPr lang="nl-BE" sz="1400" dirty="0" smtClean="0"/>
                <a:t> </a:t>
              </a:r>
              <a:r>
                <a:rPr lang="nl-BE" sz="1400" dirty="0" err="1" smtClean="0"/>
                <a:t>to</a:t>
              </a:r>
              <a:r>
                <a:rPr lang="nl-BE" sz="1400" dirty="0" smtClean="0"/>
                <a:t> </a:t>
              </a:r>
              <a:r>
                <a:rPr lang="nl-BE" sz="1400" dirty="0" err="1" smtClean="0"/>
                <a:t>lack</a:t>
              </a:r>
              <a:r>
                <a:rPr lang="nl-BE" sz="1400" dirty="0" smtClean="0"/>
                <a:t> of interest or </a:t>
              </a:r>
              <a:r>
                <a:rPr lang="nl-BE" sz="1400" dirty="0" err="1" smtClean="0"/>
                <a:t>due</a:t>
              </a:r>
              <a:r>
                <a:rPr lang="nl-BE" sz="1400" dirty="0" smtClean="0"/>
                <a:t> </a:t>
              </a:r>
              <a:r>
                <a:rPr lang="nl-BE" sz="1400" dirty="0" err="1" smtClean="0"/>
                <a:t>to</a:t>
              </a:r>
              <a:r>
                <a:rPr lang="nl-BE" sz="1400" dirty="0" smtClean="0"/>
                <a:t> </a:t>
              </a:r>
              <a:r>
                <a:rPr lang="nl-BE" sz="1400" dirty="0" err="1" smtClean="0"/>
                <a:t>felt</a:t>
              </a:r>
              <a:r>
                <a:rPr lang="nl-BE" sz="1400" dirty="0" smtClean="0"/>
                <a:t> </a:t>
              </a:r>
              <a:r>
                <a:rPr lang="nl-BE" sz="1400" dirty="0" err="1" smtClean="0"/>
                <a:t>incompetence</a:t>
              </a:r>
              <a:r>
                <a:rPr lang="nl-BE" sz="1400" dirty="0" smtClean="0"/>
                <a:t>; </a:t>
              </a:r>
              <a:r>
                <a:rPr lang="nl-BE" sz="1400" dirty="0" err="1" smtClean="0"/>
                <a:t>fostered</a:t>
              </a:r>
              <a:r>
                <a:rPr lang="nl-BE" sz="1400" dirty="0" smtClean="0"/>
                <a:t> </a:t>
              </a:r>
              <a:r>
                <a:rPr lang="nl-BE" sz="1400" dirty="0" err="1" smtClean="0"/>
                <a:t>by</a:t>
              </a:r>
              <a:r>
                <a:rPr lang="nl-BE" sz="1400" dirty="0" smtClean="0"/>
                <a:t> important </a:t>
              </a:r>
              <a:r>
                <a:rPr lang="nl-BE" sz="1400" dirty="0" err="1" smtClean="0"/>
                <a:t>others</a:t>
              </a:r>
              <a:r>
                <a:rPr lang="nl-BE" sz="1400" dirty="0" smtClean="0"/>
                <a:t> </a:t>
              </a:r>
              <a:r>
                <a:rPr lang="nl-BE" sz="1400" dirty="0" err="1" smtClean="0"/>
                <a:t>giving</a:t>
              </a:r>
              <a:r>
                <a:rPr lang="nl-BE" sz="1400" dirty="0" smtClean="0"/>
                <a:t> inconsistent responses, </a:t>
              </a:r>
              <a:r>
                <a:rPr lang="nl-BE" sz="1400" dirty="0" err="1" smtClean="0"/>
                <a:t>indicating</a:t>
              </a:r>
              <a:r>
                <a:rPr lang="nl-BE" sz="1400" dirty="0" smtClean="0"/>
                <a:t> </a:t>
              </a:r>
              <a:r>
                <a:rPr lang="nl-BE" sz="1400" dirty="0" err="1" smtClean="0"/>
                <a:t>incompetence</a:t>
              </a:r>
              <a:r>
                <a:rPr lang="nl-BE" sz="1400" dirty="0" smtClean="0"/>
                <a:t>, </a:t>
              </a:r>
              <a:r>
                <a:rPr lang="nl-BE" sz="1400" dirty="0" err="1" smtClean="0"/>
                <a:t>punishing</a:t>
              </a:r>
              <a:r>
                <a:rPr lang="nl-BE" sz="1400" dirty="0" smtClean="0"/>
                <a:t> </a:t>
              </a:r>
              <a:r>
                <a:rPr lang="nl-BE" sz="1400" dirty="0" err="1" smtClean="0"/>
                <a:t>it</a:t>
              </a:r>
              <a:r>
                <a:rPr lang="nl-BE" sz="1400" dirty="0" smtClean="0"/>
                <a:t>, </a:t>
              </a:r>
              <a:r>
                <a:rPr lang="nl-BE" sz="1400" dirty="0" err="1" smtClean="0"/>
                <a:t>not</a:t>
              </a:r>
              <a:r>
                <a:rPr lang="nl-BE" sz="1400" dirty="0" smtClean="0"/>
                <a:t> </a:t>
              </a:r>
              <a:r>
                <a:rPr lang="nl-BE" sz="1400" dirty="0" err="1" smtClean="0"/>
                <a:t>placing</a:t>
              </a:r>
              <a:r>
                <a:rPr lang="nl-BE" sz="1400" dirty="0" smtClean="0"/>
                <a:t> </a:t>
              </a:r>
              <a:r>
                <a:rPr lang="nl-BE" sz="1400" dirty="0" err="1" smtClean="0"/>
                <a:t>value</a:t>
              </a:r>
              <a:r>
                <a:rPr lang="nl-BE" sz="1400" dirty="0" smtClean="0"/>
                <a:t> on </a:t>
              </a:r>
              <a:r>
                <a:rPr lang="nl-BE" sz="1400" dirty="0" err="1" smtClean="0"/>
                <a:t>it</a:t>
              </a:r>
              <a:r>
                <a:rPr lang="nl-BE" sz="1400" dirty="0" smtClean="0"/>
                <a:t>)</a:t>
              </a:r>
            </a:p>
            <a:p>
              <a:endParaRPr lang="nl-BE" sz="1600" dirty="0" smtClean="0"/>
            </a:p>
          </p:txBody>
        </p:sp>
        <p:cxnSp>
          <p:nvCxnSpPr>
            <p:cNvPr id="16" name="Rechte verbindingslijn met pijl 15"/>
            <p:cNvCxnSpPr/>
            <p:nvPr/>
          </p:nvCxnSpPr>
          <p:spPr>
            <a:xfrm flipH="1" flipV="1">
              <a:off x="1502755" y="3717032"/>
              <a:ext cx="293937"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Rechte verbindingslijn met pijl 17"/>
          <p:cNvCxnSpPr/>
          <p:nvPr/>
        </p:nvCxnSpPr>
        <p:spPr>
          <a:xfrm flipH="1">
            <a:off x="2667000" y="4535844"/>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ep 5"/>
          <p:cNvGrpSpPr/>
          <p:nvPr/>
        </p:nvGrpSpPr>
        <p:grpSpPr>
          <a:xfrm>
            <a:off x="3022600" y="4644598"/>
            <a:ext cx="1562100" cy="2209428"/>
            <a:chOff x="3022600" y="4644598"/>
            <a:chExt cx="1562100" cy="2209428"/>
          </a:xfrm>
        </p:grpSpPr>
        <p:sp>
          <p:nvSpPr>
            <p:cNvPr id="10" name="Tekstvak 9"/>
            <p:cNvSpPr txBox="1"/>
            <p:nvPr/>
          </p:nvSpPr>
          <p:spPr>
            <a:xfrm>
              <a:off x="3022600" y="5038144"/>
              <a:ext cx="1562100" cy="1815882"/>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a:t>
              </a:r>
            </a:p>
            <a:p>
              <a:pPr algn="ctr"/>
              <a:r>
                <a:rPr lang="nl-BE" sz="1600" dirty="0" err="1"/>
                <a:t>g</a:t>
              </a:r>
              <a:r>
                <a:rPr lang="nl-BE" sz="1600" dirty="0" err="1" smtClean="0"/>
                <a:t>lory</a:t>
              </a:r>
              <a:r>
                <a:rPr lang="nl-BE" sz="1600" dirty="0" smtClean="0"/>
                <a:t>, </a:t>
              </a:r>
              <a:r>
                <a:rPr lang="nl-BE" sz="1600" dirty="0" err="1" smtClean="0"/>
                <a:t>pride</a:t>
              </a:r>
              <a:r>
                <a:rPr lang="nl-BE" sz="1600" dirty="0" smtClean="0"/>
                <a:t>, </a:t>
              </a:r>
              <a:r>
                <a:rPr lang="nl-BE" sz="1600" dirty="0" err="1" smtClean="0"/>
                <a:t>avoiding</a:t>
              </a:r>
              <a:r>
                <a:rPr lang="nl-BE" sz="1600" dirty="0" smtClean="0"/>
                <a:t> </a:t>
              </a:r>
              <a:r>
                <a:rPr lang="nl-BE" sz="1600" dirty="0" err="1" smtClean="0"/>
                <a:t>shame</a:t>
              </a:r>
              <a:r>
                <a:rPr lang="nl-BE" sz="1600" dirty="0" smtClean="0"/>
                <a:t> </a:t>
              </a:r>
              <a:r>
                <a:rPr lang="nl-BE" sz="1600" dirty="0" err="1" smtClean="0"/>
                <a:t>and</a:t>
              </a:r>
              <a:r>
                <a:rPr lang="nl-BE" sz="1600" dirty="0" smtClean="0"/>
                <a:t> </a:t>
              </a:r>
              <a:r>
                <a:rPr lang="nl-BE" sz="1600" dirty="0" err="1" smtClean="0"/>
                <a:t>fear</a:t>
              </a:r>
              <a:endParaRPr lang="nl-BE" sz="1600" dirty="0" smtClean="0"/>
            </a:p>
            <a:p>
              <a:pPr algn="ctr"/>
              <a:r>
                <a:rPr lang="nl-BE" sz="1200" dirty="0" smtClean="0"/>
                <a:t>(</a:t>
              </a:r>
              <a:r>
                <a:rPr lang="nl-BE" sz="1200" dirty="0" err="1" smtClean="0"/>
                <a:t>due</a:t>
              </a:r>
              <a:r>
                <a:rPr lang="nl-BE" sz="1200" dirty="0" smtClean="0"/>
                <a:t> </a:t>
              </a:r>
              <a:r>
                <a:rPr lang="nl-BE" sz="1200" dirty="0" err="1" smtClean="0"/>
                <a:t>to</a:t>
              </a:r>
              <a:r>
                <a:rPr lang="nl-BE" sz="1200" dirty="0" smtClean="0"/>
                <a:t> </a:t>
              </a:r>
              <a:r>
                <a:rPr lang="nl-BE" sz="1200" dirty="0" err="1" smtClean="0"/>
                <a:t>conditional</a:t>
              </a:r>
              <a:r>
                <a:rPr lang="nl-BE" sz="1200" dirty="0" smtClean="0"/>
                <a:t> love, </a:t>
              </a:r>
              <a:r>
                <a:rPr lang="nl-BE" sz="1200" dirty="0" err="1" smtClean="0"/>
                <a:t>esteem</a:t>
              </a:r>
              <a:r>
                <a:rPr lang="nl-BE" sz="1200" dirty="0" smtClean="0"/>
                <a:t> </a:t>
              </a:r>
              <a:r>
                <a:rPr lang="nl-BE" sz="1200" dirty="0" err="1" smtClean="0"/>
                <a:t>and</a:t>
              </a:r>
              <a:r>
                <a:rPr lang="nl-BE" sz="1200" dirty="0" smtClean="0"/>
                <a:t> </a:t>
              </a:r>
              <a:r>
                <a:rPr lang="nl-BE" sz="1200" dirty="0" err="1" smtClean="0"/>
                <a:t>emotinal</a:t>
              </a:r>
              <a:r>
                <a:rPr lang="nl-BE" sz="1200" dirty="0" smtClean="0"/>
                <a:t> security </a:t>
              </a:r>
              <a:r>
                <a:rPr lang="nl-BE" sz="1200" dirty="0" err="1" smtClean="0"/>
                <a:t>by</a:t>
              </a:r>
              <a:r>
                <a:rPr lang="nl-BE" sz="1200" dirty="0" smtClean="0"/>
                <a:t> important </a:t>
              </a:r>
              <a:r>
                <a:rPr lang="nl-BE" sz="1200" dirty="0" err="1" smtClean="0"/>
                <a:t>others</a:t>
              </a:r>
              <a:r>
                <a:rPr lang="nl-BE" sz="1200" dirty="0" smtClean="0"/>
                <a:t>)</a:t>
              </a:r>
              <a:endParaRPr lang="nl-BE" sz="1200" dirty="0"/>
            </a:p>
          </p:txBody>
        </p:sp>
        <p:cxnSp>
          <p:nvCxnSpPr>
            <p:cNvPr id="20" name="Rechte verbindingslijn met pijl 19"/>
            <p:cNvCxnSpPr/>
            <p:nvPr/>
          </p:nvCxnSpPr>
          <p:spPr>
            <a:xfrm>
              <a:off x="3803650" y="4644598"/>
              <a:ext cx="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ep 6"/>
          <p:cNvGrpSpPr/>
          <p:nvPr/>
        </p:nvGrpSpPr>
        <p:grpSpPr>
          <a:xfrm>
            <a:off x="4500245" y="4742621"/>
            <a:ext cx="1405255" cy="1838906"/>
            <a:chOff x="4500245" y="4742621"/>
            <a:chExt cx="1405255" cy="1838906"/>
          </a:xfrm>
        </p:grpSpPr>
        <p:sp>
          <p:nvSpPr>
            <p:cNvPr id="11" name="Tekstvak 10"/>
            <p:cNvSpPr txBox="1"/>
            <p:nvPr/>
          </p:nvSpPr>
          <p:spPr>
            <a:xfrm>
              <a:off x="4500245" y="5258088"/>
              <a:ext cx="1405255" cy="1323439"/>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your</a:t>
              </a:r>
              <a:r>
                <a:rPr lang="nl-BE" sz="1600" dirty="0" smtClean="0"/>
                <a:t> </a:t>
              </a:r>
              <a:r>
                <a:rPr lang="nl-BE" sz="1600" dirty="0" err="1" smtClean="0"/>
                <a:t>consciously</a:t>
              </a:r>
              <a:r>
                <a:rPr lang="nl-BE" sz="1600" dirty="0" smtClean="0"/>
                <a:t> </a:t>
              </a:r>
              <a:r>
                <a:rPr lang="nl-BE" sz="1600" dirty="0" err="1" smtClean="0"/>
                <a:t>recognise</a:t>
              </a:r>
              <a:r>
                <a:rPr lang="nl-BE" sz="1600" dirty="0" smtClean="0"/>
                <a:t> </a:t>
              </a:r>
              <a:r>
                <a:rPr lang="nl-BE" sz="1600" dirty="0" err="1" smtClean="0"/>
                <a:t>it</a:t>
              </a:r>
              <a:r>
                <a:rPr lang="nl-BE" sz="1600" dirty="0" smtClean="0"/>
                <a:t> as important</a:t>
              </a:r>
            </a:p>
          </p:txBody>
        </p:sp>
        <p:cxnSp>
          <p:nvCxnSpPr>
            <p:cNvPr id="22" name="Rechte verbindingslijn met pijl 21"/>
            <p:cNvCxnSpPr>
              <a:endCxn id="11"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ep 7"/>
          <p:cNvGrpSpPr/>
          <p:nvPr/>
        </p:nvGrpSpPr>
        <p:grpSpPr>
          <a:xfrm>
            <a:off x="5816600" y="4644598"/>
            <a:ext cx="1549400" cy="1135797"/>
            <a:chOff x="5816600" y="4644598"/>
            <a:chExt cx="1549400" cy="1135797"/>
          </a:xfrm>
        </p:grpSpPr>
        <p:sp>
          <p:nvSpPr>
            <p:cNvPr id="12" name="Tekstvak 11"/>
            <p:cNvSpPr txBox="1"/>
            <p:nvPr/>
          </p:nvSpPr>
          <p:spPr>
            <a:xfrm>
              <a:off x="5816600" y="4949398"/>
              <a:ext cx="1549400"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it</a:t>
              </a:r>
              <a:r>
                <a:rPr lang="nl-BE" sz="1600" dirty="0" smtClean="0"/>
                <a:t> fits </a:t>
              </a:r>
              <a:r>
                <a:rPr lang="nl-BE" sz="1600" dirty="0" err="1" smtClean="0"/>
                <a:t>with</a:t>
              </a:r>
              <a:r>
                <a:rPr lang="nl-BE" sz="1600" dirty="0" smtClean="0"/>
                <a:t> </a:t>
              </a:r>
              <a:r>
                <a:rPr lang="nl-BE" sz="1600" dirty="0" err="1" smtClean="0"/>
                <a:t>who</a:t>
              </a:r>
              <a:r>
                <a:rPr lang="nl-BE" sz="1600" dirty="0" smtClean="0"/>
                <a:t> </a:t>
              </a:r>
              <a:r>
                <a:rPr lang="nl-BE" sz="1600" dirty="0" err="1" smtClean="0"/>
                <a:t>you</a:t>
              </a:r>
              <a:r>
                <a:rPr lang="nl-BE" sz="1600" dirty="0" smtClean="0"/>
                <a:t> are</a:t>
              </a:r>
              <a:endParaRPr lang="nl-BE" sz="1600" dirty="0"/>
            </a:p>
          </p:txBody>
        </p:sp>
        <p:cxnSp>
          <p:nvCxnSpPr>
            <p:cNvPr id="24"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ep 14"/>
          <p:cNvGrpSpPr/>
          <p:nvPr/>
        </p:nvGrpSpPr>
        <p:grpSpPr>
          <a:xfrm>
            <a:off x="7073900" y="4427091"/>
            <a:ext cx="1778000" cy="1077218"/>
            <a:chOff x="7073900" y="4427091"/>
            <a:chExt cx="1778000" cy="1077218"/>
          </a:xfrm>
        </p:grpSpPr>
        <p:sp>
          <p:nvSpPr>
            <p:cNvPr id="14" name="Tekstvak 13"/>
            <p:cNvSpPr txBox="1"/>
            <p:nvPr/>
          </p:nvSpPr>
          <p:spPr>
            <a:xfrm>
              <a:off x="7264400" y="4427091"/>
              <a:ext cx="1587500" cy="1077218"/>
            </a:xfrm>
            <a:prstGeom prst="rect">
              <a:avLst/>
            </a:prstGeom>
            <a:noFill/>
          </p:spPr>
          <p:txBody>
            <a:bodyPr wrap="square" rtlCol="0">
              <a:spAutoFit/>
            </a:bodyPr>
            <a:lstStyle/>
            <a:p>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a:t>
              </a:r>
              <a:r>
                <a:rPr lang="nl-BE" sz="1600" dirty="0" smtClean="0"/>
                <a:t> </a:t>
              </a:r>
              <a:r>
                <a:rPr lang="nl-BE" sz="1600" dirty="0" err="1" smtClean="0"/>
                <a:t>find</a:t>
              </a:r>
              <a:r>
                <a:rPr lang="nl-BE" sz="1600" dirty="0" smtClean="0"/>
                <a:t> </a:t>
              </a:r>
              <a:r>
                <a:rPr lang="nl-BE" sz="1600" dirty="0" err="1" smtClean="0"/>
                <a:t>it</a:t>
              </a:r>
              <a:r>
                <a:rPr lang="nl-BE" sz="1600" dirty="0" smtClean="0"/>
                <a:t> </a:t>
              </a:r>
              <a:r>
                <a:rPr lang="nl-BE" sz="1600" dirty="0" err="1" smtClean="0"/>
                <a:t>enjoyable</a:t>
              </a:r>
              <a:r>
                <a:rPr lang="nl-BE" sz="1600" dirty="0" smtClean="0"/>
                <a:t> as </a:t>
              </a:r>
              <a:r>
                <a:rPr lang="nl-BE" sz="1600" dirty="0" err="1" smtClean="0"/>
                <a:t>such</a:t>
              </a:r>
              <a:endParaRPr lang="nl-BE" sz="1600" dirty="0"/>
            </a:p>
          </p:txBody>
        </p:sp>
        <p:cxnSp>
          <p:nvCxnSpPr>
            <p:cNvPr id="26"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Afgeronde rechthoek 22"/>
          <p:cNvSpPr/>
          <p:nvPr/>
        </p:nvSpPr>
        <p:spPr>
          <a:xfrm>
            <a:off x="899592" y="1196752"/>
            <a:ext cx="7249363" cy="29313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t>“autonomous </a:t>
            </a:r>
            <a:r>
              <a:rPr lang="en-US" sz="2800" i="1" dirty="0"/>
              <a:t>motivation is associated with more effective </a:t>
            </a:r>
            <a:r>
              <a:rPr lang="en-US" sz="2800" b="1" i="1" u="sng" dirty="0"/>
              <a:t>performance</a:t>
            </a:r>
            <a:r>
              <a:rPr lang="en-US" sz="2800" i="1" dirty="0"/>
              <a:t> on relatively complex tasks, whereas there is either no difference or a short-term advantage for controlled motivation when mundane tasks are involved.” </a:t>
            </a:r>
            <a:endParaRPr lang="nl-BE" sz="2800" i="1" dirty="0" smtClean="0"/>
          </a:p>
        </p:txBody>
      </p:sp>
    </p:spTree>
    <p:extLst>
      <p:ext uri="{BB962C8B-B14F-4D97-AF65-F5344CB8AC3E}">
        <p14:creationId xmlns:p14="http://schemas.microsoft.com/office/powerpoint/2010/main" xmlns="" val="13290068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864" y="-27384"/>
            <a:ext cx="8229600" cy="1143000"/>
          </a:xfrm>
        </p:spPr>
        <p:txBody>
          <a:bodyPr/>
          <a:lstStyle/>
          <a:p>
            <a:r>
              <a:rPr lang="nl-BE" dirty="0"/>
              <a:t>Understanding </a:t>
            </a:r>
            <a:r>
              <a:rPr lang="nl-BE" dirty="0" smtClean="0"/>
              <a:t>motivation-2</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62</a:t>
            </a:fld>
            <a:endParaRPr lang="en-US" dirty="0"/>
          </a:p>
        </p:txBody>
      </p:sp>
      <p:pic>
        <p:nvPicPr>
          <p:cNvPr id="5" name="Afbeelding 4"/>
          <p:cNvPicPr/>
          <p:nvPr/>
        </p:nvPicPr>
        <p:blipFill>
          <a:blip r:embed="rId2" cstate="print"/>
          <a:stretch>
            <a:fillRect/>
          </a:stretch>
        </p:blipFill>
        <p:spPr>
          <a:xfrm>
            <a:off x="995045" y="952182"/>
            <a:ext cx="6807200" cy="3911918"/>
          </a:xfrm>
          <a:prstGeom prst="rect">
            <a:avLst/>
          </a:prstGeom>
        </p:spPr>
      </p:pic>
      <p:sp>
        <p:nvSpPr>
          <p:cNvPr id="9" name="Tekstvak 8"/>
          <p:cNvSpPr txBox="1"/>
          <p:nvPr/>
        </p:nvSpPr>
        <p:spPr>
          <a:xfrm>
            <a:off x="1574800" y="4991100"/>
            <a:ext cx="1562100" cy="1077218"/>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 </a:t>
            </a:r>
            <a:r>
              <a:rPr lang="nl-BE" sz="1600" dirty="0" err="1" smtClean="0"/>
              <a:t>external</a:t>
            </a:r>
            <a:r>
              <a:rPr lang="nl-BE" sz="1600" dirty="0" smtClean="0"/>
              <a:t> </a:t>
            </a:r>
          </a:p>
          <a:p>
            <a:pPr algn="ctr"/>
            <a:r>
              <a:rPr lang="nl-BE" sz="1600" dirty="0" err="1" smtClean="0"/>
              <a:t>punishment</a:t>
            </a:r>
            <a:r>
              <a:rPr lang="nl-BE" sz="1600" dirty="0" smtClean="0"/>
              <a:t> /</a:t>
            </a:r>
            <a:r>
              <a:rPr lang="nl-BE" sz="1600" dirty="0" err="1" smtClean="0"/>
              <a:t>reward</a:t>
            </a:r>
            <a:endParaRPr lang="nl-BE" sz="1600" dirty="0"/>
          </a:p>
        </p:txBody>
      </p:sp>
      <p:grpSp>
        <p:nvGrpSpPr>
          <p:cNvPr id="3" name="Groep 2"/>
          <p:cNvGrpSpPr/>
          <p:nvPr/>
        </p:nvGrpSpPr>
        <p:grpSpPr>
          <a:xfrm>
            <a:off x="-36512" y="3212976"/>
            <a:ext cx="1806105" cy="3231654"/>
            <a:chOff x="-9413" y="3212976"/>
            <a:chExt cx="1806105" cy="3231654"/>
          </a:xfrm>
        </p:grpSpPr>
        <p:sp>
          <p:nvSpPr>
            <p:cNvPr id="13" name="Tekstvak 12"/>
            <p:cNvSpPr txBox="1"/>
            <p:nvPr/>
          </p:nvSpPr>
          <p:spPr>
            <a:xfrm>
              <a:off x="-9413" y="3212976"/>
              <a:ext cx="1806104" cy="3231654"/>
            </a:xfrm>
            <a:prstGeom prst="rect">
              <a:avLst/>
            </a:prstGeom>
            <a:noFill/>
          </p:spPr>
          <p:txBody>
            <a:bodyPr wrap="square" rtlCol="0">
              <a:spAutoFit/>
            </a:bodyPr>
            <a:lstStyle/>
            <a:p>
              <a:r>
                <a:rPr lang="nl-BE" sz="1600" dirty="0" err="1" smtClean="0"/>
                <a:t>Don’t</a:t>
              </a:r>
              <a:r>
                <a:rPr lang="nl-BE" sz="1600" dirty="0" smtClean="0"/>
                <a:t> do </a:t>
              </a:r>
              <a:r>
                <a:rPr lang="nl-BE" sz="1600" dirty="0" err="1" smtClean="0"/>
                <a:t>it</a:t>
              </a:r>
              <a:r>
                <a:rPr lang="nl-BE" sz="1600" dirty="0"/>
                <a:t> </a:t>
              </a:r>
              <a:r>
                <a:rPr lang="nl-BE" sz="1600" dirty="0" smtClean="0"/>
                <a:t>or on automatic pilot / zombie mode</a:t>
              </a:r>
            </a:p>
            <a:p>
              <a:r>
                <a:rPr lang="nl-BE" sz="1400" dirty="0" smtClean="0"/>
                <a:t>(</a:t>
              </a:r>
              <a:r>
                <a:rPr lang="nl-BE" sz="1400" dirty="0" err="1" smtClean="0"/>
                <a:t>due</a:t>
              </a:r>
              <a:r>
                <a:rPr lang="nl-BE" sz="1400" dirty="0" smtClean="0"/>
                <a:t> </a:t>
              </a:r>
              <a:r>
                <a:rPr lang="nl-BE" sz="1400" dirty="0" err="1" smtClean="0"/>
                <a:t>to</a:t>
              </a:r>
              <a:r>
                <a:rPr lang="nl-BE" sz="1400" dirty="0" smtClean="0"/>
                <a:t> </a:t>
              </a:r>
              <a:r>
                <a:rPr lang="nl-BE" sz="1400" dirty="0" err="1" smtClean="0"/>
                <a:t>lack</a:t>
              </a:r>
              <a:r>
                <a:rPr lang="nl-BE" sz="1400" dirty="0" smtClean="0"/>
                <a:t> of interest or </a:t>
              </a:r>
              <a:r>
                <a:rPr lang="nl-BE" sz="1400" dirty="0" err="1" smtClean="0"/>
                <a:t>due</a:t>
              </a:r>
              <a:r>
                <a:rPr lang="nl-BE" sz="1400" dirty="0" smtClean="0"/>
                <a:t> </a:t>
              </a:r>
              <a:r>
                <a:rPr lang="nl-BE" sz="1400" dirty="0" err="1" smtClean="0"/>
                <a:t>to</a:t>
              </a:r>
              <a:r>
                <a:rPr lang="nl-BE" sz="1400" dirty="0" smtClean="0"/>
                <a:t> </a:t>
              </a:r>
              <a:r>
                <a:rPr lang="nl-BE" sz="1400" dirty="0" err="1" smtClean="0"/>
                <a:t>felt</a:t>
              </a:r>
              <a:r>
                <a:rPr lang="nl-BE" sz="1400" dirty="0" smtClean="0"/>
                <a:t> </a:t>
              </a:r>
              <a:r>
                <a:rPr lang="nl-BE" sz="1400" dirty="0" err="1" smtClean="0"/>
                <a:t>incompetence</a:t>
              </a:r>
              <a:r>
                <a:rPr lang="nl-BE" sz="1400" dirty="0" smtClean="0"/>
                <a:t>; </a:t>
              </a:r>
              <a:r>
                <a:rPr lang="nl-BE" sz="1400" dirty="0" err="1" smtClean="0"/>
                <a:t>fostered</a:t>
              </a:r>
              <a:r>
                <a:rPr lang="nl-BE" sz="1400" dirty="0" smtClean="0"/>
                <a:t> </a:t>
              </a:r>
              <a:r>
                <a:rPr lang="nl-BE" sz="1400" dirty="0" err="1" smtClean="0"/>
                <a:t>by</a:t>
              </a:r>
              <a:r>
                <a:rPr lang="nl-BE" sz="1400" dirty="0" smtClean="0"/>
                <a:t> important </a:t>
              </a:r>
              <a:r>
                <a:rPr lang="nl-BE" sz="1400" dirty="0" err="1" smtClean="0"/>
                <a:t>others</a:t>
              </a:r>
              <a:r>
                <a:rPr lang="nl-BE" sz="1400" dirty="0" smtClean="0"/>
                <a:t> </a:t>
              </a:r>
              <a:r>
                <a:rPr lang="nl-BE" sz="1400" dirty="0" err="1" smtClean="0"/>
                <a:t>giving</a:t>
              </a:r>
              <a:r>
                <a:rPr lang="nl-BE" sz="1400" dirty="0" smtClean="0"/>
                <a:t> inconsistent responses, </a:t>
              </a:r>
              <a:r>
                <a:rPr lang="nl-BE" sz="1400" dirty="0" err="1" smtClean="0"/>
                <a:t>indicating</a:t>
              </a:r>
              <a:r>
                <a:rPr lang="nl-BE" sz="1400" dirty="0" smtClean="0"/>
                <a:t> </a:t>
              </a:r>
              <a:r>
                <a:rPr lang="nl-BE" sz="1400" dirty="0" err="1" smtClean="0"/>
                <a:t>incompetence</a:t>
              </a:r>
              <a:r>
                <a:rPr lang="nl-BE" sz="1400" dirty="0" smtClean="0"/>
                <a:t>, </a:t>
              </a:r>
              <a:r>
                <a:rPr lang="nl-BE" sz="1400" dirty="0" err="1" smtClean="0"/>
                <a:t>punishing</a:t>
              </a:r>
              <a:r>
                <a:rPr lang="nl-BE" sz="1400" dirty="0" smtClean="0"/>
                <a:t> </a:t>
              </a:r>
              <a:r>
                <a:rPr lang="nl-BE" sz="1400" dirty="0" err="1" smtClean="0"/>
                <a:t>it</a:t>
              </a:r>
              <a:r>
                <a:rPr lang="nl-BE" sz="1400" dirty="0" smtClean="0"/>
                <a:t>, </a:t>
              </a:r>
              <a:r>
                <a:rPr lang="nl-BE" sz="1400" dirty="0" err="1" smtClean="0"/>
                <a:t>not</a:t>
              </a:r>
              <a:r>
                <a:rPr lang="nl-BE" sz="1400" dirty="0" smtClean="0"/>
                <a:t> </a:t>
              </a:r>
              <a:r>
                <a:rPr lang="nl-BE" sz="1400" dirty="0" err="1" smtClean="0"/>
                <a:t>placing</a:t>
              </a:r>
              <a:r>
                <a:rPr lang="nl-BE" sz="1400" dirty="0" smtClean="0"/>
                <a:t> </a:t>
              </a:r>
              <a:r>
                <a:rPr lang="nl-BE" sz="1400" dirty="0" err="1" smtClean="0"/>
                <a:t>value</a:t>
              </a:r>
              <a:r>
                <a:rPr lang="nl-BE" sz="1400" dirty="0" smtClean="0"/>
                <a:t> on </a:t>
              </a:r>
              <a:r>
                <a:rPr lang="nl-BE" sz="1400" dirty="0" err="1" smtClean="0"/>
                <a:t>it</a:t>
              </a:r>
              <a:r>
                <a:rPr lang="nl-BE" sz="1400" dirty="0" smtClean="0"/>
                <a:t>)</a:t>
              </a:r>
            </a:p>
            <a:p>
              <a:endParaRPr lang="nl-BE" sz="1600" dirty="0" smtClean="0"/>
            </a:p>
          </p:txBody>
        </p:sp>
        <p:cxnSp>
          <p:nvCxnSpPr>
            <p:cNvPr id="16" name="Rechte verbindingslijn met pijl 15"/>
            <p:cNvCxnSpPr/>
            <p:nvPr/>
          </p:nvCxnSpPr>
          <p:spPr>
            <a:xfrm flipH="1" flipV="1">
              <a:off x="1502755" y="3717032"/>
              <a:ext cx="293937"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Rechte verbindingslijn met pijl 17"/>
          <p:cNvCxnSpPr/>
          <p:nvPr/>
        </p:nvCxnSpPr>
        <p:spPr>
          <a:xfrm flipH="1">
            <a:off x="2667000" y="4535844"/>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ep 5"/>
          <p:cNvGrpSpPr/>
          <p:nvPr/>
        </p:nvGrpSpPr>
        <p:grpSpPr>
          <a:xfrm>
            <a:off x="3022600" y="4644598"/>
            <a:ext cx="1562100" cy="2209428"/>
            <a:chOff x="3022600" y="4644598"/>
            <a:chExt cx="1562100" cy="2209428"/>
          </a:xfrm>
        </p:grpSpPr>
        <p:sp>
          <p:nvSpPr>
            <p:cNvPr id="10" name="Tekstvak 9"/>
            <p:cNvSpPr txBox="1"/>
            <p:nvPr/>
          </p:nvSpPr>
          <p:spPr>
            <a:xfrm>
              <a:off x="3022600" y="5038144"/>
              <a:ext cx="1562100" cy="1815882"/>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a:t>
              </a:r>
            </a:p>
            <a:p>
              <a:pPr algn="ctr"/>
              <a:r>
                <a:rPr lang="nl-BE" sz="1600" dirty="0" err="1"/>
                <a:t>g</a:t>
              </a:r>
              <a:r>
                <a:rPr lang="nl-BE" sz="1600" dirty="0" err="1" smtClean="0"/>
                <a:t>lory</a:t>
              </a:r>
              <a:r>
                <a:rPr lang="nl-BE" sz="1600" dirty="0" smtClean="0"/>
                <a:t>, </a:t>
              </a:r>
              <a:r>
                <a:rPr lang="nl-BE" sz="1600" dirty="0" err="1" smtClean="0"/>
                <a:t>pride</a:t>
              </a:r>
              <a:r>
                <a:rPr lang="nl-BE" sz="1600" dirty="0" smtClean="0"/>
                <a:t>, </a:t>
              </a:r>
              <a:r>
                <a:rPr lang="nl-BE" sz="1600" dirty="0" err="1" smtClean="0"/>
                <a:t>avoiding</a:t>
              </a:r>
              <a:r>
                <a:rPr lang="nl-BE" sz="1600" dirty="0" smtClean="0"/>
                <a:t> </a:t>
              </a:r>
              <a:r>
                <a:rPr lang="nl-BE" sz="1600" dirty="0" err="1" smtClean="0"/>
                <a:t>shame</a:t>
              </a:r>
              <a:r>
                <a:rPr lang="nl-BE" sz="1600" dirty="0" smtClean="0"/>
                <a:t> </a:t>
              </a:r>
              <a:r>
                <a:rPr lang="nl-BE" sz="1600" dirty="0" err="1" smtClean="0"/>
                <a:t>and</a:t>
              </a:r>
              <a:r>
                <a:rPr lang="nl-BE" sz="1600" dirty="0" smtClean="0"/>
                <a:t> </a:t>
              </a:r>
              <a:r>
                <a:rPr lang="nl-BE" sz="1600" dirty="0" err="1" smtClean="0"/>
                <a:t>fear</a:t>
              </a:r>
              <a:endParaRPr lang="nl-BE" sz="1600" dirty="0" smtClean="0"/>
            </a:p>
            <a:p>
              <a:pPr algn="ctr"/>
              <a:r>
                <a:rPr lang="nl-BE" sz="1200" dirty="0" smtClean="0"/>
                <a:t>(</a:t>
              </a:r>
              <a:r>
                <a:rPr lang="nl-BE" sz="1200" dirty="0" err="1" smtClean="0"/>
                <a:t>due</a:t>
              </a:r>
              <a:r>
                <a:rPr lang="nl-BE" sz="1200" dirty="0" smtClean="0"/>
                <a:t> </a:t>
              </a:r>
              <a:r>
                <a:rPr lang="nl-BE" sz="1200" dirty="0" err="1" smtClean="0"/>
                <a:t>to</a:t>
              </a:r>
              <a:r>
                <a:rPr lang="nl-BE" sz="1200" dirty="0" smtClean="0"/>
                <a:t> </a:t>
              </a:r>
              <a:r>
                <a:rPr lang="nl-BE" sz="1200" dirty="0" err="1" smtClean="0"/>
                <a:t>conditional</a:t>
              </a:r>
              <a:r>
                <a:rPr lang="nl-BE" sz="1200" dirty="0" smtClean="0"/>
                <a:t> love, </a:t>
              </a:r>
              <a:r>
                <a:rPr lang="nl-BE" sz="1200" dirty="0" err="1" smtClean="0"/>
                <a:t>esteem</a:t>
              </a:r>
              <a:r>
                <a:rPr lang="nl-BE" sz="1200" dirty="0" smtClean="0"/>
                <a:t> </a:t>
              </a:r>
              <a:r>
                <a:rPr lang="nl-BE" sz="1200" dirty="0" err="1" smtClean="0"/>
                <a:t>and</a:t>
              </a:r>
              <a:r>
                <a:rPr lang="nl-BE" sz="1200" dirty="0" smtClean="0"/>
                <a:t> </a:t>
              </a:r>
              <a:r>
                <a:rPr lang="nl-BE" sz="1200" dirty="0" err="1" smtClean="0"/>
                <a:t>emotional</a:t>
              </a:r>
              <a:r>
                <a:rPr lang="nl-BE" sz="1200" dirty="0" smtClean="0"/>
                <a:t> security </a:t>
              </a:r>
              <a:r>
                <a:rPr lang="nl-BE" sz="1200" dirty="0" err="1" smtClean="0"/>
                <a:t>by</a:t>
              </a:r>
              <a:r>
                <a:rPr lang="nl-BE" sz="1200" dirty="0" smtClean="0"/>
                <a:t> important </a:t>
              </a:r>
              <a:r>
                <a:rPr lang="nl-BE" sz="1200" dirty="0" err="1" smtClean="0"/>
                <a:t>others</a:t>
              </a:r>
              <a:r>
                <a:rPr lang="nl-BE" sz="1200" dirty="0" smtClean="0"/>
                <a:t>)</a:t>
              </a:r>
              <a:endParaRPr lang="nl-BE" sz="1200" dirty="0"/>
            </a:p>
          </p:txBody>
        </p:sp>
        <p:cxnSp>
          <p:nvCxnSpPr>
            <p:cNvPr id="20" name="Rechte verbindingslijn met pijl 19"/>
            <p:cNvCxnSpPr/>
            <p:nvPr/>
          </p:nvCxnSpPr>
          <p:spPr>
            <a:xfrm>
              <a:off x="3803650" y="4644598"/>
              <a:ext cx="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ep 6"/>
          <p:cNvGrpSpPr/>
          <p:nvPr/>
        </p:nvGrpSpPr>
        <p:grpSpPr>
          <a:xfrm>
            <a:off x="4500245" y="4742621"/>
            <a:ext cx="1405255" cy="1838906"/>
            <a:chOff x="4500245" y="4742621"/>
            <a:chExt cx="1405255" cy="1838906"/>
          </a:xfrm>
        </p:grpSpPr>
        <p:sp>
          <p:nvSpPr>
            <p:cNvPr id="11" name="Tekstvak 10"/>
            <p:cNvSpPr txBox="1"/>
            <p:nvPr/>
          </p:nvSpPr>
          <p:spPr>
            <a:xfrm>
              <a:off x="4500245" y="5258088"/>
              <a:ext cx="1405255" cy="1323439"/>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your</a:t>
              </a:r>
              <a:r>
                <a:rPr lang="nl-BE" sz="1600" dirty="0" smtClean="0"/>
                <a:t> </a:t>
              </a:r>
              <a:r>
                <a:rPr lang="nl-BE" sz="1600" dirty="0" err="1" smtClean="0"/>
                <a:t>consciously</a:t>
              </a:r>
              <a:r>
                <a:rPr lang="nl-BE" sz="1600" dirty="0" smtClean="0"/>
                <a:t> </a:t>
              </a:r>
              <a:r>
                <a:rPr lang="nl-BE" sz="1600" dirty="0" err="1" smtClean="0"/>
                <a:t>recognise</a:t>
              </a:r>
              <a:r>
                <a:rPr lang="nl-BE" sz="1600" dirty="0" smtClean="0"/>
                <a:t> </a:t>
              </a:r>
              <a:r>
                <a:rPr lang="nl-BE" sz="1600" dirty="0" err="1" smtClean="0"/>
                <a:t>it</a:t>
              </a:r>
              <a:r>
                <a:rPr lang="nl-BE" sz="1600" dirty="0" smtClean="0"/>
                <a:t> as important</a:t>
              </a:r>
            </a:p>
          </p:txBody>
        </p:sp>
        <p:cxnSp>
          <p:nvCxnSpPr>
            <p:cNvPr id="22" name="Rechte verbindingslijn met pijl 21"/>
            <p:cNvCxnSpPr>
              <a:endCxn id="11"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ep 7"/>
          <p:cNvGrpSpPr/>
          <p:nvPr/>
        </p:nvGrpSpPr>
        <p:grpSpPr>
          <a:xfrm>
            <a:off x="5816600" y="4644598"/>
            <a:ext cx="1549400" cy="1135797"/>
            <a:chOff x="5816600" y="4644598"/>
            <a:chExt cx="1549400" cy="1135797"/>
          </a:xfrm>
        </p:grpSpPr>
        <p:sp>
          <p:nvSpPr>
            <p:cNvPr id="12" name="Tekstvak 11"/>
            <p:cNvSpPr txBox="1"/>
            <p:nvPr/>
          </p:nvSpPr>
          <p:spPr>
            <a:xfrm>
              <a:off x="5816600" y="4949398"/>
              <a:ext cx="1549400"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it</a:t>
              </a:r>
              <a:r>
                <a:rPr lang="nl-BE" sz="1600" dirty="0" smtClean="0"/>
                <a:t> fits </a:t>
              </a:r>
              <a:r>
                <a:rPr lang="nl-BE" sz="1600" dirty="0" err="1" smtClean="0"/>
                <a:t>with</a:t>
              </a:r>
              <a:r>
                <a:rPr lang="nl-BE" sz="1600" dirty="0" smtClean="0"/>
                <a:t> </a:t>
              </a:r>
              <a:r>
                <a:rPr lang="nl-BE" sz="1600" dirty="0" err="1" smtClean="0"/>
                <a:t>who</a:t>
              </a:r>
              <a:r>
                <a:rPr lang="nl-BE" sz="1600" dirty="0" smtClean="0"/>
                <a:t> </a:t>
              </a:r>
              <a:r>
                <a:rPr lang="nl-BE" sz="1600" dirty="0" err="1" smtClean="0"/>
                <a:t>you</a:t>
              </a:r>
              <a:r>
                <a:rPr lang="nl-BE" sz="1600" dirty="0" smtClean="0"/>
                <a:t> are</a:t>
              </a:r>
              <a:endParaRPr lang="nl-BE" sz="1600" dirty="0"/>
            </a:p>
          </p:txBody>
        </p:sp>
        <p:cxnSp>
          <p:nvCxnSpPr>
            <p:cNvPr id="24"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ep 14"/>
          <p:cNvGrpSpPr/>
          <p:nvPr/>
        </p:nvGrpSpPr>
        <p:grpSpPr>
          <a:xfrm>
            <a:off x="7073900" y="4427091"/>
            <a:ext cx="1778000" cy="1077218"/>
            <a:chOff x="7073900" y="4427091"/>
            <a:chExt cx="1778000" cy="1077218"/>
          </a:xfrm>
        </p:grpSpPr>
        <p:sp>
          <p:nvSpPr>
            <p:cNvPr id="14" name="Tekstvak 13"/>
            <p:cNvSpPr txBox="1"/>
            <p:nvPr/>
          </p:nvSpPr>
          <p:spPr>
            <a:xfrm>
              <a:off x="7264400" y="4427091"/>
              <a:ext cx="1587500" cy="1077218"/>
            </a:xfrm>
            <a:prstGeom prst="rect">
              <a:avLst/>
            </a:prstGeom>
            <a:noFill/>
          </p:spPr>
          <p:txBody>
            <a:bodyPr wrap="square" rtlCol="0">
              <a:spAutoFit/>
            </a:bodyPr>
            <a:lstStyle/>
            <a:p>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a:t>
              </a:r>
              <a:r>
                <a:rPr lang="nl-BE" sz="1600" dirty="0" smtClean="0"/>
                <a:t> </a:t>
              </a:r>
              <a:r>
                <a:rPr lang="nl-BE" sz="1600" dirty="0" err="1" smtClean="0"/>
                <a:t>find</a:t>
              </a:r>
              <a:r>
                <a:rPr lang="nl-BE" sz="1600" dirty="0" smtClean="0"/>
                <a:t> </a:t>
              </a:r>
              <a:r>
                <a:rPr lang="nl-BE" sz="1600" dirty="0" err="1" smtClean="0"/>
                <a:t>it</a:t>
              </a:r>
              <a:r>
                <a:rPr lang="nl-BE" sz="1600" dirty="0" smtClean="0"/>
                <a:t> </a:t>
              </a:r>
              <a:r>
                <a:rPr lang="nl-BE" sz="1600" dirty="0" err="1" smtClean="0"/>
                <a:t>enjoyable</a:t>
              </a:r>
              <a:r>
                <a:rPr lang="nl-BE" sz="1600" dirty="0" smtClean="0"/>
                <a:t> as </a:t>
              </a:r>
              <a:r>
                <a:rPr lang="nl-BE" sz="1600" dirty="0" err="1" smtClean="0"/>
                <a:t>such</a:t>
              </a:r>
              <a:endParaRPr lang="nl-BE" sz="1600" dirty="0"/>
            </a:p>
          </p:txBody>
        </p:sp>
        <p:cxnSp>
          <p:nvCxnSpPr>
            <p:cNvPr id="26"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Rechthoek 22"/>
          <p:cNvSpPr/>
          <p:nvPr/>
        </p:nvSpPr>
        <p:spPr>
          <a:xfrm>
            <a:off x="1835696" y="4779250"/>
            <a:ext cx="1186904" cy="15581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5" name="Toelichting met afgeronde rechthoek 24"/>
          <p:cNvSpPr/>
          <p:nvPr/>
        </p:nvSpPr>
        <p:spPr>
          <a:xfrm>
            <a:off x="4371019" y="1025238"/>
            <a:ext cx="3800326" cy="3401853"/>
          </a:xfrm>
          <a:prstGeom prst="wedgeRoundRectCallout">
            <a:avLst>
              <a:gd name="adj1" fmla="val -78580"/>
              <a:gd name="adj2" fmla="val 6019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smtClean="0"/>
              <a:t>The </a:t>
            </a:r>
            <a:r>
              <a:rPr lang="nl-BE" dirty="0" err="1" smtClean="0"/>
              <a:t>problem</a:t>
            </a:r>
            <a:r>
              <a:rPr lang="nl-BE" dirty="0" smtClean="0"/>
              <a:t> </a:t>
            </a:r>
            <a:r>
              <a:rPr lang="nl-BE" dirty="0" err="1" smtClean="0"/>
              <a:t>with</a:t>
            </a:r>
            <a:r>
              <a:rPr lang="nl-BE" dirty="0" smtClean="0"/>
              <a:t> </a:t>
            </a:r>
            <a:r>
              <a:rPr lang="nl-BE" dirty="0" err="1" smtClean="0"/>
              <a:t>external</a:t>
            </a:r>
            <a:r>
              <a:rPr lang="nl-BE" dirty="0" smtClean="0"/>
              <a:t> </a:t>
            </a:r>
            <a:r>
              <a:rPr lang="nl-BE" dirty="0" err="1" smtClean="0"/>
              <a:t>regulation</a:t>
            </a:r>
            <a:r>
              <a:rPr lang="nl-BE" dirty="0" smtClean="0"/>
              <a:t> is </a:t>
            </a:r>
            <a:r>
              <a:rPr lang="nl-BE" dirty="0" err="1" smtClean="0"/>
              <a:t>one</a:t>
            </a:r>
            <a:r>
              <a:rPr lang="nl-BE" dirty="0" smtClean="0"/>
              <a:t> of maintenance </a:t>
            </a:r>
            <a:r>
              <a:rPr lang="nl-BE" dirty="0" err="1" smtClean="0"/>
              <a:t>and</a:t>
            </a:r>
            <a:r>
              <a:rPr lang="nl-BE" dirty="0" smtClean="0"/>
              <a:t> transfer: </a:t>
            </a:r>
            <a:r>
              <a:rPr lang="nl-BE" dirty="0" err="1" smtClean="0"/>
              <a:t>it</a:t>
            </a:r>
            <a:r>
              <a:rPr lang="nl-BE" dirty="0" smtClean="0"/>
              <a:t> counteracts</a:t>
            </a:r>
          </a:p>
          <a:p>
            <a:pPr algn="ctr"/>
            <a:r>
              <a:rPr lang="nl-BE" dirty="0" err="1"/>
              <a:t>g</a:t>
            </a:r>
            <a:r>
              <a:rPr lang="nl-BE" dirty="0" err="1" smtClean="0"/>
              <a:t>reater</a:t>
            </a:r>
            <a:r>
              <a:rPr lang="nl-BE" dirty="0" smtClean="0"/>
              <a:t> </a:t>
            </a:r>
            <a:r>
              <a:rPr lang="nl-BE" dirty="0" err="1" smtClean="0"/>
              <a:t>internalisation</a:t>
            </a:r>
            <a:r>
              <a:rPr lang="nl-BE" dirty="0"/>
              <a:t> </a:t>
            </a:r>
            <a:r>
              <a:rPr lang="nl-BE" dirty="0" err="1" smtClean="0"/>
              <a:t>which</a:t>
            </a:r>
            <a:r>
              <a:rPr lang="nl-BE" dirty="0" smtClean="0"/>
              <a:t> means </a:t>
            </a:r>
            <a:r>
              <a:rPr lang="nl-BE" dirty="0" err="1" smtClean="0"/>
              <a:t>that</a:t>
            </a:r>
            <a:r>
              <a:rPr lang="nl-BE" dirty="0" smtClean="0"/>
              <a:t> </a:t>
            </a:r>
            <a:r>
              <a:rPr lang="nl-BE" dirty="0" err="1" smtClean="0"/>
              <a:t>when</a:t>
            </a:r>
            <a:r>
              <a:rPr lang="nl-BE" dirty="0" smtClean="0"/>
              <a:t> the </a:t>
            </a:r>
            <a:r>
              <a:rPr lang="nl-BE" dirty="0" err="1" smtClean="0"/>
              <a:t>reward</a:t>
            </a:r>
            <a:r>
              <a:rPr lang="nl-BE" dirty="0" smtClean="0"/>
              <a:t> or </a:t>
            </a:r>
            <a:r>
              <a:rPr lang="nl-BE" dirty="0" err="1" smtClean="0"/>
              <a:t>punishment</a:t>
            </a:r>
            <a:r>
              <a:rPr lang="nl-BE" dirty="0" smtClean="0"/>
              <a:t> is </a:t>
            </a:r>
            <a:r>
              <a:rPr lang="nl-BE" dirty="0" err="1" smtClean="0"/>
              <a:t>not</a:t>
            </a:r>
            <a:r>
              <a:rPr lang="nl-BE" dirty="0" smtClean="0"/>
              <a:t> </a:t>
            </a:r>
            <a:r>
              <a:rPr lang="nl-BE" dirty="0" err="1" smtClean="0"/>
              <a:t>there</a:t>
            </a:r>
            <a:r>
              <a:rPr lang="nl-BE" dirty="0" smtClean="0"/>
              <a:t>, we are </a:t>
            </a:r>
            <a:r>
              <a:rPr lang="nl-BE" dirty="0" err="1" smtClean="0"/>
              <a:t>not</a:t>
            </a:r>
            <a:r>
              <a:rPr lang="nl-BE" dirty="0" smtClean="0"/>
              <a:t> </a:t>
            </a:r>
            <a:r>
              <a:rPr lang="nl-BE" dirty="0" err="1" smtClean="0"/>
              <a:t>likely</a:t>
            </a:r>
            <a:r>
              <a:rPr lang="nl-BE" dirty="0" smtClean="0"/>
              <a:t> </a:t>
            </a:r>
            <a:r>
              <a:rPr lang="nl-BE" dirty="0" err="1" smtClean="0"/>
              <a:t>to</a:t>
            </a:r>
            <a:r>
              <a:rPr lang="nl-BE" dirty="0" smtClean="0"/>
              <a:t> </a:t>
            </a:r>
            <a:r>
              <a:rPr lang="nl-BE" dirty="0" err="1" smtClean="0"/>
              <a:t>sustain</a:t>
            </a:r>
            <a:r>
              <a:rPr lang="nl-BE" dirty="0" smtClean="0"/>
              <a:t> the </a:t>
            </a:r>
            <a:r>
              <a:rPr lang="nl-BE" dirty="0" err="1" smtClean="0"/>
              <a:t>behaviour</a:t>
            </a:r>
            <a:r>
              <a:rPr lang="nl-BE" dirty="0" smtClean="0"/>
              <a:t> nor </a:t>
            </a:r>
            <a:r>
              <a:rPr lang="nl-BE" dirty="0" err="1" smtClean="0"/>
              <a:t>to</a:t>
            </a:r>
            <a:r>
              <a:rPr lang="nl-BE" dirty="0" smtClean="0"/>
              <a:t> </a:t>
            </a:r>
            <a:r>
              <a:rPr lang="nl-BE" dirty="0" err="1" smtClean="0"/>
              <a:t>apply</a:t>
            </a:r>
            <a:r>
              <a:rPr lang="nl-BE" dirty="0" smtClean="0"/>
              <a:t> in </a:t>
            </a:r>
            <a:r>
              <a:rPr lang="nl-BE" dirty="0" err="1" smtClean="0"/>
              <a:t>it</a:t>
            </a:r>
            <a:r>
              <a:rPr lang="nl-BE" dirty="0" smtClean="0"/>
              <a:t> new </a:t>
            </a:r>
            <a:r>
              <a:rPr lang="nl-BE" dirty="0" err="1" smtClean="0"/>
              <a:t>situations</a:t>
            </a:r>
            <a:r>
              <a:rPr lang="nl-BE" dirty="0" smtClean="0"/>
              <a:t>.</a:t>
            </a:r>
          </a:p>
          <a:p>
            <a:pPr algn="ctr"/>
            <a:endParaRPr lang="nl-BE" sz="1400" dirty="0" smtClean="0"/>
          </a:p>
          <a:p>
            <a:pPr algn="ctr"/>
            <a:r>
              <a:rPr lang="nl-BE" sz="1400" dirty="0" smtClean="0"/>
              <a:t>(</a:t>
            </a:r>
            <a:r>
              <a:rPr lang="nl-BE" sz="1400" dirty="0" err="1" smtClean="0"/>
              <a:t>Handbook</a:t>
            </a:r>
            <a:r>
              <a:rPr lang="nl-BE" sz="1400" dirty="0" smtClean="0"/>
              <a:t> of </a:t>
            </a:r>
            <a:r>
              <a:rPr lang="nl-BE" sz="1400" dirty="0" err="1" smtClean="0"/>
              <a:t>self</a:t>
            </a:r>
            <a:r>
              <a:rPr lang="nl-BE" sz="1400" dirty="0" smtClean="0"/>
              <a:t> </a:t>
            </a:r>
            <a:r>
              <a:rPr lang="nl-BE" sz="1400" dirty="0" err="1" smtClean="0"/>
              <a:t>and</a:t>
            </a:r>
            <a:r>
              <a:rPr lang="nl-BE" sz="1400" dirty="0" smtClean="0"/>
              <a:t> </a:t>
            </a:r>
            <a:r>
              <a:rPr lang="nl-BE" sz="1400" dirty="0" err="1" smtClean="0"/>
              <a:t>identity</a:t>
            </a:r>
            <a:r>
              <a:rPr lang="nl-BE" sz="1400" dirty="0" smtClean="0"/>
              <a:t>, </a:t>
            </a:r>
            <a:r>
              <a:rPr lang="nl-BE" sz="1400" dirty="0" err="1" smtClean="0"/>
              <a:t>ch</a:t>
            </a:r>
            <a:r>
              <a:rPr lang="nl-BE" sz="1400" dirty="0" smtClean="0"/>
              <a:t>. 11)</a:t>
            </a:r>
            <a:endParaRPr lang="nl-BE" sz="1400" dirty="0"/>
          </a:p>
        </p:txBody>
      </p:sp>
    </p:spTree>
    <p:extLst>
      <p:ext uri="{BB962C8B-B14F-4D97-AF65-F5344CB8AC3E}">
        <p14:creationId xmlns:p14="http://schemas.microsoft.com/office/powerpoint/2010/main" xmlns="" val="1480277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3"/>
          <p:cNvSpPr>
            <a:spLocks noGrp="1"/>
          </p:cNvSpPr>
          <p:nvPr>
            <p:ph type="sldNum" sz="quarter" idx="11"/>
          </p:nvPr>
        </p:nvSpPr>
        <p:spPr>
          <a:xfrm>
            <a:off x="3225800" y="6028094"/>
            <a:ext cx="2895600" cy="365125"/>
          </a:xfrm>
        </p:spPr>
        <p:txBody>
          <a:bodyPr/>
          <a:lstStyle/>
          <a:p>
            <a:pPr>
              <a:defRPr/>
            </a:pPr>
            <a:fld id="{35A0D4B1-61D4-4C6F-B245-2B2DEB95FFE4}" type="slidenum">
              <a:rPr lang="en-US" smtClean="0"/>
              <a:pPr>
                <a:defRPr/>
              </a:pPr>
              <a:t>63</a:t>
            </a:fld>
            <a:endParaRPr lang="en-US" dirty="0"/>
          </a:p>
        </p:txBody>
      </p:sp>
      <p:pic>
        <p:nvPicPr>
          <p:cNvPr id="12" name="Afbeelding 4"/>
          <p:cNvPicPr/>
          <p:nvPr/>
        </p:nvPicPr>
        <p:blipFill>
          <a:blip r:embed="rId3" cstate="print"/>
          <a:stretch>
            <a:fillRect/>
          </a:stretch>
        </p:blipFill>
        <p:spPr>
          <a:xfrm>
            <a:off x="1096645" y="623926"/>
            <a:ext cx="6807200" cy="3911918"/>
          </a:xfrm>
          <a:prstGeom prst="rect">
            <a:avLst/>
          </a:prstGeom>
        </p:spPr>
      </p:pic>
      <p:sp>
        <p:nvSpPr>
          <p:cNvPr id="13" name="Tekstvak 8"/>
          <p:cNvSpPr txBox="1"/>
          <p:nvPr/>
        </p:nvSpPr>
        <p:spPr>
          <a:xfrm>
            <a:off x="1676400" y="4662844"/>
            <a:ext cx="1562100" cy="1077218"/>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 </a:t>
            </a:r>
            <a:r>
              <a:rPr lang="nl-BE" sz="1600" dirty="0" err="1" smtClean="0"/>
              <a:t>external</a:t>
            </a:r>
            <a:r>
              <a:rPr lang="nl-BE" sz="1600" dirty="0" smtClean="0"/>
              <a:t> </a:t>
            </a:r>
          </a:p>
          <a:p>
            <a:pPr algn="ctr"/>
            <a:r>
              <a:rPr lang="nl-BE" sz="1600" dirty="0" err="1" smtClean="0"/>
              <a:t>punishment</a:t>
            </a:r>
            <a:r>
              <a:rPr lang="nl-BE" sz="1600" dirty="0" smtClean="0"/>
              <a:t> /</a:t>
            </a:r>
            <a:r>
              <a:rPr lang="nl-BE" sz="1600" dirty="0" err="1" smtClean="0"/>
              <a:t>reward</a:t>
            </a:r>
            <a:endParaRPr lang="nl-BE" sz="1600" dirty="0"/>
          </a:p>
        </p:txBody>
      </p:sp>
      <p:grpSp>
        <p:nvGrpSpPr>
          <p:cNvPr id="2" name="Groep 2"/>
          <p:cNvGrpSpPr/>
          <p:nvPr/>
        </p:nvGrpSpPr>
        <p:grpSpPr>
          <a:xfrm>
            <a:off x="203200" y="4098835"/>
            <a:ext cx="1587500" cy="1294725"/>
            <a:chOff x="101600" y="4427091"/>
            <a:chExt cx="1587500" cy="1294725"/>
          </a:xfrm>
        </p:grpSpPr>
        <p:sp>
          <p:nvSpPr>
            <p:cNvPr id="15" name="Tekstvak 12"/>
            <p:cNvSpPr txBox="1"/>
            <p:nvPr/>
          </p:nvSpPr>
          <p:spPr>
            <a:xfrm>
              <a:off x="101600" y="4644598"/>
              <a:ext cx="1587500" cy="1077218"/>
            </a:xfrm>
            <a:prstGeom prst="rect">
              <a:avLst/>
            </a:prstGeom>
            <a:noFill/>
          </p:spPr>
          <p:txBody>
            <a:bodyPr wrap="square" rtlCol="0">
              <a:spAutoFit/>
            </a:bodyPr>
            <a:lstStyle/>
            <a:p>
              <a:r>
                <a:rPr lang="nl-BE" sz="1600" dirty="0" err="1" smtClean="0"/>
                <a:t>Don’t</a:t>
              </a:r>
              <a:r>
                <a:rPr lang="nl-BE" sz="1600" dirty="0" smtClean="0"/>
                <a:t> do </a:t>
              </a:r>
              <a:r>
                <a:rPr lang="nl-BE" sz="1600" dirty="0" err="1" smtClean="0"/>
                <a:t>it</a:t>
              </a:r>
              <a:r>
                <a:rPr lang="nl-BE" sz="1600" dirty="0"/>
                <a:t> </a:t>
              </a:r>
              <a:r>
                <a:rPr lang="nl-BE" sz="1600" dirty="0" smtClean="0"/>
                <a:t>or on automatic pilot / zombie mode</a:t>
              </a:r>
            </a:p>
          </p:txBody>
        </p:sp>
        <p:cxnSp>
          <p:nvCxnSpPr>
            <p:cNvPr id="16" name="Rechte verbindingslijn met pijl 15"/>
            <p:cNvCxnSpPr/>
            <p:nvPr/>
          </p:nvCxnSpPr>
          <p:spPr>
            <a:xfrm flipH="1">
              <a:off x="1295400" y="4427091"/>
              <a:ext cx="279400" cy="217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Rechte verbindingslijn met pijl 17"/>
          <p:cNvCxnSpPr/>
          <p:nvPr/>
        </p:nvCxnSpPr>
        <p:spPr>
          <a:xfrm flipH="1">
            <a:off x="2768600" y="4207588"/>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 name="Groep 5"/>
          <p:cNvGrpSpPr/>
          <p:nvPr/>
        </p:nvGrpSpPr>
        <p:grpSpPr>
          <a:xfrm>
            <a:off x="3124200" y="4316342"/>
            <a:ext cx="1562100" cy="1936641"/>
            <a:chOff x="3022600" y="4644598"/>
            <a:chExt cx="1562100" cy="1936641"/>
          </a:xfrm>
        </p:grpSpPr>
        <p:sp>
          <p:nvSpPr>
            <p:cNvPr id="19" name="Tekstvak 9"/>
            <p:cNvSpPr txBox="1"/>
            <p:nvPr/>
          </p:nvSpPr>
          <p:spPr>
            <a:xfrm>
              <a:off x="3022600" y="5257800"/>
              <a:ext cx="1562100" cy="1323439"/>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a:t>
              </a:r>
            </a:p>
            <a:p>
              <a:pPr algn="ctr"/>
              <a:r>
                <a:rPr lang="nl-BE" sz="1600" dirty="0" err="1"/>
                <a:t>g</a:t>
              </a:r>
              <a:r>
                <a:rPr lang="nl-BE" sz="1600" dirty="0" err="1" smtClean="0"/>
                <a:t>lory</a:t>
              </a:r>
              <a:r>
                <a:rPr lang="nl-BE" sz="1600" dirty="0" smtClean="0"/>
                <a:t>, </a:t>
              </a:r>
              <a:r>
                <a:rPr lang="nl-BE" sz="1600" dirty="0" err="1" smtClean="0"/>
                <a:t>pride</a:t>
              </a:r>
              <a:r>
                <a:rPr lang="nl-BE" sz="1600" dirty="0" smtClean="0"/>
                <a:t>, </a:t>
              </a:r>
              <a:r>
                <a:rPr lang="nl-BE" sz="1600" dirty="0" err="1" smtClean="0"/>
                <a:t>avoiding</a:t>
              </a:r>
              <a:r>
                <a:rPr lang="nl-BE" sz="1600" dirty="0" smtClean="0"/>
                <a:t> </a:t>
              </a:r>
              <a:r>
                <a:rPr lang="nl-BE" sz="1600" dirty="0" err="1" smtClean="0"/>
                <a:t>shame</a:t>
              </a:r>
              <a:r>
                <a:rPr lang="nl-BE" sz="1600" dirty="0" smtClean="0"/>
                <a:t> </a:t>
              </a:r>
              <a:r>
                <a:rPr lang="nl-BE" sz="1600" dirty="0" err="1" smtClean="0"/>
                <a:t>and</a:t>
              </a:r>
              <a:r>
                <a:rPr lang="nl-BE" sz="1600" dirty="0" smtClean="0"/>
                <a:t> </a:t>
              </a:r>
              <a:r>
                <a:rPr lang="nl-BE" sz="1600" dirty="0" err="1" smtClean="0"/>
                <a:t>fear</a:t>
              </a:r>
              <a:endParaRPr lang="nl-BE" sz="1600" dirty="0"/>
            </a:p>
          </p:txBody>
        </p:sp>
        <p:cxnSp>
          <p:nvCxnSpPr>
            <p:cNvPr id="20" name="Rechte verbindingslijn met pijl 19"/>
            <p:cNvCxnSpPr/>
            <p:nvPr/>
          </p:nvCxnSpPr>
          <p:spPr>
            <a:xfrm>
              <a:off x="3803650" y="4644598"/>
              <a:ext cx="0" cy="538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 name="Groep 6"/>
          <p:cNvGrpSpPr/>
          <p:nvPr/>
        </p:nvGrpSpPr>
        <p:grpSpPr>
          <a:xfrm>
            <a:off x="4601845" y="4414365"/>
            <a:ext cx="1405255" cy="1346464"/>
            <a:chOff x="4500245" y="4742621"/>
            <a:chExt cx="1405255" cy="1346464"/>
          </a:xfrm>
        </p:grpSpPr>
        <p:sp>
          <p:nvSpPr>
            <p:cNvPr id="22" name="Tekstvak 10"/>
            <p:cNvSpPr txBox="1"/>
            <p:nvPr/>
          </p:nvSpPr>
          <p:spPr>
            <a:xfrm>
              <a:off x="4500245" y="5258088"/>
              <a:ext cx="1405255"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your</a:t>
              </a:r>
              <a:r>
                <a:rPr lang="nl-BE" sz="1600" dirty="0" smtClean="0"/>
                <a:t> </a:t>
              </a:r>
              <a:r>
                <a:rPr lang="nl-BE" sz="1600" dirty="0" err="1" smtClean="0"/>
                <a:t>recognise</a:t>
              </a:r>
              <a:r>
                <a:rPr lang="nl-BE" sz="1600" dirty="0" smtClean="0"/>
                <a:t> </a:t>
              </a:r>
              <a:r>
                <a:rPr lang="nl-BE" sz="1600" dirty="0" err="1" smtClean="0"/>
                <a:t>it</a:t>
              </a:r>
              <a:r>
                <a:rPr lang="nl-BE" sz="1600" dirty="0" smtClean="0"/>
                <a:t> as important</a:t>
              </a:r>
              <a:endParaRPr lang="nl-BE" sz="1600" dirty="0"/>
            </a:p>
          </p:txBody>
        </p:sp>
        <p:cxnSp>
          <p:nvCxnSpPr>
            <p:cNvPr id="23" name="Rechte verbindingslijn met pijl 21"/>
            <p:cNvCxnSpPr>
              <a:endCxn id="22"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 name="Groep 7"/>
          <p:cNvGrpSpPr/>
          <p:nvPr/>
        </p:nvGrpSpPr>
        <p:grpSpPr>
          <a:xfrm>
            <a:off x="5918200" y="4316342"/>
            <a:ext cx="1549400" cy="1135797"/>
            <a:chOff x="5816600" y="4644598"/>
            <a:chExt cx="1549400" cy="1135797"/>
          </a:xfrm>
        </p:grpSpPr>
        <p:sp>
          <p:nvSpPr>
            <p:cNvPr id="25" name="Tekstvak 11"/>
            <p:cNvSpPr txBox="1"/>
            <p:nvPr/>
          </p:nvSpPr>
          <p:spPr>
            <a:xfrm>
              <a:off x="5816600" y="4949398"/>
              <a:ext cx="1549400"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it</a:t>
              </a:r>
              <a:r>
                <a:rPr lang="nl-BE" sz="1600" dirty="0" smtClean="0"/>
                <a:t> </a:t>
              </a:r>
              <a:r>
                <a:rPr lang="nl-BE" sz="1600" dirty="0" smtClean="0">
                  <a:solidFill>
                    <a:srgbClr val="C00000"/>
                  </a:solidFill>
                </a:rPr>
                <a:t>fits </a:t>
              </a:r>
              <a:r>
                <a:rPr lang="nl-BE" sz="1600" dirty="0" err="1" smtClean="0"/>
                <a:t>with</a:t>
              </a:r>
              <a:r>
                <a:rPr lang="nl-BE" sz="1600" dirty="0" smtClean="0"/>
                <a:t> </a:t>
              </a:r>
              <a:r>
                <a:rPr lang="nl-BE" sz="1600" dirty="0" err="1" smtClean="0"/>
                <a:t>who</a:t>
              </a:r>
              <a:r>
                <a:rPr lang="nl-BE" sz="1600" dirty="0" smtClean="0"/>
                <a:t> </a:t>
              </a:r>
              <a:r>
                <a:rPr lang="nl-BE" sz="1600" dirty="0" err="1" smtClean="0"/>
                <a:t>you</a:t>
              </a:r>
              <a:r>
                <a:rPr lang="nl-BE" sz="1600" dirty="0" smtClean="0"/>
                <a:t> are</a:t>
              </a:r>
              <a:endParaRPr lang="nl-BE" sz="1600" dirty="0"/>
            </a:p>
          </p:txBody>
        </p:sp>
        <p:cxnSp>
          <p:nvCxnSpPr>
            <p:cNvPr id="26"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 name="Groep 14"/>
          <p:cNvGrpSpPr/>
          <p:nvPr/>
        </p:nvGrpSpPr>
        <p:grpSpPr>
          <a:xfrm>
            <a:off x="7175500" y="4098835"/>
            <a:ext cx="1778000" cy="1200329"/>
            <a:chOff x="7073900" y="4427091"/>
            <a:chExt cx="1778000" cy="1200329"/>
          </a:xfrm>
        </p:grpSpPr>
        <p:sp>
          <p:nvSpPr>
            <p:cNvPr id="28" name="Tekstvak 13"/>
            <p:cNvSpPr txBox="1"/>
            <p:nvPr/>
          </p:nvSpPr>
          <p:spPr>
            <a:xfrm>
              <a:off x="7264400" y="4427091"/>
              <a:ext cx="1587500" cy="1200329"/>
            </a:xfrm>
            <a:prstGeom prst="rect">
              <a:avLst/>
            </a:prstGeom>
            <a:noFill/>
          </p:spPr>
          <p:txBody>
            <a:bodyPr wrap="square" rtlCol="0">
              <a:spAutoFit/>
            </a:bodyPr>
            <a:lstStyle/>
            <a:p>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a:t>
              </a:r>
              <a:r>
                <a:rPr lang="nl-BE" sz="1600" dirty="0" smtClean="0"/>
                <a:t> </a:t>
              </a:r>
              <a:r>
                <a:rPr lang="nl-BE" sz="1600" dirty="0" err="1" smtClean="0"/>
                <a:t>find</a:t>
              </a:r>
              <a:r>
                <a:rPr lang="nl-BE" sz="1600" dirty="0" smtClean="0"/>
                <a:t> </a:t>
              </a:r>
              <a:r>
                <a:rPr lang="nl-BE" sz="1600" dirty="0" err="1" smtClean="0"/>
                <a:t>it</a:t>
              </a:r>
              <a:r>
                <a:rPr lang="nl-BE" sz="1600" dirty="0" smtClean="0"/>
                <a:t> </a:t>
              </a:r>
              <a:r>
                <a:rPr lang="nl-BE" sz="2400" dirty="0" err="1" smtClean="0">
                  <a:solidFill>
                    <a:srgbClr val="C00000"/>
                  </a:solidFill>
                </a:rPr>
                <a:t>enjoyable</a:t>
              </a:r>
              <a:r>
                <a:rPr lang="nl-BE" sz="1600" dirty="0" smtClean="0">
                  <a:solidFill>
                    <a:srgbClr val="C00000"/>
                  </a:solidFill>
                </a:rPr>
                <a:t> </a:t>
              </a:r>
              <a:r>
                <a:rPr lang="nl-BE" sz="1600" dirty="0" smtClean="0"/>
                <a:t>as </a:t>
              </a:r>
              <a:r>
                <a:rPr lang="nl-BE" sz="1600" dirty="0" err="1" smtClean="0"/>
                <a:t>such</a:t>
              </a:r>
              <a:endParaRPr lang="nl-BE" sz="1600" dirty="0"/>
            </a:p>
          </p:txBody>
        </p:sp>
        <p:cxnSp>
          <p:nvCxnSpPr>
            <p:cNvPr id="29"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0" name="Afgeronde rechthoek 16"/>
          <p:cNvSpPr/>
          <p:nvPr/>
        </p:nvSpPr>
        <p:spPr>
          <a:xfrm>
            <a:off x="2086248" y="2048935"/>
            <a:ext cx="6867252" cy="39003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700" dirty="0" smtClean="0">
                <a:solidFill>
                  <a:schemeClr val="bg1"/>
                </a:solidFill>
              </a:rPr>
              <a:t>A supportive </a:t>
            </a:r>
            <a:r>
              <a:rPr lang="en-US" sz="2700" dirty="0">
                <a:solidFill>
                  <a:schemeClr val="bg1"/>
                </a:solidFill>
              </a:rPr>
              <a:t>environment for the foundations of the intrinsic </a:t>
            </a:r>
            <a:r>
              <a:rPr lang="en-US" sz="2700" dirty="0" smtClean="0">
                <a:solidFill>
                  <a:schemeClr val="bg1"/>
                </a:solidFill>
              </a:rPr>
              <a:t>motivation offers:</a:t>
            </a:r>
            <a:endParaRPr lang="en-US" sz="2700" dirty="0">
              <a:solidFill>
                <a:schemeClr val="bg1"/>
              </a:solidFill>
            </a:endParaRPr>
          </a:p>
          <a:p>
            <a:pPr lvl="1"/>
            <a:r>
              <a:rPr lang="en-US" sz="2700" dirty="0" smtClean="0">
                <a:solidFill>
                  <a:schemeClr val="bg1"/>
                </a:solidFill>
              </a:rPr>
              <a:t>- </a:t>
            </a:r>
            <a:r>
              <a:rPr lang="en-US" sz="2700" b="1" dirty="0" smtClean="0">
                <a:solidFill>
                  <a:schemeClr val="bg1"/>
                </a:solidFill>
              </a:rPr>
              <a:t>Autonomy</a:t>
            </a:r>
            <a:r>
              <a:rPr lang="en-US" sz="2700" dirty="0" smtClean="0">
                <a:solidFill>
                  <a:schemeClr val="bg1"/>
                </a:solidFill>
              </a:rPr>
              <a:t> (I </a:t>
            </a:r>
            <a:r>
              <a:rPr lang="en-US" sz="2700" dirty="0">
                <a:solidFill>
                  <a:schemeClr val="bg1"/>
                </a:solidFill>
              </a:rPr>
              <a:t>can do the things in the way I like), </a:t>
            </a:r>
          </a:p>
          <a:p>
            <a:pPr lvl="1"/>
            <a:r>
              <a:rPr lang="en-US" sz="2700" dirty="0" smtClean="0">
                <a:solidFill>
                  <a:schemeClr val="bg1"/>
                </a:solidFill>
              </a:rPr>
              <a:t>- </a:t>
            </a:r>
            <a:r>
              <a:rPr lang="en-US" sz="2700" b="1" dirty="0" smtClean="0">
                <a:solidFill>
                  <a:schemeClr val="bg1"/>
                </a:solidFill>
              </a:rPr>
              <a:t>Mastery </a:t>
            </a:r>
            <a:r>
              <a:rPr lang="en-US" sz="2700" dirty="0" smtClean="0">
                <a:solidFill>
                  <a:schemeClr val="bg1"/>
                </a:solidFill>
              </a:rPr>
              <a:t>(I </a:t>
            </a:r>
            <a:r>
              <a:rPr lang="en-US" sz="2700" dirty="0">
                <a:solidFill>
                  <a:schemeClr val="bg1"/>
                </a:solidFill>
              </a:rPr>
              <a:t>can do things properly) </a:t>
            </a:r>
          </a:p>
          <a:p>
            <a:pPr lvl="1"/>
            <a:r>
              <a:rPr lang="en-US" sz="2700" dirty="0" smtClean="0">
                <a:solidFill>
                  <a:schemeClr val="bg1"/>
                </a:solidFill>
              </a:rPr>
              <a:t>- </a:t>
            </a:r>
            <a:r>
              <a:rPr lang="en-US" sz="2700" b="1" dirty="0" smtClean="0">
                <a:solidFill>
                  <a:schemeClr val="bg1"/>
                </a:solidFill>
              </a:rPr>
              <a:t>Relatedness</a:t>
            </a:r>
            <a:r>
              <a:rPr lang="en-US" sz="2700" dirty="0" smtClean="0">
                <a:solidFill>
                  <a:schemeClr val="bg1"/>
                </a:solidFill>
              </a:rPr>
              <a:t> </a:t>
            </a:r>
            <a:r>
              <a:rPr lang="en-US" sz="2700" dirty="0">
                <a:solidFill>
                  <a:schemeClr val="bg1"/>
                </a:solidFill>
              </a:rPr>
              <a:t>(purpose, it is good for others, I am able to do things for others). </a:t>
            </a:r>
          </a:p>
        </p:txBody>
      </p:sp>
    </p:spTree>
    <p:extLst>
      <p:ext uri="{BB962C8B-B14F-4D97-AF65-F5344CB8AC3E}">
        <p14:creationId xmlns:p14="http://schemas.microsoft.com/office/powerpoint/2010/main" xmlns="" val="220167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44624"/>
            <a:ext cx="8229600" cy="1143000"/>
          </a:xfrm>
        </p:spPr>
        <p:txBody>
          <a:bodyPr/>
          <a:lstStyle/>
          <a:p>
            <a:r>
              <a:rPr lang="nl-BE" dirty="0"/>
              <a:t>Understanding </a:t>
            </a:r>
            <a:r>
              <a:rPr lang="nl-BE" dirty="0" smtClean="0"/>
              <a:t>motivation-2</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64</a:t>
            </a:fld>
            <a:endParaRPr lang="en-US" dirty="0"/>
          </a:p>
        </p:txBody>
      </p:sp>
      <p:pic>
        <p:nvPicPr>
          <p:cNvPr id="5" name="Afbeelding 4"/>
          <p:cNvPicPr/>
          <p:nvPr/>
        </p:nvPicPr>
        <p:blipFill>
          <a:blip r:embed="rId2" cstate="print"/>
          <a:stretch>
            <a:fillRect/>
          </a:stretch>
        </p:blipFill>
        <p:spPr>
          <a:xfrm>
            <a:off x="995045" y="952182"/>
            <a:ext cx="6807200" cy="3911918"/>
          </a:xfrm>
          <a:prstGeom prst="rect">
            <a:avLst/>
          </a:prstGeom>
        </p:spPr>
      </p:pic>
      <p:sp>
        <p:nvSpPr>
          <p:cNvPr id="9" name="Tekstvak 8"/>
          <p:cNvSpPr txBox="1"/>
          <p:nvPr/>
        </p:nvSpPr>
        <p:spPr>
          <a:xfrm>
            <a:off x="1574800" y="4991100"/>
            <a:ext cx="1562100" cy="1077218"/>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 </a:t>
            </a:r>
            <a:r>
              <a:rPr lang="nl-BE" sz="1600" dirty="0" err="1" smtClean="0"/>
              <a:t>external</a:t>
            </a:r>
            <a:r>
              <a:rPr lang="nl-BE" sz="1600" dirty="0" smtClean="0"/>
              <a:t> </a:t>
            </a:r>
          </a:p>
          <a:p>
            <a:pPr algn="ctr"/>
            <a:r>
              <a:rPr lang="nl-BE" sz="1600" dirty="0" err="1" smtClean="0"/>
              <a:t>punishment</a:t>
            </a:r>
            <a:r>
              <a:rPr lang="nl-BE" sz="1600" dirty="0" smtClean="0"/>
              <a:t> /</a:t>
            </a:r>
            <a:r>
              <a:rPr lang="nl-BE" sz="1600" dirty="0" err="1" smtClean="0"/>
              <a:t>reward</a:t>
            </a:r>
            <a:endParaRPr lang="nl-BE" sz="1600" dirty="0"/>
          </a:p>
        </p:txBody>
      </p:sp>
      <p:grpSp>
        <p:nvGrpSpPr>
          <p:cNvPr id="3" name="Groep 2"/>
          <p:cNvGrpSpPr/>
          <p:nvPr/>
        </p:nvGrpSpPr>
        <p:grpSpPr>
          <a:xfrm>
            <a:off x="-36512" y="3212976"/>
            <a:ext cx="1806105" cy="3231654"/>
            <a:chOff x="-9413" y="3212976"/>
            <a:chExt cx="1806105" cy="3231654"/>
          </a:xfrm>
        </p:grpSpPr>
        <p:sp>
          <p:nvSpPr>
            <p:cNvPr id="13" name="Tekstvak 12"/>
            <p:cNvSpPr txBox="1"/>
            <p:nvPr/>
          </p:nvSpPr>
          <p:spPr>
            <a:xfrm>
              <a:off x="-9413" y="3212976"/>
              <a:ext cx="1806104" cy="3231654"/>
            </a:xfrm>
            <a:prstGeom prst="rect">
              <a:avLst/>
            </a:prstGeom>
            <a:noFill/>
          </p:spPr>
          <p:txBody>
            <a:bodyPr wrap="square" rtlCol="0">
              <a:spAutoFit/>
            </a:bodyPr>
            <a:lstStyle/>
            <a:p>
              <a:r>
                <a:rPr lang="nl-BE" sz="1600" dirty="0" err="1" smtClean="0"/>
                <a:t>Don’t</a:t>
              </a:r>
              <a:r>
                <a:rPr lang="nl-BE" sz="1600" dirty="0" smtClean="0"/>
                <a:t> do </a:t>
              </a:r>
              <a:r>
                <a:rPr lang="nl-BE" sz="1600" dirty="0" err="1" smtClean="0"/>
                <a:t>it</a:t>
              </a:r>
              <a:r>
                <a:rPr lang="nl-BE" sz="1600" dirty="0"/>
                <a:t> </a:t>
              </a:r>
              <a:r>
                <a:rPr lang="nl-BE" sz="1600" dirty="0" smtClean="0"/>
                <a:t>or on automatic pilot / zombie mode</a:t>
              </a:r>
            </a:p>
            <a:p>
              <a:r>
                <a:rPr lang="nl-BE" sz="1400" dirty="0" smtClean="0"/>
                <a:t>(</a:t>
              </a:r>
              <a:r>
                <a:rPr lang="nl-BE" sz="1400" dirty="0" err="1" smtClean="0"/>
                <a:t>due</a:t>
              </a:r>
              <a:r>
                <a:rPr lang="nl-BE" sz="1400" dirty="0" smtClean="0"/>
                <a:t> </a:t>
              </a:r>
              <a:r>
                <a:rPr lang="nl-BE" sz="1400" dirty="0" err="1" smtClean="0"/>
                <a:t>to</a:t>
              </a:r>
              <a:r>
                <a:rPr lang="nl-BE" sz="1400" dirty="0" smtClean="0"/>
                <a:t> </a:t>
              </a:r>
              <a:r>
                <a:rPr lang="nl-BE" sz="1400" dirty="0" err="1" smtClean="0"/>
                <a:t>lack</a:t>
              </a:r>
              <a:r>
                <a:rPr lang="nl-BE" sz="1400" dirty="0" smtClean="0"/>
                <a:t> of interest or </a:t>
              </a:r>
              <a:r>
                <a:rPr lang="nl-BE" sz="1400" dirty="0" err="1" smtClean="0"/>
                <a:t>due</a:t>
              </a:r>
              <a:r>
                <a:rPr lang="nl-BE" sz="1400" dirty="0" smtClean="0"/>
                <a:t> </a:t>
              </a:r>
              <a:r>
                <a:rPr lang="nl-BE" sz="1400" dirty="0" err="1" smtClean="0"/>
                <a:t>to</a:t>
              </a:r>
              <a:r>
                <a:rPr lang="nl-BE" sz="1400" dirty="0" smtClean="0"/>
                <a:t> </a:t>
              </a:r>
              <a:r>
                <a:rPr lang="nl-BE" sz="1400" dirty="0" err="1" smtClean="0"/>
                <a:t>felt</a:t>
              </a:r>
              <a:r>
                <a:rPr lang="nl-BE" sz="1400" dirty="0" smtClean="0"/>
                <a:t> </a:t>
              </a:r>
              <a:r>
                <a:rPr lang="nl-BE" sz="1400" dirty="0" err="1" smtClean="0"/>
                <a:t>incompetence</a:t>
              </a:r>
              <a:r>
                <a:rPr lang="nl-BE" sz="1400" dirty="0" smtClean="0"/>
                <a:t>; </a:t>
              </a:r>
              <a:r>
                <a:rPr lang="nl-BE" sz="1400" dirty="0" err="1" smtClean="0"/>
                <a:t>fostered</a:t>
              </a:r>
              <a:r>
                <a:rPr lang="nl-BE" sz="1400" dirty="0" smtClean="0"/>
                <a:t> </a:t>
              </a:r>
              <a:r>
                <a:rPr lang="nl-BE" sz="1400" dirty="0" err="1" smtClean="0"/>
                <a:t>by</a:t>
              </a:r>
              <a:r>
                <a:rPr lang="nl-BE" sz="1400" dirty="0" smtClean="0"/>
                <a:t> important </a:t>
              </a:r>
              <a:r>
                <a:rPr lang="nl-BE" sz="1400" dirty="0" err="1" smtClean="0"/>
                <a:t>others</a:t>
              </a:r>
              <a:r>
                <a:rPr lang="nl-BE" sz="1400" dirty="0" smtClean="0"/>
                <a:t> </a:t>
              </a:r>
              <a:r>
                <a:rPr lang="nl-BE" sz="1400" dirty="0" err="1" smtClean="0"/>
                <a:t>giving</a:t>
              </a:r>
              <a:r>
                <a:rPr lang="nl-BE" sz="1400" dirty="0" smtClean="0"/>
                <a:t> inconsistent responses, </a:t>
              </a:r>
              <a:r>
                <a:rPr lang="nl-BE" sz="1400" dirty="0" err="1" smtClean="0"/>
                <a:t>indicating</a:t>
              </a:r>
              <a:r>
                <a:rPr lang="nl-BE" sz="1400" dirty="0" smtClean="0"/>
                <a:t> </a:t>
              </a:r>
              <a:r>
                <a:rPr lang="nl-BE" sz="1400" dirty="0" err="1" smtClean="0"/>
                <a:t>incompetence</a:t>
              </a:r>
              <a:r>
                <a:rPr lang="nl-BE" sz="1400" dirty="0" smtClean="0"/>
                <a:t>, </a:t>
              </a:r>
              <a:r>
                <a:rPr lang="nl-BE" sz="1400" dirty="0" err="1" smtClean="0"/>
                <a:t>punishing</a:t>
              </a:r>
              <a:r>
                <a:rPr lang="nl-BE" sz="1400" dirty="0" smtClean="0"/>
                <a:t> </a:t>
              </a:r>
              <a:r>
                <a:rPr lang="nl-BE" sz="1400" dirty="0" err="1" smtClean="0"/>
                <a:t>it</a:t>
              </a:r>
              <a:r>
                <a:rPr lang="nl-BE" sz="1400" dirty="0" smtClean="0"/>
                <a:t>, </a:t>
              </a:r>
              <a:r>
                <a:rPr lang="nl-BE" sz="1400" dirty="0" err="1" smtClean="0"/>
                <a:t>not</a:t>
              </a:r>
              <a:r>
                <a:rPr lang="nl-BE" sz="1400" dirty="0" smtClean="0"/>
                <a:t> </a:t>
              </a:r>
              <a:r>
                <a:rPr lang="nl-BE" sz="1400" dirty="0" err="1" smtClean="0"/>
                <a:t>placing</a:t>
              </a:r>
              <a:r>
                <a:rPr lang="nl-BE" sz="1400" dirty="0" smtClean="0"/>
                <a:t> </a:t>
              </a:r>
              <a:r>
                <a:rPr lang="nl-BE" sz="1400" dirty="0" err="1" smtClean="0"/>
                <a:t>value</a:t>
              </a:r>
              <a:r>
                <a:rPr lang="nl-BE" sz="1400" dirty="0" smtClean="0"/>
                <a:t> on </a:t>
              </a:r>
              <a:r>
                <a:rPr lang="nl-BE" sz="1400" dirty="0" err="1" smtClean="0"/>
                <a:t>it</a:t>
              </a:r>
              <a:r>
                <a:rPr lang="nl-BE" sz="1400" dirty="0" smtClean="0"/>
                <a:t>)</a:t>
              </a:r>
            </a:p>
            <a:p>
              <a:endParaRPr lang="nl-BE" sz="1600" dirty="0" smtClean="0"/>
            </a:p>
          </p:txBody>
        </p:sp>
        <p:cxnSp>
          <p:nvCxnSpPr>
            <p:cNvPr id="16" name="Rechte verbindingslijn met pijl 15"/>
            <p:cNvCxnSpPr/>
            <p:nvPr/>
          </p:nvCxnSpPr>
          <p:spPr>
            <a:xfrm flipH="1" flipV="1">
              <a:off x="1502755" y="3717032"/>
              <a:ext cx="293937"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8" name="Rechte verbindingslijn met pijl 17"/>
          <p:cNvCxnSpPr/>
          <p:nvPr/>
        </p:nvCxnSpPr>
        <p:spPr>
          <a:xfrm flipH="1">
            <a:off x="2667000" y="4535844"/>
            <a:ext cx="88900" cy="413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ep 5"/>
          <p:cNvGrpSpPr/>
          <p:nvPr/>
        </p:nvGrpSpPr>
        <p:grpSpPr>
          <a:xfrm>
            <a:off x="3022600" y="4644598"/>
            <a:ext cx="1562100" cy="2209428"/>
            <a:chOff x="3022600" y="4644598"/>
            <a:chExt cx="1562100" cy="2209428"/>
          </a:xfrm>
        </p:grpSpPr>
        <p:sp>
          <p:nvSpPr>
            <p:cNvPr id="10" name="Tekstvak 9"/>
            <p:cNvSpPr txBox="1"/>
            <p:nvPr/>
          </p:nvSpPr>
          <p:spPr>
            <a:xfrm>
              <a:off x="3022600" y="5038144"/>
              <a:ext cx="1562100" cy="1815882"/>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for</a:t>
              </a:r>
            </a:p>
            <a:p>
              <a:pPr algn="ctr"/>
              <a:r>
                <a:rPr lang="nl-BE" sz="1600" dirty="0" err="1"/>
                <a:t>g</a:t>
              </a:r>
              <a:r>
                <a:rPr lang="nl-BE" sz="1600" dirty="0" err="1" smtClean="0"/>
                <a:t>lory</a:t>
              </a:r>
              <a:r>
                <a:rPr lang="nl-BE" sz="1600" dirty="0" smtClean="0"/>
                <a:t>, </a:t>
              </a:r>
              <a:r>
                <a:rPr lang="nl-BE" sz="1600" dirty="0" err="1" smtClean="0"/>
                <a:t>pride</a:t>
              </a:r>
              <a:r>
                <a:rPr lang="nl-BE" sz="1600" dirty="0" smtClean="0"/>
                <a:t>, </a:t>
              </a:r>
              <a:r>
                <a:rPr lang="nl-BE" sz="1600" dirty="0" err="1" smtClean="0"/>
                <a:t>avoiding</a:t>
              </a:r>
              <a:r>
                <a:rPr lang="nl-BE" sz="1600" dirty="0" smtClean="0"/>
                <a:t> </a:t>
              </a:r>
              <a:r>
                <a:rPr lang="nl-BE" sz="1600" dirty="0" err="1" smtClean="0"/>
                <a:t>shame</a:t>
              </a:r>
              <a:r>
                <a:rPr lang="nl-BE" sz="1600" dirty="0" smtClean="0"/>
                <a:t> </a:t>
              </a:r>
              <a:r>
                <a:rPr lang="nl-BE" sz="1600" dirty="0" err="1" smtClean="0"/>
                <a:t>and</a:t>
              </a:r>
              <a:r>
                <a:rPr lang="nl-BE" sz="1600" dirty="0" smtClean="0"/>
                <a:t> </a:t>
              </a:r>
              <a:r>
                <a:rPr lang="nl-BE" sz="1600" dirty="0" err="1" smtClean="0"/>
                <a:t>fear</a:t>
              </a:r>
              <a:endParaRPr lang="nl-BE" sz="1600" dirty="0" smtClean="0"/>
            </a:p>
            <a:p>
              <a:pPr algn="ctr"/>
              <a:r>
                <a:rPr lang="nl-BE" sz="1200" dirty="0" smtClean="0"/>
                <a:t>(</a:t>
              </a:r>
              <a:r>
                <a:rPr lang="nl-BE" sz="1200" dirty="0" err="1" smtClean="0"/>
                <a:t>due</a:t>
              </a:r>
              <a:r>
                <a:rPr lang="nl-BE" sz="1200" dirty="0" smtClean="0"/>
                <a:t> </a:t>
              </a:r>
              <a:r>
                <a:rPr lang="nl-BE" sz="1200" dirty="0" err="1" smtClean="0"/>
                <a:t>to</a:t>
              </a:r>
              <a:r>
                <a:rPr lang="nl-BE" sz="1200" dirty="0" smtClean="0"/>
                <a:t> </a:t>
              </a:r>
              <a:r>
                <a:rPr lang="nl-BE" sz="1200" dirty="0" err="1" smtClean="0"/>
                <a:t>conditional</a:t>
              </a:r>
              <a:r>
                <a:rPr lang="nl-BE" sz="1200" dirty="0" smtClean="0"/>
                <a:t> love, </a:t>
              </a:r>
              <a:r>
                <a:rPr lang="nl-BE" sz="1200" dirty="0" err="1" smtClean="0"/>
                <a:t>esteem</a:t>
              </a:r>
              <a:r>
                <a:rPr lang="nl-BE" sz="1200" dirty="0" smtClean="0"/>
                <a:t> </a:t>
              </a:r>
              <a:r>
                <a:rPr lang="nl-BE" sz="1200" dirty="0" err="1" smtClean="0"/>
                <a:t>and</a:t>
              </a:r>
              <a:r>
                <a:rPr lang="nl-BE" sz="1200" dirty="0" smtClean="0"/>
                <a:t> </a:t>
              </a:r>
              <a:r>
                <a:rPr lang="nl-BE" sz="1200" dirty="0" err="1" smtClean="0"/>
                <a:t>emotional</a:t>
              </a:r>
              <a:r>
                <a:rPr lang="nl-BE" sz="1200" dirty="0" smtClean="0"/>
                <a:t> security </a:t>
              </a:r>
              <a:r>
                <a:rPr lang="nl-BE" sz="1200" dirty="0" err="1" smtClean="0"/>
                <a:t>by</a:t>
              </a:r>
              <a:r>
                <a:rPr lang="nl-BE" sz="1200" dirty="0" smtClean="0"/>
                <a:t> important </a:t>
              </a:r>
              <a:r>
                <a:rPr lang="nl-BE" sz="1200" dirty="0" err="1" smtClean="0"/>
                <a:t>others</a:t>
              </a:r>
              <a:r>
                <a:rPr lang="nl-BE" sz="1200" dirty="0" smtClean="0"/>
                <a:t>)</a:t>
              </a:r>
              <a:endParaRPr lang="nl-BE" sz="1200" dirty="0"/>
            </a:p>
          </p:txBody>
        </p:sp>
        <p:cxnSp>
          <p:nvCxnSpPr>
            <p:cNvPr id="20" name="Rechte verbindingslijn met pijl 19"/>
            <p:cNvCxnSpPr/>
            <p:nvPr/>
          </p:nvCxnSpPr>
          <p:spPr>
            <a:xfrm>
              <a:off x="3803650" y="4644598"/>
              <a:ext cx="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ep 6"/>
          <p:cNvGrpSpPr/>
          <p:nvPr/>
        </p:nvGrpSpPr>
        <p:grpSpPr>
          <a:xfrm>
            <a:off x="4500245" y="4742621"/>
            <a:ext cx="1405255" cy="1838906"/>
            <a:chOff x="4500245" y="4742621"/>
            <a:chExt cx="1405255" cy="1838906"/>
          </a:xfrm>
        </p:grpSpPr>
        <p:sp>
          <p:nvSpPr>
            <p:cNvPr id="11" name="Tekstvak 10"/>
            <p:cNvSpPr txBox="1"/>
            <p:nvPr/>
          </p:nvSpPr>
          <p:spPr>
            <a:xfrm>
              <a:off x="4500245" y="5258088"/>
              <a:ext cx="1405255" cy="1323439"/>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your</a:t>
              </a:r>
              <a:r>
                <a:rPr lang="nl-BE" sz="1600" dirty="0" smtClean="0"/>
                <a:t> </a:t>
              </a:r>
              <a:r>
                <a:rPr lang="nl-BE" sz="1600" dirty="0" err="1" smtClean="0"/>
                <a:t>consciously</a:t>
              </a:r>
              <a:r>
                <a:rPr lang="nl-BE" sz="1600" dirty="0" smtClean="0"/>
                <a:t> </a:t>
              </a:r>
              <a:r>
                <a:rPr lang="nl-BE" sz="1600" dirty="0" err="1" smtClean="0"/>
                <a:t>recognise</a:t>
              </a:r>
              <a:r>
                <a:rPr lang="nl-BE" sz="1600" dirty="0" smtClean="0"/>
                <a:t> </a:t>
              </a:r>
              <a:r>
                <a:rPr lang="nl-BE" sz="1600" dirty="0" err="1" smtClean="0"/>
                <a:t>it</a:t>
              </a:r>
              <a:r>
                <a:rPr lang="nl-BE" sz="1600" dirty="0" smtClean="0"/>
                <a:t> as important</a:t>
              </a:r>
            </a:p>
          </p:txBody>
        </p:sp>
        <p:cxnSp>
          <p:nvCxnSpPr>
            <p:cNvPr id="22" name="Rechte verbindingslijn met pijl 21"/>
            <p:cNvCxnSpPr>
              <a:endCxn id="11" idx="0"/>
            </p:cNvCxnSpPr>
            <p:nvPr/>
          </p:nvCxnSpPr>
          <p:spPr>
            <a:xfrm>
              <a:off x="4902200" y="4742621"/>
              <a:ext cx="300673" cy="515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ep 7"/>
          <p:cNvGrpSpPr/>
          <p:nvPr/>
        </p:nvGrpSpPr>
        <p:grpSpPr>
          <a:xfrm>
            <a:off x="5816600" y="4644598"/>
            <a:ext cx="1549400" cy="1135797"/>
            <a:chOff x="5816600" y="4644598"/>
            <a:chExt cx="1549400" cy="1135797"/>
          </a:xfrm>
        </p:grpSpPr>
        <p:sp>
          <p:nvSpPr>
            <p:cNvPr id="12" name="Tekstvak 11"/>
            <p:cNvSpPr txBox="1"/>
            <p:nvPr/>
          </p:nvSpPr>
          <p:spPr>
            <a:xfrm>
              <a:off x="5816600" y="4949398"/>
              <a:ext cx="1549400" cy="830997"/>
            </a:xfrm>
            <a:prstGeom prst="rect">
              <a:avLst/>
            </a:prstGeom>
            <a:noFill/>
          </p:spPr>
          <p:txBody>
            <a:bodyPr wrap="square" rtlCol="0">
              <a:spAutoFit/>
            </a:bodyPr>
            <a:lstStyle/>
            <a:p>
              <a:pPr algn="ctr"/>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it</a:t>
              </a:r>
              <a:r>
                <a:rPr lang="nl-BE" sz="1600" dirty="0" smtClean="0"/>
                <a:t> fits </a:t>
              </a:r>
              <a:r>
                <a:rPr lang="nl-BE" sz="1600" dirty="0" err="1" smtClean="0"/>
                <a:t>with</a:t>
              </a:r>
              <a:r>
                <a:rPr lang="nl-BE" sz="1600" dirty="0" smtClean="0"/>
                <a:t> </a:t>
              </a:r>
              <a:r>
                <a:rPr lang="nl-BE" sz="1600" dirty="0" err="1" smtClean="0"/>
                <a:t>who</a:t>
              </a:r>
              <a:r>
                <a:rPr lang="nl-BE" sz="1600" dirty="0" smtClean="0"/>
                <a:t> </a:t>
              </a:r>
              <a:r>
                <a:rPr lang="nl-BE" sz="1600" dirty="0" err="1" smtClean="0"/>
                <a:t>you</a:t>
              </a:r>
              <a:r>
                <a:rPr lang="nl-BE" sz="1600" dirty="0" smtClean="0"/>
                <a:t> are</a:t>
              </a:r>
              <a:endParaRPr lang="nl-BE" sz="1600" dirty="0"/>
            </a:p>
          </p:txBody>
        </p:sp>
        <p:cxnSp>
          <p:nvCxnSpPr>
            <p:cNvPr id="24" name="Rechte verbindingslijn met pijl 23"/>
            <p:cNvCxnSpPr/>
            <p:nvPr/>
          </p:nvCxnSpPr>
          <p:spPr>
            <a:xfrm>
              <a:off x="5816600" y="4644598"/>
              <a:ext cx="88900" cy="269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ep 14"/>
          <p:cNvGrpSpPr/>
          <p:nvPr/>
        </p:nvGrpSpPr>
        <p:grpSpPr>
          <a:xfrm>
            <a:off x="7073900" y="4427091"/>
            <a:ext cx="1778000" cy="1077218"/>
            <a:chOff x="7073900" y="4427091"/>
            <a:chExt cx="1778000" cy="1077218"/>
          </a:xfrm>
        </p:grpSpPr>
        <p:sp>
          <p:nvSpPr>
            <p:cNvPr id="14" name="Tekstvak 13"/>
            <p:cNvSpPr txBox="1"/>
            <p:nvPr/>
          </p:nvSpPr>
          <p:spPr>
            <a:xfrm>
              <a:off x="7264400" y="4427091"/>
              <a:ext cx="1587500" cy="1077218"/>
            </a:xfrm>
            <a:prstGeom prst="rect">
              <a:avLst/>
            </a:prstGeom>
            <a:noFill/>
          </p:spPr>
          <p:txBody>
            <a:bodyPr wrap="square" rtlCol="0">
              <a:spAutoFit/>
            </a:bodyPr>
            <a:lstStyle/>
            <a:p>
              <a:r>
                <a:rPr lang="nl-BE" sz="1600" dirty="0" smtClean="0"/>
                <a:t>Do </a:t>
              </a:r>
              <a:r>
                <a:rPr lang="nl-BE" sz="1600" dirty="0" err="1" smtClean="0"/>
                <a:t>it</a:t>
              </a:r>
              <a:r>
                <a:rPr lang="nl-BE" sz="1600" dirty="0" smtClean="0"/>
                <a:t> </a:t>
              </a:r>
              <a:r>
                <a:rPr lang="nl-BE" sz="1600" dirty="0" err="1" smtClean="0"/>
                <a:t>because</a:t>
              </a:r>
              <a:r>
                <a:rPr lang="nl-BE" sz="1600" dirty="0" smtClean="0"/>
                <a:t> </a:t>
              </a:r>
              <a:r>
                <a:rPr lang="nl-BE" sz="1600" dirty="0" err="1" smtClean="0"/>
                <a:t>you</a:t>
              </a:r>
              <a:r>
                <a:rPr lang="nl-BE" sz="1600" dirty="0" smtClean="0"/>
                <a:t> </a:t>
              </a:r>
              <a:r>
                <a:rPr lang="nl-BE" sz="1600" dirty="0" err="1" smtClean="0"/>
                <a:t>find</a:t>
              </a:r>
              <a:r>
                <a:rPr lang="nl-BE" sz="1600" dirty="0" smtClean="0"/>
                <a:t> </a:t>
              </a:r>
              <a:r>
                <a:rPr lang="nl-BE" sz="1600" dirty="0" err="1" smtClean="0"/>
                <a:t>it</a:t>
              </a:r>
              <a:r>
                <a:rPr lang="nl-BE" sz="1600" dirty="0" smtClean="0"/>
                <a:t> </a:t>
              </a:r>
              <a:r>
                <a:rPr lang="nl-BE" sz="1600" dirty="0" err="1" smtClean="0"/>
                <a:t>enjoyable</a:t>
              </a:r>
              <a:r>
                <a:rPr lang="nl-BE" sz="1600" dirty="0" smtClean="0"/>
                <a:t> as </a:t>
              </a:r>
              <a:r>
                <a:rPr lang="nl-BE" sz="1600" dirty="0" err="1" smtClean="0"/>
                <a:t>such</a:t>
              </a:r>
              <a:endParaRPr lang="nl-BE" sz="1600" dirty="0"/>
            </a:p>
          </p:txBody>
        </p:sp>
        <p:cxnSp>
          <p:nvCxnSpPr>
            <p:cNvPr id="26" name="Rechte verbindingslijn met pijl 25"/>
            <p:cNvCxnSpPr/>
            <p:nvPr/>
          </p:nvCxnSpPr>
          <p:spPr>
            <a:xfrm>
              <a:off x="7073900" y="4427091"/>
              <a:ext cx="190500" cy="108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Rechthoek 22"/>
          <p:cNvSpPr/>
          <p:nvPr/>
        </p:nvSpPr>
        <p:spPr>
          <a:xfrm>
            <a:off x="5905500" y="4481467"/>
            <a:ext cx="2746102" cy="155811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9" name="Rechte verbindingslijn met pijl 18"/>
          <p:cNvCxnSpPr/>
          <p:nvPr/>
        </p:nvCxnSpPr>
        <p:spPr>
          <a:xfrm flipV="1">
            <a:off x="7683500" y="3212976"/>
            <a:ext cx="266700" cy="12141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kstvak 20"/>
          <p:cNvSpPr txBox="1"/>
          <p:nvPr/>
        </p:nvSpPr>
        <p:spPr>
          <a:xfrm>
            <a:off x="7670800" y="2281376"/>
            <a:ext cx="1342675" cy="923330"/>
          </a:xfrm>
          <a:prstGeom prst="rect">
            <a:avLst/>
          </a:prstGeom>
          <a:noFill/>
        </p:spPr>
        <p:txBody>
          <a:bodyPr wrap="square" rtlCol="0">
            <a:spAutoFit/>
          </a:bodyPr>
          <a:lstStyle/>
          <a:p>
            <a:r>
              <a:rPr lang="nl-BE" dirty="0" smtClean="0"/>
              <a:t>Link </a:t>
            </a:r>
            <a:r>
              <a:rPr lang="nl-BE" dirty="0" err="1" smtClean="0"/>
              <a:t>to</a:t>
            </a:r>
            <a:r>
              <a:rPr lang="nl-BE" dirty="0" smtClean="0"/>
              <a:t> </a:t>
            </a:r>
            <a:r>
              <a:rPr lang="nl-BE" dirty="0" err="1" smtClean="0"/>
              <a:t>identity</a:t>
            </a:r>
            <a:r>
              <a:rPr lang="nl-BE" dirty="0" smtClean="0"/>
              <a:t> </a:t>
            </a:r>
            <a:r>
              <a:rPr lang="nl-BE" dirty="0" err="1" smtClean="0"/>
              <a:t>formation</a:t>
            </a:r>
            <a:endParaRPr lang="nl-BE" dirty="0"/>
          </a:p>
        </p:txBody>
      </p:sp>
    </p:spTree>
    <p:extLst>
      <p:ext uri="{BB962C8B-B14F-4D97-AF65-F5344CB8AC3E}">
        <p14:creationId xmlns:p14="http://schemas.microsoft.com/office/powerpoint/2010/main" xmlns="" val="28400445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Identity </a:t>
            </a:r>
            <a:r>
              <a:rPr lang="nl-BE" dirty="0" err="1" smtClean="0"/>
              <a:t>formation</a:t>
            </a:r>
            <a:endParaRPr lang="nl-BE" dirty="0"/>
          </a:p>
        </p:txBody>
      </p:sp>
      <p:sp>
        <p:nvSpPr>
          <p:cNvPr id="3" name="Tijdelijke aanduiding voor inhoud 2"/>
          <p:cNvSpPr>
            <a:spLocks noGrp="1"/>
          </p:cNvSpPr>
          <p:nvPr>
            <p:ph idx="1"/>
          </p:nvPr>
        </p:nvSpPr>
        <p:spPr>
          <a:xfrm>
            <a:off x="518864" y="1556792"/>
            <a:ext cx="8229600" cy="4525963"/>
          </a:xfrm>
        </p:spPr>
        <p:txBody>
          <a:bodyPr>
            <a:normAutofit lnSpcReduction="10000"/>
          </a:bodyPr>
          <a:lstStyle/>
          <a:p>
            <a:r>
              <a:rPr lang="nl-BE" sz="2400" dirty="0" smtClean="0"/>
              <a:t>Identity = “</a:t>
            </a:r>
            <a:r>
              <a:rPr lang="nl-BE" sz="2400" dirty="0" err="1" smtClean="0"/>
              <a:t>organised</a:t>
            </a:r>
            <a:r>
              <a:rPr lang="nl-BE" sz="2400" dirty="0" smtClean="0"/>
              <a:t> systems of goals </a:t>
            </a:r>
            <a:r>
              <a:rPr lang="nl-BE" sz="2400" dirty="0" err="1" smtClean="0"/>
              <a:t>and</a:t>
            </a:r>
            <a:r>
              <a:rPr lang="nl-BE" sz="2400" dirty="0" smtClean="0"/>
              <a:t> </a:t>
            </a:r>
            <a:r>
              <a:rPr lang="nl-BE" sz="2400" dirty="0" err="1" smtClean="0"/>
              <a:t>affiliations</a:t>
            </a:r>
            <a:r>
              <a:rPr lang="nl-BE" sz="2400" dirty="0" smtClean="0"/>
              <a:t>”</a:t>
            </a:r>
          </a:p>
          <a:p>
            <a:r>
              <a:rPr lang="nl-BE" sz="2400" dirty="0" err="1" smtClean="0"/>
              <a:t>Identities</a:t>
            </a:r>
            <a:r>
              <a:rPr lang="nl-BE" sz="2400" dirty="0" smtClean="0"/>
              <a:t> are </a:t>
            </a:r>
            <a:r>
              <a:rPr lang="nl-BE" sz="2400" dirty="0" err="1" smtClean="0"/>
              <a:t>socially</a:t>
            </a:r>
            <a:r>
              <a:rPr lang="nl-BE" sz="2400" dirty="0" smtClean="0"/>
              <a:t> </a:t>
            </a:r>
            <a:r>
              <a:rPr lang="nl-BE" sz="2400" dirty="0" err="1" smtClean="0"/>
              <a:t>constructed</a:t>
            </a:r>
            <a:r>
              <a:rPr lang="nl-BE" sz="2400" dirty="0" smtClean="0"/>
              <a:t>:</a:t>
            </a:r>
          </a:p>
          <a:p>
            <a:pPr lvl="1"/>
            <a:r>
              <a:rPr lang="nl-BE" sz="2000" dirty="0" smtClean="0"/>
              <a:t>Yes, we do </a:t>
            </a:r>
            <a:r>
              <a:rPr lang="nl-BE" sz="2000" dirty="0" err="1" smtClean="0"/>
              <a:t>come</a:t>
            </a:r>
            <a:r>
              <a:rPr lang="nl-BE" sz="2000" dirty="0" smtClean="0"/>
              <a:t> </a:t>
            </a:r>
            <a:r>
              <a:rPr lang="nl-BE" sz="2000" dirty="0" err="1" smtClean="0"/>
              <a:t>into</a:t>
            </a:r>
            <a:r>
              <a:rPr lang="nl-BE" sz="2000" dirty="0" smtClean="0"/>
              <a:t> the </a:t>
            </a:r>
            <a:r>
              <a:rPr lang="nl-BE" sz="2000" dirty="0" err="1" smtClean="0"/>
              <a:t>world</a:t>
            </a:r>
            <a:r>
              <a:rPr lang="nl-BE" sz="2000" dirty="0" smtClean="0"/>
              <a:t> </a:t>
            </a:r>
            <a:r>
              <a:rPr lang="nl-BE" sz="2000" dirty="0" err="1" smtClean="0"/>
              <a:t>with</a:t>
            </a:r>
            <a:r>
              <a:rPr lang="nl-BE" sz="2000" dirty="0"/>
              <a:t> </a:t>
            </a:r>
            <a:r>
              <a:rPr lang="nl-BE" sz="2000" dirty="0" err="1" smtClean="0"/>
              <a:t>individual</a:t>
            </a:r>
            <a:r>
              <a:rPr lang="nl-BE" sz="2000" dirty="0" smtClean="0"/>
              <a:t> </a:t>
            </a:r>
            <a:r>
              <a:rPr lang="nl-BE" sz="2000" dirty="0" err="1" smtClean="0"/>
              <a:t>proclivities</a:t>
            </a:r>
            <a:r>
              <a:rPr lang="nl-BE" sz="2000" dirty="0" smtClean="0"/>
              <a:t> </a:t>
            </a:r>
            <a:r>
              <a:rPr lang="nl-BE" sz="2000" dirty="0" err="1" smtClean="0"/>
              <a:t>and</a:t>
            </a:r>
            <a:r>
              <a:rPr lang="nl-BE" sz="2000" dirty="0" smtClean="0"/>
              <a:t> </a:t>
            </a:r>
            <a:r>
              <a:rPr lang="nl-BE" sz="2000" dirty="0" err="1" smtClean="0"/>
              <a:t>interests</a:t>
            </a:r>
            <a:endParaRPr lang="nl-BE" sz="2000" dirty="0" smtClean="0"/>
          </a:p>
          <a:p>
            <a:pPr lvl="2"/>
            <a:r>
              <a:rPr lang="nl-BE" sz="1800" dirty="0" smtClean="0"/>
              <a:t>E.g. </a:t>
            </a:r>
            <a:r>
              <a:rPr lang="nl-BE" sz="1800" dirty="0" err="1" smtClean="0"/>
              <a:t>some</a:t>
            </a:r>
            <a:r>
              <a:rPr lang="nl-BE" sz="1800" dirty="0" smtClean="0"/>
              <a:t> </a:t>
            </a:r>
            <a:r>
              <a:rPr lang="nl-BE" sz="1800" dirty="0" err="1" smtClean="0"/>
              <a:t>kids</a:t>
            </a:r>
            <a:r>
              <a:rPr lang="nl-BE" sz="1800" dirty="0" smtClean="0"/>
              <a:t> </a:t>
            </a:r>
            <a:r>
              <a:rPr lang="nl-BE" sz="1800" dirty="0" err="1" smtClean="0"/>
              <a:t>like</a:t>
            </a:r>
            <a:r>
              <a:rPr lang="nl-BE" sz="1800" dirty="0" smtClean="0"/>
              <a:t> </a:t>
            </a:r>
            <a:r>
              <a:rPr lang="nl-BE" sz="1800" dirty="0" err="1" smtClean="0"/>
              <a:t>to</a:t>
            </a:r>
            <a:r>
              <a:rPr lang="nl-BE" sz="1800" dirty="0" smtClean="0"/>
              <a:t> draw, </a:t>
            </a:r>
            <a:r>
              <a:rPr lang="nl-BE" sz="1800" dirty="0" err="1" smtClean="0"/>
              <a:t>some</a:t>
            </a:r>
            <a:r>
              <a:rPr lang="nl-BE" sz="1800" dirty="0" smtClean="0"/>
              <a:t> </a:t>
            </a:r>
            <a:r>
              <a:rPr lang="nl-BE" sz="1800" dirty="0" err="1" smtClean="0"/>
              <a:t>kids</a:t>
            </a:r>
            <a:r>
              <a:rPr lang="nl-BE" sz="1800" dirty="0" smtClean="0"/>
              <a:t> </a:t>
            </a:r>
            <a:r>
              <a:rPr lang="nl-BE" sz="1800" dirty="0" err="1" smtClean="0"/>
              <a:t>like</a:t>
            </a:r>
            <a:r>
              <a:rPr lang="nl-BE" sz="1800" dirty="0" smtClean="0"/>
              <a:t> </a:t>
            </a:r>
            <a:r>
              <a:rPr lang="nl-BE" sz="1800" dirty="0" err="1" smtClean="0"/>
              <a:t>to</a:t>
            </a:r>
            <a:r>
              <a:rPr lang="nl-BE" sz="1800" dirty="0" smtClean="0"/>
              <a:t> </a:t>
            </a:r>
            <a:r>
              <a:rPr lang="nl-BE" sz="1800" dirty="0" err="1" smtClean="0"/>
              <a:t>climb</a:t>
            </a:r>
            <a:r>
              <a:rPr lang="nl-BE" sz="1800" dirty="0" smtClean="0"/>
              <a:t> trees…</a:t>
            </a:r>
          </a:p>
          <a:p>
            <a:pPr lvl="1"/>
            <a:r>
              <a:rPr lang="nl-BE" sz="2000" dirty="0" smtClean="0"/>
              <a:t>But </a:t>
            </a:r>
            <a:r>
              <a:rPr lang="nl-BE" sz="2000" dirty="0" err="1" smtClean="0"/>
              <a:t>identity</a:t>
            </a:r>
            <a:r>
              <a:rPr lang="nl-BE" sz="2000" dirty="0" smtClean="0"/>
              <a:t> </a:t>
            </a:r>
            <a:r>
              <a:rPr lang="nl-BE" sz="2000" dirty="0" err="1" smtClean="0"/>
              <a:t>construction</a:t>
            </a:r>
            <a:r>
              <a:rPr lang="nl-BE" sz="2000" dirty="0" smtClean="0"/>
              <a:t> is co-</a:t>
            </a:r>
            <a:r>
              <a:rPr lang="nl-BE" sz="2000" dirty="0" err="1" smtClean="0"/>
              <a:t>determined</a:t>
            </a:r>
            <a:r>
              <a:rPr lang="nl-BE" sz="2000" dirty="0" smtClean="0"/>
              <a:t> </a:t>
            </a:r>
            <a:r>
              <a:rPr lang="nl-BE" sz="2000" dirty="0" err="1" smtClean="0"/>
              <a:t>by</a:t>
            </a:r>
            <a:r>
              <a:rPr lang="nl-BE" sz="2000" dirty="0" smtClean="0"/>
              <a:t> </a:t>
            </a:r>
            <a:r>
              <a:rPr lang="nl-BE" sz="2000" dirty="0" err="1" smtClean="0"/>
              <a:t>socialisation</a:t>
            </a:r>
            <a:r>
              <a:rPr lang="nl-BE" sz="2000" dirty="0" smtClean="0"/>
              <a:t> </a:t>
            </a:r>
            <a:r>
              <a:rPr lang="nl-BE" sz="2000" dirty="0" err="1" smtClean="0"/>
              <a:t>processes</a:t>
            </a:r>
            <a:r>
              <a:rPr lang="nl-BE" sz="2000" dirty="0" smtClean="0"/>
              <a:t>:</a:t>
            </a:r>
          </a:p>
          <a:p>
            <a:pPr lvl="2"/>
            <a:r>
              <a:rPr lang="nl-BE" sz="1800" dirty="0" smtClean="0"/>
              <a:t>We have a </a:t>
            </a:r>
            <a:r>
              <a:rPr lang="nl-BE" sz="1800" dirty="0" err="1" smtClean="0"/>
              <a:t>tendency</a:t>
            </a:r>
            <a:r>
              <a:rPr lang="nl-BE" sz="1800" dirty="0" smtClean="0"/>
              <a:t> </a:t>
            </a:r>
            <a:r>
              <a:rPr lang="nl-BE" sz="1800" dirty="0" err="1" smtClean="0"/>
              <a:t>to</a:t>
            </a:r>
            <a:r>
              <a:rPr lang="nl-BE" sz="1800" dirty="0" smtClean="0"/>
              <a:t> view </a:t>
            </a:r>
            <a:r>
              <a:rPr lang="nl-BE" sz="1800" dirty="0" err="1" smtClean="0"/>
              <a:t>ourselves</a:t>
            </a:r>
            <a:r>
              <a:rPr lang="nl-BE" sz="1800" dirty="0" smtClean="0"/>
              <a:t> </a:t>
            </a:r>
            <a:r>
              <a:rPr lang="nl-BE" sz="1800" dirty="0" err="1" smtClean="0"/>
              <a:t>through</a:t>
            </a:r>
            <a:r>
              <a:rPr lang="nl-BE" sz="1800" dirty="0" smtClean="0"/>
              <a:t> the </a:t>
            </a:r>
            <a:r>
              <a:rPr lang="nl-BE" sz="1800" dirty="0" err="1" smtClean="0"/>
              <a:t>eyes</a:t>
            </a:r>
            <a:r>
              <a:rPr lang="nl-BE" sz="1800" dirty="0" smtClean="0"/>
              <a:t> of </a:t>
            </a:r>
            <a:r>
              <a:rPr lang="nl-BE" sz="1800" dirty="0" err="1" smtClean="0"/>
              <a:t>others</a:t>
            </a:r>
            <a:endParaRPr lang="nl-BE" sz="1800" dirty="0" smtClean="0"/>
          </a:p>
          <a:p>
            <a:pPr lvl="2"/>
            <a:r>
              <a:rPr lang="nl-BE" sz="1800" dirty="0" err="1" smtClean="0"/>
              <a:t>Hence</a:t>
            </a:r>
            <a:r>
              <a:rPr lang="nl-BE" sz="1800" dirty="0" smtClean="0"/>
              <a:t> the </a:t>
            </a:r>
            <a:r>
              <a:rPr lang="nl-BE" sz="1800" dirty="0" err="1" smtClean="0"/>
              <a:t>influence</a:t>
            </a:r>
            <a:r>
              <a:rPr lang="nl-BE" sz="1800" dirty="0" smtClean="0"/>
              <a:t> of </a:t>
            </a:r>
            <a:r>
              <a:rPr lang="nl-BE" sz="1800" dirty="0" err="1"/>
              <a:t>s</a:t>
            </a:r>
            <a:r>
              <a:rPr lang="nl-BE" sz="1800" dirty="0" err="1" smtClean="0"/>
              <a:t>ocial</a:t>
            </a:r>
            <a:r>
              <a:rPr lang="nl-BE" sz="1800" dirty="0" smtClean="0"/>
              <a:t> </a:t>
            </a:r>
            <a:r>
              <a:rPr lang="nl-BE" sz="1800" dirty="0" err="1" smtClean="0"/>
              <a:t>pressures</a:t>
            </a:r>
            <a:r>
              <a:rPr lang="nl-BE" sz="1800" dirty="0" smtClean="0"/>
              <a:t>, </a:t>
            </a:r>
            <a:r>
              <a:rPr lang="nl-BE" sz="1800" dirty="0" err="1" smtClean="0"/>
              <a:t>role</a:t>
            </a:r>
            <a:r>
              <a:rPr lang="nl-BE" sz="1800" dirty="0" smtClean="0"/>
              <a:t> </a:t>
            </a:r>
            <a:r>
              <a:rPr lang="nl-BE" sz="1800" dirty="0" err="1" smtClean="0"/>
              <a:t>models</a:t>
            </a:r>
            <a:r>
              <a:rPr lang="nl-BE" sz="1800" dirty="0" smtClean="0"/>
              <a:t>, </a:t>
            </a:r>
            <a:r>
              <a:rPr lang="nl-BE" sz="1800" dirty="0" err="1" smtClean="0"/>
              <a:t>constraints</a:t>
            </a:r>
            <a:r>
              <a:rPr lang="nl-BE" sz="1800" dirty="0" smtClean="0"/>
              <a:t>, </a:t>
            </a:r>
            <a:r>
              <a:rPr lang="nl-BE" sz="1800" dirty="0" err="1" smtClean="0"/>
              <a:t>rewards</a:t>
            </a:r>
            <a:r>
              <a:rPr lang="nl-BE" sz="1800" dirty="0" smtClean="0"/>
              <a:t>,…</a:t>
            </a:r>
            <a:r>
              <a:rPr lang="nl-BE" sz="1800" dirty="0" err="1" smtClean="0"/>
              <a:t>many</a:t>
            </a:r>
            <a:r>
              <a:rPr lang="nl-BE" sz="1800" dirty="0" smtClean="0"/>
              <a:t> of </a:t>
            </a:r>
            <a:r>
              <a:rPr lang="nl-BE" sz="1800" dirty="0" err="1" smtClean="0"/>
              <a:t>which</a:t>
            </a:r>
            <a:r>
              <a:rPr lang="nl-BE" sz="1800" dirty="0" smtClean="0"/>
              <a:t> </a:t>
            </a:r>
            <a:r>
              <a:rPr lang="nl-BE" sz="1800" dirty="0" err="1" smtClean="0"/>
              <a:t>now</a:t>
            </a:r>
            <a:r>
              <a:rPr lang="nl-BE" sz="1800" dirty="0" smtClean="0"/>
              <a:t> </a:t>
            </a:r>
            <a:r>
              <a:rPr lang="nl-BE" sz="1800" dirty="0" err="1" smtClean="0"/>
              <a:t>arrive</a:t>
            </a:r>
            <a:r>
              <a:rPr lang="nl-BE" sz="1800" dirty="0" smtClean="0"/>
              <a:t> via </a:t>
            </a:r>
            <a:r>
              <a:rPr lang="nl-BE" sz="1800" dirty="0" err="1" smtClean="0"/>
              <a:t>mass</a:t>
            </a:r>
            <a:r>
              <a:rPr lang="nl-BE" sz="1800" dirty="0" smtClean="0"/>
              <a:t> media</a:t>
            </a:r>
          </a:p>
          <a:p>
            <a:r>
              <a:rPr lang="nl-BE" sz="2800" dirty="0" smtClean="0"/>
              <a:t>“Identity </a:t>
            </a:r>
            <a:r>
              <a:rPr lang="nl-BE" sz="2800" dirty="0" err="1" smtClean="0"/>
              <a:t>formation</a:t>
            </a:r>
            <a:r>
              <a:rPr lang="nl-BE" sz="2800" dirty="0" smtClean="0"/>
              <a:t> is a </a:t>
            </a:r>
            <a:r>
              <a:rPr lang="nl-BE" sz="2800" dirty="0" err="1" smtClean="0"/>
              <a:t>process</a:t>
            </a:r>
            <a:r>
              <a:rPr lang="nl-BE" sz="2800" dirty="0" smtClean="0"/>
              <a:t> </a:t>
            </a:r>
            <a:r>
              <a:rPr lang="nl-BE" sz="2800" dirty="0" err="1" smtClean="0"/>
              <a:t>that</a:t>
            </a:r>
            <a:r>
              <a:rPr lang="nl-BE" sz="2800" dirty="0" smtClean="0"/>
              <a:t> </a:t>
            </a:r>
            <a:r>
              <a:rPr lang="nl-BE" sz="2800" dirty="0" err="1" smtClean="0"/>
              <a:t>continues</a:t>
            </a:r>
            <a:r>
              <a:rPr lang="nl-BE" sz="2800" dirty="0" smtClean="0"/>
              <a:t> </a:t>
            </a:r>
            <a:r>
              <a:rPr lang="nl-BE" sz="2800" dirty="0" err="1" smtClean="0"/>
              <a:t>throughout</a:t>
            </a:r>
            <a:r>
              <a:rPr lang="nl-BE" sz="2800" dirty="0" smtClean="0"/>
              <a:t> life,….</a:t>
            </a:r>
            <a:r>
              <a:rPr lang="nl-BE" sz="2800" dirty="0" err="1" smtClean="0"/>
              <a:t>especially</a:t>
            </a:r>
            <a:r>
              <a:rPr lang="nl-BE" sz="2800" dirty="0" smtClean="0"/>
              <a:t> </a:t>
            </a:r>
            <a:r>
              <a:rPr lang="nl-BE" sz="2800" dirty="0" err="1" smtClean="0"/>
              <a:t>when</a:t>
            </a:r>
            <a:r>
              <a:rPr lang="nl-BE" sz="2800" dirty="0" smtClean="0"/>
              <a:t> </a:t>
            </a:r>
            <a:r>
              <a:rPr lang="nl-BE" sz="2800" dirty="0" err="1" smtClean="0"/>
              <a:t>individuals</a:t>
            </a:r>
            <a:r>
              <a:rPr lang="nl-BE" sz="2800" dirty="0" smtClean="0"/>
              <a:t> shift </a:t>
            </a:r>
            <a:r>
              <a:rPr lang="nl-BE" sz="2800" dirty="0" err="1" smtClean="0"/>
              <a:t>social</a:t>
            </a:r>
            <a:r>
              <a:rPr lang="nl-BE" sz="2800" dirty="0" smtClean="0"/>
              <a:t> context…”</a:t>
            </a:r>
          </a:p>
          <a:p>
            <a:pPr lvl="2"/>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65</a:t>
            </a:fld>
            <a:endParaRPr lang="en-US" dirty="0"/>
          </a:p>
        </p:txBody>
      </p:sp>
      <p:sp>
        <p:nvSpPr>
          <p:cNvPr id="5" name="Tekstvak 4"/>
          <p:cNvSpPr txBox="1"/>
          <p:nvPr/>
        </p:nvSpPr>
        <p:spPr>
          <a:xfrm>
            <a:off x="736600" y="6515100"/>
            <a:ext cx="5438220" cy="369332"/>
          </a:xfrm>
          <a:prstGeom prst="rect">
            <a:avLst/>
          </a:prstGeom>
          <a:noFill/>
        </p:spPr>
        <p:txBody>
          <a:bodyPr wrap="none" rtlCol="0">
            <a:spAutoFit/>
          </a:bodyPr>
          <a:lstStyle/>
          <a:p>
            <a:r>
              <a:rPr lang="nl-BE" dirty="0" smtClean="0"/>
              <a:t>Ryan </a:t>
            </a:r>
            <a:r>
              <a:rPr lang="nl-BE" dirty="0" err="1" smtClean="0"/>
              <a:t>and</a:t>
            </a:r>
            <a:r>
              <a:rPr lang="nl-BE" dirty="0" smtClean="0"/>
              <a:t> </a:t>
            </a:r>
            <a:r>
              <a:rPr lang="nl-BE" dirty="0" err="1" smtClean="0"/>
              <a:t>Deci</a:t>
            </a:r>
            <a:r>
              <a:rPr lang="nl-BE" dirty="0" smtClean="0"/>
              <a:t>, </a:t>
            </a:r>
            <a:r>
              <a:rPr lang="nl-BE" dirty="0" err="1" smtClean="0"/>
              <a:t>ch</a:t>
            </a:r>
            <a:r>
              <a:rPr lang="nl-BE" dirty="0" smtClean="0"/>
              <a:t> 11, </a:t>
            </a:r>
            <a:r>
              <a:rPr lang="nl-BE" dirty="0" err="1" smtClean="0"/>
              <a:t>handbook</a:t>
            </a:r>
            <a:r>
              <a:rPr lang="nl-BE" dirty="0" smtClean="0"/>
              <a:t> of </a:t>
            </a:r>
            <a:r>
              <a:rPr lang="nl-BE" dirty="0" err="1" smtClean="0"/>
              <a:t>self</a:t>
            </a:r>
            <a:r>
              <a:rPr lang="nl-BE" dirty="0" smtClean="0"/>
              <a:t> </a:t>
            </a:r>
            <a:r>
              <a:rPr lang="nl-BE" dirty="0" err="1" smtClean="0"/>
              <a:t>and</a:t>
            </a:r>
            <a:r>
              <a:rPr lang="nl-BE" dirty="0" smtClean="0"/>
              <a:t> </a:t>
            </a:r>
            <a:r>
              <a:rPr lang="nl-BE" dirty="0" err="1" smtClean="0"/>
              <a:t>identity</a:t>
            </a:r>
            <a:endParaRPr lang="nl-BE" dirty="0"/>
          </a:p>
        </p:txBody>
      </p:sp>
    </p:spTree>
    <p:extLst>
      <p:ext uri="{BB962C8B-B14F-4D97-AF65-F5344CB8AC3E}">
        <p14:creationId xmlns:p14="http://schemas.microsoft.com/office/powerpoint/2010/main" xmlns="" val="33372948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647700"/>
          </a:xfrm>
        </p:spPr>
        <p:txBody>
          <a:bodyPr>
            <a:normAutofit fontScale="90000"/>
          </a:bodyPr>
          <a:lstStyle/>
          <a:p>
            <a:r>
              <a:rPr lang="nl-BE" dirty="0" err="1" smtClean="0"/>
              <a:t>Imagine</a:t>
            </a:r>
            <a:r>
              <a:rPr lang="nl-BE" dirty="0" smtClean="0"/>
              <a:t>…</a:t>
            </a:r>
            <a:endParaRPr lang="nl-BE" dirty="0"/>
          </a:p>
        </p:txBody>
      </p:sp>
      <p:sp>
        <p:nvSpPr>
          <p:cNvPr id="3" name="Tijdelijke aanduiding voor inhoud 2"/>
          <p:cNvSpPr>
            <a:spLocks noGrp="1"/>
          </p:cNvSpPr>
          <p:nvPr>
            <p:ph idx="1"/>
          </p:nvPr>
        </p:nvSpPr>
        <p:spPr>
          <a:xfrm>
            <a:off x="14808" y="908720"/>
            <a:ext cx="8229600" cy="5076825"/>
          </a:xfrm>
        </p:spPr>
        <p:txBody>
          <a:bodyPr/>
          <a:lstStyle/>
          <a:p>
            <a:r>
              <a:rPr lang="nl-BE" sz="2000" dirty="0" err="1" smtClean="0"/>
              <a:t>Your</a:t>
            </a:r>
            <a:r>
              <a:rPr lang="nl-BE" sz="2000" dirty="0" smtClean="0"/>
              <a:t> </a:t>
            </a:r>
            <a:r>
              <a:rPr lang="nl-BE" sz="2000" dirty="0" err="1" smtClean="0"/>
              <a:t>child</a:t>
            </a:r>
            <a:r>
              <a:rPr lang="nl-BE" sz="2000" dirty="0" smtClean="0"/>
              <a:t> is in second </a:t>
            </a:r>
            <a:r>
              <a:rPr lang="nl-BE" sz="2000" dirty="0" err="1" smtClean="0"/>
              <a:t>year</a:t>
            </a:r>
            <a:r>
              <a:rPr lang="nl-BE" sz="2000" dirty="0" smtClean="0"/>
              <a:t> of </a:t>
            </a:r>
            <a:r>
              <a:rPr lang="nl-BE" sz="2000" dirty="0" err="1" smtClean="0"/>
              <a:t>primary</a:t>
            </a:r>
            <a:r>
              <a:rPr lang="nl-BE" sz="2000" dirty="0" smtClean="0"/>
              <a:t> school</a:t>
            </a:r>
          </a:p>
          <a:p>
            <a:r>
              <a:rPr lang="nl-BE" sz="2000" dirty="0" err="1" smtClean="0"/>
              <a:t>This</a:t>
            </a:r>
            <a:r>
              <a:rPr lang="nl-BE" sz="2000" dirty="0" smtClean="0"/>
              <a:t> is </a:t>
            </a:r>
            <a:r>
              <a:rPr lang="nl-BE" sz="2000" dirty="0" err="1" smtClean="0"/>
              <a:t>when</a:t>
            </a:r>
            <a:r>
              <a:rPr lang="nl-BE" sz="2000" dirty="0" smtClean="0"/>
              <a:t> </a:t>
            </a:r>
            <a:r>
              <a:rPr lang="nl-BE" sz="2000" dirty="0" err="1" smtClean="0"/>
              <a:t>they</a:t>
            </a:r>
            <a:r>
              <a:rPr lang="nl-BE" sz="2000" dirty="0" smtClean="0"/>
              <a:t> start </a:t>
            </a:r>
            <a:r>
              <a:rPr lang="nl-BE" sz="2000" dirty="0" err="1" smtClean="0"/>
              <a:t>learning</a:t>
            </a:r>
            <a:r>
              <a:rPr lang="nl-BE" sz="2000" dirty="0" smtClean="0"/>
              <a:t> ‘</a:t>
            </a:r>
            <a:r>
              <a:rPr lang="nl-BE" sz="2000" dirty="0" err="1" smtClean="0"/>
              <a:t>tables</a:t>
            </a:r>
            <a:r>
              <a:rPr lang="nl-BE" sz="2000" dirty="0" smtClean="0"/>
              <a:t>’ (1x2, 2x2, …)</a:t>
            </a:r>
          </a:p>
          <a:p>
            <a:r>
              <a:rPr lang="nl-BE" sz="2000" dirty="0" err="1" smtClean="0"/>
              <a:t>Imagine</a:t>
            </a:r>
            <a:r>
              <a:rPr lang="nl-BE" sz="2000" dirty="0" smtClean="0"/>
              <a:t> </a:t>
            </a:r>
            <a:r>
              <a:rPr lang="nl-BE" sz="2000" dirty="0" err="1" smtClean="0"/>
              <a:t>your</a:t>
            </a:r>
            <a:r>
              <a:rPr lang="nl-BE" sz="2000" dirty="0" smtClean="0"/>
              <a:t> </a:t>
            </a:r>
            <a:r>
              <a:rPr lang="nl-BE" sz="2000" dirty="0" err="1" smtClean="0"/>
              <a:t>child</a:t>
            </a:r>
            <a:r>
              <a:rPr lang="nl-BE" sz="2000" dirty="0" smtClean="0"/>
              <a:t> is </a:t>
            </a:r>
            <a:r>
              <a:rPr lang="nl-BE" sz="2000" dirty="0" err="1" smtClean="0"/>
              <a:t>not</a:t>
            </a:r>
            <a:r>
              <a:rPr lang="nl-BE" sz="2000" dirty="0" smtClean="0"/>
              <a:t> </a:t>
            </a:r>
            <a:r>
              <a:rPr lang="nl-BE" sz="2000" dirty="0" err="1" smtClean="0"/>
              <a:t>interested</a:t>
            </a:r>
            <a:r>
              <a:rPr lang="nl-BE" sz="2000" dirty="0" smtClean="0"/>
              <a:t> </a:t>
            </a:r>
            <a:r>
              <a:rPr lang="nl-BE" sz="2000" dirty="0" err="1" smtClean="0"/>
              <a:t>much</a:t>
            </a:r>
            <a:r>
              <a:rPr lang="nl-BE" sz="2000" dirty="0" smtClean="0"/>
              <a:t> in </a:t>
            </a:r>
            <a:r>
              <a:rPr lang="nl-BE" sz="2000" dirty="0" err="1" smtClean="0"/>
              <a:t>this</a:t>
            </a:r>
            <a:r>
              <a:rPr lang="nl-BE" sz="2000" dirty="0" smtClean="0"/>
              <a:t> (</a:t>
            </a:r>
            <a:r>
              <a:rPr lang="nl-BE" sz="2000" dirty="0" err="1" smtClean="0"/>
              <a:t>likes</a:t>
            </a:r>
            <a:r>
              <a:rPr lang="nl-BE" sz="2000" dirty="0" smtClean="0"/>
              <a:t> </a:t>
            </a:r>
            <a:r>
              <a:rPr lang="nl-BE" sz="2000" dirty="0" err="1" smtClean="0"/>
              <a:t>to</a:t>
            </a:r>
            <a:r>
              <a:rPr lang="nl-BE" sz="2000" dirty="0" smtClean="0"/>
              <a:t> </a:t>
            </a:r>
            <a:r>
              <a:rPr lang="nl-BE" sz="2000" dirty="0" err="1" smtClean="0"/>
              <a:t>read</a:t>
            </a:r>
            <a:r>
              <a:rPr lang="nl-BE" sz="2000" dirty="0" smtClean="0"/>
              <a:t> </a:t>
            </a:r>
            <a:r>
              <a:rPr lang="nl-BE" sz="2000" dirty="0" err="1" smtClean="0"/>
              <a:t>rather</a:t>
            </a:r>
            <a:r>
              <a:rPr lang="nl-BE" sz="2000" dirty="0" smtClean="0"/>
              <a:t> </a:t>
            </a:r>
            <a:r>
              <a:rPr lang="nl-BE" sz="2000" dirty="0" err="1" smtClean="0"/>
              <a:t>than</a:t>
            </a:r>
            <a:r>
              <a:rPr lang="nl-BE" sz="2000" dirty="0" smtClean="0"/>
              <a:t> do </a:t>
            </a:r>
            <a:r>
              <a:rPr lang="nl-BE" sz="2000" dirty="0" err="1" smtClean="0"/>
              <a:t>numbers</a:t>
            </a:r>
            <a:r>
              <a:rPr lang="nl-BE" sz="2000" dirty="0" smtClean="0"/>
              <a:t>)?  How do </a:t>
            </a:r>
            <a:r>
              <a:rPr lang="nl-BE" sz="2000" dirty="0" err="1" smtClean="0"/>
              <a:t>you</a:t>
            </a:r>
            <a:r>
              <a:rPr lang="nl-BE" sz="2000" dirty="0" smtClean="0"/>
              <a:t> approach </a:t>
            </a:r>
            <a:r>
              <a:rPr lang="nl-BE" sz="2000" dirty="0" err="1" smtClean="0"/>
              <a:t>this</a:t>
            </a:r>
            <a:r>
              <a:rPr lang="nl-BE" sz="2000" dirty="0" smtClean="0"/>
              <a:t>?</a:t>
            </a:r>
          </a:p>
          <a:p>
            <a:pPr lvl="1"/>
            <a:r>
              <a:rPr lang="nl-BE" sz="1800" dirty="0" smtClean="0"/>
              <a:t>A- Show no interest in </a:t>
            </a:r>
            <a:r>
              <a:rPr lang="nl-BE" sz="1800" dirty="0" err="1" smtClean="0"/>
              <a:t>it</a:t>
            </a:r>
            <a:endParaRPr lang="nl-BE" sz="1800" dirty="0" smtClean="0"/>
          </a:p>
          <a:p>
            <a:pPr lvl="1"/>
            <a:r>
              <a:rPr lang="nl-BE" sz="1800" dirty="0" smtClean="0"/>
              <a:t>B- Offer </a:t>
            </a:r>
            <a:r>
              <a:rPr lang="nl-BE" sz="1800" dirty="0" err="1" smtClean="0"/>
              <a:t>reward</a:t>
            </a:r>
            <a:r>
              <a:rPr lang="nl-BE" sz="1800" dirty="0" smtClean="0"/>
              <a:t> </a:t>
            </a:r>
            <a:r>
              <a:rPr lang="nl-BE" sz="1800" dirty="0" err="1" smtClean="0"/>
              <a:t>if</a:t>
            </a:r>
            <a:r>
              <a:rPr lang="nl-BE" sz="1800" dirty="0" smtClean="0"/>
              <a:t> </a:t>
            </a:r>
            <a:r>
              <a:rPr lang="nl-BE" sz="1800" dirty="0" err="1" smtClean="0"/>
              <a:t>child</a:t>
            </a:r>
            <a:r>
              <a:rPr lang="nl-BE" sz="1800" dirty="0" smtClean="0"/>
              <a:t> does the </a:t>
            </a:r>
            <a:r>
              <a:rPr lang="nl-BE" sz="1800" dirty="0" err="1" smtClean="0"/>
              <a:t>tables</a:t>
            </a:r>
            <a:endParaRPr lang="nl-BE" sz="1800" dirty="0" smtClean="0"/>
          </a:p>
          <a:p>
            <a:pPr lvl="1"/>
            <a:r>
              <a:rPr lang="nl-BE" sz="1800" dirty="0" smtClean="0"/>
              <a:t>C- </a:t>
            </a:r>
            <a:r>
              <a:rPr lang="nl-BE" sz="1800" dirty="0" err="1" smtClean="0"/>
              <a:t>Threaten</a:t>
            </a:r>
            <a:r>
              <a:rPr lang="nl-BE" sz="1800" dirty="0" smtClean="0"/>
              <a:t> the </a:t>
            </a:r>
            <a:r>
              <a:rPr lang="nl-BE" sz="1800" dirty="0" err="1" smtClean="0"/>
              <a:t>child</a:t>
            </a:r>
            <a:r>
              <a:rPr lang="nl-BE" sz="1800" dirty="0" smtClean="0"/>
              <a:t> </a:t>
            </a:r>
            <a:r>
              <a:rPr lang="nl-BE" sz="1800" dirty="0" err="1" smtClean="0"/>
              <a:t>with</a:t>
            </a:r>
            <a:r>
              <a:rPr lang="nl-BE" sz="1800" dirty="0" smtClean="0"/>
              <a:t> </a:t>
            </a:r>
            <a:r>
              <a:rPr lang="nl-BE" sz="1800" dirty="0" err="1" smtClean="0"/>
              <a:t>punishment</a:t>
            </a:r>
            <a:endParaRPr lang="nl-BE" sz="1800" dirty="0"/>
          </a:p>
          <a:p>
            <a:pPr lvl="1"/>
            <a:r>
              <a:rPr lang="nl-BE" sz="1800" dirty="0"/>
              <a:t>D</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proud</a:t>
            </a:r>
            <a:r>
              <a:rPr lang="nl-BE" sz="1800" dirty="0" smtClean="0"/>
              <a:t> </a:t>
            </a:r>
            <a:r>
              <a:rPr lang="nl-BE" sz="1800" dirty="0" err="1" smtClean="0"/>
              <a:t>when</a:t>
            </a:r>
            <a:r>
              <a:rPr lang="nl-BE" sz="1800" dirty="0" smtClean="0"/>
              <a:t> </a:t>
            </a:r>
            <a:r>
              <a:rPr lang="nl-BE" sz="1800" dirty="0" err="1" smtClean="0"/>
              <a:t>they</a:t>
            </a:r>
            <a:r>
              <a:rPr lang="nl-BE" sz="1800" dirty="0" smtClean="0"/>
              <a:t> do </a:t>
            </a:r>
            <a:r>
              <a:rPr lang="nl-BE" sz="1800" dirty="0" err="1" smtClean="0"/>
              <a:t>it</a:t>
            </a:r>
            <a:endParaRPr lang="nl-BE" sz="1800" dirty="0"/>
          </a:p>
          <a:p>
            <a:pPr lvl="1"/>
            <a:r>
              <a:rPr lang="nl-BE" sz="1800" dirty="0"/>
              <a:t>E</a:t>
            </a:r>
            <a:r>
              <a:rPr lang="nl-BE" sz="1800" dirty="0" smtClean="0"/>
              <a:t>- Make </a:t>
            </a:r>
            <a:r>
              <a:rPr lang="nl-BE" sz="1800" dirty="0" err="1" smtClean="0"/>
              <a:t>clear</a:t>
            </a:r>
            <a:r>
              <a:rPr lang="nl-BE" sz="1800" dirty="0" smtClean="0"/>
              <a:t> </a:t>
            </a:r>
            <a:r>
              <a:rPr lang="nl-BE" sz="1800" dirty="0" err="1" smtClean="0"/>
              <a:t>that</a:t>
            </a:r>
            <a:r>
              <a:rPr lang="nl-BE" sz="1800" dirty="0" smtClean="0"/>
              <a:t> </a:t>
            </a:r>
            <a:r>
              <a:rPr lang="nl-BE" sz="1800" dirty="0" err="1" smtClean="0"/>
              <a:t>you</a:t>
            </a:r>
            <a:r>
              <a:rPr lang="nl-BE" sz="1800" dirty="0" smtClean="0"/>
              <a:t> </a:t>
            </a:r>
            <a:r>
              <a:rPr lang="nl-BE" sz="1800" dirty="0" err="1" smtClean="0"/>
              <a:t>will</a:t>
            </a:r>
            <a:r>
              <a:rPr lang="nl-BE" sz="1800" dirty="0" smtClean="0"/>
              <a:t> </a:t>
            </a:r>
            <a:r>
              <a:rPr lang="nl-BE" sz="1800" dirty="0" err="1" smtClean="0"/>
              <a:t>be</a:t>
            </a:r>
            <a:r>
              <a:rPr lang="nl-BE" sz="1800" dirty="0" smtClean="0"/>
              <a:t> </a:t>
            </a:r>
            <a:r>
              <a:rPr lang="nl-BE" sz="1800" dirty="0" err="1" smtClean="0"/>
              <a:t>disappointed</a:t>
            </a:r>
            <a:r>
              <a:rPr lang="nl-BE" sz="1800" dirty="0" smtClean="0"/>
              <a:t> </a:t>
            </a:r>
            <a:r>
              <a:rPr lang="nl-BE" sz="1800" dirty="0" err="1" smtClean="0"/>
              <a:t>when</a:t>
            </a:r>
            <a:r>
              <a:rPr lang="nl-BE" sz="1800" dirty="0" smtClean="0"/>
              <a:t> </a:t>
            </a:r>
            <a:r>
              <a:rPr lang="nl-BE" sz="1800" dirty="0" err="1" smtClean="0"/>
              <a:t>they</a:t>
            </a:r>
            <a:r>
              <a:rPr lang="nl-BE" sz="1800" dirty="0" smtClean="0"/>
              <a:t> </a:t>
            </a:r>
            <a:r>
              <a:rPr lang="nl-BE" sz="1800" dirty="0" err="1" smtClean="0"/>
              <a:t>don’t</a:t>
            </a:r>
            <a:endParaRPr lang="nl-BE" sz="1800" dirty="0" smtClean="0"/>
          </a:p>
          <a:p>
            <a:pPr lvl="1"/>
            <a:r>
              <a:rPr lang="nl-BE" sz="1800" dirty="0" smtClean="0"/>
              <a:t>F- Help </a:t>
            </a:r>
            <a:r>
              <a:rPr lang="nl-BE" sz="1800" dirty="0" err="1" smtClean="0"/>
              <a:t>them</a:t>
            </a:r>
            <a:r>
              <a:rPr lang="nl-BE" sz="1800" dirty="0" smtClean="0"/>
              <a:t> </a:t>
            </a:r>
            <a:r>
              <a:rPr lang="nl-BE" sz="1800" dirty="0" err="1" smtClean="0"/>
              <a:t>think</a:t>
            </a:r>
            <a:r>
              <a:rPr lang="nl-BE" sz="1800" dirty="0" smtClean="0"/>
              <a:t> </a:t>
            </a:r>
            <a:r>
              <a:rPr lang="nl-BE" sz="1800" dirty="0" err="1" smtClean="0"/>
              <a:t>about</a:t>
            </a:r>
            <a:r>
              <a:rPr lang="nl-BE" sz="1800" dirty="0" smtClean="0"/>
              <a:t> </a:t>
            </a:r>
            <a:r>
              <a:rPr lang="nl-BE" sz="1800" dirty="0" err="1" smtClean="0"/>
              <a:t>why</a:t>
            </a:r>
            <a:r>
              <a:rPr lang="nl-BE" sz="1800" dirty="0" smtClean="0"/>
              <a:t> </a:t>
            </a:r>
            <a:r>
              <a:rPr lang="nl-BE" sz="1800" dirty="0" err="1" smtClean="0"/>
              <a:t>it</a:t>
            </a:r>
            <a:r>
              <a:rPr lang="nl-BE" sz="1800" dirty="0" smtClean="0"/>
              <a:t> </a:t>
            </a:r>
            <a:r>
              <a:rPr lang="nl-BE" sz="1800" dirty="0" err="1" smtClean="0"/>
              <a:t>may</a:t>
            </a:r>
            <a:r>
              <a:rPr lang="nl-BE" sz="1800" dirty="0" smtClean="0"/>
              <a:t> </a:t>
            </a:r>
            <a:r>
              <a:rPr lang="nl-BE" sz="1800" dirty="0" err="1" smtClean="0"/>
              <a:t>be</a:t>
            </a:r>
            <a:r>
              <a:rPr lang="nl-BE" sz="1800" dirty="0" smtClean="0"/>
              <a:t> important </a:t>
            </a:r>
            <a:r>
              <a:rPr lang="nl-BE" sz="1800" dirty="0" err="1" smtClean="0"/>
              <a:t>to</a:t>
            </a:r>
            <a:r>
              <a:rPr lang="nl-BE" sz="1800" dirty="0" smtClean="0"/>
              <a:t> </a:t>
            </a:r>
            <a:r>
              <a:rPr lang="nl-BE" sz="1800" dirty="0" err="1" smtClean="0"/>
              <a:t>them</a:t>
            </a:r>
            <a:endParaRPr lang="nl-BE" sz="1800" dirty="0" smtClean="0"/>
          </a:p>
          <a:p>
            <a:pPr lvl="1"/>
            <a:r>
              <a:rPr lang="nl-BE" sz="1800" dirty="0" smtClean="0"/>
              <a:t>G- </a:t>
            </a:r>
            <a:r>
              <a:rPr lang="nl-BE" sz="1800" dirty="0" err="1" smtClean="0"/>
              <a:t>Recognise</a:t>
            </a:r>
            <a:r>
              <a:rPr lang="nl-BE" sz="1800" dirty="0" smtClean="0"/>
              <a:t> the </a:t>
            </a:r>
            <a:r>
              <a:rPr lang="nl-BE" sz="1800" dirty="0" err="1" smtClean="0"/>
              <a:t>challenge</a:t>
            </a:r>
            <a:r>
              <a:rPr lang="nl-BE" sz="1800" dirty="0"/>
              <a:t> </a:t>
            </a:r>
            <a:r>
              <a:rPr lang="nl-BE" sz="1800" dirty="0" err="1" smtClean="0"/>
              <a:t>they</a:t>
            </a:r>
            <a:r>
              <a:rPr lang="nl-BE" sz="1800" dirty="0" smtClean="0"/>
              <a:t> face but </a:t>
            </a:r>
            <a:r>
              <a:rPr lang="nl-BE" sz="1800" dirty="0" err="1" smtClean="0"/>
              <a:t>express</a:t>
            </a:r>
            <a:r>
              <a:rPr lang="nl-BE" sz="1800" dirty="0" smtClean="0"/>
              <a:t> </a:t>
            </a:r>
            <a:r>
              <a:rPr lang="nl-BE" sz="1800" dirty="0" err="1" smtClean="0"/>
              <a:t>confidence</a:t>
            </a:r>
            <a:r>
              <a:rPr lang="nl-BE" sz="1800" dirty="0" smtClean="0"/>
              <a:t> </a:t>
            </a:r>
            <a:r>
              <a:rPr lang="nl-BE" sz="1800" dirty="0" err="1" smtClean="0"/>
              <a:t>they</a:t>
            </a:r>
            <a:r>
              <a:rPr lang="nl-BE" sz="1800" dirty="0" smtClean="0"/>
              <a:t> </a:t>
            </a:r>
            <a:r>
              <a:rPr lang="nl-BE" sz="1800" dirty="0" err="1" smtClean="0"/>
              <a:t>can</a:t>
            </a:r>
            <a:r>
              <a:rPr lang="nl-BE" sz="1800" dirty="0" smtClean="0"/>
              <a:t> do </a:t>
            </a:r>
            <a:r>
              <a:rPr lang="nl-BE" sz="1800" dirty="0" err="1" smtClean="0"/>
              <a:t>it</a:t>
            </a:r>
            <a:r>
              <a:rPr lang="nl-BE" sz="1800" dirty="0"/>
              <a:t> </a:t>
            </a:r>
            <a:r>
              <a:rPr lang="nl-BE" sz="1800" dirty="0" err="1" smtClean="0"/>
              <a:t>and</a:t>
            </a:r>
            <a:r>
              <a:rPr lang="nl-BE" sz="1800" dirty="0" smtClean="0"/>
              <a:t> </a:t>
            </a:r>
            <a:r>
              <a:rPr lang="nl-BE" sz="1800" dirty="0" err="1" smtClean="0"/>
              <a:t>that</a:t>
            </a:r>
            <a:r>
              <a:rPr lang="nl-BE" sz="1800" dirty="0" smtClean="0"/>
              <a:t> </a:t>
            </a:r>
            <a:r>
              <a:rPr lang="nl-BE" sz="1800" dirty="0" err="1" smtClean="0"/>
              <a:t>you</a:t>
            </a:r>
            <a:r>
              <a:rPr lang="nl-BE" sz="1800" dirty="0" smtClean="0"/>
              <a:t> are </a:t>
            </a:r>
            <a:r>
              <a:rPr lang="nl-BE" sz="1800" dirty="0" err="1" smtClean="0"/>
              <a:t>there</a:t>
            </a:r>
            <a:r>
              <a:rPr lang="nl-BE" sz="1800" dirty="0" smtClean="0"/>
              <a:t> </a:t>
            </a:r>
            <a:r>
              <a:rPr lang="nl-BE" sz="1800" dirty="0" err="1" smtClean="0"/>
              <a:t>to</a:t>
            </a:r>
            <a:r>
              <a:rPr lang="nl-BE" sz="1800" dirty="0" smtClean="0"/>
              <a:t> help </a:t>
            </a:r>
            <a:r>
              <a:rPr lang="nl-BE" sz="1800" dirty="0" err="1" smtClean="0"/>
              <a:t>them</a:t>
            </a:r>
            <a:r>
              <a:rPr lang="nl-BE" sz="1800" dirty="0" smtClean="0"/>
              <a:t>. </a:t>
            </a:r>
            <a:r>
              <a:rPr lang="nl-BE" sz="1800" dirty="0" err="1" smtClean="0"/>
              <a:t>Give</a:t>
            </a:r>
            <a:r>
              <a:rPr lang="nl-BE" sz="1800" dirty="0" smtClean="0"/>
              <a:t> </a:t>
            </a:r>
            <a:r>
              <a:rPr lang="nl-BE" sz="1800" dirty="0" err="1" smtClean="0"/>
              <a:t>positive</a:t>
            </a:r>
            <a:r>
              <a:rPr lang="nl-BE" sz="1800" dirty="0" smtClean="0"/>
              <a:t> </a:t>
            </a:r>
            <a:r>
              <a:rPr lang="nl-BE" sz="1800" dirty="0" err="1" smtClean="0"/>
              <a:t>feed-back</a:t>
            </a:r>
            <a:r>
              <a:rPr lang="nl-BE" sz="1800" dirty="0" smtClean="0"/>
              <a:t> </a:t>
            </a:r>
            <a:r>
              <a:rPr lang="nl-BE" sz="1800" dirty="0" err="1" smtClean="0"/>
              <a:t>when</a:t>
            </a:r>
            <a:r>
              <a:rPr lang="nl-BE" sz="1800" dirty="0" smtClean="0"/>
              <a:t> </a:t>
            </a:r>
            <a:r>
              <a:rPr lang="nl-BE" sz="1800" dirty="0" err="1" smtClean="0"/>
              <a:t>they</a:t>
            </a:r>
            <a:r>
              <a:rPr lang="nl-BE" sz="1800" dirty="0" smtClean="0"/>
              <a:t> start.</a:t>
            </a:r>
          </a:p>
          <a:p>
            <a:pPr lvl="1"/>
            <a:r>
              <a:rPr lang="nl-BE" sz="1800" dirty="0" smtClean="0"/>
              <a:t>H- Help </a:t>
            </a:r>
            <a:r>
              <a:rPr lang="nl-BE" sz="1800" dirty="0" err="1" smtClean="0"/>
              <a:t>them</a:t>
            </a:r>
            <a:r>
              <a:rPr lang="nl-BE" sz="1800" dirty="0" smtClean="0"/>
              <a:t> </a:t>
            </a:r>
            <a:r>
              <a:rPr lang="nl-BE" sz="1800" dirty="0" err="1" smtClean="0"/>
              <a:t>consciously</a:t>
            </a:r>
            <a:r>
              <a:rPr lang="nl-BE" sz="1800" dirty="0" smtClean="0"/>
              <a:t> </a:t>
            </a:r>
            <a:r>
              <a:rPr lang="nl-BE" sz="1800" dirty="0" err="1" smtClean="0"/>
              <a:t>relate</a:t>
            </a:r>
            <a:r>
              <a:rPr lang="nl-BE" sz="1800" dirty="0" smtClean="0"/>
              <a:t> </a:t>
            </a:r>
            <a:r>
              <a:rPr lang="nl-BE" sz="1800" dirty="0" err="1" smtClean="0"/>
              <a:t>tables</a:t>
            </a:r>
            <a:r>
              <a:rPr lang="nl-BE" sz="1800" dirty="0" smtClean="0"/>
              <a:t> </a:t>
            </a:r>
            <a:r>
              <a:rPr lang="nl-BE" sz="1800" dirty="0" err="1" smtClean="0"/>
              <a:t>to</a:t>
            </a:r>
            <a:r>
              <a:rPr lang="nl-BE" sz="1800" dirty="0" smtClean="0"/>
              <a:t> </a:t>
            </a:r>
            <a:r>
              <a:rPr lang="nl-BE" sz="1800" dirty="0" err="1" smtClean="0"/>
              <a:t>their</a:t>
            </a:r>
            <a:r>
              <a:rPr lang="nl-BE" sz="1800" dirty="0" smtClean="0"/>
              <a:t> </a:t>
            </a:r>
            <a:r>
              <a:rPr lang="nl-BE" sz="1800" dirty="0" err="1" smtClean="0"/>
              <a:t>identity</a:t>
            </a:r>
            <a:r>
              <a:rPr lang="nl-BE" sz="1800" dirty="0" smtClean="0"/>
              <a:t> e.g. </a:t>
            </a:r>
            <a:r>
              <a:rPr lang="nl-BE" sz="1800" dirty="0" err="1" smtClean="0"/>
              <a:t>tables</a:t>
            </a:r>
            <a:r>
              <a:rPr lang="nl-BE" sz="1800" dirty="0" smtClean="0"/>
              <a:t> are </a:t>
            </a:r>
            <a:r>
              <a:rPr lang="nl-BE" sz="1800" dirty="0" err="1" smtClean="0"/>
              <a:t>about</a:t>
            </a:r>
            <a:r>
              <a:rPr lang="nl-BE" sz="1800" dirty="0" smtClean="0"/>
              <a:t> persevering </a:t>
            </a:r>
            <a:r>
              <a:rPr lang="nl-BE" sz="1800" dirty="0" err="1" smtClean="0"/>
              <a:t>and</a:t>
            </a:r>
            <a:r>
              <a:rPr lang="nl-BE" sz="1800" dirty="0" smtClean="0"/>
              <a:t> </a:t>
            </a:r>
            <a:r>
              <a:rPr lang="nl-BE" sz="1800" dirty="0" err="1" smtClean="0"/>
              <a:t>this</a:t>
            </a:r>
            <a:r>
              <a:rPr lang="nl-BE" sz="1800" dirty="0" smtClean="0"/>
              <a:t> is in </a:t>
            </a:r>
            <a:r>
              <a:rPr lang="nl-BE" sz="1800" dirty="0" err="1" smtClean="0"/>
              <a:t>your</a:t>
            </a:r>
            <a:r>
              <a:rPr lang="nl-BE" sz="1800" dirty="0" smtClean="0"/>
              <a:t> </a:t>
            </a:r>
            <a:r>
              <a:rPr lang="nl-BE" sz="1800" dirty="0" err="1" smtClean="0"/>
              <a:t>nature</a:t>
            </a:r>
            <a:endParaRPr lang="nl-BE" sz="1800" dirty="0" smtClean="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66</a:t>
            </a:fld>
            <a:endParaRPr lang="en-US" dirty="0">
              <a:solidFill>
                <a:prstClr val="black">
                  <a:tint val="75000"/>
                </a:prstClr>
              </a:solidFill>
            </a:endParaRPr>
          </a:p>
        </p:txBody>
      </p:sp>
      <p:sp>
        <p:nvSpPr>
          <p:cNvPr id="5" name="Tekstvak 4"/>
          <p:cNvSpPr txBox="1"/>
          <p:nvPr/>
        </p:nvSpPr>
        <p:spPr>
          <a:xfrm>
            <a:off x="3635896" y="2276872"/>
            <a:ext cx="1336520" cy="369332"/>
          </a:xfrm>
          <a:prstGeom prst="rect">
            <a:avLst/>
          </a:prstGeom>
          <a:noFill/>
        </p:spPr>
        <p:txBody>
          <a:bodyPr wrap="none" rtlCol="0">
            <a:spAutoFit/>
          </a:bodyPr>
          <a:lstStyle/>
          <a:p>
            <a:r>
              <a:rPr lang="nl-BE" dirty="0" err="1" smtClean="0">
                <a:solidFill>
                  <a:srgbClr val="FF0000"/>
                </a:solidFill>
              </a:rPr>
              <a:t>Amotivation</a:t>
            </a:r>
            <a:endParaRPr lang="nl-BE" dirty="0">
              <a:solidFill>
                <a:srgbClr val="FF0000"/>
              </a:solidFill>
            </a:endParaRPr>
          </a:p>
        </p:txBody>
      </p:sp>
      <p:sp>
        <p:nvSpPr>
          <p:cNvPr id="7" name="Tekstvak 6"/>
          <p:cNvSpPr txBox="1"/>
          <p:nvPr/>
        </p:nvSpPr>
        <p:spPr>
          <a:xfrm>
            <a:off x="5076056" y="2924944"/>
            <a:ext cx="1963486" cy="369332"/>
          </a:xfrm>
          <a:prstGeom prst="rect">
            <a:avLst/>
          </a:prstGeom>
          <a:noFill/>
        </p:spPr>
        <p:txBody>
          <a:bodyPr wrap="none" rtlCol="0">
            <a:spAutoFit/>
          </a:bodyPr>
          <a:lstStyle/>
          <a:p>
            <a:r>
              <a:rPr lang="nl-BE" dirty="0" err="1" smtClean="0">
                <a:solidFill>
                  <a:srgbClr val="FF0000"/>
                </a:solidFill>
              </a:rPr>
              <a:t>External</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9" name="Tekstvak 8"/>
          <p:cNvSpPr txBox="1"/>
          <p:nvPr/>
        </p:nvSpPr>
        <p:spPr>
          <a:xfrm>
            <a:off x="4860032" y="2636912"/>
            <a:ext cx="1963486" cy="369332"/>
          </a:xfrm>
          <a:prstGeom prst="rect">
            <a:avLst/>
          </a:prstGeom>
          <a:noFill/>
        </p:spPr>
        <p:txBody>
          <a:bodyPr wrap="none" rtlCol="0">
            <a:spAutoFit/>
          </a:bodyPr>
          <a:lstStyle/>
          <a:p>
            <a:r>
              <a:rPr lang="nl-BE" dirty="0" err="1" smtClean="0">
                <a:solidFill>
                  <a:srgbClr val="FF0000"/>
                </a:solidFill>
              </a:rPr>
              <a:t>External</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0" name="Tekstvak 9"/>
          <p:cNvSpPr txBox="1"/>
          <p:nvPr/>
        </p:nvSpPr>
        <p:spPr>
          <a:xfrm>
            <a:off x="6948264" y="3635732"/>
            <a:ext cx="2227854" cy="369332"/>
          </a:xfrm>
          <a:prstGeom prst="rect">
            <a:avLst/>
          </a:prstGeom>
          <a:noFill/>
        </p:spPr>
        <p:txBody>
          <a:bodyPr wrap="none" rtlCol="0">
            <a:spAutoFit/>
          </a:bodyPr>
          <a:lstStyle/>
          <a:p>
            <a:r>
              <a:rPr lang="nl-BE" dirty="0" err="1" smtClean="0">
                <a:solidFill>
                  <a:srgbClr val="FF0000"/>
                </a:solidFill>
              </a:rPr>
              <a:t>Introjected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1" name="Tekstvak 10"/>
          <p:cNvSpPr txBox="1"/>
          <p:nvPr/>
        </p:nvSpPr>
        <p:spPr>
          <a:xfrm>
            <a:off x="6156176" y="3284984"/>
            <a:ext cx="2227854" cy="369332"/>
          </a:xfrm>
          <a:prstGeom prst="rect">
            <a:avLst/>
          </a:prstGeom>
          <a:noFill/>
        </p:spPr>
        <p:txBody>
          <a:bodyPr wrap="none" rtlCol="0">
            <a:spAutoFit/>
          </a:bodyPr>
          <a:lstStyle/>
          <a:p>
            <a:r>
              <a:rPr lang="nl-BE" dirty="0" err="1" smtClean="0">
                <a:solidFill>
                  <a:srgbClr val="FF0000"/>
                </a:solidFill>
              </a:rPr>
              <a:t>Introjected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2" name="Tekstvak 11"/>
          <p:cNvSpPr txBox="1"/>
          <p:nvPr/>
        </p:nvSpPr>
        <p:spPr>
          <a:xfrm>
            <a:off x="6732240" y="3933056"/>
            <a:ext cx="2101024" cy="369332"/>
          </a:xfrm>
          <a:prstGeom prst="rect">
            <a:avLst/>
          </a:prstGeom>
          <a:noFill/>
        </p:spPr>
        <p:txBody>
          <a:bodyPr wrap="none" rtlCol="0">
            <a:spAutoFit/>
          </a:bodyPr>
          <a:lstStyle/>
          <a:p>
            <a:r>
              <a:rPr lang="nl-BE" dirty="0" err="1" smtClean="0">
                <a:solidFill>
                  <a:srgbClr val="FF0000"/>
                </a:solidFill>
              </a:rPr>
              <a:t>Identified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6" name="Tekstvak 5"/>
          <p:cNvSpPr txBox="1"/>
          <p:nvPr/>
        </p:nvSpPr>
        <p:spPr>
          <a:xfrm>
            <a:off x="7972191" y="4293096"/>
            <a:ext cx="1568361" cy="646331"/>
          </a:xfrm>
          <a:prstGeom prst="rect">
            <a:avLst/>
          </a:prstGeom>
          <a:noFill/>
        </p:spPr>
        <p:txBody>
          <a:bodyPr wrap="square" rtlCol="0">
            <a:spAutoFit/>
          </a:bodyPr>
          <a:lstStyle/>
          <a:p>
            <a:r>
              <a:rPr lang="nl-BE" dirty="0" err="1" smtClean="0">
                <a:solidFill>
                  <a:srgbClr val="FF0000"/>
                </a:solidFill>
              </a:rPr>
              <a:t>Identified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13" name="Tekstvak 12"/>
          <p:cNvSpPr txBox="1"/>
          <p:nvPr/>
        </p:nvSpPr>
        <p:spPr>
          <a:xfrm>
            <a:off x="4381045" y="5230268"/>
            <a:ext cx="2167709" cy="369332"/>
          </a:xfrm>
          <a:prstGeom prst="rect">
            <a:avLst/>
          </a:prstGeom>
          <a:noFill/>
        </p:spPr>
        <p:txBody>
          <a:bodyPr wrap="none" rtlCol="0">
            <a:spAutoFit/>
          </a:bodyPr>
          <a:lstStyle/>
          <a:p>
            <a:r>
              <a:rPr lang="nl-BE" dirty="0" err="1" smtClean="0">
                <a:solidFill>
                  <a:srgbClr val="FF0000"/>
                </a:solidFill>
              </a:rPr>
              <a:t>Integrated</a:t>
            </a:r>
            <a:r>
              <a:rPr lang="nl-BE" dirty="0" smtClean="0">
                <a:solidFill>
                  <a:srgbClr val="FF0000"/>
                </a:solidFill>
              </a:rPr>
              <a:t> </a:t>
            </a:r>
            <a:r>
              <a:rPr lang="nl-BE" dirty="0" err="1" smtClean="0">
                <a:solidFill>
                  <a:srgbClr val="FF0000"/>
                </a:solidFill>
              </a:rPr>
              <a:t>regulation</a:t>
            </a:r>
            <a:endParaRPr lang="nl-BE" dirty="0">
              <a:solidFill>
                <a:srgbClr val="FF0000"/>
              </a:solidFill>
            </a:endParaRPr>
          </a:p>
        </p:txBody>
      </p:sp>
      <p:sp>
        <p:nvSpPr>
          <p:cNvPr id="8" name="Tekstvak 7"/>
          <p:cNvSpPr txBox="1"/>
          <p:nvPr/>
        </p:nvSpPr>
        <p:spPr>
          <a:xfrm>
            <a:off x="920804" y="5733256"/>
            <a:ext cx="7539628" cy="830997"/>
          </a:xfrm>
          <a:prstGeom prst="rect">
            <a:avLst/>
          </a:prstGeom>
          <a:noFill/>
        </p:spPr>
        <p:txBody>
          <a:bodyPr wrap="none" rtlCol="0">
            <a:spAutoFit/>
          </a:bodyPr>
          <a:lstStyle/>
          <a:p>
            <a:r>
              <a:rPr lang="nl-BE" sz="2400" b="1" i="1" dirty="0" err="1">
                <a:solidFill>
                  <a:srgbClr val="FF0000"/>
                </a:solidFill>
              </a:rPr>
              <a:t>If</a:t>
            </a:r>
            <a:r>
              <a:rPr lang="nl-BE" sz="2400" b="1" i="1" dirty="0">
                <a:solidFill>
                  <a:srgbClr val="FF0000"/>
                </a:solidFill>
              </a:rPr>
              <a:t> </a:t>
            </a:r>
            <a:r>
              <a:rPr lang="nl-BE" sz="2400" b="1" i="1" dirty="0" err="1">
                <a:solidFill>
                  <a:srgbClr val="FF0000"/>
                </a:solidFill>
              </a:rPr>
              <a:t>you</a:t>
            </a:r>
            <a:r>
              <a:rPr lang="nl-BE" sz="2400" b="1" i="1" dirty="0">
                <a:solidFill>
                  <a:srgbClr val="FF0000"/>
                </a:solidFill>
              </a:rPr>
              <a:t> are NOT </a:t>
            </a:r>
            <a:r>
              <a:rPr lang="nl-BE" sz="2400" b="1" i="1" dirty="0" err="1">
                <a:solidFill>
                  <a:srgbClr val="FF0000"/>
                </a:solidFill>
              </a:rPr>
              <a:t>an</a:t>
            </a:r>
            <a:r>
              <a:rPr lang="nl-BE" sz="2400" b="1" i="1" dirty="0">
                <a:solidFill>
                  <a:srgbClr val="FF0000"/>
                </a:solidFill>
              </a:rPr>
              <a:t> important </a:t>
            </a:r>
            <a:r>
              <a:rPr lang="nl-BE" sz="2400" b="1" i="1" dirty="0" err="1">
                <a:solidFill>
                  <a:srgbClr val="FF0000"/>
                </a:solidFill>
              </a:rPr>
              <a:t>other</a:t>
            </a:r>
            <a:r>
              <a:rPr lang="nl-BE" sz="2400" b="1" i="1" dirty="0">
                <a:solidFill>
                  <a:srgbClr val="FF0000"/>
                </a:solidFill>
              </a:rPr>
              <a:t>, none of </a:t>
            </a:r>
            <a:r>
              <a:rPr lang="nl-BE" sz="2400" b="1" i="1" dirty="0" err="1">
                <a:solidFill>
                  <a:srgbClr val="FF0000"/>
                </a:solidFill>
              </a:rPr>
              <a:t>it</a:t>
            </a:r>
            <a:r>
              <a:rPr lang="nl-BE" sz="2400" b="1" i="1" dirty="0">
                <a:solidFill>
                  <a:srgbClr val="FF0000"/>
                </a:solidFill>
              </a:rPr>
              <a:t> </a:t>
            </a:r>
            <a:r>
              <a:rPr lang="nl-BE" sz="2400" b="1" i="1" dirty="0" err="1">
                <a:solidFill>
                  <a:srgbClr val="FF0000"/>
                </a:solidFill>
              </a:rPr>
              <a:t>may</a:t>
            </a:r>
            <a:r>
              <a:rPr lang="nl-BE" sz="2400" b="1" i="1" dirty="0">
                <a:solidFill>
                  <a:srgbClr val="FF0000"/>
                </a:solidFill>
              </a:rPr>
              <a:t> matter!</a:t>
            </a:r>
          </a:p>
          <a:p>
            <a:endParaRPr lang="nl-BE" sz="2400" b="1" i="1" dirty="0"/>
          </a:p>
        </p:txBody>
      </p:sp>
    </p:spTree>
    <p:extLst>
      <p:ext uri="{BB962C8B-B14F-4D97-AF65-F5344CB8AC3E}">
        <p14:creationId xmlns:p14="http://schemas.microsoft.com/office/powerpoint/2010/main" xmlns="" val="23092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6" grpId="0"/>
      <p:bldP spid="13"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9481"/>
            <a:ext cx="8229600" cy="1143000"/>
          </a:xfrm>
        </p:spPr>
        <p:txBody>
          <a:bodyPr/>
          <a:lstStyle/>
          <a:p>
            <a:r>
              <a:rPr lang="nl-BE" dirty="0" smtClean="0"/>
              <a:t>Understanding motivation-5</a:t>
            </a:r>
            <a:endParaRPr lang="nl-BE" dirty="0"/>
          </a:p>
        </p:txBody>
      </p:sp>
      <p:sp>
        <p:nvSpPr>
          <p:cNvPr id="3" name="Tijdelijke aanduiding voor inhoud 2"/>
          <p:cNvSpPr>
            <a:spLocks noGrp="1"/>
          </p:cNvSpPr>
          <p:nvPr>
            <p:ph idx="1"/>
          </p:nvPr>
        </p:nvSpPr>
        <p:spPr>
          <a:xfrm>
            <a:off x="457200" y="1600200"/>
            <a:ext cx="8686800" cy="4525963"/>
          </a:xfrm>
        </p:spPr>
        <p:txBody>
          <a:bodyPr/>
          <a:lstStyle/>
          <a:p>
            <a:r>
              <a:rPr lang="en-US" sz="2800" dirty="0"/>
              <a:t>“Taken together, studies in organizations have provided support for the propositions that </a:t>
            </a:r>
            <a:r>
              <a:rPr lang="en-US" sz="2800" b="1" dirty="0"/>
              <a:t>autonomy supportive </a:t>
            </a:r>
            <a:r>
              <a:rPr lang="en-US" sz="2800" dirty="0"/>
              <a:t>(rather than controlling) work environments and managerial methods promote basic need satisfaction, </a:t>
            </a:r>
            <a:r>
              <a:rPr lang="en-US" sz="2800" b="1" dirty="0"/>
              <a:t>intrinsic motivation, and full internalization of extrinsic motivation</a:t>
            </a:r>
            <a:r>
              <a:rPr lang="en-US" sz="2800" dirty="0"/>
              <a:t>, and that these in turn lead to persistence, effective </a:t>
            </a:r>
            <a:r>
              <a:rPr lang="en-US" sz="2800" b="1" dirty="0"/>
              <a:t>performance</a:t>
            </a:r>
            <a:r>
              <a:rPr lang="en-US" sz="2800" dirty="0"/>
              <a:t>, job satisfaction, positive work attitudes, organizational commitment, and psychological </a:t>
            </a:r>
            <a:r>
              <a:rPr lang="en-US" sz="2800" b="1" dirty="0"/>
              <a:t>well-being</a:t>
            </a:r>
            <a:r>
              <a:rPr lang="en-US" sz="2800" dirty="0"/>
              <a:t>” </a:t>
            </a:r>
            <a:r>
              <a:rPr lang="en-US" sz="2800" dirty="0" err="1"/>
              <a:t>Gagné</a:t>
            </a:r>
            <a:r>
              <a:rPr lang="en-US" sz="2800" dirty="0"/>
              <a:t> et al (2005)</a:t>
            </a:r>
            <a:endParaRPr lang="nl-BE" sz="2800" dirty="0"/>
          </a:p>
          <a:p>
            <a:endParaRPr lang="nl-BE" sz="2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67</a:t>
            </a:fld>
            <a:endParaRPr lang="en-US" dirty="0"/>
          </a:p>
        </p:txBody>
      </p:sp>
      <p:sp>
        <p:nvSpPr>
          <p:cNvPr id="5" name="Snip Single Corner Rectangle 4"/>
          <p:cNvSpPr/>
          <p:nvPr/>
        </p:nvSpPr>
        <p:spPr>
          <a:xfrm>
            <a:off x="0" y="0"/>
            <a:ext cx="1331640"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Results</a:t>
            </a:r>
            <a:endParaRPr lang="el-GR" dirty="0">
              <a:solidFill>
                <a:schemeClr val="lt1"/>
              </a:solidFill>
            </a:endParaRPr>
          </a:p>
        </p:txBody>
      </p:sp>
      <p:sp>
        <p:nvSpPr>
          <p:cNvPr id="6" name="Snip Single Corner Rectangle 5"/>
          <p:cNvSpPr/>
          <p:nvPr/>
        </p:nvSpPr>
        <p:spPr>
          <a:xfrm>
            <a:off x="1331640" y="0"/>
            <a:ext cx="1331640"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Complexity</a:t>
            </a:r>
            <a:endParaRPr lang="el-GR" dirty="0">
              <a:solidFill>
                <a:schemeClr val="lt1"/>
              </a:solidFill>
            </a:endParaRPr>
          </a:p>
        </p:txBody>
      </p:sp>
      <p:sp>
        <p:nvSpPr>
          <p:cNvPr id="7" name="Snip Single Corner Rectangle 6"/>
          <p:cNvSpPr/>
          <p:nvPr/>
        </p:nvSpPr>
        <p:spPr>
          <a:xfrm>
            <a:off x="2663280" y="0"/>
            <a:ext cx="1764704"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Accountability</a:t>
            </a:r>
            <a:endParaRPr lang="el-GR" dirty="0">
              <a:solidFill>
                <a:schemeClr val="lt1"/>
              </a:solidFill>
            </a:endParaRPr>
          </a:p>
        </p:txBody>
      </p:sp>
      <p:sp>
        <p:nvSpPr>
          <p:cNvPr id="8" name="Snip Single Corner Rectangle 7"/>
          <p:cNvSpPr/>
          <p:nvPr/>
        </p:nvSpPr>
        <p:spPr>
          <a:xfrm>
            <a:off x="5796136" y="2809"/>
            <a:ext cx="1512168" cy="47667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dk1"/>
                </a:solidFill>
              </a:rPr>
              <a:t>Motivation</a:t>
            </a:r>
            <a:endParaRPr lang="el-GR" dirty="0">
              <a:solidFill>
                <a:schemeClr val="dk1"/>
              </a:solidFill>
            </a:endParaRPr>
          </a:p>
        </p:txBody>
      </p:sp>
      <p:sp>
        <p:nvSpPr>
          <p:cNvPr id="9" name="Snip Single Corner Rectangle 8"/>
          <p:cNvSpPr/>
          <p:nvPr/>
        </p:nvSpPr>
        <p:spPr>
          <a:xfrm>
            <a:off x="4427984" y="2809"/>
            <a:ext cx="1368152"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lt1"/>
                </a:solidFill>
              </a:rPr>
              <a:t>Resilience</a:t>
            </a:r>
            <a:endParaRPr lang="el-GR" dirty="0">
              <a:solidFill>
                <a:schemeClr val="lt1"/>
              </a:solidFill>
            </a:endParaRPr>
          </a:p>
        </p:txBody>
      </p:sp>
      <p:sp>
        <p:nvSpPr>
          <p:cNvPr id="10" name="Snip Single Corner Rectangle 9"/>
          <p:cNvSpPr/>
          <p:nvPr/>
        </p:nvSpPr>
        <p:spPr>
          <a:xfrm>
            <a:off x="7308304" y="2809"/>
            <a:ext cx="1835696"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The “You” Factor</a:t>
            </a:r>
            <a:endParaRPr lang="el-GR" dirty="0"/>
          </a:p>
        </p:txBody>
      </p:sp>
    </p:spTree>
    <p:extLst>
      <p:ext uri="{BB962C8B-B14F-4D97-AF65-F5344CB8AC3E}">
        <p14:creationId xmlns:p14="http://schemas.microsoft.com/office/powerpoint/2010/main" xmlns="" val="31504273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7162"/>
            <a:ext cx="8229600" cy="1143000"/>
          </a:xfrm>
        </p:spPr>
        <p:txBody>
          <a:bodyPr/>
          <a:lstStyle/>
          <a:p>
            <a:r>
              <a:rPr lang="nl-BE" dirty="0"/>
              <a:t>Understanding </a:t>
            </a:r>
            <a:r>
              <a:rPr lang="nl-BE" dirty="0" smtClean="0"/>
              <a:t>motivation-6</a:t>
            </a:r>
            <a:endParaRPr lang="nl-BE" dirty="0"/>
          </a:p>
        </p:txBody>
      </p:sp>
      <p:sp>
        <p:nvSpPr>
          <p:cNvPr id="3" name="Tijdelijke aanduiding voor inhoud 2"/>
          <p:cNvSpPr>
            <a:spLocks noGrp="1"/>
          </p:cNvSpPr>
          <p:nvPr>
            <p:ph idx="1"/>
          </p:nvPr>
        </p:nvSpPr>
        <p:spPr>
          <a:xfrm>
            <a:off x="370681" y="1124744"/>
            <a:ext cx="8723312" cy="5076825"/>
          </a:xfrm>
        </p:spPr>
        <p:txBody>
          <a:bodyPr/>
          <a:lstStyle/>
          <a:p>
            <a:r>
              <a:rPr lang="nl-BE" sz="2800" dirty="0" err="1" smtClean="0"/>
              <a:t>Crucial</a:t>
            </a:r>
            <a:r>
              <a:rPr lang="nl-BE" sz="2800" dirty="0" smtClean="0"/>
              <a:t> is </a:t>
            </a:r>
            <a:r>
              <a:rPr lang="nl-BE" sz="2800" dirty="0" err="1" smtClean="0"/>
              <a:t>therefore</a:t>
            </a:r>
            <a:r>
              <a:rPr lang="nl-BE" sz="2800" dirty="0" smtClean="0"/>
              <a:t> the environment:</a:t>
            </a:r>
          </a:p>
          <a:p>
            <a:pPr lvl="1"/>
            <a:r>
              <a:rPr lang="nl-BE" sz="2400" dirty="0" err="1" smtClean="0"/>
              <a:t>Autonomy</a:t>
            </a:r>
            <a:r>
              <a:rPr lang="nl-BE" sz="2400" dirty="0" smtClean="0"/>
              <a:t> </a:t>
            </a:r>
            <a:r>
              <a:rPr lang="nl-BE" sz="2400" dirty="0" err="1" smtClean="0"/>
              <a:t>supportive</a:t>
            </a:r>
            <a:r>
              <a:rPr lang="nl-BE" sz="2400" dirty="0" smtClean="0"/>
              <a:t> :</a:t>
            </a:r>
          </a:p>
          <a:p>
            <a:pPr lvl="2"/>
            <a:r>
              <a:rPr lang="en-US" sz="2000" dirty="0" smtClean="0">
                <a:solidFill>
                  <a:srgbClr val="FF0000"/>
                </a:solidFill>
              </a:rPr>
              <a:t>Empathic </a:t>
            </a:r>
            <a:r>
              <a:rPr lang="en-US" sz="2000" dirty="0" smtClean="0"/>
              <a:t>(NOT sympathy, but rather the ability to see things from someone else’s perspective), allow </a:t>
            </a:r>
            <a:r>
              <a:rPr lang="en-US" sz="2000" dirty="0" smtClean="0">
                <a:solidFill>
                  <a:srgbClr val="FF0000"/>
                </a:solidFill>
              </a:rPr>
              <a:t>self-initiative</a:t>
            </a:r>
            <a:r>
              <a:rPr lang="en-US" sz="2000" dirty="0" smtClean="0"/>
              <a:t> and </a:t>
            </a:r>
            <a:r>
              <a:rPr lang="en-US" sz="2000" dirty="0" smtClean="0">
                <a:solidFill>
                  <a:srgbClr val="FF0000"/>
                </a:solidFill>
              </a:rPr>
              <a:t>choice</a:t>
            </a:r>
            <a:r>
              <a:rPr lang="en-US" sz="2000" dirty="0" smtClean="0"/>
              <a:t>, gives </a:t>
            </a:r>
            <a:r>
              <a:rPr lang="en-US" sz="2000" dirty="0" smtClean="0">
                <a:solidFill>
                  <a:srgbClr val="FF0000"/>
                </a:solidFill>
              </a:rPr>
              <a:t>rationale</a:t>
            </a:r>
            <a:r>
              <a:rPr lang="en-US" sz="2000" dirty="0" smtClean="0"/>
              <a:t> if choices are limited, no excessive pressure, positive </a:t>
            </a:r>
            <a:r>
              <a:rPr lang="en-US" sz="2000" dirty="0" smtClean="0">
                <a:solidFill>
                  <a:srgbClr val="FF0000"/>
                </a:solidFill>
              </a:rPr>
              <a:t>feed-back</a:t>
            </a:r>
            <a:r>
              <a:rPr lang="en-US" sz="2000" dirty="0" smtClean="0"/>
              <a:t>, support of </a:t>
            </a:r>
            <a:r>
              <a:rPr lang="en-US" sz="2000" dirty="0" smtClean="0">
                <a:solidFill>
                  <a:srgbClr val="FF0000"/>
                </a:solidFill>
              </a:rPr>
              <a:t>growth</a:t>
            </a:r>
            <a:r>
              <a:rPr lang="en-US" sz="2000" dirty="0" smtClean="0"/>
              <a:t> of competences, good </a:t>
            </a:r>
            <a:r>
              <a:rPr lang="en-US" sz="2000" dirty="0" smtClean="0">
                <a:solidFill>
                  <a:srgbClr val="FF0000"/>
                </a:solidFill>
              </a:rPr>
              <a:t>relational</a:t>
            </a:r>
            <a:r>
              <a:rPr lang="en-US" sz="2000" dirty="0" smtClean="0"/>
              <a:t> base…. </a:t>
            </a:r>
          </a:p>
          <a:p>
            <a:pPr lvl="1"/>
            <a:r>
              <a:rPr lang="nl-BE" sz="2400" dirty="0" smtClean="0"/>
              <a:t>Controlling:</a:t>
            </a:r>
          </a:p>
          <a:p>
            <a:pPr lvl="2"/>
            <a:r>
              <a:rPr lang="en-US" sz="2000" dirty="0" smtClean="0"/>
              <a:t>Very salient</a:t>
            </a:r>
            <a:r>
              <a:rPr lang="en-US" sz="2000" dirty="0"/>
              <a:t> </a:t>
            </a:r>
            <a:r>
              <a:rPr lang="en-US" sz="2000" dirty="0" smtClean="0"/>
              <a:t>rewards, deadlines, controlling language, naming and shaming etc.  </a:t>
            </a:r>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68</a:t>
            </a:fld>
            <a:endParaRPr lang="en-US" dirty="0"/>
          </a:p>
        </p:txBody>
      </p:sp>
      <p:pic>
        <p:nvPicPr>
          <p:cNvPr id="5" name="Picture 2" descr="March 09, 2002">
            <a:hlinkClick r:id="rId2" tooltip="March 09, 200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4405709"/>
            <a:ext cx="7992888" cy="236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5798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5</a:t>
            </a:r>
            <a:r>
              <a:rPr lang="en-GB" b="1" noProof="0" dirty="0" smtClean="0"/>
              <a:t/>
            </a:r>
            <a:br>
              <a:rPr lang="en-GB" b="1" noProof="0" dirty="0" smtClean="0"/>
            </a:br>
            <a:r>
              <a:rPr lang="en-GB" sz="3200" b="1" noProof="0" dirty="0" smtClean="0"/>
              <a:t> </a:t>
            </a:r>
            <a:r>
              <a:rPr lang="en-GB" sz="3100" b="1" dirty="0" smtClean="0"/>
              <a:t>Motivation of Staff: Paradigm shift from stress on external motivators to creating environment that keeps internalised motivation of people.</a:t>
            </a:r>
            <a:endParaRPr lang="en-GB" sz="3600" noProof="0" dirty="0"/>
          </a:p>
        </p:txBody>
      </p:sp>
      <p:sp>
        <p:nvSpPr>
          <p:cNvPr id="4" name="Podnadpis 3"/>
          <p:cNvSpPr>
            <a:spLocks noGrp="1"/>
          </p:cNvSpPr>
          <p:nvPr>
            <p:ph type="subTitle" idx="1"/>
          </p:nvPr>
        </p:nvSpPr>
        <p:spPr>
          <a:xfrm>
            <a:off x="467544" y="3212976"/>
            <a:ext cx="8280920" cy="3168352"/>
          </a:xfrm>
        </p:spPr>
        <p:txBody>
          <a:bodyPr>
            <a:normAutofit fontScale="85000" lnSpcReduction="20000"/>
          </a:bodyPr>
          <a:lstStyle/>
          <a:p>
            <a:r>
              <a:rPr lang="en-GB" dirty="0" smtClean="0">
                <a:solidFill>
                  <a:schemeClr val="tx1"/>
                </a:solidFill>
              </a:rPr>
              <a:t>For most jobs (with exception of routine manual work) internalised motivation is more effective than externalised motivators (sticks and carrots, SMART goals). For internalised motivation people need </a:t>
            </a:r>
            <a:r>
              <a:rPr lang="en-GB" b="1" dirty="0" smtClean="0">
                <a:solidFill>
                  <a:schemeClr val="tx1"/>
                </a:solidFill>
              </a:rPr>
              <a:t>autonomy</a:t>
            </a:r>
            <a:r>
              <a:rPr lang="en-GB" dirty="0" smtClean="0">
                <a:solidFill>
                  <a:schemeClr val="tx1"/>
                </a:solidFill>
              </a:rPr>
              <a:t> to self-organise; </a:t>
            </a:r>
            <a:r>
              <a:rPr lang="en-GB" b="1" dirty="0" smtClean="0">
                <a:solidFill>
                  <a:schemeClr val="tx1"/>
                </a:solidFill>
              </a:rPr>
              <a:t>mastery</a:t>
            </a:r>
            <a:r>
              <a:rPr lang="en-GB" dirty="0" smtClean="0">
                <a:solidFill>
                  <a:schemeClr val="tx1"/>
                </a:solidFill>
              </a:rPr>
              <a:t> (possibility to do a good job) and relatedness to a higher </a:t>
            </a:r>
            <a:r>
              <a:rPr lang="en-GB" b="1" dirty="0" smtClean="0">
                <a:solidFill>
                  <a:schemeClr val="tx1"/>
                </a:solidFill>
              </a:rPr>
              <a:t>purpose</a:t>
            </a:r>
            <a:r>
              <a:rPr lang="en-GB" dirty="0" smtClean="0">
                <a:solidFill>
                  <a:schemeClr val="tx1"/>
                </a:solidFill>
              </a:rPr>
              <a:t>. Introducing external motivators ruins internalised motivation. Idea of SMART objectives is just a consultants’ folklore, not a concept backed by science to manage organisations or countries.</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Take</a:t>
            </a:r>
            <a:r>
              <a:rPr lang="cs-CZ" dirty="0" smtClean="0"/>
              <a:t> </a:t>
            </a:r>
            <a:r>
              <a:rPr lang="cs-CZ" dirty="0" err="1" smtClean="0"/>
              <a:t>aways</a:t>
            </a:r>
            <a:endParaRPr lang="en-GB" dirty="0"/>
          </a:p>
        </p:txBody>
      </p:sp>
      <p:sp>
        <p:nvSpPr>
          <p:cNvPr id="5" name="Zástupný symbol pro text 4"/>
          <p:cNvSpPr>
            <a:spLocks noGrp="1"/>
          </p:cNvSpPr>
          <p:nvPr>
            <p:ph type="body" idx="1"/>
          </p:nvPr>
        </p:nvSpPr>
        <p:spPr/>
        <p:txBody>
          <a:bodyPr/>
          <a:lstStyle/>
          <a:p>
            <a:r>
              <a:rPr lang="cs-CZ" dirty="0" err="1" smtClean="0"/>
              <a:t>Bureaucratic</a:t>
            </a:r>
            <a:r>
              <a:rPr lang="cs-CZ" dirty="0" smtClean="0"/>
              <a:t>	</a:t>
            </a:r>
            <a:endParaRPr lang="en-GB" dirty="0"/>
          </a:p>
        </p:txBody>
      </p:sp>
      <p:sp>
        <p:nvSpPr>
          <p:cNvPr id="6" name="Zástupný symbol pro obsah 5"/>
          <p:cNvSpPr>
            <a:spLocks noGrp="1"/>
          </p:cNvSpPr>
          <p:nvPr>
            <p:ph sz="half" idx="2"/>
          </p:nvPr>
        </p:nvSpPr>
        <p:spPr/>
        <p:txBody>
          <a:bodyPr>
            <a:normAutofit fontScale="92500"/>
          </a:bodyPr>
          <a:lstStyle/>
          <a:p>
            <a:r>
              <a:rPr lang="cs-CZ" dirty="0" smtClean="0"/>
              <a:t>Max </a:t>
            </a:r>
            <a:r>
              <a:rPr lang="cs-CZ" dirty="0" err="1" smtClean="0"/>
              <a:t>division</a:t>
            </a:r>
            <a:r>
              <a:rPr lang="cs-CZ" dirty="0" smtClean="0"/>
              <a:t> </a:t>
            </a:r>
            <a:r>
              <a:rPr lang="cs-CZ" dirty="0" err="1" smtClean="0"/>
              <a:t>of</a:t>
            </a:r>
            <a:r>
              <a:rPr lang="cs-CZ" dirty="0" smtClean="0"/>
              <a:t> </a:t>
            </a:r>
            <a:r>
              <a:rPr lang="cs-CZ" dirty="0" err="1" smtClean="0"/>
              <a:t>operations</a:t>
            </a:r>
            <a:r>
              <a:rPr lang="cs-CZ" dirty="0" smtClean="0"/>
              <a:t> </a:t>
            </a:r>
            <a:r>
              <a:rPr lang="cs-CZ" dirty="0" err="1" smtClean="0"/>
              <a:t>into</a:t>
            </a:r>
            <a:r>
              <a:rPr lang="cs-CZ" dirty="0" smtClean="0"/>
              <a:t> </a:t>
            </a:r>
            <a:r>
              <a:rPr lang="cs-CZ" dirty="0" err="1" smtClean="0"/>
              <a:t>simple</a:t>
            </a:r>
            <a:r>
              <a:rPr lang="cs-CZ" dirty="0" smtClean="0"/>
              <a:t> </a:t>
            </a:r>
            <a:r>
              <a:rPr lang="cs-CZ" dirty="0" err="1" smtClean="0"/>
              <a:t>tasks</a:t>
            </a:r>
            <a:r>
              <a:rPr lang="cs-CZ" dirty="0" smtClean="0"/>
              <a:t> in </a:t>
            </a:r>
            <a:r>
              <a:rPr lang="cs-CZ" dirty="0" err="1" smtClean="0"/>
              <a:t>separate</a:t>
            </a:r>
            <a:r>
              <a:rPr lang="cs-CZ" dirty="0" smtClean="0"/>
              <a:t> </a:t>
            </a:r>
            <a:r>
              <a:rPr lang="cs-CZ" dirty="0" err="1" smtClean="0"/>
              <a:t>units</a:t>
            </a:r>
            <a:r>
              <a:rPr lang="cs-CZ" dirty="0" smtClean="0"/>
              <a:t> =&gt; </a:t>
            </a:r>
            <a:r>
              <a:rPr lang="cs-CZ" dirty="0" err="1" smtClean="0"/>
              <a:t>complex</a:t>
            </a:r>
            <a:r>
              <a:rPr lang="cs-CZ" dirty="0" smtClean="0"/>
              <a:t> </a:t>
            </a:r>
            <a:r>
              <a:rPr lang="cs-CZ" dirty="0" err="1" smtClean="0"/>
              <a:t>structure</a:t>
            </a:r>
            <a:r>
              <a:rPr lang="cs-CZ" dirty="0" smtClean="0"/>
              <a:t>, </a:t>
            </a:r>
            <a:r>
              <a:rPr lang="cs-CZ" dirty="0" err="1" smtClean="0"/>
              <a:t>simple</a:t>
            </a:r>
            <a:r>
              <a:rPr lang="cs-CZ" dirty="0" smtClean="0"/>
              <a:t> </a:t>
            </a:r>
            <a:r>
              <a:rPr lang="cs-CZ" dirty="0" err="1" smtClean="0"/>
              <a:t>tasks</a:t>
            </a:r>
            <a:endParaRPr lang="cs-CZ" dirty="0" smtClean="0"/>
          </a:p>
          <a:p>
            <a:r>
              <a:rPr lang="cs-CZ" dirty="0" err="1" smtClean="0"/>
              <a:t>Regulation</a:t>
            </a:r>
            <a:r>
              <a:rPr lang="cs-CZ" dirty="0" smtClean="0"/>
              <a:t> </a:t>
            </a:r>
            <a:r>
              <a:rPr lang="cs-CZ" dirty="0" err="1" smtClean="0"/>
              <a:t>separated</a:t>
            </a:r>
            <a:r>
              <a:rPr lang="cs-CZ" dirty="0" smtClean="0"/>
              <a:t> =&gt; </a:t>
            </a:r>
            <a:r>
              <a:rPr lang="cs-CZ" dirty="0" err="1" smtClean="0"/>
              <a:t>regulation</a:t>
            </a:r>
            <a:r>
              <a:rPr lang="cs-CZ" dirty="0" smtClean="0"/>
              <a:t> </a:t>
            </a:r>
            <a:r>
              <a:rPr lang="cs-CZ" dirty="0" err="1" smtClean="0"/>
              <a:t>of</a:t>
            </a:r>
            <a:r>
              <a:rPr lang="cs-CZ" dirty="0" smtClean="0"/>
              <a:t> </a:t>
            </a:r>
            <a:r>
              <a:rPr lang="cs-CZ" dirty="0" err="1" smtClean="0"/>
              <a:t>service</a:t>
            </a:r>
            <a:r>
              <a:rPr lang="cs-CZ" dirty="0" smtClean="0"/>
              <a:t> </a:t>
            </a:r>
            <a:r>
              <a:rPr lang="cs-CZ" dirty="0" err="1" smtClean="0"/>
              <a:t>providers</a:t>
            </a:r>
            <a:endParaRPr lang="cs-CZ" dirty="0" smtClean="0"/>
          </a:p>
          <a:p>
            <a:r>
              <a:rPr lang="cs-CZ" dirty="0" err="1" smtClean="0"/>
              <a:t>Inside</a:t>
            </a:r>
            <a:r>
              <a:rPr lang="cs-CZ" dirty="0" smtClean="0"/>
              <a:t>-</a:t>
            </a:r>
            <a:r>
              <a:rPr lang="cs-CZ" dirty="0" err="1" smtClean="0"/>
              <a:t>out</a:t>
            </a:r>
            <a:endParaRPr lang="cs-CZ" dirty="0" smtClean="0"/>
          </a:p>
          <a:p>
            <a:r>
              <a:rPr lang="cs-CZ" dirty="0" err="1" smtClean="0"/>
              <a:t>Coersive</a:t>
            </a:r>
            <a:r>
              <a:rPr lang="cs-CZ" dirty="0" smtClean="0"/>
              <a:t> </a:t>
            </a:r>
            <a:r>
              <a:rPr lang="cs-CZ" dirty="0" err="1" smtClean="0"/>
              <a:t>or</a:t>
            </a:r>
            <a:r>
              <a:rPr lang="cs-CZ" dirty="0" smtClean="0"/>
              <a:t> </a:t>
            </a:r>
            <a:r>
              <a:rPr lang="cs-CZ" dirty="0" err="1" smtClean="0"/>
              <a:t>empirical</a:t>
            </a:r>
            <a:r>
              <a:rPr lang="cs-CZ" dirty="0" smtClean="0"/>
              <a:t>-</a:t>
            </a:r>
            <a:r>
              <a:rPr lang="cs-CZ" dirty="0" err="1" smtClean="0"/>
              <a:t>rational</a:t>
            </a:r>
            <a:r>
              <a:rPr lang="cs-CZ" dirty="0" smtClean="0"/>
              <a:t> </a:t>
            </a:r>
            <a:r>
              <a:rPr lang="cs-CZ" dirty="0" err="1" smtClean="0"/>
              <a:t>strategy</a:t>
            </a:r>
            <a:r>
              <a:rPr lang="cs-CZ" dirty="0" smtClean="0"/>
              <a:t> </a:t>
            </a:r>
            <a:r>
              <a:rPr lang="cs-CZ" dirty="0" err="1" smtClean="0"/>
              <a:t>for</a:t>
            </a:r>
            <a:r>
              <a:rPr lang="cs-CZ" dirty="0" smtClean="0"/>
              <a:t> </a:t>
            </a:r>
            <a:r>
              <a:rPr lang="cs-CZ" dirty="0" err="1" smtClean="0"/>
              <a:t>change</a:t>
            </a:r>
            <a:r>
              <a:rPr lang="cs-CZ" dirty="0" smtClean="0"/>
              <a:t> (</a:t>
            </a:r>
            <a:r>
              <a:rPr lang="cs-CZ" dirty="0" err="1" smtClean="0"/>
              <a:t>change</a:t>
            </a:r>
            <a:r>
              <a:rPr lang="cs-CZ" dirty="0" smtClean="0"/>
              <a:t> team </a:t>
            </a:r>
            <a:r>
              <a:rPr lang="cs-CZ" dirty="0" err="1" smtClean="0"/>
              <a:t>prepares</a:t>
            </a:r>
            <a:r>
              <a:rPr lang="cs-CZ" dirty="0" smtClean="0"/>
              <a:t> </a:t>
            </a:r>
            <a:r>
              <a:rPr lang="cs-CZ" dirty="0" err="1" smtClean="0"/>
              <a:t>the</a:t>
            </a:r>
            <a:r>
              <a:rPr lang="cs-CZ" dirty="0" smtClean="0"/>
              <a:t> </a:t>
            </a:r>
            <a:r>
              <a:rPr lang="cs-CZ" dirty="0" err="1" smtClean="0"/>
              <a:t>change</a:t>
            </a:r>
            <a:r>
              <a:rPr lang="cs-CZ" dirty="0" smtClean="0"/>
              <a:t>).</a:t>
            </a:r>
            <a:endParaRPr lang="en-GB" dirty="0"/>
          </a:p>
        </p:txBody>
      </p:sp>
      <p:sp>
        <p:nvSpPr>
          <p:cNvPr id="7" name="Zástupný symbol pro text 6"/>
          <p:cNvSpPr>
            <a:spLocks noGrp="1"/>
          </p:cNvSpPr>
          <p:nvPr>
            <p:ph type="body" sz="quarter" idx="3"/>
          </p:nvPr>
        </p:nvSpPr>
        <p:spPr/>
        <p:txBody>
          <a:bodyPr/>
          <a:lstStyle/>
          <a:p>
            <a:r>
              <a:rPr lang="cs-CZ" dirty="0" err="1" smtClean="0"/>
              <a:t>Flexible</a:t>
            </a:r>
            <a:endParaRPr lang="en-GB" dirty="0"/>
          </a:p>
        </p:txBody>
      </p:sp>
      <p:sp>
        <p:nvSpPr>
          <p:cNvPr id="8" name="Zástupný symbol pro obsah 7"/>
          <p:cNvSpPr>
            <a:spLocks noGrp="1"/>
          </p:cNvSpPr>
          <p:nvPr>
            <p:ph sz="quarter" idx="4"/>
          </p:nvPr>
        </p:nvSpPr>
        <p:spPr/>
        <p:txBody>
          <a:bodyPr>
            <a:normAutofit fontScale="92500" lnSpcReduction="10000"/>
          </a:bodyPr>
          <a:lstStyle/>
          <a:p>
            <a:r>
              <a:rPr lang="cs-CZ" dirty="0" smtClean="0"/>
              <a:t>As many </a:t>
            </a:r>
            <a:r>
              <a:rPr lang="cs-CZ" dirty="0" err="1" smtClean="0"/>
              <a:t>operational</a:t>
            </a:r>
            <a:r>
              <a:rPr lang="cs-CZ" dirty="0" smtClean="0"/>
              <a:t> </a:t>
            </a:r>
            <a:r>
              <a:rPr lang="cs-CZ" dirty="0" err="1" smtClean="0"/>
              <a:t>task</a:t>
            </a:r>
            <a:r>
              <a:rPr lang="cs-CZ" dirty="0" smtClean="0"/>
              <a:t> as </a:t>
            </a:r>
            <a:r>
              <a:rPr lang="cs-CZ" dirty="0" err="1" smtClean="0"/>
              <a:t>possible</a:t>
            </a:r>
            <a:r>
              <a:rPr lang="cs-CZ" dirty="0" smtClean="0"/>
              <a:t> </a:t>
            </a:r>
            <a:r>
              <a:rPr lang="cs-CZ" dirty="0" err="1" smtClean="0"/>
              <a:t>together</a:t>
            </a:r>
            <a:r>
              <a:rPr lang="cs-CZ" dirty="0" smtClean="0"/>
              <a:t> in </a:t>
            </a:r>
            <a:r>
              <a:rPr lang="cs-CZ" dirty="0" err="1" smtClean="0"/>
              <a:t>one</a:t>
            </a:r>
            <a:r>
              <a:rPr lang="cs-CZ" dirty="0" smtClean="0"/>
              <a:t> single team. =&gt; </a:t>
            </a:r>
            <a:r>
              <a:rPr lang="cs-CZ" dirty="0" err="1" smtClean="0"/>
              <a:t>Simple</a:t>
            </a:r>
            <a:r>
              <a:rPr lang="cs-CZ" dirty="0" smtClean="0"/>
              <a:t> </a:t>
            </a:r>
            <a:r>
              <a:rPr lang="cs-CZ" dirty="0" err="1" smtClean="0"/>
              <a:t>structure</a:t>
            </a:r>
            <a:r>
              <a:rPr lang="cs-CZ" dirty="0" smtClean="0"/>
              <a:t>, </a:t>
            </a:r>
            <a:r>
              <a:rPr lang="cs-CZ" dirty="0" err="1" smtClean="0"/>
              <a:t>complex</a:t>
            </a:r>
            <a:r>
              <a:rPr lang="cs-CZ" dirty="0" smtClean="0"/>
              <a:t> </a:t>
            </a:r>
            <a:r>
              <a:rPr lang="cs-CZ" dirty="0" err="1" smtClean="0"/>
              <a:t>tasks</a:t>
            </a:r>
            <a:r>
              <a:rPr lang="cs-CZ" dirty="0" smtClean="0"/>
              <a:t>.</a:t>
            </a:r>
          </a:p>
          <a:p>
            <a:r>
              <a:rPr lang="cs-CZ" dirty="0" err="1" smtClean="0"/>
              <a:t>Regulation</a:t>
            </a:r>
            <a:r>
              <a:rPr lang="cs-CZ" dirty="0" smtClean="0"/>
              <a:t> </a:t>
            </a:r>
            <a:r>
              <a:rPr lang="cs-CZ" dirty="0" err="1" smtClean="0"/>
              <a:t>integrated</a:t>
            </a:r>
            <a:r>
              <a:rPr lang="cs-CZ" dirty="0" smtClean="0"/>
              <a:t>: </a:t>
            </a:r>
            <a:r>
              <a:rPr lang="cs-CZ" dirty="0" err="1" smtClean="0"/>
              <a:t>service</a:t>
            </a:r>
            <a:r>
              <a:rPr lang="cs-CZ" dirty="0" smtClean="0"/>
              <a:t> </a:t>
            </a:r>
            <a:r>
              <a:rPr lang="cs-CZ" dirty="0" err="1" smtClean="0"/>
              <a:t>providers</a:t>
            </a:r>
            <a:r>
              <a:rPr lang="cs-CZ" dirty="0" smtClean="0"/>
              <a:t> </a:t>
            </a:r>
            <a:r>
              <a:rPr lang="cs-CZ" dirty="0" err="1" smtClean="0"/>
              <a:t>regulate</a:t>
            </a:r>
            <a:r>
              <a:rPr lang="cs-CZ" dirty="0" smtClean="0"/>
              <a:t> in </a:t>
            </a:r>
            <a:r>
              <a:rPr lang="cs-CZ" dirty="0" err="1" smtClean="0"/>
              <a:t>interaction</a:t>
            </a:r>
            <a:r>
              <a:rPr lang="cs-CZ" dirty="0" smtClean="0"/>
              <a:t> </a:t>
            </a:r>
            <a:r>
              <a:rPr lang="cs-CZ" dirty="0" err="1" smtClean="0"/>
              <a:t>with</a:t>
            </a:r>
            <a:r>
              <a:rPr lang="cs-CZ" dirty="0" smtClean="0"/>
              <a:t> </a:t>
            </a:r>
            <a:r>
              <a:rPr lang="cs-CZ" dirty="0" err="1" smtClean="0"/>
              <a:t>service</a:t>
            </a:r>
            <a:r>
              <a:rPr lang="cs-CZ" dirty="0" smtClean="0"/>
              <a:t> </a:t>
            </a:r>
            <a:r>
              <a:rPr lang="cs-CZ" dirty="0" err="1" smtClean="0"/>
              <a:t>users</a:t>
            </a:r>
            <a:r>
              <a:rPr lang="cs-CZ" dirty="0" smtClean="0"/>
              <a:t>.</a:t>
            </a:r>
          </a:p>
          <a:p>
            <a:r>
              <a:rPr lang="cs-CZ" dirty="0" err="1" smtClean="0"/>
              <a:t>Outside</a:t>
            </a:r>
            <a:r>
              <a:rPr lang="cs-CZ" dirty="0" smtClean="0"/>
              <a:t>-in</a:t>
            </a:r>
          </a:p>
          <a:p>
            <a:r>
              <a:rPr lang="cs-CZ" dirty="0" smtClean="0"/>
              <a:t>Normative re-</a:t>
            </a:r>
            <a:r>
              <a:rPr lang="cs-CZ" dirty="0" err="1" smtClean="0"/>
              <a:t>education</a:t>
            </a:r>
            <a:r>
              <a:rPr lang="cs-CZ" dirty="0" smtClean="0"/>
              <a:t> </a:t>
            </a:r>
            <a:r>
              <a:rPr lang="cs-CZ" dirty="0" err="1" smtClean="0"/>
              <a:t>strategy</a:t>
            </a:r>
            <a:r>
              <a:rPr lang="cs-CZ" dirty="0" smtClean="0"/>
              <a:t> </a:t>
            </a:r>
            <a:r>
              <a:rPr lang="cs-CZ" dirty="0" err="1" smtClean="0"/>
              <a:t>for</a:t>
            </a:r>
            <a:r>
              <a:rPr lang="cs-CZ" dirty="0" smtClean="0"/>
              <a:t> </a:t>
            </a:r>
            <a:r>
              <a:rPr lang="cs-CZ" dirty="0" err="1" smtClean="0"/>
              <a:t>change</a:t>
            </a:r>
            <a:r>
              <a:rPr lang="cs-CZ" dirty="0" smtClean="0"/>
              <a:t> (</a:t>
            </a:r>
            <a:r>
              <a:rPr lang="cs-CZ" dirty="0" err="1" smtClean="0"/>
              <a:t>everybody</a:t>
            </a:r>
            <a:r>
              <a:rPr lang="cs-CZ" dirty="0" smtClean="0"/>
              <a:t> </a:t>
            </a:r>
            <a:r>
              <a:rPr lang="cs-CZ" dirty="0" err="1" smtClean="0"/>
              <a:t>experiments</a:t>
            </a:r>
            <a:r>
              <a:rPr lang="cs-CZ" dirty="0" smtClean="0"/>
              <a:t> </a:t>
            </a:r>
            <a:r>
              <a:rPr lang="cs-CZ" dirty="0" err="1" smtClean="0"/>
              <a:t>with</a:t>
            </a:r>
            <a:r>
              <a:rPr lang="cs-CZ" dirty="0" smtClean="0"/>
              <a:t> </a:t>
            </a:r>
            <a:r>
              <a:rPr lang="cs-CZ" dirty="0" err="1" smtClean="0"/>
              <a:t>perfection</a:t>
            </a:r>
            <a:r>
              <a:rPr lang="cs-CZ" dirty="0" smtClean="0"/>
              <a:t>)</a:t>
            </a: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next </a:t>
            </a:r>
            <a:r>
              <a:rPr lang="en-GB" noProof="0" dirty="0" smtClean="0"/>
              <a:t>week</a:t>
            </a:r>
            <a:endParaRPr lang="en-GB" noProof="0" dirty="0"/>
          </a:p>
        </p:txBody>
      </p:sp>
      <p:sp>
        <p:nvSpPr>
          <p:cNvPr id="22530" name="AutoShape 2" descr="VÃ½sledek obrÃ¡zku pro dan arie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2" name="AutoShape 4" descr="VÃ½sledek obrÃ¡zku pro dan arie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34" name="Picture 6" descr="VÃ½sledek obrÃ¡zku pro dan ariely"/>
          <p:cNvPicPr>
            <a:picLocks noChangeAspect="1" noChangeArrowheads="1"/>
          </p:cNvPicPr>
          <p:nvPr/>
        </p:nvPicPr>
        <p:blipFill>
          <a:blip r:embed="rId2" cstate="print"/>
          <a:srcRect/>
          <a:stretch>
            <a:fillRect/>
          </a:stretch>
        </p:blipFill>
        <p:spPr bwMode="auto">
          <a:xfrm>
            <a:off x="395536" y="1124744"/>
            <a:ext cx="2979760" cy="1564374"/>
          </a:xfrm>
          <a:prstGeom prst="rect">
            <a:avLst/>
          </a:prstGeom>
          <a:noFill/>
        </p:spPr>
      </p:pic>
      <p:sp>
        <p:nvSpPr>
          <p:cNvPr id="22536" name="AutoShape 8" descr="VÃ½sledek obrÃ¡zku pro daniel p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8" name="AutoShape 10" descr="VÃ½sledek obrÃ¡zku pro daniel p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540" name="Picture 12" descr="https://scontent-vie1-1.xx.fbcdn.net/v/t1.0-1/p320x320/23843076_1915715135110747_1612524944926113124_n.jpg?_nc_cat=0&amp;oh=f2a786e227f61095b1ca5f9d248fb6a8&amp;oe=5B56B148"/>
          <p:cNvPicPr>
            <a:picLocks noChangeAspect="1" noChangeArrowheads="1"/>
          </p:cNvPicPr>
          <p:nvPr/>
        </p:nvPicPr>
        <p:blipFill>
          <a:blip r:embed="rId3" cstate="print"/>
          <a:srcRect/>
          <a:stretch>
            <a:fillRect/>
          </a:stretch>
        </p:blipFill>
        <p:spPr bwMode="auto">
          <a:xfrm>
            <a:off x="395536" y="2780928"/>
            <a:ext cx="2160240" cy="2160241"/>
          </a:xfrm>
          <a:prstGeom prst="rect">
            <a:avLst/>
          </a:prstGeom>
          <a:noFill/>
        </p:spPr>
      </p:pic>
      <p:sp>
        <p:nvSpPr>
          <p:cNvPr id="22542" name="AutoShape 14" descr="VÃ½sledek obrÃ¡zku pro frank van massenho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1" name="Obrázek 10" descr="frank_V_M.jpg"/>
          <p:cNvPicPr>
            <a:picLocks noChangeAspect="1"/>
          </p:cNvPicPr>
          <p:nvPr/>
        </p:nvPicPr>
        <p:blipFill>
          <a:blip r:embed="rId4" cstate="print"/>
          <a:stretch>
            <a:fillRect/>
          </a:stretch>
        </p:blipFill>
        <p:spPr>
          <a:xfrm>
            <a:off x="395536" y="5013176"/>
            <a:ext cx="2733675" cy="1676400"/>
          </a:xfrm>
          <a:prstGeom prst="rect">
            <a:avLst/>
          </a:prstGeom>
        </p:spPr>
      </p:pic>
      <p:sp>
        <p:nvSpPr>
          <p:cNvPr id="12" name="TextovéPole 11"/>
          <p:cNvSpPr txBox="1"/>
          <p:nvPr/>
        </p:nvSpPr>
        <p:spPr>
          <a:xfrm>
            <a:off x="4283968" y="1556792"/>
            <a:ext cx="1685077" cy="523220"/>
          </a:xfrm>
          <a:prstGeom prst="rect">
            <a:avLst/>
          </a:prstGeom>
          <a:noFill/>
        </p:spPr>
        <p:txBody>
          <a:bodyPr wrap="none" rtlCol="0">
            <a:spAutoFit/>
          </a:bodyPr>
          <a:lstStyle/>
          <a:p>
            <a:r>
              <a:rPr lang="cs-CZ" sz="2800" dirty="0" smtClean="0"/>
              <a:t>Dan </a:t>
            </a:r>
            <a:r>
              <a:rPr lang="cs-CZ" sz="2800" dirty="0" err="1" smtClean="0"/>
              <a:t>Ariely</a:t>
            </a:r>
            <a:endParaRPr lang="en-GB" sz="2800" dirty="0"/>
          </a:p>
        </p:txBody>
      </p:sp>
      <p:sp>
        <p:nvSpPr>
          <p:cNvPr id="13" name="TextovéPole 12"/>
          <p:cNvSpPr txBox="1"/>
          <p:nvPr/>
        </p:nvSpPr>
        <p:spPr>
          <a:xfrm>
            <a:off x="4355976" y="3501008"/>
            <a:ext cx="1810111" cy="523220"/>
          </a:xfrm>
          <a:prstGeom prst="rect">
            <a:avLst/>
          </a:prstGeom>
          <a:noFill/>
        </p:spPr>
        <p:txBody>
          <a:bodyPr wrap="none" rtlCol="0">
            <a:spAutoFit/>
          </a:bodyPr>
          <a:lstStyle/>
          <a:p>
            <a:r>
              <a:rPr lang="cs-CZ" sz="2800" dirty="0" smtClean="0"/>
              <a:t>Daniel Pink</a:t>
            </a:r>
            <a:endParaRPr lang="en-GB" sz="2800" dirty="0"/>
          </a:p>
        </p:txBody>
      </p:sp>
      <p:sp>
        <p:nvSpPr>
          <p:cNvPr id="14" name="TextovéPole 13"/>
          <p:cNvSpPr txBox="1"/>
          <p:nvPr/>
        </p:nvSpPr>
        <p:spPr>
          <a:xfrm>
            <a:off x="4427984" y="5661248"/>
            <a:ext cx="3513975" cy="523220"/>
          </a:xfrm>
          <a:prstGeom prst="rect">
            <a:avLst/>
          </a:prstGeom>
          <a:noFill/>
        </p:spPr>
        <p:txBody>
          <a:bodyPr wrap="none" rtlCol="0">
            <a:spAutoFit/>
          </a:bodyPr>
          <a:lstStyle/>
          <a:p>
            <a:r>
              <a:rPr lang="cs-CZ" sz="2800" dirty="0" smtClean="0"/>
              <a:t>Frank van </a:t>
            </a:r>
            <a:r>
              <a:rPr lang="cs-CZ" sz="2800" dirty="0" err="1" smtClean="0"/>
              <a:t>Massenhove</a:t>
            </a:r>
            <a:endParaRPr lang="en-GB" sz="280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next </a:t>
            </a:r>
            <a:r>
              <a:rPr lang="en-GB" noProof="0" dirty="0" smtClean="0"/>
              <a:t>week</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r>
              <a:rPr lang="cs-CZ" sz="2400" dirty="0" err="1" smtClean="0">
                <a:hlinkClick r:id="rId2"/>
              </a:rPr>
              <a:t>Compulsory</a:t>
            </a:r>
            <a:r>
              <a:rPr lang="cs-CZ" sz="2400" dirty="0" smtClean="0">
                <a:hlinkClick r:id="rId2"/>
              </a:rPr>
              <a:t> </a:t>
            </a:r>
            <a:r>
              <a:rPr lang="cs-CZ" sz="2400" dirty="0" err="1" smtClean="0">
                <a:hlinkClick r:id="rId2"/>
              </a:rPr>
              <a:t>reading</a:t>
            </a:r>
            <a:r>
              <a:rPr lang="cs-CZ" sz="2400" dirty="0" smtClean="0">
                <a:hlinkClick r:id="rId2"/>
              </a:rPr>
              <a:t> - </a:t>
            </a:r>
            <a:r>
              <a:rPr lang="cs-CZ" sz="2400" dirty="0" err="1" smtClean="0">
                <a:hlinkClick r:id="rId2"/>
              </a:rPr>
              <a:t>summary</a:t>
            </a:r>
            <a:r>
              <a:rPr lang="cs-CZ" sz="2400" dirty="0" smtClean="0">
                <a:hlinkClick r:id="rId2"/>
              </a:rPr>
              <a:t> </a:t>
            </a:r>
            <a:r>
              <a:rPr lang="cs-CZ" sz="2400" dirty="0" err="1" smtClean="0">
                <a:hlinkClick r:id="rId2"/>
              </a:rPr>
              <a:t>of</a:t>
            </a:r>
            <a:r>
              <a:rPr lang="cs-CZ" sz="2400" dirty="0" smtClean="0">
                <a:hlinkClick r:id="rId2"/>
              </a:rPr>
              <a:t> Daniel Pink’s </a:t>
            </a:r>
            <a:r>
              <a:rPr lang="cs-CZ" sz="2400" dirty="0" smtClean="0">
                <a:hlinkClick r:id="rId2"/>
              </a:rPr>
              <a:t>Drive</a:t>
            </a:r>
            <a:endParaRPr lang="cs-CZ" sz="2400" dirty="0" smtClean="0"/>
          </a:p>
          <a:p>
            <a:pPr lvl="1"/>
            <a:r>
              <a:rPr lang="cs-CZ" sz="2000" dirty="0" err="1" smtClean="0"/>
              <a:t>Read</a:t>
            </a:r>
            <a:r>
              <a:rPr lang="cs-CZ" sz="2000" dirty="0" smtClean="0"/>
              <a:t> </a:t>
            </a:r>
            <a:r>
              <a:rPr lang="cs-CZ" sz="2000" dirty="0" err="1" smtClean="0"/>
              <a:t>summary</a:t>
            </a:r>
            <a:r>
              <a:rPr lang="cs-CZ" sz="2000" dirty="0" smtClean="0"/>
              <a:t> </a:t>
            </a:r>
            <a:r>
              <a:rPr lang="cs-CZ" sz="2000" dirty="0" err="1" smtClean="0"/>
              <a:t>of</a:t>
            </a:r>
            <a:r>
              <a:rPr lang="cs-CZ" sz="2000" dirty="0" smtClean="0"/>
              <a:t> Daniel Pink’s Drive</a:t>
            </a:r>
          </a:p>
          <a:p>
            <a:r>
              <a:rPr lang="cs-CZ" sz="2400" dirty="0" err="1" smtClean="0">
                <a:hlinkClick r:id="rId3"/>
              </a:rPr>
              <a:t>Compulsory</a:t>
            </a:r>
            <a:r>
              <a:rPr lang="cs-CZ" sz="2400" dirty="0" smtClean="0">
                <a:hlinkClick r:id="rId3"/>
              </a:rPr>
              <a:t> video - Dan </a:t>
            </a:r>
            <a:r>
              <a:rPr lang="cs-CZ" sz="2400" dirty="0" err="1" smtClean="0">
                <a:hlinkClick r:id="rId3"/>
              </a:rPr>
              <a:t>Ariely</a:t>
            </a:r>
            <a:endParaRPr lang="cs-CZ" sz="2400" dirty="0" smtClean="0"/>
          </a:p>
          <a:p>
            <a:r>
              <a:rPr lang="cs-CZ" sz="2400" dirty="0" err="1" smtClean="0">
                <a:hlinkClick r:id="rId4"/>
              </a:rPr>
              <a:t>Compulsory</a:t>
            </a:r>
            <a:r>
              <a:rPr lang="cs-CZ" sz="2400" dirty="0" smtClean="0">
                <a:hlinkClick r:id="rId4"/>
              </a:rPr>
              <a:t> video - Daniel Pink </a:t>
            </a:r>
            <a:r>
              <a:rPr lang="cs-CZ" sz="2400" dirty="0" smtClean="0">
                <a:hlinkClick r:id="rId4"/>
              </a:rPr>
              <a:t>1</a:t>
            </a:r>
            <a:endParaRPr lang="cs-CZ" sz="2400" dirty="0" smtClean="0"/>
          </a:p>
          <a:p>
            <a:r>
              <a:rPr lang="cs-CZ" sz="2400" dirty="0" err="1" smtClean="0">
                <a:hlinkClick r:id="rId5"/>
              </a:rPr>
              <a:t>Compulsory</a:t>
            </a:r>
            <a:r>
              <a:rPr lang="cs-CZ" sz="2400" dirty="0" smtClean="0">
                <a:hlinkClick r:id="rId5"/>
              </a:rPr>
              <a:t> </a:t>
            </a:r>
            <a:r>
              <a:rPr lang="cs-CZ" sz="2400" dirty="0" err="1" smtClean="0">
                <a:hlinkClick r:id="rId5"/>
              </a:rPr>
              <a:t>reading</a:t>
            </a:r>
            <a:r>
              <a:rPr lang="cs-CZ" sz="2400" dirty="0" smtClean="0">
                <a:hlinkClick r:id="rId5"/>
              </a:rPr>
              <a:t> - Do </a:t>
            </a:r>
            <a:r>
              <a:rPr lang="cs-CZ" sz="2400" dirty="0" err="1" smtClean="0">
                <a:hlinkClick r:id="rId5"/>
              </a:rPr>
              <a:t>you</a:t>
            </a:r>
            <a:r>
              <a:rPr lang="cs-CZ" sz="2400" dirty="0" smtClean="0">
                <a:hlinkClick r:id="rId5"/>
              </a:rPr>
              <a:t> </a:t>
            </a:r>
            <a:r>
              <a:rPr lang="cs-CZ" sz="2400" dirty="0" err="1" smtClean="0">
                <a:hlinkClick r:id="rId5"/>
              </a:rPr>
              <a:t>know</a:t>
            </a:r>
            <a:r>
              <a:rPr lang="cs-CZ" sz="2400" dirty="0" smtClean="0">
                <a:hlinkClick r:id="rId5"/>
              </a:rPr>
              <a:t> </a:t>
            </a:r>
            <a:r>
              <a:rPr lang="cs-CZ" sz="2400" dirty="0" err="1" smtClean="0">
                <a:hlinkClick r:id="rId5"/>
              </a:rPr>
              <a:t>Motivation</a:t>
            </a:r>
            <a:r>
              <a:rPr lang="cs-CZ" sz="2400" dirty="0" smtClean="0">
                <a:hlinkClick r:id="rId5"/>
              </a:rPr>
              <a:t> </a:t>
            </a:r>
            <a:r>
              <a:rPr lang="cs-CZ" sz="2400" dirty="0" smtClean="0">
                <a:hlinkClick r:id="rId5"/>
              </a:rPr>
              <a:t>3.0</a:t>
            </a:r>
            <a:endParaRPr lang="cs-CZ" sz="2400" dirty="0" smtClean="0"/>
          </a:p>
          <a:p>
            <a:pPr lvl="1"/>
            <a:r>
              <a:rPr lang="cs-CZ" sz="2000" dirty="0" err="1" smtClean="0"/>
              <a:t>Read</a:t>
            </a:r>
            <a:r>
              <a:rPr lang="cs-CZ" sz="2000" dirty="0" smtClean="0"/>
              <a:t> </a:t>
            </a:r>
            <a:r>
              <a:rPr lang="cs-CZ" sz="2000" dirty="0" err="1" smtClean="0"/>
              <a:t>this</a:t>
            </a:r>
            <a:r>
              <a:rPr lang="cs-CZ" sz="2000" dirty="0" smtClean="0"/>
              <a:t> </a:t>
            </a:r>
            <a:r>
              <a:rPr lang="cs-CZ" sz="2000" dirty="0" err="1" smtClean="0"/>
              <a:t>short</a:t>
            </a:r>
            <a:r>
              <a:rPr lang="cs-CZ" sz="2000" dirty="0" smtClean="0"/>
              <a:t> </a:t>
            </a:r>
            <a:r>
              <a:rPr lang="cs-CZ" sz="2000" dirty="0" err="1" smtClean="0"/>
              <a:t>article</a:t>
            </a:r>
            <a:endParaRPr lang="cs-CZ" sz="2000" dirty="0" smtClean="0"/>
          </a:p>
          <a:p>
            <a:r>
              <a:rPr lang="cs-CZ" sz="2400" dirty="0" err="1" smtClean="0">
                <a:hlinkClick r:id="rId6"/>
              </a:rPr>
              <a:t>Compulsory</a:t>
            </a:r>
            <a:r>
              <a:rPr lang="cs-CZ" sz="2400" dirty="0" smtClean="0">
                <a:hlinkClick r:id="rId6"/>
              </a:rPr>
              <a:t> video - Daniel Pink </a:t>
            </a:r>
            <a:r>
              <a:rPr lang="cs-CZ" sz="2400" dirty="0" smtClean="0">
                <a:hlinkClick r:id="rId6"/>
              </a:rPr>
              <a:t>2</a:t>
            </a:r>
            <a:endParaRPr lang="cs-CZ" sz="2400" dirty="0" smtClean="0"/>
          </a:p>
          <a:p>
            <a:r>
              <a:rPr lang="cs-CZ" sz="2400" dirty="0" err="1" smtClean="0">
                <a:hlinkClick r:id="rId7"/>
              </a:rPr>
              <a:t>Compulsory</a:t>
            </a:r>
            <a:r>
              <a:rPr lang="cs-CZ" sz="2400" dirty="0" smtClean="0">
                <a:hlinkClick r:id="rId7"/>
              </a:rPr>
              <a:t> video - Frank van </a:t>
            </a:r>
            <a:r>
              <a:rPr lang="cs-CZ" sz="2400" dirty="0" err="1" smtClean="0">
                <a:hlinkClick r:id="rId7"/>
              </a:rPr>
              <a:t>MassenhoveURL</a:t>
            </a:r>
            <a:endParaRPr lang="cs-CZ" sz="2400" dirty="0" smtClean="0"/>
          </a:p>
          <a:p>
            <a:pPr lvl="1"/>
            <a:r>
              <a:rPr lang="cs-CZ" sz="2000" dirty="0" smtClean="0"/>
              <a:t>Look </a:t>
            </a:r>
            <a:r>
              <a:rPr lang="cs-CZ" sz="2000" dirty="0" err="1" smtClean="0"/>
              <a:t>at</a:t>
            </a:r>
            <a:r>
              <a:rPr lang="cs-CZ" sz="2000" dirty="0" smtClean="0"/>
              <a:t> </a:t>
            </a:r>
            <a:r>
              <a:rPr lang="cs-CZ" sz="2000" dirty="0" err="1" smtClean="0"/>
              <a:t>this</a:t>
            </a:r>
            <a:r>
              <a:rPr lang="cs-CZ" sz="2000" dirty="0" smtClean="0"/>
              <a:t> case </a:t>
            </a:r>
            <a:r>
              <a:rPr lang="cs-CZ" sz="2000" dirty="0" err="1" smtClean="0"/>
              <a:t>from</a:t>
            </a:r>
            <a:r>
              <a:rPr lang="cs-CZ" sz="2000" dirty="0" smtClean="0"/>
              <a:t> public </a:t>
            </a:r>
            <a:r>
              <a:rPr lang="cs-CZ" sz="2000" dirty="0" err="1" smtClean="0"/>
              <a:t>administration</a:t>
            </a:r>
            <a:r>
              <a:rPr lang="cs-CZ" sz="2000" dirty="0" smtClean="0"/>
              <a:t>. Frank </a:t>
            </a:r>
            <a:r>
              <a:rPr lang="cs-CZ" sz="2000" dirty="0" err="1" smtClean="0"/>
              <a:t>is</a:t>
            </a:r>
            <a:r>
              <a:rPr lang="cs-CZ" sz="2000" dirty="0" smtClean="0"/>
              <a:t> </a:t>
            </a:r>
            <a:r>
              <a:rPr lang="cs-CZ" sz="2000" dirty="0" err="1" smtClean="0"/>
              <a:t>head</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Belgian</a:t>
            </a:r>
            <a:r>
              <a:rPr lang="cs-CZ" sz="2000" dirty="0" smtClean="0"/>
              <a:t> </a:t>
            </a:r>
            <a:r>
              <a:rPr lang="cs-CZ" sz="2000" dirty="0" err="1" smtClean="0"/>
              <a:t>Federal</a:t>
            </a:r>
            <a:r>
              <a:rPr lang="cs-CZ" sz="2000" dirty="0" smtClean="0"/>
              <a:t> Public </a:t>
            </a:r>
            <a:r>
              <a:rPr lang="cs-CZ" sz="2000" dirty="0" err="1" smtClean="0"/>
              <a:t>Service</a:t>
            </a:r>
            <a:r>
              <a:rPr lang="cs-CZ" sz="2000" dirty="0" smtClean="0"/>
              <a:t> </a:t>
            </a:r>
            <a:r>
              <a:rPr lang="cs-CZ" sz="2000" dirty="0" err="1" smtClean="0"/>
              <a:t>Social</a:t>
            </a:r>
            <a:r>
              <a:rPr lang="cs-CZ" sz="2000" dirty="0" smtClean="0"/>
              <a:t> </a:t>
            </a:r>
            <a:r>
              <a:rPr lang="cs-CZ" sz="2000" dirty="0" err="1" smtClean="0"/>
              <a:t>Security</a:t>
            </a:r>
            <a:r>
              <a:rPr lang="cs-CZ" sz="2000" dirty="0" smtClean="0"/>
              <a:t>'</a:t>
            </a:r>
          </a:p>
          <a:p>
            <a:endParaRPr lang="en-GB" i="1"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a:t>
            </a:r>
            <a:r>
              <a:rPr lang="en-GB" noProof="0" dirty="0" smtClean="0"/>
              <a:t>#</a:t>
            </a:r>
            <a:r>
              <a:rPr lang="cs-CZ" noProof="0" dirty="0" smtClean="0"/>
              <a:t>5</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dirty="0" smtClean="0"/>
              <a:t>You </a:t>
            </a:r>
            <a:r>
              <a:rPr lang="en-GB" sz="2400" dirty="0" smtClean="0"/>
              <a:t>have just been recruited as the Human Resources Director at headquarters of Public employment service. It has several main tasks – it provides social benefits to unemployed, procures requalification programmes, provides consultancy to the clients, works with employers (job offers, dealing with high volume lay-offs), etc. because of the expert nature of the job, high degree of functional specialization is present and there are detailed procedures how to deal with clients. Governmental Key Performance Indicators (mainly speed in benefit processing and share of clients sent to job or requalification) are usually met, but the CEO claims this is mainly because of good economical situation. </a:t>
            </a:r>
            <a:endParaRPr lang="cs-CZ" sz="2400" dirty="0" smtClean="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a:t>
            </a:r>
            <a:r>
              <a:rPr lang="en-GB" noProof="0" dirty="0" smtClean="0"/>
              <a:t>#</a:t>
            </a:r>
            <a:r>
              <a:rPr lang="cs-CZ" noProof="0" dirty="0" smtClean="0"/>
              <a:t>5</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r>
              <a:rPr lang="en-GB" sz="2400" dirty="0" smtClean="0"/>
              <a:t>You </a:t>
            </a:r>
            <a:r>
              <a:rPr lang="en-GB" sz="2400" dirty="0" smtClean="0"/>
              <a:t>have been briefed that the organisation is facing several problems:</a:t>
            </a:r>
            <a:endParaRPr lang="cs-CZ" sz="2400" dirty="0" smtClean="0"/>
          </a:p>
          <a:p>
            <a:pPr lvl="1"/>
            <a:r>
              <a:rPr lang="en-GB" sz="2000" dirty="0" smtClean="0"/>
              <a:t>high turnover of the staff;</a:t>
            </a:r>
            <a:endParaRPr lang="cs-CZ" sz="2000" dirty="0" smtClean="0"/>
          </a:p>
          <a:p>
            <a:pPr lvl="1"/>
            <a:r>
              <a:rPr lang="en-GB" sz="2000" dirty="0" smtClean="0"/>
              <a:t>middle management is complaining of low motivation of the front line staff;</a:t>
            </a:r>
            <a:endParaRPr lang="cs-CZ" sz="2000" dirty="0" smtClean="0"/>
          </a:p>
          <a:p>
            <a:pPr lvl="1"/>
            <a:r>
              <a:rPr lang="en-GB" sz="2000" dirty="0" smtClean="0"/>
              <a:t>there are frequent security incidents at front line – verbal violence, threatening body language and sometimes even assaults by the clients (who feel frustrated when rejected the benefit of unable to comply with the procedures);</a:t>
            </a:r>
            <a:endParaRPr lang="cs-CZ" sz="2000" dirty="0" smtClean="0"/>
          </a:p>
          <a:p>
            <a:pPr lvl="1"/>
            <a:r>
              <a:rPr lang="en-GB" sz="2000" dirty="0" smtClean="0"/>
              <a:t>a new system of annual staff appraisal has been introduced two years ago to set personal development goals, but this is perceived as formal bureaucratic exercise and middle management feels overloaded with it while have to deal with many complaints from the clients. </a:t>
            </a:r>
            <a:endParaRPr lang="cs-CZ" sz="2000" dirty="0" smtClean="0"/>
          </a:p>
          <a:p>
            <a:r>
              <a:rPr lang="en-GB" sz="2000" dirty="0" smtClean="0"/>
              <a:t>Prepare </a:t>
            </a:r>
            <a:r>
              <a:rPr lang="en-GB" sz="2000" dirty="0" smtClean="0"/>
              <a:t>2 page brief to your CEO suggesting steps to improve the HR management and the situation in general.</a:t>
            </a:r>
            <a:endParaRPr lang="cs-CZ" sz="2000" dirty="0" smtClean="0"/>
          </a:p>
          <a:p>
            <a:r>
              <a:rPr lang="en-GB" sz="2000" dirty="0" smtClean="0"/>
              <a:t>Feel free to imagine any additional details of the situation in the organisation that would make your task more interesting.</a:t>
            </a:r>
            <a:endParaRPr lang="cs-CZ" sz="2000" dirty="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See</a:t>
            </a:r>
            <a:r>
              <a:rPr lang="cs-CZ" dirty="0" smtClean="0"/>
              <a:t> </a:t>
            </a:r>
            <a:r>
              <a:rPr lang="cs-CZ" dirty="0" err="1" smtClean="0"/>
              <a:t>you</a:t>
            </a:r>
            <a:r>
              <a:rPr lang="cs-CZ" dirty="0" smtClean="0"/>
              <a:t> </a:t>
            </a:r>
            <a:r>
              <a:rPr lang="cs-CZ" dirty="0" err="1" smtClean="0"/>
              <a:t>next</a:t>
            </a:r>
            <a:r>
              <a:rPr lang="cs-CZ" dirty="0" smtClean="0"/>
              <a:t> </a:t>
            </a:r>
            <a:r>
              <a:rPr lang="cs-CZ" dirty="0" err="1" smtClean="0"/>
              <a:t>week</a:t>
            </a:r>
            <a:endParaRPr lang="en-GB" dirty="0"/>
          </a:p>
        </p:txBody>
      </p:sp>
      <p:sp>
        <p:nvSpPr>
          <p:cNvPr id="3" name="Zástupný symbol pro text 2"/>
          <p:cNvSpPr>
            <a:spLocks noGrp="1"/>
          </p:cNvSpPr>
          <p:nvPr>
            <p:ph type="body" idx="1"/>
          </p:nvPr>
        </p:nvSpPr>
        <p:spPr/>
        <p:txBody>
          <a:bodyPr/>
          <a:lstStyle/>
          <a:p>
            <a:r>
              <a:rPr lang="cs-CZ" dirty="0" smtClean="0"/>
              <a:t>May 3rd</a:t>
            </a:r>
            <a:endParaRPr lang="en-GB" dirty="0"/>
          </a:p>
        </p:txBody>
      </p:sp>
      <p:sp>
        <p:nvSpPr>
          <p:cNvPr id="4" name="Zástupný symbol pro obsah 3"/>
          <p:cNvSpPr>
            <a:spLocks noGrp="1"/>
          </p:cNvSpPr>
          <p:nvPr>
            <p:ph sz="half" idx="2"/>
          </p:nvPr>
        </p:nvSpPr>
        <p:spPr/>
        <p:txBody>
          <a:bodyPr/>
          <a:lstStyle/>
          <a:p>
            <a:endParaRPr lang="en-GB" dirty="0"/>
          </a:p>
        </p:txBody>
      </p:sp>
      <p:sp>
        <p:nvSpPr>
          <p:cNvPr id="5" name="Zástupný symbol pro text 4"/>
          <p:cNvSpPr>
            <a:spLocks noGrp="1"/>
          </p:cNvSpPr>
          <p:nvPr>
            <p:ph type="body" sz="quarter" idx="3"/>
          </p:nvPr>
        </p:nvSpPr>
        <p:spPr/>
        <p:txBody>
          <a:bodyPr/>
          <a:lstStyle/>
          <a:p>
            <a:endParaRPr lang="en-GB"/>
          </a:p>
        </p:txBody>
      </p:sp>
      <p:sp>
        <p:nvSpPr>
          <p:cNvPr id="6" name="Zástupný symbol pro obsah 5"/>
          <p:cNvSpPr>
            <a:spLocks noGrp="1"/>
          </p:cNvSpPr>
          <p:nvPr>
            <p:ph sz="quarter" idx="4"/>
          </p:nvPr>
        </p:nvSpPr>
        <p:spPr/>
        <p:txBody>
          <a:bodyPr/>
          <a:lstStyle/>
          <a:p>
            <a:endParaRPr lang="en-GB"/>
          </a:p>
        </p:txBody>
      </p:sp>
      <p:sp>
        <p:nvSpPr>
          <p:cNvPr id="167938"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0" name="AutoShape 4"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2" name="AutoShape 6"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4" name="AutoShape 8"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79A6AE8-5DEB-4A30-8E2D-1856AC5F9184}"/>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AEE2ACB5-2C1C-4A09-AB0F-86CA77FB40F2}"/>
              </a:ext>
            </a:extLst>
          </p:cNvPr>
          <p:cNvSpPr>
            <a:spLocks noGrp="1"/>
          </p:cNvSpPr>
          <p:nvPr>
            <p:ph idx="1"/>
          </p:nvPr>
        </p:nvSpPr>
        <p:spPr>
          <a:xfrm>
            <a:off x="188843" y="1268760"/>
            <a:ext cx="8955157" cy="5076825"/>
          </a:xfrm>
        </p:spPr>
        <p:txBody>
          <a:bodyPr>
            <a:normAutofit lnSpcReduction="10000"/>
          </a:bodyPr>
          <a:lstStyle/>
          <a:p>
            <a:r>
              <a:rPr lang="nl-BE" sz="2800" dirty="0"/>
              <a:t>62000 </a:t>
            </a:r>
            <a:r>
              <a:rPr lang="nl-BE" sz="2800" dirty="0" err="1"/>
              <a:t>people</a:t>
            </a:r>
            <a:r>
              <a:rPr lang="nl-BE" sz="2800" dirty="0"/>
              <a:t> </a:t>
            </a:r>
            <a:r>
              <a:rPr lang="nl-BE" sz="2800" dirty="0" err="1"/>
              <a:t>who</a:t>
            </a:r>
            <a:r>
              <a:rPr lang="nl-BE" sz="2800" dirty="0"/>
              <a:t> </a:t>
            </a:r>
            <a:r>
              <a:rPr lang="nl-BE" sz="2800" dirty="0" err="1"/>
              <a:t>work</a:t>
            </a:r>
            <a:r>
              <a:rPr lang="nl-BE" sz="2800" dirty="0"/>
              <a:t> </a:t>
            </a:r>
            <a:r>
              <a:rPr lang="nl-BE" sz="2800" dirty="0" err="1"/>
              <a:t>with</a:t>
            </a:r>
            <a:r>
              <a:rPr lang="nl-BE" sz="2800" dirty="0"/>
              <a:t>…</a:t>
            </a:r>
          </a:p>
          <a:p>
            <a:pPr lvl="1"/>
            <a:r>
              <a:rPr lang="nl-BE" sz="2400" dirty="0"/>
              <a:t>Chain of </a:t>
            </a:r>
            <a:r>
              <a:rPr lang="nl-BE" sz="2400" dirty="0" err="1"/>
              <a:t>criminal</a:t>
            </a:r>
            <a:r>
              <a:rPr lang="nl-BE" sz="2400" dirty="0"/>
              <a:t> </a:t>
            </a:r>
            <a:r>
              <a:rPr lang="nl-BE" sz="2400" dirty="0" err="1"/>
              <a:t>justice</a:t>
            </a:r>
            <a:r>
              <a:rPr lang="nl-BE" sz="2400" dirty="0"/>
              <a:t>=</a:t>
            </a:r>
          </a:p>
          <a:p>
            <a:pPr lvl="2"/>
            <a:r>
              <a:rPr lang="nl-BE" sz="2000" dirty="0"/>
              <a:t>Courts</a:t>
            </a:r>
          </a:p>
          <a:p>
            <a:pPr lvl="2"/>
            <a:r>
              <a:rPr lang="nl-BE" sz="2000" dirty="0" err="1"/>
              <a:t>Prosecutor</a:t>
            </a:r>
            <a:endParaRPr lang="nl-BE" sz="2000" dirty="0"/>
          </a:p>
          <a:p>
            <a:pPr lvl="2"/>
            <a:r>
              <a:rPr lang="nl-BE" sz="2000" dirty="0"/>
              <a:t>Executive </a:t>
            </a:r>
            <a:r>
              <a:rPr lang="nl-BE" sz="2000" dirty="0" err="1"/>
              <a:t>agencies</a:t>
            </a:r>
            <a:r>
              <a:rPr lang="nl-BE" sz="2000" dirty="0"/>
              <a:t> like Bureau Halt (</a:t>
            </a:r>
            <a:r>
              <a:rPr lang="nl-BE" sz="2000" dirty="0" err="1"/>
              <a:t>punishment</a:t>
            </a:r>
            <a:r>
              <a:rPr lang="nl-BE" sz="2000" dirty="0"/>
              <a:t> of </a:t>
            </a:r>
            <a:r>
              <a:rPr lang="nl-BE" sz="2000" dirty="0" err="1"/>
              <a:t>youth</a:t>
            </a:r>
            <a:r>
              <a:rPr lang="nl-BE" sz="2000" dirty="0"/>
              <a:t> </a:t>
            </a:r>
            <a:r>
              <a:rPr lang="nl-BE" sz="2000" dirty="0" err="1"/>
              <a:t>offenders</a:t>
            </a:r>
            <a:r>
              <a:rPr lang="nl-BE" sz="2000" dirty="0"/>
              <a:t> -12-23 y) </a:t>
            </a:r>
            <a:r>
              <a:rPr lang="nl-BE" sz="2000" dirty="0" err="1"/>
              <a:t>and</a:t>
            </a:r>
            <a:r>
              <a:rPr lang="nl-BE" sz="2000" dirty="0"/>
              <a:t> </a:t>
            </a:r>
            <a:r>
              <a:rPr lang="nl-BE" sz="2000" dirty="0" err="1"/>
              <a:t>the</a:t>
            </a:r>
            <a:r>
              <a:rPr lang="nl-BE" sz="2000" dirty="0"/>
              <a:t> </a:t>
            </a:r>
            <a:r>
              <a:rPr lang="nl-BE" sz="2000" dirty="0" err="1"/>
              <a:t>central</a:t>
            </a:r>
            <a:r>
              <a:rPr lang="nl-BE" sz="2000" dirty="0"/>
              <a:t> </a:t>
            </a:r>
            <a:r>
              <a:rPr lang="nl-BE" sz="2000" dirty="0" err="1"/>
              <a:t>criminal</a:t>
            </a:r>
            <a:r>
              <a:rPr lang="nl-BE" sz="2000" dirty="0"/>
              <a:t> </a:t>
            </a:r>
            <a:r>
              <a:rPr lang="nl-BE" sz="2000" dirty="0" err="1"/>
              <a:t>debt</a:t>
            </a:r>
            <a:r>
              <a:rPr lang="nl-BE" sz="2000" dirty="0"/>
              <a:t> </a:t>
            </a:r>
            <a:r>
              <a:rPr lang="nl-BE" sz="2000" dirty="0" err="1"/>
              <a:t>collection</a:t>
            </a:r>
            <a:r>
              <a:rPr lang="nl-BE" sz="2000" dirty="0"/>
              <a:t> agency… </a:t>
            </a:r>
          </a:p>
          <a:p>
            <a:pPr lvl="1"/>
            <a:r>
              <a:rPr lang="nl-BE" sz="2400" dirty="0"/>
              <a:t>Non-</a:t>
            </a:r>
            <a:r>
              <a:rPr lang="nl-BE" sz="2400" dirty="0" err="1"/>
              <a:t>criminal</a:t>
            </a:r>
            <a:r>
              <a:rPr lang="nl-BE" sz="2400" dirty="0"/>
              <a:t> </a:t>
            </a:r>
            <a:r>
              <a:rPr lang="nl-BE" sz="2400" dirty="0" err="1"/>
              <a:t>justice</a:t>
            </a:r>
            <a:r>
              <a:rPr lang="nl-BE" sz="2400" dirty="0"/>
              <a:t> </a:t>
            </a:r>
            <a:r>
              <a:rPr lang="nl-BE" sz="2400" dirty="0" err="1"/>
              <a:t>organisations</a:t>
            </a:r>
            <a:r>
              <a:rPr lang="nl-BE" sz="2400" dirty="0"/>
              <a:t>=</a:t>
            </a:r>
          </a:p>
          <a:p>
            <a:pPr lvl="2"/>
            <a:r>
              <a:rPr lang="nl-BE" sz="2000" dirty="0" err="1"/>
              <a:t>Municipalities</a:t>
            </a:r>
            <a:endParaRPr lang="nl-BE" sz="2000" dirty="0"/>
          </a:p>
          <a:p>
            <a:pPr lvl="2"/>
            <a:r>
              <a:rPr lang="nl-BE" sz="2000" dirty="0"/>
              <a:t>Care </a:t>
            </a:r>
            <a:r>
              <a:rPr lang="nl-BE" sz="2000" dirty="0" err="1"/>
              <a:t>instances</a:t>
            </a:r>
            <a:endParaRPr lang="nl-BE" sz="2000" dirty="0"/>
          </a:p>
          <a:p>
            <a:pPr lvl="2"/>
            <a:r>
              <a:rPr lang="nl-BE" sz="2000" dirty="0" err="1"/>
              <a:t>Housing</a:t>
            </a:r>
            <a:r>
              <a:rPr lang="nl-BE" sz="2000" dirty="0"/>
              <a:t> </a:t>
            </a:r>
            <a:r>
              <a:rPr lang="nl-BE" sz="2000" dirty="0" err="1"/>
              <a:t>corporations</a:t>
            </a:r>
            <a:endParaRPr lang="nl-BE" sz="2000" dirty="0"/>
          </a:p>
          <a:p>
            <a:pPr lvl="2"/>
            <a:r>
              <a:rPr lang="nl-BE" sz="2000" dirty="0"/>
              <a:t>Schools</a:t>
            </a:r>
          </a:p>
          <a:p>
            <a:pPr lvl="2"/>
            <a:r>
              <a:rPr lang="nl-BE" sz="2000" dirty="0" err="1"/>
              <a:t>Social</a:t>
            </a:r>
            <a:r>
              <a:rPr lang="nl-BE" sz="2000" dirty="0"/>
              <a:t> </a:t>
            </a:r>
            <a:r>
              <a:rPr lang="nl-BE" sz="2000" dirty="0" err="1"/>
              <a:t>workers</a:t>
            </a:r>
            <a:endParaRPr lang="nl-BE" sz="2000" dirty="0"/>
          </a:p>
          <a:p>
            <a:pPr lvl="2"/>
            <a:r>
              <a:rPr lang="nl-BE" sz="2000" dirty="0"/>
              <a:t>“</a:t>
            </a:r>
            <a:r>
              <a:rPr lang="nl-BE" sz="2000" dirty="0" err="1"/>
              <a:t>safety</a:t>
            </a:r>
            <a:r>
              <a:rPr lang="nl-BE" sz="2000" dirty="0"/>
              <a:t>” </a:t>
            </a:r>
            <a:r>
              <a:rPr lang="nl-BE" sz="2000" dirty="0" err="1"/>
              <a:t>houses</a:t>
            </a:r>
            <a:r>
              <a:rPr lang="nl-BE" sz="2000" dirty="0"/>
              <a:t> (</a:t>
            </a:r>
            <a:r>
              <a:rPr lang="nl-BE" sz="2000" dirty="0" err="1"/>
              <a:t>network</a:t>
            </a:r>
            <a:r>
              <a:rPr lang="nl-BE" sz="2000" dirty="0"/>
              <a:t> of </a:t>
            </a:r>
            <a:r>
              <a:rPr lang="nl-BE" sz="2000" dirty="0" err="1"/>
              <a:t>police</a:t>
            </a:r>
            <a:r>
              <a:rPr lang="nl-BE" sz="2000" dirty="0"/>
              <a:t>, </a:t>
            </a:r>
            <a:r>
              <a:rPr lang="nl-BE" sz="2000" dirty="0" err="1"/>
              <a:t>youth</a:t>
            </a:r>
            <a:r>
              <a:rPr lang="nl-BE" sz="2000" dirty="0"/>
              <a:t> care, </a:t>
            </a:r>
            <a:r>
              <a:rPr lang="nl-BE" sz="2000" dirty="0" err="1"/>
              <a:t>municipality</a:t>
            </a:r>
            <a:r>
              <a:rPr lang="nl-BE" sz="2000" dirty="0"/>
              <a:t>, </a:t>
            </a:r>
            <a:r>
              <a:rPr lang="nl-BE" sz="2000" dirty="0" err="1"/>
              <a:t>prosecutor</a:t>
            </a:r>
            <a:r>
              <a:rPr lang="nl-BE" sz="2000" dirty="0"/>
              <a:t>,…) </a:t>
            </a:r>
            <a:r>
              <a:rPr lang="nl-BE" sz="2000" dirty="0" err="1"/>
              <a:t>focused</a:t>
            </a:r>
            <a:r>
              <a:rPr lang="nl-BE" sz="2000" dirty="0"/>
              <a:t> on </a:t>
            </a:r>
            <a:r>
              <a:rPr lang="nl-BE" sz="2000" dirty="0" err="1"/>
              <a:t>specific</a:t>
            </a:r>
            <a:r>
              <a:rPr lang="nl-BE" sz="2000" dirty="0"/>
              <a:t> persons/families in a </a:t>
            </a:r>
            <a:r>
              <a:rPr lang="nl-BE" sz="2000" dirty="0" err="1"/>
              <a:t>local</a:t>
            </a:r>
            <a:r>
              <a:rPr lang="nl-BE" sz="2000" dirty="0"/>
              <a:t> context …*</a:t>
            </a:r>
          </a:p>
        </p:txBody>
      </p:sp>
      <p:sp>
        <p:nvSpPr>
          <p:cNvPr id="4" name="Tijdelijke aanduiding voor dianummer 3">
            <a:extLst>
              <a:ext uri="{FF2B5EF4-FFF2-40B4-BE49-F238E27FC236}">
                <a16:creationId xmlns:a16="http://schemas.microsoft.com/office/drawing/2014/main" xmlns="" id="{5433D336-2407-4ABB-BCAE-E4752F9EAA08}"/>
              </a:ext>
            </a:extLst>
          </p:cNvPr>
          <p:cNvSpPr>
            <a:spLocks noGrp="1"/>
          </p:cNvSpPr>
          <p:nvPr>
            <p:ph type="sldNum" sz="quarter" idx="11"/>
          </p:nvPr>
        </p:nvSpPr>
        <p:spPr/>
        <p:txBody>
          <a:bodyPr/>
          <a:lstStyle/>
          <a:p>
            <a:pPr>
              <a:defRPr/>
            </a:pPr>
            <a:fld id="{35A0D4B1-61D4-4C6F-B245-2B2DEB95FFE4}" type="slidenum">
              <a:rPr lang="en-US" smtClean="0"/>
              <a:pPr>
                <a:defRPr/>
              </a:pPr>
              <a:t>8</a:t>
            </a:fld>
            <a:endParaRPr lang="en-US" dirty="0"/>
          </a:p>
        </p:txBody>
      </p:sp>
    </p:spTree>
    <p:extLst>
      <p:ext uri="{BB962C8B-B14F-4D97-AF65-F5344CB8AC3E}">
        <p14:creationId xmlns:p14="http://schemas.microsoft.com/office/powerpoint/2010/main" xmlns="" val="35430014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BAB589-E253-4178-9C3F-B0B532AD6083}"/>
              </a:ext>
            </a:extLst>
          </p:cNvPr>
          <p:cNvSpPr>
            <a:spLocks noGrp="1"/>
          </p:cNvSpPr>
          <p:nvPr>
            <p:ph type="title"/>
          </p:nvPr>
        </p:nvSpPr>
        <p:spPr>
          <a:solidFill>
            <a:srgbClr val="FFC000"/>
          </a:solidFill>
        </p:spPr>
        <p:txBody>
          <a:bodyPr/>
          <a:lstStyle/>
          <a:p>
            <a:r>
              <a:rPr lang="nl-BE" dirty="0"/>
              <a:t>Dutch </a:t>
            </a:r>
            <a:r>
              <a:rPr lang="nl-BE" dirty="0" err="1"/>
              <a:t>Police</a:t>
            </a:r>
            <a:endParaRPr lang="nl-BE" dirty="0"/>
          </a:p>
        </p:txBody>
      </p:sp>
      <p:sp>
        <p:nvSpPr>
          <p:cNvPr id="3" name="Tijdelijke aanduiding voor inhoud 2">
            <a:extLst>
              <a:ext uri="{FF2B5EF4-FFF2-40B4-BE49-F238E27FC236}">
                <a16:creationId xmlns:a16="http://schemas.microsoft.com/office/drawing/2014/main" xmlns="" id="{504933BD-946A-4A0F-904B-68740ED5737E}"/>
              </a:ext>
            </a:extLst>
          </p:cNvPr>
          <p:cNvSpPr>
            <a:spLocks noGrp="1"/>
          </p:cNvSpPr>
          <p:nvPr>
            <p:ph idx="1"/>
          </p:nvPr>
        </p:nvSpPr>
        <p:spPr/>
        <p:txBody>
          <a:bodyPr>
            <a:normAutofit fontScale="85000" lnSpcReduction="10000"/>
          </a:bodyPr>
          <a:lstStyle/>
          <a:p>
            <a:pPr>
              <a:lnSpc>
                <a:spcPct val="150000"/>
              </a:lnSpc>
            </a:pPr>
            <a:r>
              <a:rPr lang="nl-BE" dirty="0"/>
              <a:t>In </a:t>
            </a:r>
            <a:r>
              <a:rPr lang="nl-BE" dirty="0" err="1"/>
              <a:t>the</a:t>
            </a:r>
            <a:r>
              <a:rPr lang="nl-BE" dirty="0"/>
              <a:t> Netherlands </a:t>
            </a:r>
            <a:r>
              <a:rPr lang="nl-BE" dirty="0" err="1"/>
              <a:t>the</a:t>
            </a:r>
            <a:r>
              <a:rPr lang="nl-BE" dirty="0"/>
              <a:t> </a:t>
            </a:r>
            <a:r>
              <a:rPr lang="nl-BE" dirty="0" err="1"/>
              <a:t>Police</a:t>
            </a:r>
            <a:r>
              <a:rPr lang="nl-BE" dirty="0"/>
              <a:t> has</a:t>
            </a:r>
          </a:p>
          <a:p>
            <a:pPr lvl="1">
              <a:lnSpc>
                <a:spcPct val="150000"/>
              </a:lnSpc>
            </a:pPr>
            <a:r>
              <a:rPr lang="nl-BE" dirty="0"/>
              <a:t>Target on </a:t>
            </a:r>
            <a:r>
              <a:rPr lang="nl-BE" dirty="0" err="1"/>
              <a:t>sending</a:t>
            </a:r>
            <a:r>
              <a:rPr lang="nl-BE" dirty="0"/>
              <a:t> files </a:t>
            </a:r>
            <a:r>
              <a:rPr lang="nl-BE" dirty="0" err="1"/>
              <a:t>to</a:t>
            </a:r>
            <a:r>
              <a:rPr lang="nl-BE" dirty="0"/>
              <a:t> </a:t>
            </a:r>
            <a:r>
              <a:rPr lang="nl-BE" dirty="0" err="1"/>
              <a:t>the</a:t>
            </a:r>
            <a:r>
              <a:rPr lang="nl-BE" dirty="0"/>
              <a:t> </a:t>
            </a:r>
            <a:r>
              <a:rPr lang="nl-BE" dirty="0" err="1"/>
              <a:t>prosecution</a:t>
            </a:r>
            <a:r>
              <a:rPr lang="nl-BE" dirty="0"/>
              <a:t> </a:t>
            </a:r>
            <a:r>
              <a:rPr lang="nl-BE" dirty="0" err="1"/>
              <a:t>within</a:t>
            </a:r>
            <a:r>
              <a:rPr lang="nl-BE" dirty="0"/>
              <a:t> 6 weeks</a:t>
            </a:r>
          </a:p>
          <a:p>
            <a:pPr lvl="1">
              <a:lnSpc>
                <a:spcPct val="150000"/>
              </a:lnSpc>
            </a:pPr>
            <a:r>
              <a:rPr lang="nl-BE" dirty="0"/>
              <a:t>Max 2,5 minutes target </a:t>
            </a:r>
            <a:r>
              <a:rPr lang="nl-BE" dirty="0" err="1"/>
              <a:t>for</a:t>
            </a:r>
            <a:r>
              <a:rPr lang="nl-BE" dirty="0"/>
              <a:t> calls </a:t>
            </a:r>
            <a:r>
              <a:rPr lang="nl-BE" dirty="0" err="1"/>
              <a:t>into</a:t>
            </a:r>
            <a:r>
              <a:rPr lang="nl-BE" dirty="0"/>
              <a:t> call </a:t>
            </a:r>
            <a:r>
              <a:rPr lang="nl-BE" dirty="0" err="1"/>
              <a:t>centre</a:t>
            </a:r>
            <a:r>
              <a:rPr lang="nl-BE" dirty="0"/>
              <a:t> </a:t>
            </a:r>
            <a:r>
              <a:rPr lang="nl-BE" dirty="0" err="1"/>
              <a:t>for</a:t>
            </a:r>
            <a:r>
              <a:rPr lang="nl-BE" dirty="0"/>
              <a:t> non-</a:t>
            </a:r>
            <a:r>
              <a:rPr lang="nl-BE" dirty="0" err="1"/>
              <a:t>emergency</a:t>
            </a:r>
            <a:r>
              <a:rPr lang="nl-BE" dirty="0"/>
              <a:t> </a:t>
            </a:r>
            <a:r>
              <a:rPr lang="nl-BE" dirty="0" err="1"/>
              <a:t>reports</a:t>
            </a:r>
            <a:endParaRPr lang="nl-BE" dirty="0"/>
          </a:p>
          <a:p>
            <a:pPr lvl="1">
              <a:lnSpc>
                <a:spcPct val="150000"/>
              </a:lnSpc>
            </a:pPr>
            <a:r>
              <a:rPr lang="nl-BE" dirty="0"/>
              <a:t>Targets on </a:t>
            </a:r>
            <a:r>
              <a:rPr lang="nl-BE" dirty="0" err="1"/>
              <a:t>number</a:t>
            </a:r>
            <a:r>
              <a:rPr lang="nl-BE" dirty="0"/>
              <a:t> of </a:t>
            </a:r>
            <a:r>
              <a:rPr lang="nl-BE" dirty="0" err="1"/>
              <a:t>arrests</a:t>
            </a:r>
            <a:r>
              <a:rPr lang="nl-BE" dirty="0"/>
              <a:t> per </a:t>
            </a:r>
            <a:r>
              <a:rPr lang="nl-BE" dirty="0" err="1"/>
              <a:t>month</a:t>
            </a:r>
            <a:endParaRPr lang="nl-BE" dirty="0"/>
          </a:p>
          <a:p>
            <a:pPr lvl="1">
              <a:lnSpc>
                <a:spcPct val="150000"/>
              </a:lnSpc>
            </a:pPr>
            <a:r>
              <a:rPr lang="nl-BE" dirty="0"/>
              <a:t>Target </a:t>
            </a:r>
            <a:r>
              <a:rPr lang="nl-BE" dirty="0" err="1"/>
              <a:t>to</a:t>
            </a:r>
            <a:r>
              <a:rPr lang="nl-BE" dirty="0"/>
              <a:t> </a:t>
            </a:r>
            <a:r>
              <a:rPr lang="nl-BE" dirty="0" err="1"/>
              <a:t>decide</a:t>
            </a:r>
            <a:r>
              <a:rPr lang="nl-BE" dirty="0"/>
              <a:t> on </a:t>
            </a:r>
            <a:r>
              <a:rPr lang="nl-BE" dirty="0" err="1"/>
              <a:t>frequently</a:t>
            </a:r>
            <a:r>
              <a:rPr lang="nl-BE" dirty="0"/>
              <a:t> </a:t>
            </a:r>
            <a:r>
              <a:rPr lang="nl-BE" dirty="0" err="1"/>
              <a:t>occurring</a:t>
            </a:r>
            <a:r>
              <a:rPr lang="nl-BE" dirty="0"/>
              <a:t> crime </a:t>
            </a:r>
            <a:r>
              <a:rPr lang="nl-BE" dirty="0" err="1"/>
              <a:t>within</a:t>
            </a:r>
            <a:r>
              <a:rPr lang="nl-BE" dirty="0"/>
              <a:t> 6 </a:t>
            </a:r>
            <a:r>
              <a:rPr lang="nl-BE" dirty="0" err="1"/>
              <a:t>hours</a:t>
            </a:r>
            <a:r>
              <a:rPr lang="nl-BE" dirty="0"/>
              <a:t> of arrest…</a:t>
            </a:r>
          </a:p>
          <a:p>
            <a:pPr lvl="1">
              <a:lnSpc>
                <a:spcPct val="150000"/>
              </a:lnSpc>
            </a:pPr>
            <a:endParaRPr lang="nl-BE" dirty="0"/>
          </a:p>
          <a:p>
            <a:pPr lvl="2">
              <a:lnSpc>
                <a:spcPct val="150000"/>
              </a:lnSpc>
            </a:pPr>
            <a:endParaRPr lang="nl-BE" dirty="0"/>
          </a:p>
        </p:txBody>
      </p:sp>
      <p:sp>
        <p:nvSpPr>
          <p:cNvPr id="4" name="Tijdelijke aanduiding voor dianummer 3">
            <a:extLst>
              <a:ext uri="{FF2B5EF4-FFF2-40B4-BE49-F238E27FC236}">
                <a16:creationId xmlns:a16="http://schemas.microsoft.com/office/drawing/2014/main" xmlns="" id="{49C8E095-F59A-4C72-AF53-FACB4ABF1821}"/>
              </a:ext>
            </a:extLst>
          </p:cNvPr>
          <p:cNvSpPr>
            <a:spLocks noGrp="1"/>
          </p:cNvSpPr>
          <p:nvPr>
            <p:ph type="sldNum" sz="quarter" idx="11"/>
          </p:nvPr>
        </p:nvSpPr>
        <p:spPr/>
        <p:txBody>
          <a:bodyPr/>
          <a:lstStyle/>
          <a:p>
            <a:pPr>
              <a:defRPr/>
            </a:pPr>
            <a:fld id="{35A0D4B1-61D4-4C6F-B245-2B2DEB95FFE4}" type="slidenum">
              <a:rPr lang="en-US" smtClean="0"/>
              <a:pPr>
                <a:defRPr/>
              </a:pPr>
              <a:t>9</a:t>
            </a:fld>
            <a:endParaRPr lang="en-US" dirty="0"/>
          </a:p>
        </p:txBody>
      </p:sp>
    </p:spTree>
    <p:extLst>
      <p:ext uri="{BB962C8B-B14F-4D97-AF65-F5344CB8AC3E}">
        <p14:creationId xmlns:p14="http://schemas.microsoft.com/office/powerpoint/2010/main" xmlns="" val="9236683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4253</TotalTime>
  <Words>6580</Words>
  <Application>Microsoft Office PowerPoint</Application>
  <PresentationFormat>Předvádění na obrazovce (4:3)</PresentationFormat>
  <Paragraphs>662</Paragraphs>
  <Slides>74</Slides>
  <Notes>11</Notes>
  <HiddenSlides>7</HiddenSlides>
  <MMClips>0</MMClips>
  <ScaleCrop>false</ScaleCrop>
  <HeadingPairs>
    <vt:vector size="4" baseType="variant">
      <vt:variant>
        <vt:lpstr>Motiv</vt:lpstr>
      </vt:variant>
      <vt:variant>
        <vt:i4>1</vt:i4>
      </vt:variant>
      <vt:variant>
        <vt:lpstr>Nadpisy snímků</vt:lpstr>
      </vt:variant>
      <vt:variant>
        <vt:i4>74</vt:i4>
      </vt:variant>
    </vt:vector>
  </HeadingPairs>
  <TitlesOfParts>
    <vt:vector size="75" baseType="lpstr">
      <vt:lpstr>Motiv sady Office</vt:lpstr>
      <vt:lpstr>Public Management for 21st Century</vt:lpstr>
      <vt:lpstr>Final group discussions</vt:lpstr>
      <vt:lpstr>HW feedback</vt:lpstr>
      <vt:lpstr>Reading reflextions</vt:lpstr>
      <vt:lpstr>Reading reflections</vt:lpstr>
      <vt:lpstr>Take aways</vt:lpstr>
      <vt:lpstr>Take aways</vt:lpstr>
      <vt:lpstr>Dutch Police</vt:lpstr>
      <vt:lpstr>Dutch Police</vt:lpstr>
      <vt:lpstr>POLL</vt:lpstr>
      <vt:lpstr>POLL</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POLL</vt:lpstr>
      <vt:lpstr>POLL</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Dutch Police</vt:lpstr>
      <vt:lpstr>End of topic</vt:lpstr>
      <vt:lpstr>#5  Motivation of Staff: Paradigm shift from stress on external motivators to creating environment that keeps internalised motivation of people.</vt:lpstr>
      <vt:lpstr>Flow</vt:lpstr>
      <vt:lpstr>Your motivation to study</vt:lpstr>
      <vt:lpstr>Your child dislikes math</vt:lpstr>
      <vt:lpstr>Imagine…</vt:lpstr>
      <vt:lpstr>Understanding motivation-1</vt:lpstr>
      <vt:lpstr>Understanding motivation-2</vt:lpstr>
      <vt:lpstr>Understanding motivation-2</vt:lpstr>
      <vt:lpstr>Understanding motivation-2</vt:lpstr>
      <vt:lpstr>Understanding motivation-2</vt:lpstr>
      <vt:lpstr>Snímek 63</vt:lpstr>
      <vt:lpstr>Understanding motivation-2</vt:lpstr>
      <vt:lpstr>Identity formation</vt:lpstr>
      <vt:lpstr>Imagine…</vt:lpstr>
      <vt:lpstr>Understanding motivation-5</vt:lpstr>
      <vt:lpstr>Understanding motivation-6</vt:lpstr>
      <vt:lpstr>#5  Motivation of Staff: Paradigm shift from stress on external motivators to creating environment that keeps internalised motivation of people.</vt:lpstr>
      <vt:lpstr>What to do in the next week</vt:lpstr>
      <vt:lpstr>What to do in the next week</vt:lpstr>
      <vt:lpstr>Homework #5</vt:lpstr>
      <vt:lpstr>Homework #5</vt:lpstr>
      <vt:lpstr>See you next week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10</cp:revision>
  <dcterms:created xsi:type="dcterms:W3CDTF">2018-02-28T10:09:13Z</dcterms:created>
  <dcterms:modified xsi:type="dcterms:W3CDTF">2018-04-26T13:22:01Z</dcterms:modified>
</cp:coreProperties>
</file>