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0" r:id="rId3"/>
    <p:sldId id="311" r:id="rId4"/>
    <p:sldId id="29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0801" autoAdjust="0"/>
  </p:normalViewPr>
  <p:slideViewPr>
    <p:cSldViewPr>
      <p:cViewPr varScale="1">
        <p:scale>
          <a:sx n="61" d="100"/>
          <a:sy n="61" d="100"/>
        </p:scale>
        <p:origin x="132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BDBE-DA66-4D6F-941C-386F75E6060E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F751-3640-4B0B-91C9-9D1B2497B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F751-3640-4B0B-91C9-9D1B2497B1A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0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F751-3640-4B0B-91C9-9D1B2497B1A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68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F751-3640-4B0B-91C9-9D1B2497B1A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21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3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0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3821-D4B7-4D8A-8D4D-136CC350729C}" type="datetimeFigureOut">
              <a:rPr lang="cs-CZ" smtClean="0"/>
              <a:t>12.03.2018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Seminář praktické češtiny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400" dirty="0"/>
              <a:t>12. března 2018</a:t>
            </a:r>
          </a:p>
          <a:p>
            <a:pPr algn="r"/>
            <a:r>
              <a:rPr lang="cs-CZ" sz="2400" dirty="0"/>
              <a:t>Hana Prokšová</a:t>
            </a:r>
          </a:p>
        </p:txBody>
      </p:sp>
    </p:spTree>
    <p:extLst>
      <p:ext uri="{BB962C8B-B14F-4D97-AF65-F5344CB8AC3E}">
        <p14:creationId xmlns:p14="http://schemas.microsoft.com/office/powerpoint/2010/main" val="6198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příčina, nebo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Odstěhovali se do Ameriky </a:t>
            </a:r>
            <a:r>
              <a:rPr lang="cs-CZ" i="1" u="sng" dirty="0">
                <a:solidFill>
                  <a:schemeClr val="accent1"/>
                </a:solidFill>
              </a:rPr>
              <a:t>za prací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Popraskaly jí ruce </a:t>
            </a:r>
            <a:r>
              <a:rPr lang="cs-CZ" i="1" u="sng" dirty="0">
                <a:solidFill>
                  <a:schemeClr val="accent1"/>
                </a:solidFill>
              </a:rPr>
              <a:t>mrazem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u="sng" dirty="0">
                <a:solidFill>
                  <a:schemeClr val="accent1"/>
                </a:solidFill>
              </a:rPr>
              <a:t>Z</a:t>
            </a:r>
            <a:r>
              <a:rPr lang="cs-CZ" i="1" dirty="0">
                <a:solidFill>
                  <a:schemeClr val="accent1"/>
                </a:solidFill>
              </a:rPr>
              <a:t> toho </a:t>
            </a:r>
            <a:r>
              <a:rPr lang="cs-CZ" i="1" u="sng" dirty="0">
                <a:solidFill>
                  <a:schemeClr val="accent1"/>
                </a:solidFill>
              </a:rPr>
              <a:t>filmu</a:t>
            </a:r>
            <a:r>
              <a:rPr lang="cs-CZ" i="1" dirty="0">
                <a:solidFill>
                  <a:schemeClr val="accent1"/>
                </a:solidFill>
              </a:rPr>
              <a:t> se rozplakala.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Učila se </a:t>
            </a:r>
            <a:r>
              <a:rPr lang="cs-CZ" i="1" u="sng" dirty="0">
                <a:solidFill>
                  <a:schemeClr val="accent1"/>
                </a:solidFill>
              </a:rPr>
              <a:t>kvůli</a:t>
            </a:r>
            <a:r>
              <a:rPr lang="cs-CZ" i="1" dirty="0">
                <a:solidFill>
                  <a:schemeClr val="accent1"/>
                </a:solidFill>
              </a:rPr>
              <a:t> nepovedenému </a:t>
            </a:r>
            <a:r>
              <a:rPr lang="cs-CZ" i="1" u="sng" dirty="0">
                <a:solidFill>
                  <a:schemeClr val="accent1"/>
                </a:solidFill>
              </a:rPr>
              <a:t>testu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Chodím do Pevnosti </a:t>
            </a:r>
            <a:r>
              <a:rPr lang="cs-CZ" i="1" u="sng" dirty="0">
                <a:solidFill>
                  <a:schemeClr val="accent1"/>
                </a:solidFill>
              </a:rPr>
              <a:t>učit se</a:t>
            </a:r>
            <a:r>
              <a:rPr lang="cs-CZ" i="1" dirty="0">
                <a:solidFill>
                  <a:schemeClr val="accent1"/>
                </a:solidFill>
              </a:rPr>
              <a:t> znakový jazyk.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Učila se </a:t>
            </a:r>
            <a:r>
              <a:rPr lang="cs-CZ" i="1" u="sng" dirty="0">
                <a:solidFill>
                  <a:schemeClr val="accent1"/>
                </a:solidFill>
              </a:rPr>
              <a:t>na přijímačky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Pomůže převedení na vedlejší větu.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00B050"/>
                </a:solidFill>
              </a:rPr>
              <a:t>PŘÍČINA → současná situace → ÚČEL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5046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příčina, nebo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Odstěhovali se do Ameriky </a:t>
            </a:r>
            <a:r>
              <a:rPr lang="cs-CZ" i="1" u="sng" dirty="0">
                <a:solidFill>
                  <a:schemeClr val="accent1"/>
                </a:solidFill>
              </a:rPr>
              <a:t>za prací</a:t>
            </a:r>
            <a:r>
              <a:rPr lang="cs-CZ" i="1" dirty="0">
                <a:solidFill>
                  <a:schemeClr val="accent1"/>
                </a:solidFill>
              </a:rPr>
              <a:t>. 	</a:t>
            </a:r>
            <a:r>
              <a:rPr lang="cs-CZ" dirty="0"/>
              <a:t>ÚČEL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Popraskaly jí ruce </a:t>
            </a:r>
            <a:r>
              <a:rPr lang="cs-CZ" i="1" u="sng" dirty="0">
                <a:solidFill>
                  <a:schemeClr val="accent1"/>
                </a:solidFill>
              </a:rPr>
              <a:t>mrazem</a:t>
            </a:r>
            <a:r>
              <a:rPr lang="cs-CZ" i="1" dirty="0">
                <a:solidFill>
                  <a:schemeClr val="accent1"/>
                </a:solidFill>
              </a:rPr>
              <a:t>. 			</a:t>
            </a:r>
            <a:r>
              <a:rPr lang="cs-CZ" dirty="0"/>
              <a:t>PŘÍČINA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u="sng" dirty="0">
                <a:solidFill>
                  <a:schemeClr val="accent1"/>
                </a:solidFill>
              </a:rPr>
              <a:t>Z</a:t>
            </a:r>
            <a:r>
              <a:rPr lang="cs-CZ" i="1" dirty="0">
                <a:solidFill>
                  <a:schemeClr val="accent1"/>
                </a:solidFill>
              </a:rPr>
              <a:t> toho </a:t>
            </a:r>
            <a:r>
              <a:rPr lang="cs-CZ" i="1" u="sng" dirty="0">
                <a:solidFill>
                  <a:schemeClr val="accent1"/>
                </a:solidFill>
              </a:rPr>
              <a:t>filmu</a:t>
            </a:r>
            <a:r>
              <a:rPr lang="cs-CZ" i="1" dirty="0">
                <a:solidFill>
                  <a:schemeClr val="accent1"/>
                </a:solidFill>
              </a:rPr>
              <a:t> se rozplakala. 			</a:t>
            </a:r>
            <a:r>
              <a:rPr lang="cs-CZ" dirty="0"/>
              <a:t>PŘÍČINA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Učila se </a:t>
            </a:r>
            <a:r>
              <a:rPr lang="cs-CZ" i="1" u="sng" dirty="0">
                <a:solidFill>
                  <a:schemeClr val="accent1"/>
                </a:solidFill>
              </a:rPr>
              <a:t>kvůli</a:t>
            </a:r>
            <a:r>
              <a:rPr lang="cs-CZ" i="1" dirty="0">
                <a:solidFill>
                  <a:schemeClr val="accent1"/>
                </a:solidFill>
              </a:rPr>
              <a:t> nepovedenému </a:t>
            </a:r>
            <a:r>
              <a:rPr lang="cs-CZ" i="1" u="sng" dirty="0">
                <a:solidFill>
                  <a:schemeClr val="accent1"/>
                </a:solidFill>
              </a:rPr>
              <a:t>testu</a:t>
            </a:r>
            <a:r>
              <a:rPr lang="cs-CZ" i="1" dirty="0">
                <a:solidFill>
                  <a:schemeClr val="accent1"/>
                </a:solidFill>
              </a:rPr>
              <a:t>. 		</a:t>
            </a:r>
            <a:r>
              <a:rPr lang="cs-CZ" dirty="0"/>
              <a:t>PŘÍČINA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Chodím do Pevnosti </a:t>
            </a:r>
            <a:r>
              <a:rPr lang="cs-CZ" i="1" u="sng" dirty="0">
                <a:solidFill>
                  <a:schemeClr val="accent1"/>
                </a:solidFill>
              </a:rPr>
              <a:t>učit se</a:t>
            </a:r>
            <a:r>
              <a:rPr lang="cs-CZ" i="1" dirty="0">
                <a:solidFill>
                  <a:schemeClr val="accent1"/>
                </a:solidFill>
              </a:rPr>
              <a:t> znakový jazyk. 	</a:t>
            </a:r>
            <a:r>
              <a:rPr lang="cs-CZ" dirty="0"/>
              <a:t>ÚČEL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accent1"/>
                </a:solidFill>
              </a:rPr>
              <a:t>Učila se </a:t>
            </a:r>
            <a:r>
              <a:rPr lang="cs-CZ" i="1" u="sng" dirty="0">
                <a:solidFill>
                  <a:schemeClr val="accent1"/>
                </a:solidFill>
              </a:rPr>
              <a:t>na přijímačky</a:t>
            </a:r>
            <a:r>
              <a:rPr lang="cs-CZ" i="1" dirty="0">
                <a:solidFill>
                  <a:schemeClr val="accent1"/>
                </a:solidFill>
              </a:rPr>
              <a:t>. 			</a:t>
            </a:r>
            <a:r>
              <a:rPr lang="cs-CZ" dirty="0"/>
              <a:t>spíš ÚČEL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Pomůže převedení na vedlejší větu.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00B050"/>
                </a:solidFill>
              </a:rPr>
              <a:t>PŘÍČINA → současná situace → ÚČEL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638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doplněk (atribut verbální)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VČ označující stav či vlastnost, kterou má někdo nebo něco, co je ve větě pojmenováno jménem, za děje, který je vyjádřen slovesem</a:t>
            </a:r>
          </a:p>
          <a:p>
            <a:r>
              <a:rPr lang="cs-CZ" dirty="0"/>
              <a:t>rozvíjí jméno (shoduje se s ním v čísle a rodě) i sloveso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vztahuje se k oběma!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Kamarádka se vrátila unavená.</a:t>
            </a:r>
          </a:p>
          <a:p>
            <a:pPr lvl="2"/>
            <a:r>
              <a:rPr lang="cs-CZ" i="1" dirty="0"/>
              <a:t>kamarádka → unavená</a:t>
            </a:r>
          </a:p>
          <a:p>
            <a:pPr lvl="2"/>
            <a:r>
              <a:rPr lang="cs-CZ" i="1" dirty="0"/>
              <a:t>vrátila se → unavená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/>
              <a:t>číslo a jmenný rod!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76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doplněk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adjektivum/zájmeno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Maminka přišla z pekárny </a:t>
            </a:r>
            <a:r>
              <a:rPr lang="cs-CZ" i="1" u="sng" dirty="0"/>
              <a:t>spokojená</a:t>
            </a:r>
            <a:r>
              <a:rPr lang="cs-CZ" i="1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Maminka pracuje </a:t>
            </a:r>
            <a:r>
              <a:rPr lang="cs-CZ" i="1" u="sng" dirty="0"/>
              <a:t>jako pekařka</a:t>
            </a:r>
            <a:r>
              <a:rPr lang="cs-CZ" i="1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Maminka pekla koblihy </a:t>
            </a:r>
            <a:r>
              <a:rPr lang="cs-CZ" i="1" u="sng" dirty="0"/>
              <a:t>sama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dirty="0"/>
              <a:t>infinitiv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Viděl svého otce </a:t>
            </a:r>
            <a:r>
              <a:rPr lang="cs-CZ" i="1" u="sng" dirty="0"/>
              <a:t>plakat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dirty="0"/>
              <a:t>sloveso ve tvaru příčestí trpného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Seděl </a:t>
            </a:r>
            <a:r>
              <a:rPr lang="cs-CZ" i="1" u="sng" dirty="0"/>
              <a:t>obklopen</a:t>
            </a:r>
            <a:r>
              <a:rPr lang="cs-CZ" i="1" dirty="0"/>
              <a:t> přáteli. </a:t>
            </a:r>
            <a:r>
              <a:rPr lang="cs-CZ" dirty="0"/>
              <a:t>(× </a:t>
            </a:r>
            <a:r>
              <a:rPr lang="cs-CZ" i="1" dirty="0"/>
              <a:t>Byl obklopen přáteli</a:t>
            </a:r>
            <a:r>
              <a:rPr lang="cs-CZ" dirty="0"/>
              <a:t>.)</a:t>
            </a:r>
          </a:p>
          <a:p>
            <a:pPr marL="0" indent="0">
              <a:buNone/>
            </a:pPr>
            <a:r>
              <a:rPr lang="cs-CZ" dirty="0"/>
              <a:t>přechodník</a:t>
            </a:r>
          </a:p>
          <a:p>
            <a:pPr lvl="1">
              <a:buFont typeface="Arial" pitchFamily="34" charset="0"/>
              <a:buChar char="•"/>
            </a:pPr>
            <a:r>
              <a:rPr lang="cs-CZ" i="1" u="sng" dirty="0"/>
              <a:t>Pečíc</a:t>
            </a:r>
            <a:r>
              <a:rPr lang="cs-CZ" i="1" dirty="0"/>
              <a:t> koblihy si maminka zpívala.</a:t>
            </a:r>
          </a:p>
          <a:p>
            <a:pPr marL="0" indent="0">
              <a:buNone/>
            </a:pPr>
            <a:r>
              <a:rPr lang="cs-CZ" dirty="0"/>
              <a:t>vedlejší věta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Viděl maminku, </a:t>
            </a:r>
            <a:r>
              <a:rPr lang="cs-CZ" i="1" u="sng" dirty="0"/>
              <a:t>jak peče koblihy</a:t>
            </a:r>
            <a:r>
              <a:rPr lang="cs-CZ" i="1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75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určete všechny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ořechů mi nejmíň chutnají lískové.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Jiří v opilosti mluvil polsky.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Uprostřed města postavili architektonicky nevyhovující budovu.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 zkouškového období je mi vždycky špatně.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buzení mohou neslyšící používat vibrační budíky na telefonech.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ořechů mi nejmíň chutnají lískové.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ořechů – PU zřetele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 – PU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proživatele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děje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nejmíň – PU míry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chutnají – přísudek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lískové – podmět</a:t>
            </a:r>
          </a:p>
          <a:p>
            <a:pPr marL="0" indent="0">
              <a:buNone/>
            </a:pP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46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Jiří v opilosti mluvil polsky.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Jiří – podmět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opilosti – PU průvodních okolností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mluvil – přísudek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polsky – PU způsobu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22" y="3660210"/>
            <a:ext cx="4485878" cy="31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Uprostřed města postavili architektonicky nevyhovující budovu.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(oni) – podmět všeobecný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uprostřed města – PU místa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postavili – přísudek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architektonicky – PU zřetele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nevyhovující – přívlastek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budovu – předmět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85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 zkouškového období je mi vždycky špatně.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období – PU příčiny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zkouškového – přívlastek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 špatně – přísudek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 – PU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proživatele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děje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vždycky – PU času 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90056"/>
            <a:ext cx="4067944" cy="4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určete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buzení mohou neslyšící používat vibrační budíky na telefonech.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buzení – PU účelu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mohou používat – přísudek 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neslyšící – přísudek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vibrační – přívlastek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budíky – předmět</a:t>
            </a:r>
          </a:p>
          <a:p>
            <a:pPr marL="400050" lvl="1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 telefonech – přívlastek 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41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Jak byste psali…?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i="1" dirty="0">
                <a:solidFill>
                  <a:schemeClr val="tx2"/>
                </a:solidFill>
              </a:rPr>
              <a:t>Manželský pár si pořídil byt, aby MĚL/MĚLI kde bydlet.</a:t>
            </a:r>
          </a:p>
        </p:txBody>
      </p:sp>
    </p:spTree>
    <p:extLst>
      <p:ext uri="{BB962C8B-B14F-4D97-AF65-F5344CB8AC3E}">
        <p14:creationId xmlns:p14="http://schemas.microsoft.com/office/powerpoint/2010/main" val="392494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závěr o předponách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SHLÉDNOUT × ZHLÉDNOUT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SJEDNAT × ZJEDNAT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SKONTAKTOVAT × ZKONTAKTOVAT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72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závěr o předponách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SHLÉDNOUT × ZHLÉDNOUT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shlédnout z něčeho dolů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zhlédnout film</a:t>
            </a:r>
            <a:r>
              <a:rPr lang="cs-CZ" dirty="0"/>
              <a:t>, </a:t>
            </a:r>
            <a:r>
              <a:rPr lang="cs-CZ" i="1" dirty="0"/>
              <a:t>výstavu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028" name="Picture 4" descr="Výsledek obrázku pro person top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183971" cy="14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653136"/>
            <a:ext cx="2200334" cy="14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0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závěr o předponách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SJEDNAT × ZJEDNAT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sjednat</a:t>
            </a:r>
            <a:r>
              <a:rPr lang="cs-CZ" dirty="0"/>
              <a:t> = domluvit něco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zjednat</a:t>
            </a:r>
            <a:r>
              <a:rPr lang="cs-CZ" dirty="0"/>
              <a:t> = nastolit (pořádek, nápravu)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54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závěr o předponách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SKONTAKTOVAT × ZKONTAKTOVAT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rgbClr val="00B050"/>
                </a:solidFill>
              </a:rPr>
              <a:t>Je to jedno! Hurá!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SKOMPLETOVAT = ZKOMPLETOVAT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z českých slovech:</a:t>
            </a:r>
          </a:p>
          <a:p>
            <a:pPr lvl="2"/>
            <a:r>
              <a:rPr lang="cs-CZ" sz="2800" dirty="0"/>
              <a:t>SKRÁPĚT = ZPRÁPĚT (… tváře slzami)</a:t>
            </a:r>
          </a:p>
          <a:p>
            <a:pPr lvl="2"/>
            <a:r>
              <a:rPr lang="cs-CZ" sz="2800" dirty="0"/>
              <a:t>SCESTOVAT = ZCESTOVAT (… celý svět)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3200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38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trike="sngStrike" dirty="0"/>
              <a:t>mějte</a:t>
            </a:r>
            <a:r>
              <a:rPr lang="cs-CZ" b="1" dirty="0"/>
              <a:t> hezký den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313384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Jak byste psali…?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Manželský pár si pořídil byt, aby MĚL/MĚLI kde bydlet.</a:t>
            </a: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i="1" dirty="0"/>
              <a:t>Konference </a:t>
            </a:r>
            <a:r>
              <a:rPr lang="cs-CZ" i="1" u="sng" dirty="0"/>
              <a:t>se zúčastnily </a:t>
            </a:r>
            <a:r>
              <a:rPr lang="cs-CZ" b="1" i="1" dirty="0"/>
              <a:t>desítky</a:t>
            </a:r>
            <a:r>
              <a:rPr lang="cs-CZ" i="1" dirty="0"/>
              <a:t> odborníků. →</a:t>
            </a:r>
          </a:p>
          <a:p>
            <a:pPr marL="400050" lvl="1" indent="0">
              <a:buNone/>
            </a:pPr>
            <a:r>
              <a:rPr lang="cs-CZ" i="1" dirty="0"/>
              <a:t>Konference </a:t>
            </a:r>
            <a:r>
              <a:rPr lang="cs-CZ" i="1" u="sng" dirty="0"/>
              <a:t>se zúčastnily </a:t>
            </a:r>
            <a:r>
              <a:rPr lang="cs-CZ" b="1" i="1" dirty="0"/>
              <a:t>desítky</a:t>
            </a:r>
            <a:r>
              <a:rPr lang="cs-CZ" i="1" dirty="0"/>
              <a:t> odborníků, </a:t>
            </a:r>
            <a:r>
              <a:rPr lang="cs-CZ" b="1" i="1" dirty="0"/>
              <a:t>kteří</a:t>
            </a:r>
            <a:r>
              <a:rPr lang="cs-CZ" i="1" dirty="0"/>
              <a:t> na projektu </a:t>
            </a:r>
            <a:r>
              <a:rPr lang="cs-CZ" i="1" u="sng" dirty="0"/>
              <a:t>spolupracovali</a:t>
            </a:r>
            <a:r>
              <a:rPr lang="cs-CZ" i="1" dirty="0"/>
              <a:t>.</a:t>
            </a:r>
          </a:p>
          <a:p>
            <a:pPr marL="400050" lvl="1" indent="0">
              <a:buNone/>
            </a:pPr>
            <a:r>
              <a:rPr lang="cs-CZ" dirty="0"/>
              <a:t>(</a:t>
            </a:r>
            <a:r>
              <a:rPr lang="cs-CZ" i="1" dirty="0"/>
              <a:t>Konference </a:t>
            </a:r>
            <a:r>
              <a:rPr lang="cs-CZ" i="1" u="sng" dirty="0"/>
              <a:t>se zúčastnily </a:t>
            </a:r>
            <a:r>
              <a:rPr lang="cs-CZ" b="1" i="1" dirty="0"/>
              <a:t>desítky</a:t>
            </a:r>
            <a:r>
              <a:rPr lang="cs-CZ" i="1" dirty="0"/>
              <a:t> odborníků, </a:t>
            </a:r>
            <a:r>
              <a:rPr lang="cs-CZ" b="1" i="1" dirty="0"/>
              <a:t>které</a:t>
            </a:r>
            <a:r>
              <a:rPr lang="cs-CZ" i="1" dirty="0"/>
              <a:t> na projektu </a:t>
            </a:r>
            <a:r>
              <a:rPr lang="cs-CZ" i="1" u="sng" dirty="0"/>
              <a:t>spolupracovaly</a:t>
            </a:r>
            <a:r>
              <a:rPr lang="cs-CZ" i="1" dirty="0"/>
              <a:t>.</a:t>
            </a:r>
            <a:r>
              <a:rPr lang="cs-CZ" dirty="0"/>
              <a:t>)</a:t>
            </a:r>
          </a:p>
          <a:p>
            <a:pPr marL="40005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významový rozdíl:</a:t>
            </a:r>
          </a:p>
          <a:p>
            <a:pPr marL="0" indent="0">
              <a:buNone/>
            </a:pPr>
            <a:r>
              <a:rPr lang="cs-CZ" sz="2800" i="1" dirty="0"/>
              <a:t>Většina studentů, kteří chodili na seminář, test napsala. </a:t>
            </a:r>
            <a:r>
              <a:rPr lang="cs-CZ" sz="2800" dirty="0"/>
              <a:t>×</a:t>
            </a:r>
          </a:p>
          <a:p>
            <a:pPr marL="0" indent="0">
              <a:buNone/>
            </a:pPr>
            <a:r>
              <a:rPr lang="cs-CZ" sz="2800" i="1" dirty="0"/>
              <a:t>Většina studentů, která chodila na seminář, test napsala.</a:t>
            </a: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6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příslovečné určení (adverbiale)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vyjadřuje okolnosti (kdy, kde, jak, proč…)</a:t>
            </a:r>
          </a:p>
          <a:p>
            <a:r>
              <a:rPr lang="cs-CZ" dirty="0"/>
              <a:t>většinou rozvíjí sloveso</a:t>
            </a:r>
          </a:p>
          <a:p>
            <a:r>
              <a:rPr lang="cs-CZ" dirty="0"/>
              <a:t>většinou je vypustitelné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často ovšem nelze vypustit u sloves pohybu</a:t>
            </a:r>
          </a:p>
          <a:p>
            <a:pPr marL="857250" lvl="2" indent="0">
              <a:buNone/>
            </a:pPr>
            <a:r>
              <a:rPr lang="cs-CZ" dirty="0"/>
              <a:t>× </a:t>
            </a:r>
            <a:r>
              <a:rPr lang="cs-CZ" i="1" dirty="0"/>
              <a:t>Bydlím v Praze.</a:t>
            </a:r>
          </a:p>
          <a:p>
            <a:pPr marL="857250" lvl="2" indent="0">
              <a:buNone/>
            </a:pPr>
            <a:r>
              <a:rPr lang="cs-CZ" dirty="0"/>
              <a:t>× </a:t>
            </a:r>
            <a:r>
              <a:rPr lang="cs-CZ" i="1" dirty="0"/>
              <a:t>Přišel domů.</a:t>
            </a:r>
          </a:p>
          <a:p>
            <a:pPr marL="857250" lvl="2" indent="0">
              <a:buNone/>
            </a:pPr>
            <a:r>
              <a:rPr lang="cs-CZ" dirty="0"/>
              <a:t>× </a:t>
            </a:r>
            <a:r>
              <a:rPr lang="cs-CZ" i="1" dirty="0"/>
              <a:t>Přišel včas.</a:t>
            </a:r>
          </a:p>
          <a:p>
            <a:r>
              <a:rPr lang="cs-CZ" dirty="0"/>
              <a:t>řadí se sem mnohem více, než jsou studenti zvyklí…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Adam snědl </a:t>
            </a:r>
            <a:r>
              <a:rPr lang="cs-CZ" i="1" u="sng" dirty="0"/>
              <a:t>kamarádce</a:t>
            </a:r>
            <a:r>
              <a:rPr lang="cs-CZ" i="1" dirty="0"/>
              <a:t> svačinu. </a:t>
            </a:r>
            <a:r>
              <a:rPr lang="cs-CZ" dirty="0"/>
              <a:t>(PU prospěchu)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Adam nakrájel chleba </a:t>
            </a:r>
            <a:r>
              <a:rPr lang="cs-CZ" i="1" u="sng" dirty="0"/>
              <a:t>nožem</a:t>
            </a:r>
            <a:r>
              <a:rPr lang="cs-CZ" i="1" dirty="0"/>
              <a:t>. </a:t>
            </a:r>
            <a:r>
              <a:rPr lang="cs-CZ" dirty="0"/>
              <a:t>(PU prostředku)</a:t>
            </a:r>
          </a:p>
        </p:txBody>
      </p:sp>
    </p:spTree>
    <p:extLst>
      <p:ext uri="{BB962C8B-B14F-4D97-AF65-F5344CB8AC3E}">
        <p14:creationId xmlns:p14="http://schemas.microsoft.com/office/powerpoint/2010/main" val="205996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typy 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PU času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místa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způsobu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míry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prostředku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původu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původce děje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</a:t>
            </a:r>
            <a:r>
              <a:rPr lang="cs-CZ" dirty="0" err="1"/>
              <a:t>proživatele</a:t>
            </a:r>
            <a:r>
              <a:rPr lang="cs-CZ" dirty="0"/>
              <a:t> děje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prospěchu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zřetele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průvodní okolností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příčiny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výsledku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přípustky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účelu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podmínky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PU náhrady, zahrnutí, vyloučení</a:t>
            </a:r>
          </a:p>
        </p:txBody>
      </p:sp>
    </p:spTree>
    <p:extLst>
      <p:ext uri="{BB962C8B-B14F-4D97-AF65-F5344CB8AC3E}">
        <p14:creationId xmlns:p14="http://schemas.microsoft.com/office/powerpoint/2010/main" val="428143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PU původce děje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opisném pasivu</a:t>
            </a:r>
          </a:p>
          <a:p>
            <a:pPr lvl="2"/>
            <a:r>
              <a:rPr lang="cs-CZ" dirty="0"/>
              <a:t>významově původce děje, formálně ne podmět</a:t>
            </a:r>
          </a:p>
          <a:p>
            <a:pPr marL="1371600" lvl="3" indent="0">
              <a:buNone/>
            </a:pPr>
            <a:r>
              <a:rPr lang="cs-CZ" sz="2400" i="1" dirty="0"/>
              <a:t>Obor čeština v komunikaci neslyšících založila Alena Macurová.</a:t>
            </a:r>
          </a:p>
          <a:p>
            <a:pPr marL="1371600" lvl="3" indent="0">
              <a:buNone/>
            </a:pPr>
            <a:r>
              <a:rPr lang="cs-CZ" sz="2400" dirty="0"/>
              <a:t>→ </a:t>
            </a:r>
            <a:r>
              <a:rPr lang="cs-CZ" sz="2400" i="1" dirty="0"/>
              <a:t>Obor čeština v komunikaci neslyšících byl založen </a:t>
            </a:r>
            <a:r>
              <a:rPr lang="cs-CZ" sz="2400" i="1" u="sng" dirty="0"/>
              <a:t>Alenou Macurovou</a:t>
            </a:r>
            <a:r>
              <a:rPr lang="cs-CZ" sz="2400" i="1" dirty="0"/>
              <a:t>.</a:t>
            </a:r>
          </a:p>
          <a:p>
            <a:pPr marL="914400" lvl="2" indent="0">
              <a:buNone/>
            </a:pP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pero bylo ukradeno </a:t>
            </a:r>
            <a:r>
              <a:rPr lang="cs-CZ" i="1" u="sng" dirty="0"/>
              <a:t>prezidentem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les byl poničen </a:t>
            </a:r>
            <a:r>
              <a:rPr lang="cs-CZ" i="1" u="sng" dirty="0"/>
              <a:t>vichřicí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les byl poničen </a:t>
            </a:r>
            <a:r>
              <a:rPr lang="cs-CZ" i="1" u="sng" dirty="0"/>
              <a:t>od vichřice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8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PU původce děje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cs-CZ" sz="2800" dirty="0"/>
              <a:t>v administrativě, publicistice a odborném textu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i="1" dirty="0"/>
              <a:t>Program Valné hromady byl odhlasován </a:t>
            </a:r>
            <a:r>
              <a:rPr lang="cs-CZ" sz="2400" i="1" u="sng" dirty="0"/>
              <a:t>zakladateli i členy</a:t>
            </a:r>
            <a:r>
              <a:rPr lang="cs-CZ" sz="24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i="1" dirty="0"/>
              <a:t>Tento léčivý přípravek byl schválen členskými </a:t>
            </a:r>
            <a:r>
              <a:rPr lang="cs-CZ" sz="2400" i="1" u="sng" dirty="0"/>
              <a:t>státy</a:t>
            </a:r>
            <a:r>
              <a:rPr lang="cs-CZ" sz="2400" i="1" dirty="0"/>
              <a:t> Evropské unie.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i="1" dirty="0"/>
              <a:t>Obraz Dáma s hranostajem byl namalován nejspíše </a:t>
            </a:r>
            <a:r>
              <a:rPr lang="cs-CZ" sz="2400" i="1" u="sng" dirty="0"/>
              <a:t>Leonardem da </a:t>
            </a:r>
            <a:r>
              <a:rPr lang="cs-CZ" sz="2400" i="1" u="sng" dirty="0" err="1"/>
              <a:t>Vincim</a:t>
            </a:r>
            <a:r>
              <a:rPr lang="cs-CZ" sz="24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i="1" dirty="0"/>
          </a:p>
          <a:p>
            <a:r>
              <a:rPr lang="cs-CZ" sz="2000" dirty="0"/>
              <a:t>… naprosto výjimečné v běžné komunikaci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645024"/>
            <a:ext cx="2267744" cy="30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PU </a:t>
            </a:r>
            <a:r>
              <a:rPr lang="cs-CZ" b="1" dirty="0" err="1"/>
              <a:t>proživatele</a:t>
            </a:r>
            <a:r>
              <a:rPr lang="cs-CZ" b="1" dirty="0"/>
              <a:t> děje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nevypustitelné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i="1" dirty="0"/>
              <a:t>chutnají </a:t>
            </a:r>
            <a:r>
              <a:rPr lang="cs-CZ" sz="2600" i="1" u="sng" dirty="0"/>
              <a:t>mu</a:t>
            </a:r>
            <a:r>
              <a:rPr lang="cs-CZ" sz="2600" i="1" dirty="0"/>
              <a:t> koblihy</a:t>
            </a:r>
          </a:p>
          <a:p>
            <a:pPr marL="914400" lvl="2" indent="0">
              <a:buNone/>
            </a:pPr>
            <a:r>
              <a:rPr lang="cs-CZ" sz="2600" dirty="0"/>
              <a:t>× *</a:t>
            </a:r>
            <a:r>
              <a:rPr lang="cs-CZ" sz="2600" i="1" dirty="0"/>
              <a:t>chutnají koblihy</a:t>
            </a:r>
            <a:r>
              <a:rPr lang="cs-CZ" sz="2600" dirty="0"/>
              <a:t> (nutné KOMU!)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i="1" dirty="0"/>
              <a:t>líbí se </a:t>
            </a:r>
            <a:r>
              <a:rPr lang="cs-CZ" sz="2600" i="1" u="sng" dirty="0"/>
              <a:t>mu</a:t>
            </a:r>
            <a:r>
              <a:rPr lang="cs-CZ" sz="2600" i="1" dirty="0"/>
              <a:t> Anička</a:t>
            </a:r>
          </a:p>
          <a:p>
            <a:pPr marL="914400" lvl="2" indent="0">
              <a:buNone/>
            </a:pPr>
            <a:r>
              <a:rPr lang="cs-CZ" sz="2600" dirty="0"/>
              <a:t>× *</a:t>
            </a:r>
            <a:r>
              <a:rPr lang="cs-CZ" sz="2600" i="1" dirty="0"/>
              <a:t>líbí se Anička </a:t>
            </a:r>
            <a:r>
              <a:rPr lang="cs-CZ" sz="2600" dirty="0"/>
              <a:t>(nutné KOMU!)</a:t>
            </a:r>
            <a:endParaRPr lang="cs-CZ" sz="2600" i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PU prospěchu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čí prospěch nebo neprospěch se něco děje, většinou vypustitelné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kobliha </a:t>
            </a:r>
            <a:r>
              <a:rPr lang="cs-CZ" i="1" u="sng" dirty="0"/>
              <a:t>mu </a:t>
            </a:r>
            <a:r>
              <a:rPr lang="cs-CZ" i="1" dirty="0"/>
              <a:t>spadla na zem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upekla </a:t>
            </a:r>
            <a:r>
              <a:rPr lang="cs-CZ" i="1" u="sng" dirty="0"/>
              <a:t>manželovi</a:t>
            </a:r>
            <a:r>
              <a:rPr lang="cs-CZ" i="1" dirty="0"/>
              <a:t> koblihy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u="sng" dirty="0"/>
              <a:t>pro manžela</a:t>
            </a:r>
            <a:r>
              <a:rPr lang="cs-CZ" i="1" dirty="0"/>
              <a:t> upekla koblihy</a:t>
            </a:r>
          </a:p>
          <a:p>
            <a:pPr marL="914400" lvl="2" indent="0">
              <a:buNone/>
            </a:pPr>
            <a:r>
              <a:rPr lang="cs-CZ" dirty="0"/>
              <a:t>× </a:t>
            </a:r>
            <a:r>
              <a:rPr lang="cs-CZ" i="1" dirty="0"/>
              <a:t>upekla koblihy pro manžela </a:t>
            </a:r>
            <a:r>
              <a:rPr lang="cs-CZ" dirty="0"/>
              <a:t>= přívlastek neshodný</a:t>
            </a:r>
          </a:p>
        </p:txBody>
      </p:sp>
    </p:spTree>
    <p:extLst>
      <p:ext uri="{BB962C8B-B14F-4D97-AF65-F5344CB8AC3E}">
        <p14:creationId xmlns:p14="http://schemas.microsoft.com/office/powerpoint/2010/main" val="288929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PU příčiny/důvodu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tloustnout </a:t>
            </a:r>
            <a:r>
              <a:rPr lang="cs-CZ" i="1" u="sng" dirty="0"/>
              <a:t>kvůli pojídání</a:t>
            </a:r>
            <a:r>
              <a:rPr lang="cs-CZ" i="1" dirty="0"/>
              <a:t> koblih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chybět ve škole </a:t>
            </a:r>
            <a:r>
              <a:rPr lang="cs-CZ" i="1" u="sng" dirty="0"/>
              <a:t>pro nemoc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Jaký je rozdíl mezi předložkami </a:t>
            </a:r>
            <a:r>
              <a:rPr lang="cs-CZ" i="1" dirty="0">
                <a:solidFill>
                  <a:schemeClr val="accent1"/>
                </a:solidFill>
              </a:rPr>
              <a:t>kvůli</a:t>
            </a:r>
            <a:r>
              <a:rPr lang="cs-CZ" dirty="0">
                <a:solidFill>
                  <a:schemeClr val="accent1"/>
                </a:solidFill>
              </a:rPr>
              <a:t> a </a:t>
            </a:r>
            <a:r>
              <a:rPr lang="cs-CZ" i="1" dirty="0">
                <a:solidFill>
                  <a:schemeClr val="accent1"/>
                </a:solidFill>
              </a:rPr>
              <a:t>díky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u="sng" dirty="0"/>
          </a:p>
          <a:p>
            <a:pPr marL="0" indent="0">
              <a:buNone/>
            </a:pPr>
            <a:r>
              <a:rPr lang="cs-CZ" b="1" dirty="0"/>
              <a:t>PU účel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jdu </a:t>
            </a:r>
            <a:r>
              <a:rPr lang="cs-CZ" i="1" u="sng" dirty="0"/>
              <a:t>nakoupit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jdu </a:t>
            </a:r>
            <a:r>
              <a:rPr lang="cs-CZ" i="1" u="sng" dirty="0"/>
              <a:t>pro rohlíky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u="sng" dirty="0"/>
              <a:t>na snídani </a:t>
            </a:r>
            <a:r>
              <a:rPr lang="cs-CZ" i="1" dirty="0"/>
              <a:t>vymačkej pomeranče</a:t>
            </a:r>
          </a:p>
        </p:txBody>
      </p:sp>
    </p:spTree>
    <p:extLst>
      <p:ext uri="{BB962C8B-B14F-4D97-AF65-F5344CB8AC3E}">
        <p14:creationId xmlns:p14="http://schemas.microsoft.com/office/powerpoint/2010/main" val="33405046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835</Words>
  <Application>Microsoft Office PowerPoint</Application>
  <PresentationFormat>Předvádění na obrazovce (4:3)</PresentationFormat>
  <Paragraphs>207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Seminář praktické češtiny II</vt:lpstr>
      <vt:lpstr>Jak byste psali…?</vt:lpstr>
      <vt:lpstr>Jak byste psali…?</vt:lpstr>
      <vt:lpstr>příslovečné určení (adverbiale)</vt:lpstr>
      <vt:lpstr>typy PU</vt:lpstr>
      <vt:lpstr>Prezentace aplikace PowerPoint</vt:lpstr>
      <vt:lpstr>PU původce děje</vt:lpstr>
      <vt:lpstr>Prezentace aplikace PowerPoint</vt:lpstr>
      <vt:lpstr>Prezentace aplikace PowerPoint</vt:lpstr>
      <vt:lpstr>příčina, nebo účel?</vt:lpstr>
      <vt:lpstr>příčina, nebo účel?</vt:lpstr>
      <vt:lpstr>doplněk (atribut verbální)</vt:lpstr>
      <vt:lpstr>doplněk</vt:lpstr>
      <vt:lpstr>určete všechny větné členy</vt:lpstr>
      <vt:lpstr>určete větné členy</vt:lpstr>
      <vt:lpstr>určete větné členy</vt:lpstr>
      <vt:lpstr>určete větné členy</vt:lpstr>
      <vt:lpstr>určete větné členy</vt:lpstr>
      <vt:lpstr>určete větné členy</vt:lpstr>
      <vt:lpstr>na závěr o předponách </vt:lpstr>
      <vt:lpstr>na závěr o předponách </vt:lpstr>
      <vt:lpstr>na závěr o předponách </vt:lpstr>
      <vt:lpstr>na závěr o předponách </vt:lpstr>
      <vt:lpstr>mějte hezký den</vt:lpstr>
    </vt:vector>
  </TitlesOfParts>
  <Company>Ústav pro jazyk český AV ČR, v. v. i.,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praktické češtiny</dc:title>
  <dc:creator>Hana Prokšová</dc:creator>
  <cp:lastModifiedBy>Hana Prokšová</cp:lastModifiedBy>
  <cp:revision>74</cp:revision>
  <dcterms:created xsi:type="dcterms:W3CDTF">2016-04-05T12:49:21Z</dcterms:created>
  <dcterms:modified xsi:type="dcterms:W3CDTF">2018-03-12T10:08:10Z</dcterms:modified>
</cp:coreProperties>
</file>