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9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4C821F-818E-45DD-AAFA-C7109123A680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D89BA54-52C5-4682-BBB0-DD4D61155B5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Konformita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432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probandů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Konformisté</a:t>
            </a:r>
          </a:p>
          <a:p>
            <a:pPr lvl="1"/>
            <a:r>
              <a:rPr lang="cs-CZ" smtClean="0"/>
              <a:t>Nejistota vlastního názoru, chtějí souhlasit se skupinou, aby nevznikly neshody, nechtěli „pokazit“ experiment </a:t>
            </a:r>
          </a:p>
          <a:p>
            <a:pPr lvl="1"/>
            <a:r>
              <a:rPr lang="cs-CZ" smtClean="0"/>
              <a:t>Deformace vnímání: malý počet, považovaly své pozměněné odhady za správné </a:t>
            </a:r>
          </a:p>
          <a:p>
            <a:pPr lvl="1"/>
            <a:r>
              <a:rPr lang="cs-CZ" smtClean="0"/>
              <a:t>Deformace úsudku: jejich vnímání není korektní, ale vnímání většiny je správné </a:t>
            </a:r>
          </a:p>
          <a:p>
            <a:pPr lvl="1"/>
            <a:r>
              <a:rPr lang="cs-CZ" smtClean="0"/>
              <a:t>Deformace činnosti: nedošlo ke změně vnímání, ani si nemyslí, že se mýlili, ale nechtějí se zdát jiní nebo horší </a:t>
            </a:r>
          </a:p>
          <a:p>
            <a:pPr lvl="1"/>
            <a:endParaRPr lang="cs-CZ" smtClean="0"/>
          </a:p>
          <a:p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1F2016-D263-46A7-B241-FA07BDD56BEF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3805130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probandů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Nezávislí</a:t>
            </a:r>
          </a:p>
          <a:p>
            <a:pPr lvl="1"/>
            <a:r>
              <a:rPr lang="cs-CZ" smtClean="0"/>
              <a:t>Důvody rozhodnutí: věděli, že skupiny asi má pravdu, ale nemohli souhlasit, když viděli něco jiného, byli si jistí správnou odpovědí, cítili se povinni říct pravdu, aby nepokazili experiment</a:t>
            </a:r>
          </a:p>
          <a:p>
            <a:pPr lvl="1"/>
            <a:r>
              <a:rPr lang="cs-CZ" smtClean="0"/>
              <a:t>Důvěra ve vlastní vnímání a zkušenost </a:t>
            </a:r>
          </a:p>
          <a:p>
            <a:pPr lvl="1"/>
            <a:r>
              <a:rPr lang="cs-CZ" smtClean="0"/>
              <a:t>Nezávislé a distancované osoby uvádí nutnost chovat se individuálně </a:t>
            </a:r>
          </a:p>
          <a:p>
            <a:pPr lvl="1"/>
            <a:r>
              <a:rPr lang="cs-CZ" smtClean="0"/>
              <a:t>Vykazují napětí a pochyby, ale trvají na svých úsudcích , nutnost vyrovnat se adekvátně s úkolem </a:t>
            </a:r>
          </a:p>
          <a:p>
            <a:pPr lvl="1"/>
            <a:endParaRPr lang="cs-CZ" smtClean="0"/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40A308-CAA7-4288-8621-DB82C5C5CA9E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2523347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jsme konformní? Sociální vliv…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27584" y="1844824"/>
            <a:ext cx="4248472" cy="2088232"/>
          </a:xfrm>
          <a:prstGeom prst="ellipse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2504219"/>
            <a:ext cx="3456384" cy="769441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bg1"/>
                </a:solidFill>
              </a:rPr>
              <a:t>Informativní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139952" y="4149080"/>
            <a:ext cx="4330824" cy="2134472"/>
          </a:xfrm>
          <a:prstGeom prst="ellipse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" indent="0">
              <a:buNone/>
            </a:pPr>
            <a:r>
              <a:rPr lang="cs-CZ" sz="4400" dirty="0" smtClean="0">
                <a:solidFill>
                  <a:schemeClr val="bg1"/>
                </a:solidFill>
              </a:rPr>
              <a:t>Normativní</a:t>
            </a:r>
            <a:endParaRPr lang="cs-C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3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Proč jsme konformní?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2 druhy sociálního vlivu:</a:t>
            </a:r>
          </a:p>
          <a:p>
            <a:pPr lvl="1"/>
            <a:r>
              <a:rPr lang="cs-CZ" smtClean="0"/>
              <a:t>Informativní</a:t>
            </a:r>
          </a:p>
          <a:p>
            <a:pPr lvl="1"/>
            <a:r>
              <a:rPr lang="cs-CZ" smtClean="0"/>
              <a:t>Normativní</a:t>
            </a:r>
          </a:p>
          <a:p>
            <a:r>
              <a:rPr lang="cs-CZ" smtClean="0"/>
              <a:t>Sebevědomí jedince</a:t>
            </a:r>
          </a:p>
          <a:p>
            <a:pPr lvl="1"/>
            <a:r>
              <a:rPr lang="cs-CZ" smtClean="0"/>
              <a:t>Větší sebevědomí-menší konformita</a:t>
            </a:r>
          </a:p>
          <a:p>
            <a:r>
              <a:rPr lang="cs-CZ" smtClean="0"/>
              <a:t>Informovanost v daném poli a zkušenost se stimulem</a:t>
            </a:r>
          </a:p>
          <a:p>
            <a:pPr lvl="1"/>
            <a:r>
              <a:rPr lang="cs-CZ" smtClean="0"/>
              <a:t>Informace snižují konformitu, obecně ale ženy více vnímavé na tlak skupiny než muži</a:t>
            </a:r>
          </a:p>
          <a:p>
            <a:r>
              <a:rPr lang="cs-CZ" smtClean="0"/>
              <a:t>Atraktivita skupiny, ve které se jedinec pohybuje </a:t>
            </a:r>
          </a:p>
          <a:p>
            <a:pPr lvl="1"/>
            <a:r>
              <a:rPr lang="cs-CZ" smtClean="0"/>
              <a:t>Čím atraktivnější pro nás skupina je, tím ochotněji jednáme konformně) </a:t>
            </a:r>
          </a:p>
          <a:p>
            <a:r>
              <a:rPr lang="cs-CZ" smtClean="0"/>
              <a:t>Kultura –asijské a latinskoamerické země více konformní 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6DBA90-0F31-4B0F-A45E-EDAEA72332F5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48829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Konformita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Změna názorů, přesvědčení nebo chování, která je vnímána jako výsledek tlaku jiného jedince nebo skupiny jedinců.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Změna chování pod vlivem </a:t>
            </a:r>
            <a:r>
              <a:rPr lang="cs-CZ" dirty="0" smtClean="0"/>
              <a:t>nepřímého </a:t>
            </a:r>
            <a:r>
              <a:rPr lang="cs-CZ" dirty="0" smtClean="0"/>
              <a:t>tlaku skupiny</a:t>
            </a:r>
          </a:p>
          <a:p>
            <a:endParaRPr lang="cs-CZ" dirty="0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85FA3F-2E83-4A8C-8A61-05526F6F4249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45743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začalo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Sherifův</a:t>
            </a:r>
            <a:r>
              <a:rPr lang="cs-CZ" dirty="0"/>
              <a:t> autokinetický efekt </a:t>
            </a:r>
          </a:p>
          <a:p>
            <a:pPr lvl="1"/>
            <a:r>
              <a:rPr lang="cs-CZ" dirty="0"/>
              <a:t>vjemová iluze vyvolávající pohyb světelného bodu v tmavé místnosti přesto, že promítnutý světelný paprsek je stabilní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7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Asch – experiment s úsečkami</a:t>
            </a:r>
          </a:p>
        </p:txBody>
      </p:sp>
      <p:pic>
        <p:nvPicPr>
          <p:cNvPr id="6148" name="Zástupný symbol pro obsah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3021" t="54683" r="59670" b="25064"/>
          <a:stretch/>
        </p:blipFill>
        <p:spPr>
          <a:xfrm>
            <a:off x="1331640" y="1556792"/>
            <a:ext cx="6912768" cy="4547509"/>
          </a:xfrm>
          <a:noFill/>
        </p:spPr>
      </p:pic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23036B-4F40-4D12-A3E4-B672438140F1}" type="slidenum">
              <a:rPr lang="cs-CZ" altLang="cs-CZ" smtClean="0"/>
              <a:pPr/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447479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980728"/>
            <a:ext cx="7772400" cy="45720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68580" indent="0">
              <a:buNone/>
            </a:pPr>
            <a:r>
              <a:rPr lang="cs-CZ" sz="4000" dirty="0" smtClean="0"/>
              <a:t>Kolik procent lidí se nechá ovlivnit názorem ostatních?</a:t>
            </a:r>
          </a:p>
          <a:p>
            <a:pPr lvl="1"/>
            <a:r>
              <a:rPr lang="cs-CZ" sz="3600" dirty="0" smtClean="0"/>
              <a:t>Kolik % se nechá VŽDY ovlivnit?</a:t>
            </a:r>
          </a:p>
          <a:p>
            <a:pPr lvl="1"/>
            <a:r>
              <a:rPr lang="cs-CZ" sz="3600" dirty="0" err="1" smtClean="0"/>
              <a:t>Kolike</a:t>
            </a:r>
            <a:r>
              <a:rPr lang="cs-CZ" sz="3600" dirty="0" smtClean="0"/>
              <a:t> % se nenechá NIKDY ovlivnit?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4050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Asch – experiment s úsečkami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Předpoklad, že v jednoznačné situaci se respondenti k nesprávnému názoru většiny nepřikloní</a:t>
            </a:r>
          </a:p>
          <a:p>
            <a:r>
              <a:rPr lang="cs-CZ" smtClean="0"/>
              <a:t>Respondent se však ocitl ve skupině 7-9 lidí, kde všichni ostatní členové byli spolupracovníci výzkumníka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40EFA1-1EF9-46B5-BF02-9E9912472D27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638788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Asch – experiment s úsečkami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mtClean="0"/>
              <a:t>Kontrolní skupina chybuje v 5% </a:t>
            </a:r>
            <a:endParaRPr lang="cs-CZ" smtClean="0"/>
          </a:p>
          <a:p>
            <a:r>
              <a:rPr lang="cs-CZ" smtClean="0"/>
              <a:t>Skupina odpovídala správně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→ </a:t>
            </a:r>
            <a:r>
              <a:rPr lang="cs-CZ" smtClean="0"/>
              <a:t>názor respondenta se shodoval s ostatními členy </a:t>
            </a:r>
          </a:p>
          <a:p>
            <a:r>
              <a:rPr lang="cs-CZ" smtClean="0"/>
              <a:t>Pomocníci experimentátora měli za úkol záměrně odpovídat nesprávně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→ </a:t>
            </a:r>
            <a:r>
              <a:rPr lang="cs-CZ" smtClean="0"/>
              <a:t>37% pokusných osob podlehla skupinovému tlaku.</a:t>
            </a:r>
          </a:p>
          <a:p>
            <a:r>
              <a:rPr lang="cs-CZ" smtClean="0"/>
              <a:t>Jen 20% lidí nikdy nechybovalo </a:t>
            </a:r>
          </a:p>
          <a:p>
            <a:r>
              <a:rPr lang="cs-CZ" smtClean="0"/>
              <a:t>Cca 80% probandů se alespoň jednou nechá ovlivnit názorem většiny </a:t>
            </a:r>
          </a:p>
          <a:p>
            <a:r>
              <a:rPr lang="cs-CZ" smtClean="0"/>
              <a:t>8% souhlasilo s nesprávným názorem většiny vždy </a:t>
            </a:r>
          </a:p>
          <a:p>
            <a:r>
              <a:rPr lang="cs-CZ" smtClean="0"/>
              <a:t>https://www.youtube.com/watch?v=NyDDyT1lDhA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543699-BEF6-4C60-8D7E-DE6F7E3ECFFE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3323615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Faktory ovlivňující konformitu (Asch)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Přítomnost „spojence“ – sníží konformitu o 80%, dokonce i od osoby s nízkými schopnostmi </a:t>
            </a:r>
          </a:p>
          <a:p>
            <a:r>
              <a:rPr lang="cs-CZ" smtClean="0"/>
              <a:t>Přítomnost někoho kdo se opraví nebo je „ještě větší deviant“, snižuje či zvyšuje konformní reakce </a:t>
            </a:r>
          </a:p>
          <a:p>
            <a:r>
              <a:rPr lang="cs-CZ" smtClean="0"/>
              <a:t>Načasování podpory -nejvlivněji pokud proběhne před většinou </a:t>
            </a:r>
          </a:p>
          <a:p>
            <a:r>
              <a:rPr lang="cs-CZ" smtClean="0"/>
              <a:t>Velikost většiny 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D37CFF-F260-4F43-A375-0A7EB1D25E9B}" type="slidenum">
              <a:rPr lang="cs-CZ" altLang="cs-CZ" smtClean="0"/>
              <a:pPr/>
              <a:t>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4773364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probandů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27584" y="1844824"/>
            <a:ext cx="4248472" cy="2088232"/>
          </a:xfrm>
          <a:prstGeom prst="ellipse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2504219"/>
            <a:ext cx="3456384" cy="769441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bg1"/>
                </a:solidFill>
              </a:rPr>
              <a:t>Konformisté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139952" y="4149080"/>
            <a:ext cx="4330824" cy="2134472"/>
          </a:xfrm>
          <a:prstGeom prst="ellipse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" indent="0">
              <a:buNone/>
            </a:pPr>
            <a:r>
              <a:rPr lang="cs-CZ" sz="4400" dirty="0" smtClean="0">
                <a:solidFill>
                  <a:schemeClr val="bg1"/>
                </a:solidFill>
              </a:rPr>
              <a:t>   Nezávislí</a:t>
            </a:r>
            <a:endParaRPr lang="cs-C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096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</TotalTime>
  <Words>457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Metro</vt:lpstr>
      <vt:lpstr>Konformita</vt:lpstr>
      <vt:lpstr>Konformita</vt:lpstr>
      <vt:lpstr>Jak to začalo</vt:lpstr>
      <vt:lpstr>Asch – experiment s úsečkami</vt:lpstr>
      <vt:lpstr>Prezentace aplikace PowerPoint</vt:lpstr>
      <vt:lpstr>Asch – experiment s úsečkami</vt:lpstr>
      <vt:lpstr>Asch – experiment s úsečkami</vt:lpstr>
      <vt:lpstr>Faktory ovlivňující konformitu (Asch)</vt:lpstr>
      <vt:lpstr>Typy probandů</vt:lpstr>
      <vt:lpstr>Typy probandů</vt:lpstr>
      <vt:lpstr>Typy probandů</vt:lpstr>
      <vt:lpstr>Proč jsme konformní? Sociální vliv…</vt:lpstr>
      <vt:lpstr>Proč jsme konformní?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Konformita</dc:title>
  <dc:creator>uzivatel</dc:creator>
  <cp:lastModifiedBy>uzivatel</cp:lastModifiedBy>
  <cp:revision>1</cp:revision>
  <dcterms:created xsi:type="dcterms:W3CDTF">2019-12-29T20:28:32Z</dcterms:created>
  <dcterms:modified xsi:type="dcterms:W3CDTF">2019-12-29T20:36:32Z</dcterms:modified>
</cp:coreProperties>
</file>