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9" r:id="rId3"/>
    <p:sldId id="349" r:id="rId4"/>
    <p:sldId id="350" r:id="rId5"/>
    <p:sldId id="354" r:id="rId6"/>
    <p:sldId id="351" r:id="rId7"/>
    <p:sldId id="343" r:id="rId8"/>
    <p:sldId id="352" r:id="rId9"/>
    <p:sldId id="336" r:id="rId10"/>
    <p:sldId id="35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A7C98-29B5-9875-BF7F-F5665A146A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AE5D62-2F1D-0EFE-2A7A-7C318F860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9D6A5C-37F3-AC3E-ACDC-69D1E275B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84630-3B3F-24B2-D5A7-121FF9F9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001774-9F84-9B3D-9548-9F2FCAA29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96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BA0A-EE57-978C-A2C2-EE0A3E69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9D516A-AC72-0514-4C98-017189620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543D63-BDB5-5CB7-C24B-7F42B1919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4AF7F9-9352-9A43-3353-4B185911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11BB90-A1EB-7082-C84F-E5BCC27E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6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5FCCFB-C6A1-F1F6-B714-E50AA0C17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2E64F44-002D-AE40-6F61-B0121FD77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34D0DD-5D39-1956-B4E1-ABADC10AC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C20D1D-F214-E312-0303-44625D162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CE970E-9DE5-E8B4-25A8-0CDEB3C25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57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E9C62-83CA-714E-05E6-747F1E066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5A2EE-9B7B-53A5-22F7-9D8B700F9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3AA09F-358D-1899-CD55-205552E4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00EC08-CFB7-428F-F696-CD282CC3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727C97-B02E-45D8-15EB-262C3B3C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57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5D64A-C6A3-1531-649A-A54DBFA10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EE6FA1-468E-5BB6-D9B1-7F9D31ED2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BCE53A-1216-DB67-4952-99F7DD6EB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8EB8FA-4E85-EACE-3270-1F1FDD050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BD226C-3075-E879-AB60-DA6E374BF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97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71A67-E549-0D82-E001-4A19865A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80FA-F901-714D-27AE-019A0E42C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E17EBC-3612-1011-0B4B-836081A74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7FCF71-690F-393D-A151-4D606582F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149548-EFEB-A1E2-C52A-9624F03E7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460411-58BF-820D-D593-337BDF1B5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06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6A12D-A82E-4E0C-D6AE-275586E94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EAED3E-822E-2A5D-BA48-D74F9B39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0965D-BB24-92A1-A64C-4F9E45A34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C4FA109-558D-8395-2464-D50CD6517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CACFFCB-4647-2DE1-D4F5-33623F59D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8DF9719-68BC-4351-35BA-558C3127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2FD7AF-58BC-44CE-6F2E-68F9576C3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57FE5DA-C193-3939-D972-5C29445AF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13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6FAE8-5483-A7F8-70C8-27B2E089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817AAE-2992-AAB0-6BF0-FCA47848B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296D9B-703E-004F-FCEB-74D3F3B5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E755D2-AAF3-DAAF-FEC9-7D9A64009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16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FBA52E-B9DA-4635-FD47-FD3F028E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464541-DE62-9436-6DCB-66E09BC3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3160DA-14D3-A38B-1A9E-5116E34CA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59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A4B31-B7F9-EE5C-E3E1-C67E889AA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03D396-226E-56BF-9681-5BECFBC29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FD363B-48E4-0400-EFB2-EE63EC31C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2FA6343-4AC9-4EB6-2876-8550849AC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6CEBE0-B50C-A1D6-F604-D0E295BE6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4EBEE2-3527-3CC2-F776-CCB9C3E5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31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51C876-E2FF-D5C8-A6DC-2C2A0BD43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8506A75-F8E7-3ED2-63D6-DCB4342F6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5A0A5D-E9AB-99DB-4187-67B474E37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74C633-2D9A-D319-7C56-362F27650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0D872E-F36F-5142-A0A8-179B7229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298697-1EA5-1DB8-E6DF-EA8B45BB1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7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DC98D3-2BF8-EFC8-13CC-7159D304C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644628-DBF2-FB9D-F436-8E16CECF5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A94E4D-1328-7AB2-2426-054B8E9C2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A2EF-E043-490F-8515-4064E8201365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903780-2F87-E318-A0D0-BF336EE09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EA84DF-FFB1-6F82-D8DB-B9C1679FA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D6D7-2449-4C48-8939-089A039422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72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9CF7B-E632-3F6E-52D3-2F0A75D07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sběru dat (s důrazem na rozhovory)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75BD78-20C6-0324-7AA5-425EE62C67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Kvalitativní výzkum</a:t>
            </a:r>
          </a:p>
          <a:p>
            <a:r>
              <a:rPr lang="cs-CZ" dirty="0"/>
              <a:t>5. 3. 2025</a:t>
            </a:r>
          </a:p>
          <a:p>
            <a:r>
              <a:rPr lang="cs-CZ" dirty="0"/>
              <a:t>Eva M. Hejzlarová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96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62F97-F068-7958-96DF-9AAFD18ED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CA5FD-A297-2A64-81B5-C241A71E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Úkol do středy 12. 3. do 9:00</a:t>
            </a:r>
          </a:p>
          <a:p>
            <a:r>
              <a:rPr lang="cs-CZ" dirty="0"/>
              <a:t>informovaný souhlas, </a:t>
            </a:r>
          </a:p>
          <a:p>
            <a:r>
              <a:rPr lang="cs-CZ" dirty="0"/>
              <a:t>návod k rozhovoru, </a:t>
            </a:r>
          </a:p>
          <a:p>
            <a:r>
              <a:rPr lang="cs-CZ" dirty="0"/>
              <a:t>reflexe cizího rozhovoru (4 body) </a:t>
            </a:r>
          </a:p>
          <a:p>
            <a:r>
              <a:rPr lang="cs-CZ" dirty="0"/>
              <a:t>(odevzdání do </a:t>
            </a:r>
            <a:r>
              <a:rPr lang="cs-CZ" dirty="0" err="1"/>
              <a:t>moodlu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(do 2. 4. do 9:00 – realizovaný, nahraný a přepsaný rozhovor a jeho reflexe)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18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14030-1C72-3C17-4698-58CDB8D9C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Minitest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E4EE5C-E49D-803C-E268-E68F5DD54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85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D8762-0E15-F2DE-25FF-62AEEA896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Dnešní motivace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751ED0-F39B-14C4-C0BE-9A00C9038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Úkol do středy 12. 3. do 9:00</a:t>
            </a:r>
          </a:p>
          <a:p>
            <a:r>
              <a:rPr lang="cs-CZ" dirty="0"/>
              <a:t>informovaný souhlas, </a:t>
            </a:r>
          </a:p>
          <a:p>
            <a:r>
              <a:rPr lang="cs-CZ" dirty="0"/>
              <a:t>návod k rozhovoru, </a:t>
            </a:r>
          </a:p>
          <a:p>
            <a:r>
              <a:rPr lang="cs-CZ" dirty="0"/>
              <a:t>reflexe cizího rozhovoru (4 body) </a:t>
            </a:r>
          </a:p>
          <a:p>
            <a:r>
              <a:rPr lang="cs-CZ" dirty="0"/>
              <a:t>(odevzdání do </a:t>
            </a:r>
            <a:r>
              <a:rPr lang="cs-CZ" dirty="0" err="1"/>
              <a:t>moodlu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Kde se nacházíme v rámci „látky“?</a:t>
            </a:r>
          </a:p>
        </p:txBody>
      </p:sp>
    </p:spTree>
    <p:extLst>
      <p:ext uri="{BB962C8B-B14F-4D97-AF65-F5344CB8AC3E}">
        <p14:creationId xmlns:p14="http://schemas.microsoft.com/office/powerpoint/2010/main" val="71235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8022A-83A4-8008-1A0D-6C61C4C5E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 k rozhovoru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D8584F-80EE-F6A6-2B91-1F61FF26C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Dvě témata:</a:t>
            </a:r>
          </a:p>
          <a:p>
            <a:pPr marL="0" indent="0" rtl="0">
              <a:buNone/>
            </a:pPr>
            <a:r>
              <a:rPr lang="cs-CZ" dirty="0"/>
              <a:t>1) Jak vnímají studium na vysoké škole zahraniční studující? </a:t>
            </a:r>
          </a:p>
          <a:p>
            <a:pPr marL="0" indent="0" rtl="0">
              <a:buNone/>
            </a:pPr>
            <a:r>
              <a:rPr lang="cs-CZ" dirty="0"/>
              <a:t>2) Jak vypadá pobírání dávek z perspektivy jejich příjemců?</a:t>
            </a:r>
          </a:p>
          <a:p>
            <a:pPr marL="0" indent="0" rtl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1. krok: mentální mapa</a:t>
            </a:r>
          </a:p>
        </p:txBody>
      </p:sp>
    </p:spTree>
    <p:extLst>
      <p:ext uri="{BB962C8B-B14F-4D97-AF65-F5344CB8AC3E}">
        <p14:creationId xmlns:p14="http://schemas.microsoft.com/office/powerpoint/2010/main" val="2498036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7A88D-7132-445D-908B-D555D3B6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hodnotíte návody, které jste četli?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F9D84-2AD5-A56E-2B5C-BBF6CD36B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73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7F5CE1-C8BA-9772-02AF-26416E56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dobrého návodu k rozhovoru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40C842-431B-3807-96D6-8B0C73FD0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Pokrývá všechny podstatné oblasti</a:t>
            </a:r>
          </a:p>
          <a:p>
            <a:r>
              <a:rPr lang="cs-CZ" dirty="0"/>
              <a:t>Otázky jsou spíše otevřené než uzavřené, povzbuzují k vyprávění, nejsou sugestivní</a:t>
            </a:r>
          </a:p>
          <a:p>
            <a:r>
              <a:rPr lang="cs-CZ" dirty="0"/>
              <a:t>Návod sleduje dramaturgii a má jasnou linku („neskáče“):</a:t>
            </a:r>
          </a:p>
          <a:p>
            <a:pPr lvl="1"/>
            <a:r>
              <a:rPr lang="cs-CZ" dirty="0" err="1"/>
              <a:t>Info</a:t>
            </a:r>
            <a:r>
              <a:rPr lang="cs-CZ" dirty="0"/>
              <a:t>- souhlas</a:t>
            </a:r>
          </a:p>
          <a:p>
            <a:pPr lvl="1"/>
            <a:r>
              <a:rPr lang="cs-CZ" dirty="0"/>
              <a:t>na začátku </a:t>
            </a:r>
            <a:r>
              <a:rPr lang="cs-CZ" dirty="0" err="1"/>
              <a:t>ice-breakers</a:t>
            </a:r>
            <a:endParaRPr lang="cs-CZ" dirty="0"/>
          </a:p>
          <a:p>
            <a:pPr lvl="1"/>
            <a:r>
              <a:rPr lang="cs-CZ" dirty="0"/>
              <a:t>jednoduché otázky</a:t>
            </a:r>
          </a:p>
          <a:p>
            <a:pPr lvl="1"/>
            <a:r>
              <a:rPr lang="cs-CZ" dirty="0"/>
              <a:t>složitější otázky/témata</a:t>
            </a:r>
          </a:p>
          <a:p>
            <a:pPr lvl="1"/>
            <a:r>
              <a:rPr lang="cs-CZ" dirty="0"/>
              <a:t>kreativní otázky (když opadává pozornost)</a:t>
            </a:r>
          </a:p>
          <a:p>
            <a:pPr lvl="1"/>
            <a:r>
              <a:rPr lang="cs-CZ" dirty="0"/>
              <a:t>na konci: „Je něco, na co jsem se nezeptal, a vy byste chtěl/a, aby to zaznělo?“</a:t>
            </a:r>
          </a:p>
          <a:p>
            <a:pPr lvl="1"/>
            <a:r>
              <a:rPr lang="cs-CZ" dirty="0"/>
              <a:t>poděkování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458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84108-8CCA-BE5F-5EB8-98EBE9332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20071-EDA4-ED1D-1AAB-C0FF97D34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Nejčastější technika</a:t>
            </a:r>
          </a:p>
          <a:p>
            <a:endParaRPr lang="cs-CZ" dirty="0"/>
          </a:p>
          <a:p>
            <a:r>
              <a:rPr lang="cs-CZ" dirty="0"/>
              <a:t>Strukturovaný rozhovor (princip dotazníku)</a:t>
            </a:r>
          </a:p>
          <a:p>
            <a:r>
              <a:rPr lang="cs-CZ" dirty="0"/>
              <a:t>Polostrukturovaný rozhovor (rozhovor pomocí návodu)</a:t>
            </a:r>
          </a:p>
          <a:p>
            <a:r>
              <a:rPr lang="cs-CZ" dirty="0"/>
              <a:t>Nestrukturovaný rozhovor (volný rozhovor, neformální rozhovor, narativní rozhovor)</a:t>
            </a:r>
          </a:p>
          <a:p>
            <a:endParaRPr lang="cs-CZ" dirty="0"/>
          </a:p>
          <a:p>
            <a:r>
              <a:rPr lang="cs-CZ" dirty="0"/>
              <a:t>Expertní rozhovor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20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4DA29-EA59-2296-4D4D-DE09F3342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 měl obsahovat informovaný souhlas?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CA6A6-89F5-3FD8-46B3-D1745DBAE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87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BADDF-C7F4-8663-C34D-5692BF70F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ve výzkumu ve vztahu k „respondentům/</a:t>
            </a:r>
            <a:r>
              <a:rPr lang="cs-CZ" dirty="0" err="1"/>
              <a:t>kám</a:t>
            </a:r>
            <a:r>
              <a:rPr lang="cs-CZ" dirty="0"/>
              <a:t>“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206BA3-3035-0165-8443-6044EC3C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Důvěrnost (anonymizace)</a:t>
            </a:r>
          </a:p>
          <a:p>
            <a:r>
              <a:rPr lang="cs-CZ" dirty="0"/>
              <a:t>Poučený/informovaný souhlas (</a:t>
            </a:r>
            <a:r>
              <a:rPr lang="cs-CZ" dirty="0" err="1"/>
              <a:t>template</a:t>
            </a:r>
            <a:r>
              <a:rPr lang="cs-CZ" dirty="0"/>
              <a:t> v </a:t>
            </a:r>
            <a:r>
              <a:rPr lang="cs-CZ" dirty="0" err="1"/>
              <a:t>moodlu</a:t>
            </a:r>
            <a:r>
              <a:rPr lang="cs-CZ" dirty="0"/>
              <a:t>)</a:t>
            </a:r>
          </a:p>
          <a:p>
            <a:r>
              <a:rPr lang="cs-CZ" dirty="0"/>
              <a:t>Zpřístupnění práce účastníkům/</a:t>
            </a:r>
            <a:r>
              <a:rPr lang="cs-CZ" dirty="0" err="1"/>
              <a:t>icím</a:t>
            </a:r>
            <a:r>
              <a:rPr lang="cs-CZ" dirty="0"/>
              <a:t> výzkumu</a:t>
            </a:r>
          </a:p>
          <a:p>
            <a:endParaRPr lang="cs-CZ" dirty="0"/>
          </a:p>
          <a:p>
            <a:r>
              <a:rPr lang="cs-CZ" dirty="0"/>
              <a:t>U „zranitelných“ skupin (</a:t>
            </a:r>
            <a:r>
              <a:rPr lang="cs-CZ" dirty="0" err="1"/>
              <a:t>vulnerable</a:t>
            </a:r>
            <a:r>
              <a:rPr lang="cs-CZ" dirty="0"/>
              <a:t>) jde také o zajištění toho, že se jejich stav výzkumem nezhorší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4627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311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Metody sběru dat (s důrazem na rozhovory)</vt:lpstr>
      <vt:lpstr>Minitest</vt:lpstr>
      <vt:lpstr>Dnešní motivace</vt:lpstr>
      <vt:lpstr>Návod k rozhovoru</vt:lpstr>
      <vt:lpstr>Jak hodnotíte návody, které jste četli?</vt:lpstr>
      <vt:lpstr>Pravidla dobrého návodu k rozhovoru</vt:lpstr>
      <vt:lpstr>Rozhovor</vt:lpstr>
      <vt:lpstr>Co by měl obsahovat informovaný souhlas?</vt:lpstr>
      <vt:lpstr>Etika ve výzkumu ve vztahu k „respondentům/kám“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a sběr dat v kvalitativním výzkumu</dc:title>
  <dc:creator>Eva Hejzlarová</dc:creator>
  <cp:lastModifiedBy>Eva Hejzlarová</cp:lastModifiedBy>
  <cp:revision>4</cp:revision>
  <dcterms:created xsi:type="dcterms:W3CDTF">2024-03-12T22:51:36Z</dcterms:created>
  <dcterms:modified xsi:type="dcterms:W3CDTF">2025-03-04T21:49:31Z</dcterms:modified>
</cp:coreProperties>
</file>