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70" r:id="rId14"/>
    <p:sldId id="267" r:id="rId15"/>
    <p:sldId id="271" r:id="rId16"/>
    <p:sldId id="272"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89DCA3-D5D8-43A5-B972-AA37BA0EE455}"/>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B1E2FA8E-0A1F-4B61-9CD6-FF5CF1663A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35C639D7-0F71-4CDC-94BA-EED97827F2BE}"/>
              </a:ext>
            </a:extLst>
          </p:cNvPr>
          <p:cNvSpPr>
            <a:spLocks noGrp="1"/>
          </p:cNvSpPr>
          <p:nvPr>
            <p:ph type="dt" sz="half" idx="10"/>
          </p:nvPr>
        </p:nvSpPr>
        <p:spPr/>
        <p:txBody>
          <a:bodyPr/>
          <a:lstStyle/>
          <a:p>
            <a:fld id="{57510312-0C26-4EFA-AE0F-B15EAA2F7BC9}" type="datetimeFigureOut">
              <a:rPr lang="cs-CZ" smtClean="0"/>
              <a:t>07.10.2020</a:t>
            </a:fld>
            <a:endParaRPr lang="cs-CZ"/>
          </a:p>
        </p:txBody>
      </p:sp>
      <p:sp>
        <p:nvSpPr>
          <p:cNvPr id="5" name="Zástupný symbol pro zápatí 4">
            <a:extLst>
              <a:ext uri="{FF2B5EF4-FFF2-40B4-BE49-F238E27FC236}">
                <a16:creationId xmlns:a16="http://schemas.microsoft.com/office/drawing/2014/main" id="{B6AC6631-95EE-4CF8-98A9-411B8EF38A8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0E4CC31-4878-4134-91FD-27932E7DB8C6}"/>
              </a:ext>
            </a:extLst>
          </p:cNvPr>
          <p:cNvSpPr>
            <a:spLocks noGrp="1"/>
          </p:cNvSpPr>
          <p:nvPr>
            <p:ph type="sldNum" sz="quarter" idx="12"/>
          </p:nvPr>
        </p:nvSpPr>
        <p:spPr/>
        <p:txBody>
          <a:bodyPr/>
          <a:lstStyle/>
          <a:p>
            <a:fld id="{785C82E8-8DB1-4584-B406-7E11B913AECB}" type="slidenum">
              <a:rPr lang="cs-CZ" smtClean="0"/>
              <a:t>‹#›</a:t>
            </a:fld>
            <a:endParaRPr lang="cs-CZ"/>
          </a:p>
        </p:txBody>
      </p:sp>
    </p:spTree>
    <p:extLst>
      <p:ext uri="{BB962C8B-B14F-4D97-AF65-F5344CB8AC3E}">
        <p14:creationId xmlns:p14="http://schemas.microsoft.com/office/powerpoint/2010/main" val="346660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642420-F865-4217-84DE-A2A1946ADD15}"/>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F6CC49E4-6791-4B34-8CCB-0F7F89BCCF41}"/>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D1E9997-5B10-455A-9894-3DA2A53AAA94}"/>
              </a:ext>
            </a:extLst>
          </p:cNvPr>
          <p:cNvSpPr>
            <a:spLocks noGrp="1"/>
          </p:cNvSpPr>
          <p:nvPr>
            <p:ph type="dt" sz="half" idx="10"/>
          </p:nvPr>
        </p:nvSpPr>
        <p:spPr/>
        <p:txBody>
          <a:bodyPr/>
          <a:lstStyle/>
          <a:p>
            <a:fld id="{57510312-0C26-4EFA-AE0F-B15EAA2F7BC9}" type="datetimeFigureOut">
              <a:rPr lang="cs-CZ" smtClean="0"/>
              <a:t>07.10.2020</a:t>
            </a:fld>
            <a:endParaRPr lang="cs-CZ"/>
          </a:p>
        </p:txBody>
      </p:sp>
      <p:sp>
        <p:nvSpPr>
          <p:cNvPr id="5" name="Zástupný symbol pro zápatí 4">
            <a:extLst>
              <a:ext uri="{FF2B5EF4-FFF2-40B4-BE49-F238E27FC236}">
                <a16:creationId xmlns:a16="http://schemas.microsoft.com/office/drawing/2014/main" id="{AFBD6D1A-0877-43F7-B4B0-BBF3E5973A8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D9E019D-C167-449C-86C2-956F6E445FAE}"/>
              </a:ext>
            </a:extLst>
          </p:cNvPr>
          <p:cNvSpPr>
            <a:spLocks noGrp="1"/>
          </p:cNvSpPr>
          <p:nvPr>
            <p:ph type="sldNum" sz="quarter" idx="12"/>
          </p:nvPr>
        </p:nvSpPr>
        <p:spPr/>
        <p:txBody>
          <a:bodyPr/>
          <a:lstStyle/>
          <a:p>
            <a:fld id="{785C82E8-8DB1-4584-B406-7E11B913AECB}" type="slidenum">
              <a:rPr lang="cs-CZ" smtClean="0"/>
              <a:t>‹#›</a:t>
            </a:fld>
            <a:endParaRPr lang="cs-CZ"/>
          </a:p>
        </p:txBody>
      </p:sp>
    </p:spTree>
    <p:extLst>
      <p:ext uri="{BB962C8B-B14F-4D97-AF65-F5344CB8AC3E}">
        <p14:creationId xmlns:p14="http://schemas.microsoft.com/office/powerpoint/2010/main" val="3011804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0DDB3E54-667A-4EF5-8AA6-A796390561B8}"/>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16429FA7-5861-473A-AE8B-22482BFB4D8D}"/>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D2B6B7E-99B6-4B07-AFF4-D400E88E2787}"/>
              </a:ext>
            </a:extLst>
          </p:cNvPr>
          <p:cNvSpPr>
            <a:spLocks noGrp="1"/>
          </p:cNvSpPr>
          <p:nvPr>
            <p:ph type="dt" sz="half" idx="10"/>
          </p:nvPr>
        </p:nvSpPr>
        <p:spPr/>
        <p:txBody>
          <a:bodyPr/>
          <a:lstStyle/>
          <a:p>
            <a:fld id="{57510312-0C26-4EFA-AE0F-B15EAA2F7BC9}" type="datetimeFigureOut">
              <a:rPr lang="cs-CZ" smtClean="0"/>
              <a:t>07.10.2020</a:t>
            </a:fld>
            <a:endParaRPr lang="cs-CZ"/>
          </a:p>
        </p:txBody>
      </p:sp>
      <p:sp>
        <p:nvSpPr>
          <p:cNvPr id="5" name="Zástupný symbol pro zápatí 4">
            <a:extLst>
              <a:ext uri="{FF2B5EF4-FFF2-40B4-BE49-F238E27FC236}">
                <a16:creationId xmlns:a16="http://schemas.microsoft.com/office/drawing/2014/main" id="{62366B08-C388-4F97-853B-FE62A672CC5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6A9E4A9-2A72-43DE-AFE0-A223EDC34EC0}"/>
              </a:ext>
            </a:extLst>
          </p:cNvPr>
          <p:cNvSpPr>
            <a:spLocks noGrp="1"/>
          </p:cNvSpPr>
          <p:nvPr>
            <p:ph type="sldNum" sz="quarter" idx="12"/>
          </p:nvPr>
        </p:nvSpPr>
        <p:spPr/>
        <p:txBody>
          <a:bodyPr/>
          <a:lstStyle/>
          <a:p>
            <a:fld id="{785C82E8-8DB1-4584-B406-7E11B913AECB}" type="slidenum">
              <a:rPr lang="cs-CZ" smtClean="0"/>
              <a:t>‹#›</a:t>
            </a:fld>
            <a:endParaRPr lang="cs-CZ"/>
          </a:p>
        </p:txBody>
      </p:sp>
    </p:spTree>
    <p:extLst>
      <p:ext uri="{BB962C8B-B14F-4D97-AF65-F5344CB8AC3E}">
        <p14:creationId xmlns:p14="http://schemas.microsoft.com/office/powerpoint/2010/main" val="2973553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B42540-F33F-44B1-9BC1-5B62F2260DFE}"/>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B561BF79-BF41-4F57-98CA-3D29AC9431FD}"/>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25862B2-06C4-401D-A10D-888F335CA582}"/>
              </a:ext>
            </a:extLst>
          </p:cNvPr>
          <p:cNvSpPr>
            <a:spLocks noGrp="1"/>
          </p:cNvSpPr>
          <p:nvPr>
            <p:ph type="dt" sz="half" idx="10"/>
          </p:nvPr>
        </p:nvSpPr>
        <p:spPr/>
        <p:txBody>
          <a:bodyPr/>
          <a:lstStyle/>
          <a:p>
            <a:fld id="{57510312-0C26-4EFA-AE0F-B15EAA2F7BC9}" type="datetimeFigureOut">
              <a:rPr lang="cs-CZ" smtClean="0"/>
              <a:t>07.10.2020</a:t>
            </a:fld>
            <a:endParaRPr lang="cs-CZ"/>
          </a:p>
        </p:txBody>
      </p:sp>
      <p:sp>
        <p:nvSpPr>
          <p:cNvPr id="5" name="Zástupný symbol pro zápatí 4">
            <a:extLst>
              <a:ext uri="{FF2B5EF4-FFF2-40B4-BE49-F238E27FC236}">
                <a16:creationId xmlns:a16="http://schemas.microsoft.com/office/drawing/2014/main" id="{54A11FFF-CE90-4494-9E38-42EBE9AABDE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4D56CDF-66D4-4B1C-8220-4496FC6767D5}"/>
              </a:ext>
            </a:extLst>
          </p:cNvPr>
          <p:cNvSpPr>
            <a:spLocks noGrp="1"/>
          </p:cNvSpPr>
          <p:nvPr>
            <p:ph type="sldNum" sz="quarter" idx="12"/>
          </p:nvPr>
        </p:nvSpPr>
        <p:spPr/>
        <p:txBody>
          <a:bodyPr/>
          <a:lstStyle/>
          <a:p>
            <a:fld id="{785C82E8-8DB1-4584-B406-7E11B913AECB}" type="slidenum">
              <a:rPr lang="cs-CZ" smtClean="0"/>
              <a:t>‹#›</a:t>
            </a:fld>
            <a:endParaRPr lang="cs-CZ"/>
          </a:p>
        </p:txBody>
      </p:sp>
    </p:spTree>
    <p:extLst>
      <p:ext uri="{BB962C8B-B14F-4D97-AF65-F5344CB8AC3E}">
        <p14:creationId xmlns:p14="http://schemas.microsoft.com/office/powerpoint/2010/main" val="2246445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1C2A32-0565-4D79-9B8D-BF514C03DA9C}"/>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E5355549-700D-46AC-8DC5-50A3453A27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BC264770-685B-4E6C-8DD0-B28013B531E8}"/>
              </a:ext>
            </a:extLst>
          </p:cNvPr>
          <p:cNvSpPr>
            <a:spLocks noGrp="1"/>
          </p:cNvSpPr>
          <p:nvPr>
            <p:ph type="dt" sz="half" idx="10"/>
          </p:nvPr>
        </p:nvSpPr>
        <p:spPr/>
        <p:txBody>
          <a:bodyPr/>
          <a:lstStyle/>
          <a:p>
            <a:fld id="{57510312-0C26-4EFA-AE0F-B15EAA2F7BC9}" type="datetimeFigureOut">
              <a:rPr lang="cs-CZ" smtClean="0"/>
              <a:t>07.10.2020</a:t>
            </a:fld>
            <a:endParaRPr lang="cs-CZ"/>
          </a:p>
        </p:txBody>
      </p:sp>
      <p:sp>
        <p:nvSpPr>
          <p:cNvPr id="5" name="Zástupný symbol pro zápatí 4">
            <a:extLst>
              <a:ext uri="{FF2B5EF4-FFF2-40B4-BE49-F238E27FC236}">
                <a16:creationId xmlns:a16="http://schemas.microsoft.com/office/drawing/2014/main" id="{D2B7A47C-3CAF-47C8-8983-FF6A6FDF04B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D837727-40E3-44B6-9DFA-618B9CE61674}"/>
              </a:ext>
            </a:extLst>
          </p:cNvPr>
          <p:cNvSpPr>
            <a:spLocks noGrp="1"/>
          </p:cNvSpPr>
          <p:nvPr>
            <p:ph type="sldNum" sz="quarter" idx="12"/>
          </p:nvPr>
        </p:nvSpPr>
        <p:spPr/>
        <p:txBody>
          <a:bodyPr/>
          <a:lstStyle/>
          <a:p>
            <a:fld id="{785C82E8-8DB1-4584-B406-7E11B913AECB}" type="slidenum">
              <a:rPr lang="cs-CZ" smtClean="0"/>
              <a:t>‹#›</a:t>
            </a:fld>
            <a:endParaRPr lang="cs-CZ"/>
          </a:p>
        </p:txBody>
      </p:sp>
    </p:spTree>
    <p:extLst>
      <p:ext uri="{BB962C8B-B14F-4D97-AF65-F5344CB8AC3E}">
        <p14:creationId xmlns:p14="http://schemas.microsoft.com/office/powerpoint/2010/main" val="946667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BEFCD5-6A1B-4DAE-BD36-1D578D3D6097}"/>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EADAA58D-23B0-4D13-84E0-49AC536E10CF}"/>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D7C13ECA-7AF2-43B4-AABC-17D9EC57732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A28D5CC-1267-487F-A026-3E06DE5DDC18}"/>
              </a:ext>
            </a:extLst>
          </p:cNvPr>
          <p:cNvSpPr>
            <a:spLocks noGrp="1"/>
          </p:cNvSpPr>
          <p:nvPr>
            <p:ph type="dt" sz="half" idx="10"/>
          </p:nvPr>
        </p:nvSpPr>
        <p:spPr/>
        <p:txBody>
          <a:bodyPr/>
          <a:lstStyle/>
          <a:p>
            <a:fld id="{57510312-0C26-4EFA-AE0F-B15EAA2F7BC9}" type="datetimeFigureOut">
              <a:rPr lang="cs-CZ" smtClean="0"/>
              <a:t>07.10.2020</a:t>
            </a:fld>
            <a:endParaRPr lang="cs-CZ"/>
          </a:p>
        </p:txBody>
      </p:sp>
      <p:sp>
        <p:nvSpPr>
          <p:cNvPr id="6" name="Zástupný symbol pro zápatí 5">
            <a:extLst>
              <a:ext uri="{FF2B5EF4-FFF2-40B4-BE49-F238E27FC236}">
                <a16:creationId xmlns:a16="http://schemas.microsoft.com/office/drawing/2014/main" id="{D28EA44D-C7C8-4B3A-8346-B87369DB3BA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240B99A-7A28-4859-8BA0-F404CED70E6A}"/>
              </a:ext>
            </a:extLst>
          </p:cNvPr>
          <p:cNvSpPr>
            <a:spLocks noGrp="1"/>
          </p:cNvSpPr>
          <p:nvPr>
            <p:ph type="sldNum" sz="quarter" idx="12"/>
          </p:nvPr>
        </p:nvSpPr>
        <p:spPr/>
        <p:txBody>
          <a:bodyPr/>
          <a:lstStyle/>
          <a:p>
            <a:fld id="{785C82E8-8DB1-4584-B406-7E11B913AECB}" type="slidenum">
              <a:rPr lang="cs-CZ" smtClean="0"/>
              <a:t>‹#›</a:t>
            </a:fld>
            <a:endParaRPr lang="cs-CZ"/>
          </a:p>
        </p:txBody>
      </p:sp>
    </p:spTree>
    <p:extLst>
      <p:ext uri="{BB962C8B-B14F-4D97-AF65-F5344CB8AC3E}">
        <p14:creationId xmlns:p14="http://schemas.microsoft.com/office/powerpoint/2010/main" val="338405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532CC1-1226-47F6-8E09-422145A8F166}"/>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B6F216A0-C9D1-40D5-A40F-ECA15B9057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D7E9657A-4235-4101-9CB0-36F46942AE2E}"/>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623F75B0-91D9-47D1-A369-4FEC758D62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F54D3247-F9DA-49DF-BCA6-2F23BD26C570}"/>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858FCCA2-C840-405D-BF1C-55F2B2D0A47C}"/>
              </a:ext>
            </a:extLst>
          </p:cNvPr>
          <p:cNvSpPr>
            <a:spLocks noGrp="1"/>
          </p:cNvSpPr>
          <p:nvPr>
            <p:ph type="dt" sz="half" idx="10"/>
          </p:nvPr>
        </p:nvSpPr>
        <p:spPr/>
        <p:txBody>
          <a:bodyPr/>
          <a:lstStyle/>
          <a:p>
            <a:fld id="{57510312-0C26-4EFA-AE0F-B15EAA2F7BC9}" type="datetimeFigureOut">
              <a:rPr lang="cs-CZ" smtClean="0"/>
              <a:t>07.10.2020</a:t>
            </a:fld>
            <a:endParaRPr lang="cs-CZ"/>
          </a:p>
        </p:txBody>
      </p:sp>
      <p:sp>
        <p:nvSpPr>
          <p:cNvPr id="8" name="Zástupný symbol pro zápatí 7">
            <a:extLst>
              <a:ext uri="{FF2B5EF4-FFF2-40B4-BE49-F238E27FC236}">
                <a16:creationId xmlns:a16="http://schemas.microsoft.com/office/drawing/2014/main" id="{315E01DC-5B16-43A1-8854-C3FF073AB8EA}"/>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AB428108-F982-4EBD-8535-330B17D6FD5C}"/>
              </a:ext>
            </a:extLst>
          </p:cNvPr>
          <p:cNvSpPr>
            <a:spLocks noGrp="1"/>
          </p:cNvSpPr>
          <p:nvPr>
            <p:ph type="sldNum" sz="quarter" idx="12"/>
          </p:nvPr>
        </p:nvSpPr>
        <p:spPr/>
        <p:txBody>
          <a:bodyPr/>
          <a:lstStyle/>
          <a:p>
            <a:fld id="{785C82E8-8DB1-4584-B406-7E11B913AECB}" type="slidenum">
              <a:rPr lang="cs-CZ" smtClean="0"/>
              <a:t>‹#›</a:t>
            </a:fld>
            <a:endParaRPr lang="cs-CZ"/>
          </a:p>
        </p:txBody>
      </p:sp>
    </p:spTree>
    <p:extLst>
      <p:ext uri="{BB962C8B-B14F-4D97-AF65-F5344CB8AC3E}">
        <p14:creationId xmlns:p14="http://schemas.microsoft.com/office/powerpoint/2010/main" val="3073299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7377AD-BD70-4D74-8A7C-93B55BE0CDB7}"/>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D23E2BEC-C333-486E-9C31-E4CD49CF639B}"/>
              </a:ext>
            </a:extLst>
          </p:cNvPr>
          <p:cNvSpPr>
            <a:spLocks noGrp="1"/>
          </p:cNvSpPr>
          <p:nvPr>
            <p:ph type="dt" sz="half" idx="10"/>
          </p:nvPr>
        </p:nvSpPr>
        <p:spPr/>
        <p:txBody>
          <a:bodyPr/>
          <a:lstStyle/>
          <a:p>
            <a:fld id="{57510312-0C26-4EFA-AE0F-B15EAA2F7BC9}" type="datetimeFigureOut">
              <a:rPr lang="cs-CZ" smtClean="0"/>
              <a:t>07.10.2020</a:t>
            </a:fld>
            <a:endParaRPr lang="cs-CZ"/>
          </a:p>
        </p:txBody>
      </p:sp>
      <p:sp>
        <p:nvSpPr>
          <p:cNvPr id="4" name="Zástupný symbol pro zápatí 3">
            <a:extLst>
              <a:ext uri="{FF2B5EF4-FFF2-40B4-BE49-F238E27FC236}">
                <a16:creationId xmlns:a16="http://schemas.microsoft.com/office/drawing/2014/main" id="{1E058B78-03AF-4FD3-A394-7D56249A9CD4}"/>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A18A685-AE17-4524-8828-609B182C5B3D}"/>
              </a:ext>
            </a:extLst>
          </p:cNvPr>
          <p:cNvSpPr>
            <a:spLocks noGrp="1"/>
          </p:cNvSpPr>
          <p:nvPr>
            <p:ph type="sldNum" sz="quarter" idx="12"/>
          </p:nvPr>
        </p:nvSpPr>
        <p:spPr/>
        <p:txBody>
          <a:bodyPr/>
          <a:lstStyle/>
          <a:p>
            <a:fld id="{785C82E8-8DB1-4584-B406-7E11B913AECB}" type="slidenum">
              <a:rPr lang="cs-CZ" smtClean="0"/>
              <a:t>‹#›</a:t>
            </a:fld>
            <a:endParaRPr lang="cs-CZ"/>
          </a:p>
        </p:txBody>
      </p:sp>
    </p:spTree>
    <p:extLst>
      <p:ext uri="{BB962C8B-B14F-4D97-AF65-F5344CB8AC3E}">
        <p14:creationId xmlns:p14="http://schemas.microsoft.com/office/powerpoint/2010/main" val="4028442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EF2426DD-17F8-4461-931D-C359AF5C0A39}"/>
              </a:ext>
            </a:extLst>
          </p:cNvPr>
          <p:cNvSpPr>
            <a:spLocks noGrp="1"/>
          </p:cNvSpPr>
          <p:nvPr>
            <p:ph type="dt" sz="half" idx="10"/>
          </p:nvPr>
        </p:nvSpPr>
        <p:spPr/>
        <p:txBody>
          <a:bodyPr/>
          <a:lstStyle/>
          <a:p>
            <a:fld id="{57510312-0C26-4EFA-AE0F-B15EAA2F7BC9}" type="datetimeFigureOut">
              <a:rPr lang="cs-CZ" smtClean="0"/>
              <a:t>07.10.2020</a:t>
            </a:fld>
            <a:endParaRPr lang="cs-CZ"/>
          </a:p>
        </p:txBody>
      </p:sp>
      <p:sp>
        <p:nvSpPr>
          <p:cNvPr id="3" name="Zástupný symbol pro zápatí 2">
            <a:extLst>
              <a:ext uri="{FF2B5EF4-FFF2-40B4-BE49-F238E27FC236}">
                <a16:creationId xmlns:a16="http://schemas.microsoft.com/office/drawing/2014/main" id="{08A267BD-6246-4A5F-B9DC-E768FCB80817}"/>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4F83541C-90C7-4C94-AAB7-792CA460FD6D}"/>
              </a:ext>
            </a:extLst>
          </p:cNvPr>
          <p:cNvSpPr>
            <a:spLocks noGrp="1"/>
          </p:cNvSpPr>
          <p:nvPr>
            <p:ph type="sldNum" sz="quarter" idx="12"/>
          </p:nvPr>
        </p:nvSpPr>
        <p:spPr/>
        <p:txBody>
          <a:bodyPr/>
          <a:lstStyle/>
          <a:p>
            <a:fld id="{785C82E8-8DB1-4584-B406-7E11B913AECB}" type="slidenum">
              <a:rPr lang="cs-CZ" smtClean="0"/>
              <a:t>‹#›</a:t>
            </a:fld>
            <a:endParaRPr lang="cs-CZ"/>
          </a:p>
        </p:txBody>
      </p:sp>
    </p:spTree>
    <p:extLst>
      <p:ext uri="{BB962C8B-B14F-4D97-AF65-F5344CB8AC3E}">
        <p14:creationId xmlns:p14="http://schemas.microsoft.com/office/powerpoint/2010/main" val="1970078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02EAB2-F2B1-4242-8E38-1CBEDFBCBB4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FF0209B0-CDC8-4932-BA7A-AC5793B4E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B0412587-6273-4AB5-A239-301AAD2D31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2C5FACB1-9D51-40A7-9D8C-7770D19357B6}"/>
              </a:ext>
            </a:extLst>
          </p:cNvPr>
          <p:cNvSpPr>
            <a:spLocks noGrp="1"/>
          </p:cNvSpPr>
          <p:nvPr>
            <p:ph type="dt" sz="half" idx="10"/>
          </p:nvPr>
        </p:nvSpPr>
        <p:spPr/>
        <p:txBody>
          <a:bodyPr/>
          <a:lstStyle/>
          <a:p>
            <a:fld id="{57510312-0C26-4EFA-AE0F-B15EAA2F7BC9}" type="datetimeFigureOut">
              <a:rPr lang="cs-CZ" smtClean="0"/>
              <a:t>07.10.2020</a:t>
            </a:fld>
            <a:endParaRPr lang="cs-CZ"/>
          </a:p>
        </p:txBody>
      </p:sp>
      <p:sp>
        <p:nvSpPr>
          <p:cNvPr id="6" name="Zástupný symbol pro zápatí 5">
            <a:extLst>
              <a:ext uri="{FF2B5EF4-FFF2-40B4-BE49-F238E27FC236}">
                <a16:creationId xmlns:a16="http://schemas.microsoft.com/office/drawing/2014/main" id="{6243B1C4-9DD1-4BE7-8B59-8A6EAE0EB31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A514F6D-FB3A-4ABE-AA90-0C1690E2AE7C}"/>
              </a:ext>
            </a:extLst>
          </p:cNvPr>
          <p:cNvSpPr>
            <a:spLocks noGrp="1"/>
          </p:cNvSpPr>
          <p:nvPr>
            <p:ph type="sldNum" sz="quarter" idx="12"/>
          </p:nvPr>
        </p:nvSpPr>
        <p:spPr/>
        <p:txBody>
          <a:bodyPr/>
          <a:lstStyle/>
          <a:p>
            <a:fld id="{785C82E8-8DB1-4584-B406-7E11B913AECB}" type="slidenum">
              <a:rPr lang="cs-CZ" smtClean="0"/>
              <a:t>‹#›</a:t>
            </a:fld>
            <a:endParaRPr lang="cs-CZ"/>
          </a:p>
        </p:txBody>
      </p:sp>
    </p:spTree>
    <p:extLst>
      <p:ext uri="{BB962C8B-B14F-4D97-AF65-F5344CB8AC3E}">
        <p14:creationId xmlns:p14="http://schemas.microsoft.com/office/powerpoint/2010/main" val="2038067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A4C86A-6134-4EB6-A026-91D994A73F3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DFAEF5E0-002B-49FC-9AAF-500227DE65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A1B0738C-C4B3-451E-8BBA-6F25585D41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B9973BB5-D127-49AA-940A-11EEF970AB97}"/>
              </a:ext>
            </a:extLst>
          </p:cNvPr>
          <p:cNvSpPr>
            <a:spLocks noGrp="1"/>
          </p:cNvSpPr>
          <p:nvPr>
            <p:ph type="dt" sz="half" idx="10"/>
          </p:nvPr>
        </p:nvSpPr>
        <p:spPr/>
        <p:txBody>
          <a:bodyPr/>
          <a:lstStyle/>
          <a:p>
            <a:fld id="{57510312-0C26-4EFA-AE0F-B15EAA2F7BC9}" type="datetimeFigureOut">
              <a:rPr lang="cs-CZ" smtClean="0"/>
              <a:t>07.10.2020</a:t>
            </a:fld>
            <a:endParaRPr lang="cs-CZ"/>
          </a:p>
        </p:txBody>
      </p:sp>
      <p:sp>
        <p:nvSpPr>
          <p:cNvPr id="6" name="Zástupný symbol pro zápatí 5">
            <a:extLst>
              <a:ext uri="{FF2B5EF4-FFF2-40B4-BE49-F238E27FC236}">
                <a16:creationId xmlns:a16="http://schemas.microsoft.com/office/drawing/2014/main" id="{60989C36-B7DE-40F8-9463-3C02D9AA8B0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5E4B5B9-5229-4335-B59C-F38B7CD031A0}"/>
              </a:ext>
            </a:extLst>
          </p:cNvPr>
          <p:cNvSpPr>
            <a:spLocks noGrp="1"/>
          </p:cNvSpPr>
          <p:nvPr>
            <p:ph type="sldNum" sz="quarter" idx="12"/>
          </p:nvPr>
        </p:nvSpPr>
        <p:spPr/>
        <p:txBody>
          <a:bodyPr/>
          <a:lstStyle/>
          <a:p>
            <a:fld id="{785C82E8-8DB1-4584-B406-7E11B913AECB}" type="slidenum">
              <a:rPr lang="cs-CZ" smtClean="0"/>
              <a:t>‹#›</a:t>
            </a:fld>
            <a:endParaRPr lang="cs-CZ"/>
          </a:p>
        </p:txBody>
      </p:sp>
    </p:spTree>
    <p:extLst>
      <p:ext uri="{BB962C8B-B14F-4D97-AF65-F5344CB8AC3E}">
        <p14:creationId xmlns:p14="http://schemas.microsoft.com/office/powerpoint/2010/main" val="3071781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AFF08A17-9EA6-44C9-9E80-52AFAA10A0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328580CF-8910-474A-A04E-1087F143E3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738712F-9044-49DD-A291-6D66D9F94E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510312-0C26-4EFA-AE0F-B15EAA2F7BC9}" type="datetimeFigureOut">
              <a:rPr lang="cs-CZ" smtClean="0"/>
              <a:t>07.10.2020</a:t>
            </a:fld>
            <a:endParaRPr lang="cs-CZ"/>
          </a:p>
        </p:txBody>
      </p:sp>
      <p:sp>
        <p:nvSpPr>
          <p:cNvPr id="5" name="Zástupný symbol pro zápatí 4">
            <a:extLst>
              <a:ext uri="{FF2B5EF4-FFF2-40B4-BE49-F238E27FC236}">
                <a16:creationId xmlns:a16="http://schemas.microsoft.com/office/drawing/2014/main" id="{C00A825A-5FDB-41A8-8AFF-AFBD3E708D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8BEE9C98-01F3-49CF-ADB9-90570F78B2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C82E8-8DB1-4584-B406-7E11B913AECB}" type="slidenum">
              <a:rPr lang="cs-CZ" smtClean="0"/>
              <a:t>‹#›</a:t>
            </a:fld>
            <a:endParaRPr lang="cs-CZ"/>
          </a:p>
        </p:txBody>
      </p:sp>
    </p:spTree>
    <p:extLst>
      <p:ext uri="{BB962C8B-B14F-4D97-AF65-F5344CB8AC3E}">
        <p14:creationId xmlns:p14="http://schemas.microsoft.com/office/powerpoint/2010/main" val="1134389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32E79-D0E1-4259-A77B-5329FF5056AB}"/>
              </a:ext>
            </a:extLst>
          </p:cNvPr>
          <p:cNvSpPr>
            <a:spLocks noGrp="1"/>
          </p:cNvSpPr>
          <p:nvPr>
            <p:ph type="ctrTitle"/>
          </p:nvPr>
        </p:nvSpPr>
        <p:spPr/>
        <p:txBody>
          <a:bodyPr/>
          <a:lstStyle/>
          <a:p>
            <a:r>
              <a:rPr lang="cs-CZ" dirty="0"/>
              <a:t> Filosofie I.</a:t>
            </a:r>
            <a:br>
              <a:rPr lang="cs-CZ" dirty="0"/>
            </a:br>
            <a:r>
              <a:rPr lang="cs-CZ" dirty="0"/>
              <a:t>Přednáška 1.</a:t>
            </a:r>
          </a:p>
        </p:txBody>
      </p:sp>
      <p:sp>
        <p:nvSpPr>
          <p:cNvPr id="3" name="Podnadpis 2">
            <a:extLst>
              <a:ext uri="{FF2B5EF4-FFF2-40B4-BE49-F238E27FC236}">
                <a16:creationId xmlns:a16="http://schemas.microsoft.com/office/drawing/2014/main" id="{F0E0048B-CBD0-4772-9073-97EA822403BA}"/>
              </a:ext>
            </a:extLst>
          </p:cNvPr>
          <p:cNvSpPr>
            <a:spLocks noGrp="1"/>
          </p:cNvSpPr>
          <p:nvPr>
            <p:ph type="subTitle" idx="1"/>
          </p:nvPr>
        </p:nvSpPr>
        <p:spPr/>
        <p:txBody>
          <a:bodyPr/>
          <a:lstStyle/>
          <a:p>
            <a:r>
              <a:rPr lang="cs-CZ" dirty="0"/>
              <a:t>Doc. PhDr. Naděžda Pelcová, CSc.</a:t>
            </a:r>
          </a:p>
        </p:txBody>
      </p:sp>
    </p:spTree>
    <p:extLst>
      <p:ext uri="{BB962C8B-B14F-4D97-AF65-F5344CB8AC3E}">
        <p14:creationId xmlns:p14="http://schemas.microsoft.com/office/powerpoint/2010/main" val="3691360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74E98F-EC78-485F-B818-5C129533D1DB}"/>
              </a:ext>
            </a:extLst>
          </p:cNvPr>
          <p:cNvSpPr>
            <a:spLocks noGrp="1"/>
          </p:cNvSpPr>
          <p:nvPr>
            <p:ph type="title"/>
          </p:nvPr>
        </p:nvSpPr>
        <p:spPr/>
        <p:txBody>
          <a:bodyPr/>
          <a:lstStyle/>
          <a:p>
            <a:pPr algn="ctr"/>
            <a:r>
              <a:rPr lang="cs-CZ" dirty="0"/>
              <a:t>Co je filosofie?</a:t>
            </a:r>
          </a:p>
        </p:txBody>
      </p:sp>
      <p:sp>
        <p:nvSpPr>
          <p:cNvPr id="3" name="Zástupný obsah 2">
            <a:extLst>
              <a:ext uri="{FF2B5EF4-FFF2-40B4-BE49-F238E27FC236}">
                <a16:creationId xmlns:a16="http://schemas.microsoft.com/office/drawing/2014/main" id="{4D34A44C-93A6-4DDD-8740-D7E85F412541}"/>
              </a:ext>
            </a:extLst>
          </p:cNvPr>
          <p:cNvSpPr>
            <a:spLocks noGrp="1"/>
          </p:cNvSpPr>
          <p:nvPr>
            <p:ph idx="1"/>
          </p:nvPr>
        </p:nvSpPr>
        <p:spPr/>
        <p:txBody>
          <a:bodyPr>
            <a:normAutofit/>
          </a:bodyPr>
          <a:lstStyle/>
          <a:p>
            <a:pPr marL="0" indent="0" algn="ctr">
              <a:buNone/>
            </a:pPr>
            <a:r>
              <a:rPr lang="cs-CZ" sz="2400" dirty="0"/>
              <a:t>7. Filosofie jako duchovní potřeba člověka (</a:t>
            </a:r>
            <a:r>
              <a:rPr lang="cs-CZ" sz="2400" dirty="0" err="1"/>
              <a:t>Jaspers</a:t>
            </a:r>
            <a:r>
              <a:rPr lang="cs-CZ" sz="2400" dirty="0"/>
              <a:t>)</a:t>
            </a:r>
          </a:p>
          <a:p>
            <a:pPr marL="0" indent="0" algn="ctr">
              <a:buNone/>
            </a:pPr>
            <a:r>
              <a:rPr lang="cs-CZ" sz="1900" i="1" dirty="0"/>
              <a:t>„Co je filosofie a čemu slouží, se chápe různě. Lidé od ní očekávají neobyčejná sdělení nebo ji lhostejně opomíjejí jako bezpředmětné myšlení. Dívají se na ni s bázní jako na významné úsilí neobyčejných lidí nebo jí pohrdají jako neužitečným hloubáním.“ (</a:t>
            </a:r>
            <a:r>
              <a:rPr lang="cs-CZ" sz="1900" i="1" dirty="0" err="1"/>
              <a:t>Jaspers</a:t>
            </a:r>
            <a:r>
              <a:rPr lang="cs-CZ" sz="1900" i="1" dirty="0"/>
              <a:t>)</a:t>
            </a:r>
          </a:p>
          <a:p>
            <a:pPr>
              <a:buFontTx/>
              <a:buChar char="-"/>
            </a:pPr>
            <a:r>
              <a:rPr lang="cs-CZ" sz="2400" dirty="0"/>
              <a:t>Každé existenciální zastavení – narození, smrt, láska, nemoc, odpovědnost za volbu, otřesení dosud samozřejmých hodnot vedou k filosofickému tázání.  K otázkám: Kdo jsem? Co jsem? Jaké je mé místo ve světě? Má život nějaký smysl? </a:t>
            </a:r>
          </a:p>
          <a:p>
            <a:pPr>
              <a:buFontTx/>
              <a:buChar char="-"/>
            </a:pPr>
            <a:r>
              <a:rPr lang="cs-CZ" sz="1800" i="1" dirty="0"/>
              <a:t>„Filosofii můžeme hledat jenom proto, protože ji již nejasně, v srdeční komoře svého srdce, známe – protože proniká svou mocí naši existenci i tehdy, kdy ji ještě zapíráme.“ (Fink)</a:t>
            </a:r>
          </a:p>
          <a:p>
            <a:pPr marL="0" indent="0">
              <a:buNone/>
            </a:pPr>
            <a:r>
              <a:rPr lang="cs-CZ" sz="2400" dirty="0"/>
              <a:t>Kant: Co mohu poznat? Čemu mohu věřit? Podle čeho mám jednat?</a:t>
            </a:r>
          </a:p>
          <a:p>
            <a:pPr marL="0" indent="0">
              <a:buNone/>
            </a:pPr>
            <a:endParaRPr lang="cs-CZ" sz="2400" dirty="0"/>
          </a:p>
          <a:p>
            <a:pPr marL="0" indent="0">
              <a:buNone/>
            </a:pPr>
            <a:endParaRPr lang="cs-CZ" sz="2400" dirty="0"/>
          </a:p>
          <a:p>
            <a:pPr>
              <a:buFontTx/>
              <a:buChar char="-"/>
            </a:pPr>
            <a:endParaRPr lang="cs-CZ" sz="2400" dirty="0"/>
          </a:p>
          <a:p>
            <a:pPr>
              <a:buFontTx/>
              <a:buChar char="-"/>
            </a:pPr>
            <a:endParaRPr lang="cs-CZ" sz="2400" dirty="0"/>
          </a:p>
          <a:p>
            <a:pPr marL="0" indent="0" algn="ctr">
              <a:buNone/>
            </a:pPr>
            <a:endParaRPr lang="cs-CZ" sz="2400" dirty="0"/>
          </a:p>
          <a:p>
            <a:pPr marL="0" indent="0">
              <a:buNone/>
            </a:pPr>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869168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74E98F-EC78-485F-B818-5C129533D1DB}"/>
              </a:ext>
            </a:extLst>
          </p:cNvPr>
          <p:cNvSpPr>
            <a:spLocks noGrp="1"/>
          </p:cNvSpPr>
          <p:nvPr>
            <p:ph type="title"/>
          </p:nvPr>
        </p:nvSpPr>
        <p:spPr/>
        <p:txBody>
          <a:bodyPr/>
          <a:lstStyle/>
          <a:p>
            <a:pPr algn="ctr"/>
            <a:r>
              <a:rPr lang="cs-CZ" dirty="0"/>
              <a:t>Co je filosofie?</a:t>
            </a:r>
          </a:p>
        </p:txBody>
      </p:sp>
      <p:sp>
        <p:nvSpPr>
          <p:cNvPr id="3" name="Zástupný obsah 2">
            <a:extLst>
              <a:ext uri="{FF2B5EF4-FFF2-40B4-BE49-F238E27FC236}">
                <a16:creationId xmlns:a16="http://schemas.microsoft.com/office/drawing/2014/main" id="{4D34A44C-93A6-4DDD-8740-D7E85F412541}"/>
              </a:ext>
            </a:extLst>
          </p:cNvPr>
          <p:cNvSpPr>
            <a:spLocks noGrp="1"/>
          </p:cNvSpPr>
          <p:nvPr>
            <p:ph idx="1"/>
          </p:nvPr>
        </p:nvSpPr>
        <p:spPr/>
        <p:txBody>
          <a:bodyPr>
            <a:normAutofit/>
          </a:bodyPr>
          <a:lstStyle/>
          <a:p>
            <a:pPr marL="0" indent="0" algn="ctr">
              <a:buNone/>
            </a:pPr>
            <a:r>
              <a:rPr lang="cs-CZ" sz="2400" dirty="0"/>
              <a:t>8. Filosofie je radikální tázání (Patočka, </a:t>
            </a:r>
            <a:r>
              <a:rPr lang="cs-CZ" sz="2400"/>
              <a:t>Heidegger)</a:t>
            </a:r>
            <a:endParaRPr lang="cs-CZ" sz="2400" dirty="0"/>
          </a:p>
          <a:p>
            <a:pPr marL="0" indent="0" algn="ctr">
              <a:buNone/>
            </a:pPr>
            <a:endParaRPr lang="cs-CZ" sz="2400" dirty="0"/>
          </a:p>
          <a:p>
            <a:pPr>
              <a:buFontTx/>
              <a:buChar char="-"/>
            </a:pPr>
            <a:r>
              <a:rPr lang="cs-CZ" sz="2400" dirty="0"/>
              <a:t>Filosofie neponechává (na rozdíl od náboženství) nic nedotázaného. Nezná tabu.</a:t>
            </a:r>
          </a:p>
          <a:p>
            <a:pPr>
              <a:buFontTx/>
              <a:buChar char="-"/>
            </a:pPr>
            <a:r>
              <a:rPr lang="cs-CZ" sz="2400" dirty="0"/>
              <a:t>Filosofie jako opak „běžného vědomí“, odlišuje se od „zdravého selského rozumu“, od „veřejného mínění“ i „exaktně vědního poznání“.</a:t>
            </a:r>
          </a:p>
          <a:p>
            <a:pPr>
              <a:buFontTx/>
              <a:buChar char="-"/>
            </a:pPr>
            <a:r>
              <a:rPr lang="cs-CZ" sz="2400" dirty="0"/>
              <a:t>Filosofické myšlení nemá charakter lineární posloupnosti, na rozdíl od vědy nevykazuje pokrok.</a:t>
            </a:r>
          </a:p>
          <a:p>
            <a:pPr>
              <a:buFontTx/>
              <a:buChar char="-"/>
            </a:pPr>
            <a:r>
              <a:rPr lang="cs-CZ" sz="2400" dirty="0"/>
              <a:t>Smyslem filosofie je udržovat „tázavost myšlení“, schopnost nespokojovat se s žádnou dílčí odpovědí. </a:t>
            </a:r>
          </a:p>
          <a:p>
            <a:pPr>
              <a:buFontTx/>
              <a:buChar char="-"/>
            </a:pPr>
            <a:endParaRPr lang="cs-CZ" sz="2400" dirty="0"/>
          </a:p>
          <a:p>
            <a:pPr>
              <a:buFontTx/>
              <a:buChar char="-"/>
            </a:pPr>
            <a:endParaRPr lang="cs-CZ" sz="2400" dirty="0"/>
          </a:p>
          <a:p>
            <a:pPr marL="0" indent="0" algn="ctr">
              <a:buNone/>
            </a:pPr>
            <a:endParaRPr lang="cs-CZ" sz="2400" dirty="0"/>
          </a:p>
          <a:p>
            <a:pPr marL="0" indent="0">
              <a:buNone/>
            </a:pPr>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852980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74E98F-EC78-485F-B818-5C129533D1DB}"/>
              </a:ext>
            </a:extLst>
          </p:cNvPr>
          <p:cNvSpPr>
            <a:spLocks noGrp="1"/>
          </p:cNvSpPr>
          <p:nvPr>
            <p:ph type="title"/>
          </p:nvPr>
        </p:nvSpPr>
        <p:spPr/>
        <p:txBody>
          <a:bodyPr/>
          <a:lstStyle/>
          <a:p>
            <a:pPr algn="ctr"/>
            <a:r>
              <a:rPr lang="cs-CZ" dirty="0"/>
              <a:t>Co je filosofie?</a:t>
            </a:r>
          </a:p>
        </p:txBody>
      </p:sp>
      <p:sp>
        <p:nvSpPr>
          <p:cNvPr id="3" name="Zástupný obsah 2">
            <a:extLst>
              <a:ext uri="{FF2B5EF4-FFF2-40B4-BE49-F238E27FC236}">
                <a16:creationId xmlns:a16="http://schemas.microsoft.com/office/drawing/2014/main" id="{4D34A44C-93A6-4DDD-8740-D7E85F412541}"/>
              </a:ext>
            </a:extLst>
          </p:cNvPr>
          <p:cNvSpPr>
            <a:spLocks noGrp="1"/>
          </p:cNvSpPr>
          <p:nvPr>
            <p:ph idx="1"/>
          </p:nvPr>
        </p:nvSpPr>
        <p:spPr>
          <a:xfrm>
            <a:off x="838200" y="2023413"/>
            <a:ext cx="10515600" cy="3955762"/>
          </a:xfrm>
        </p:spPr>
        <p:txBody>
          <a:bodyPr>
            <a:normAutofit/>
          </a:bodyPr>
          <a:lstStyle/>
          <a:p>
            <a:pPr marL="0" indent="0" algn="ctr">
              <a:buNone/>
            </a:pPr>
            <a:r>
              <a:rPr lang="cs-CZ" sz="2400" dirty="0"/>
              <a:t>9. Filosofie jako osobní rozhodování a životní postoj</a:t>
            </a:r>
          </a:p>
          <a:p>
            <a:pPr marL="0" indent="0" algn="ctr">
              <a:buNone/>
            </a:pPr>
            <a:endParaRPr lang="cs-CZ" sz="2400" i="1" dirty="0"/>
          </a:p>
          <a:p>
            <a:pPr marL="0" indent="0">
              <a:buNone/>
            </a:pPr>
            <a:r>
              <a:rPr lang="cs-CZ" sz="1600" i="1" dirty="0"/>
              <a:t>-</a:t>
            </a:r>
            <a:r>
              <a:rPr lang="cs-CZ" sz="1600" dirty="0"/>
              <a:t>Věrohodnost filosofa:</a:t>
            </a:r>
            <a:r>
              <a:rPr lang="cs-CZ" sz="1600" i="1" dirty="0"/>
              <a:t> „Velkou filosofii nikdy nepochopíme izolovaně od jejího tvůrce; kdežto odborná věda je podstatě anonymní, učebnicová, není pravá filosofie nikdy taková. Je vždy jakýmsi výrazem intimní zkušenosti filosofovy, je vždy do značné míry </a:t>
            </a:r>
            <a:r>
              <a:rPr lang="cs-CZ" sz="1600" i="1" dirty="0" err="1"/>
              <a:t>sebevýrazem</a:t>
            </a:r>
            <a:r>
              <a:rPr lang="cs-CZ" sz="1600" i="1" dirty="0"/>
              <a:t>, sebeutvářením, sebevědomím, </a:t>
            </a:r>
            <a:r>
              <a:rPr lang="cs-CZ" sz="1600" i="1" dirty="0" err="1"/>
              <a:t>sebevýkladem</a:t>
            </a:r>
            <a:r>
              <a:rPr lang="cs-CZ" sz="1600" i="1" dirty="0"/>
              <a:t> a </a:t>
            </a:r>
            <a:r>
              <a:rPr lang="cs-CZ" sz="1600" i="1" dirty="0" err="1"/>
              <a:t>sebepochopením</a:t>
            </a:r>
            <a:r>
              <a:rPr lang="cs-CZ" sz="1600" i="1" dirty="0"/>
              <a:t>.“  (Patočka)</a:t>
            </a:r>
          </a:p>
          <a:p>
            <a:pPr>
              <a:buFontTx/>
              <a:buChar char="-"/>
            </a:pPr>
            <a:r>
              <a:rPr lang="cs-CZ" sz="1800" dirty="0"/>
              <a:t>Filosofie je všeobecným věděním, v němž samo toto pohlížení na věci činíme tématem našeho analytického zkoumání.</a:t>
            </a:r>
          </a:p>
          <a:p>
            <a:pPr>
              <a:buFontTx/>
              <a:buChar char="-"/>
            </a:pPr>
            <a:r>
              <a:rPr lang="cs-CZ" sz="1800" dirty="0"/>
              <a:t>Reaguje na aktuální problémy společnosti. Patočka rozlišuje mezi intelektuálem a duchovním člověkem. </a:t>
            </a:r>
          </a:p>
          <a:p>
            <a:pPr>
              <a:buFontTx/>
              <a:buChar char="-"/>
            </a:pPr>
            <a:r>
              <a:rPr lang="cs-CZ" sz="1800" dirty="0"/>
              <a:t>Filosofické poznání člověka mění a zavazuje – Patočkův třetí životní pohyb – pohyb k pravdě</a:t>
            </a:r>
          </a:p>
          <a:p>
            <a:pPr>
              <a:buFontTx/>
              <a:buChar char="-"/>
            </a:pPr>
            <a:endParaRPr lang="cs-CZ" sz="1600" dirty="0"/>
          </a:p>
          <a:p>
            <a:pPr marL="0" indent="0">
              <a:buNone/>
            </a:pPr>
            <a:endParaRPr lang="cs-CZ" sz="1600"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732242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74E98F-EC78-485F-B818-5C129533D1DB}"/>
              </a:ext>
            </a:extLst>
          </p:cNvPr>
          <p:cNvSpPr>
            <a:spLocks noGrp="1"/>
          </p:cNvSpPr>
          <p:nvPr>
            <p:ph type="title"/>
          </p:nvPr>
        </p:nvSpPr>
        <p:spPr/>
        <p:txBody>
          <a:bodyPr/>
          <a:lstStyle/>
          <a:p>
            <a:pPr algn="ctr"/>
            <a:r>
              <a:rPr lang="cs-CZ" dirty="0"/>
              <a:t>Co je filosofie?</a:t>
            </a:r>
          </a:p>
        </p:txBody>
      </p:sp>
      <p:sp>
        <p:nvSpPr>
          <p:cNvPr id="3" name="Zástupný obsah 2">
            <a:extLst>
              <a:ext uri="{FF2B5EF4-FFF2-40B4-BE49-F238E27FC236}">
                <a16:creationId xmlns:a16="http://schemas.microsoft.com/office/drawing/2014/main" id="{4D34A44C-93A6-4DDD-8740-D7E85F412541}"/>
              </a:ext>
            </a:extLst>
          </p:cNvPr>
          <p:cNvSpPr>
            <a:spLocks noGrp="1"/>
          </p:cNvSpPr>
          <p:nvPr>
            <p:ph idx="1"/>
          </p:nvPr>
        </p:nvSpPr>
        <p:spPr/>
        <p:txBody>
          <a:bodyPr>
            <a:normAutofit/>
          </a:bodyPr>
          <a:lstStyle/>
          <a:p>
            <a:pPr marL="0" indent="0" algn="ctr">
              <a:buNone/>
            </a:pPr>
            <a:endParaRPr lang="cs-CZ" sz="2400" dirty="0"/>
          </a:p>
          <a:p>
            <a:pPr marL="0" indent="0" algn="ctr">
              <a:buNone/>
            </a:pPr>
            <a:r>
              <a:rPr lang="cs-CZ" sz="2400" dirty="0"/>
              <a:t>10. Filosofie utěšitelka (Rádl)</a:t>
            </a:r>
          </a:p>
          <a:p>
            <a:pPr marL="0" indent="0" algn="ctr">
              <a:buNone/>
            </a:pPr>
            <a:endParaRPr lang="cs-CZ" sz="2400" dirty="0"/>
          </a:p>
          <a:p>
            <a:pPr>
              <a:buFontTx/>
              <a:buChar char="-"/>
            </a:pPr>
            <a:r>
              <a:rPr lang="cs-CZ" sz="2400" dirty="0"/>
              <a:t>Filosofie otevírá člověku nové horizonty, umožňuje nadhled, transcendenci</a:t>
            </a:r>
          </a:p>
          <a:p>
            <a:pPr>
              <a:buFontTx/>
              <a:buChar char="-"/>
            </a:pPr>
            <a:r>
              <a:rPr lang="cs-CZ" sz="2400" dirty="0"/>
              <a:t>Filosofické myšlení činí člověka nezávislým na každodenním provozu</a:t>
            </a:r>
          </a:p>
          <a:p>
            <a:pPr>
              <a:buFontTx/>
              <a:buChar char="-"/>
            </a:pPr>
            <a:r>
              <a:rPr lang="cs-CZ" sz="2400" dirty="0"/>
              <a:t>Filosofické myšlení směřuje k pravdě</a:t>
            </a:r>
          </a:p>
          <a:p>
            <a:pPr marL="0" indent="0" algn="ctr">
              <a:buNone/>
            </a:pPr>
            <a:endParaRPr lang="cs-CZ" sz="2400" dirty="0"/>
          </a:p>
          <a:p>
            <a:pPr marL="0" indent="0">
              <a:buNone/>
            </a:pPr>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2528536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74E98F-EC78-485F-B818-5C129533D1DB}"/>
              </a:ext>
            </a:extLst>
          </p:cNvPr>
          <p:cNvSpPr>
            <a:spLocks noGrp="1"/>
          </p:cNvSpPr>
          <p:nvPr>
            <p:ph type="title"/>
          </p:nvPr>
        </p:nvSpPr>
        <p:spPr/>
        <p:txBody>
          <a:bodyPr/>
          <a:lstStyle/>
          <a:p>
            <a:pPr algn="ctr"/>
            <a:r>
              <a:rPr lang="cs-CZ" dirty="0"/>
              <a:t>Co je filosofie?</a:t>
            </a:r>
          </a:p>
        </p:txBody>
      </p:sp>
      <p:sp>
        <p:nvSpPr>
          <p:cNvPr id="3" name="Zástupný obsah 2">
            <a:extLst>
              <a:ext uri="{FF2B5EF4-FFF2-40B4-BE49-F238E27FC236}">
                <a16:creationId xmlns:a16="http://schemas.microsoft.com/office/drawing/2014/main" id="{4D34A44C-93A6-4DDD-8740-D7E85F412541}"/>
              </a:ext>
            </a:extLst>
          </p:cNvPr>
          <p:cNvSpPr>
            <a:spLocks noGrp="1"/>
          </p:cNvSpPr>
          <p:nvPr>
            <p:ph idx="1"/>
          </p:nvPr>
        </p:nvSpPr>
        <p:spPr/>
        <p:txBody>
          <a:bodyPr>
            <a:normAutofit fontScale="92500"/>
          </a:bodyPr>
          <a:lstStyle/>
          <a:p>
            <a:pPr marL="0" indent="0" algn="ctr">
              <a:buNone/>
            </a:pPr>
            <a:r>
              <a:rPr lang="cs-CZ" sz="2400" dirty="0"/>
              <a:t>11. Filosofie má charakter nepředmětného myšlení (</a:t>
            </a:r>
            <a:r>
              <a:rPr lang="cs-CZ" sz="2400" dirty="0" err="1"/>
              <a:t>Hejdánek</a:t>
            </a:r>
            <a:r>
              <a:rPr lang="cs-CZ" sz="2400" dirty="0"/>
              <a:t>)</a:t>
            </a:r>
          </a:p>
          <a:p>
            <a:pPr marL="0" indent="0" algn="ctr">
              <a:buNone/>
            </a:pPr>
            <a:endParaRPr lang="cs-CZ" sz="2400" dirty="0"/>
          </a:p>
          <a:p>
            <a:pPr>
              <a:buFontTx/>
              <a:buChar char="-"/>
            </a:pPr>
            <a:r>
              <a:rPr lang="cs-CZ" sz="2400" dirty="0"/>
              <a:t>Filosofické myšlení je ne-předmětné. Nemá tedy svůj před-</a:t>
            </a:r>
            <a:r>
              <a:rPr lang="cs-CZ" sz="2400" dirty="0" err="1"/>
              <a:t>mět</a:t>
            </a:r>
            <a:r>
              <a:rPr lang="cs-CZ" sz="2400" dirty="0"/>
              <a:t> ve smyslu danosti, kterou lze empiricky zkoumat, ale klade si otázku po povaze toho, co jest vůbec dáno. Leibniz: „Proč věci vůbec jsou?“ Platón: „Idea dobra……jest původcem všeho dobrého a krásného …zrodila světlo….a poskytla lidem pravdu a rozum.“</a:t>
            </a:r>
          </a:p>
          <a:p>
            <a:pPr>
              <a:buFontTx/>
              <a:buChar char="-"/>
            </a:pPr>
            <a:r>
              <a:rPr lang="cs-CZ" sz="2400" dirty="0"/>
              <a:t>Předmětné myšlení je myšlení vědecké: fyzika – mechanika zkoumá pohyb v závislosti na hmotnosti a dráze tělesa, ale filosof se ptá, co je pohyb? Biolog zkoumá konkrétní formy života, kdežto filosof se ptá, co je život? Matematik, geometr se zabývá poměrem stran trojúhelníka (věta Pythagorova), kdežto filosof se ptá, co je číslo? </a:t>
            </a:r>
          </a:p>
          <a:p>
            <a:pPr>
              <a:buFontTx/>
              <a:buChar char="-"/>
            </a:pPr>
            <a:r>
              <a:rPr lang="cs-CZ" sz="2400" dirty="0"/>
              <a:t>Tak se tématem filosofie stává bytí samo, bytí jsoucího, svět, člověk, radost, dobro, krása a pravda.</a:t>
            </a:r>
          </a:p>
          <a:p>
            <a:pPr>
              <a:buFontTx/>
              <a:buChar char="-"/>
            </a:pPr>
            <a:endParaRPr lang="cs-CZ" sz="2400" dirty="0"/>
          </a:p>
          <a:p>
            <a:pPr marL="0" indent="0" algn="ctr">
              <a:buNone/>
            </a:pPr>
            <a:endParaRPr lang="cs-CZ" sz="2400" dirty="0"/>
          </a:p>
          <a:p>
            <a:pPr marL="0" indent="0">
              <a:buNone/>
            </a:pPr>
            <a:endParaRPr lang="cs-CZ" dirty="0"/>
          </a:p>
          <a:p>
            <a:pPr marL="0" indent="0">
              <a:buNone/>
            </a:pPr>
            <a:endParaRPr lang="cs-CZ" dirty="0"/>
          </a:p>
          <a:p>
            <a:pPr marL="0" indent="0">
              <a:buNone/>
            </a:pPr>
            <a:endParaRPr lang="cs-CZ" dirty="0"/>
          </a:p>
        </p:txBody>
      </p:sp>
      <mc:AlternateContent xmlns:mc="http://schemas.openxmlformats.org/markup-compatibility/2006" xmlns:pslz="http://schemas.microsoft.com/office/powerpoint/2016/slidezoom">
        <mc:Choice Requires="pslz">
          <p:graphicFrame>
            <p:nvGraphicFramePr>
              <p:cNvPr id="5" name="Náhled snímku 4">
                <a:extLst>
                  <a:ext uri="{FF2B5EF4-FFF2-40B4-BE49-F238E27FC236}">
                    <a16:creationId xmlns:a16="http://schemas.microsoft.com/office/drawing/2014/main" id="{0D9FA873-650E-4997-9BB1-00F732A33A00}"/>
                  </a:ext>
                </a:extLst>
              </p:cNvPr>
              <p:cNvGraphicFramePr>
                <a:graphicFrameLocks noChangeAspect="1"/>
              </p:cNvGraphicFramePr>
              <p:nvPr>
                <p:extLst>
                  <p:ext uri="{D42A27DB-BD31-4B8C-83A1-F6EECF244321}">
                    <p14:modId xmlns:p14="http://schemas.microsoft.com/office/powerpoint/2010/main" val="568776319"/>
                  </p:ext>
                </p:extLst>
              </p:nvPr>
            </p:nvGraphicFramePr>
            <p:xfrm>
              <a:off x="-2449284" y="5752336"/>
              <a:ext cx="3048000" cy="1714500"/>
            </p:xfrm>
            <a:graphic>
              <a:graphicData uri="http://schemas.microsoft.com/office/powerpoint/2016/slidezoom">
                <pslz:sldZm>
                  <pslz:sldZmObj sldId="267" cId="188899702">
                    <pslz:zmPr id="{83C143E1-EBAB-4B2F-802B-F2DF7474C0CE}" returnToParent="0" transitionDur="1000">
                      <p166:blipFill xmlns:p166="http://schemas.microsoft.com/office/powerpoint/2016/6/main">
                        <a:blip r:embed="rId2"/>
                        <a:stretch>
                          <a:fillRect/>
                        </a:stretch>
                      </p166:blipFill>
                      <p166:spPr xmlns:p166="http://schemas.microsoft.com/office/powerpoint/2016/6/main">
                        <a:xfrm>
                          <a:off x="0" y="0"/>
                          <a:ext cx="3048000" cy="1714500"/>
                        </a:xfrm>
                        <a:prstGeom prst="rect">
                          <a:avLst/>
                        </a:prstGeom>
                        <a:ln w="3175">
                          <a:solidFill>
                            <a:prstClr val="ltGray"/>
                          </a:solidFill>
                        </a:ln>
                      </p166:spPr>
                    </pslz:zmPr>
                  </pslz:sldZmObj>
                </pslz:sldZm>
              </a:graphicData>
            </a:graphic>
          </p:graphicFrame>
        </mc:Choice>
        <mc:Fallback xmlns="">
          <p:pic>
            <p:nvPicPr>
              <p:cNvPr id="5" name="Náhled snímku 4">
                <a:hlinkClick r:id="rId3" action="ppaction://hlinksldjump"/>
                <a:extLst>
                  <a:ext uri="{FF2B5EF4-FFF2-40B4-BE49-F238E27FC236}">
                    <a16:creationId xmlns:a16="http://schemas.microsoft.com/office/drawing/2014/main" id="{0D9FA873-650E-4997-9BB1-00F732A33A00}"/>
                  </a:ext>
                </a:extLst>
              </p:cNvPr>
              <p:cNvPicPr>
                <a:picLocks noGrp="1" noRot="1" noChangeAspect="1" noMove="1" noResize="1" noEditPoints="1" noAdjustHandles="1" noChangeArrowheads="1" noChangeShapeType="1"/>
              </p:cNvPicPr>
              <p:nvPr/>
            </p:nvPicPr>
            <p:blipFill>
              <a:blip r:embed="rId4"/>
              <a:stretch>
                <a:fillRect/>
              </a:stretch>
            </p:blipFill>
            <p:spPr>
              <a:xfrm>
                <a:off x="-2449284" y="5752336"/>
                <a:ext cx="3048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88899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74E98F-EC78-485F-B818-5C129533D1DB}"/>
              </a:ext>
            </a:extLst>
          </p:cNvPr>
          <p:cNvSpPr>
            <a:spLocks noGrp="1"/>
          </p:cNvSpPr>
          <p:nvPr>
            <p:ph type="title"/>
          </p:nvPr>
        </p:nvSpPr>
        <p:spPr/>
        <p:txBody>
          <a:bodyPr/>
          <a:lstStyle/>
          <a:p>
            <a:pPr algn="ctr"/>
            <a:r>
              <a:rPr lang="cs-CZ" dirty="0"/>
              <a:t>Co je filosofie?</a:t>
            </a:r>
          </a:p>
        </p:txBody>
      </p:sp>
      <p:sp>
        <p:nvSpPr>
          <p:cNvPr id="3" name="Zástupný obsah 2">
            <a:extLst>
              <a:ext uri="{FF2B5EF4-FFF2-40B4-BE49-F238E27FC236}">
                <a16:creationId xmlns:a16="http://schemas.microsoft.com/office/drawing/2014/main" id="{4D34A44C-93A6-4DDD-8740-D7E85F412541}"/>
              </a:ext>
            </a:extLst>
          </p:cNvPr>
          <p:cNvSpPr>
            <a:spLocks noGrp="1"/>
          </p:cNvSpPr>
          <p:nvPr>
            <p:ph idx="1"/>
          </p:nvPr>
        </p:nvSpPr>
        <p:spPr/>
        <p:txBody>
          <a:bodyPr>
            <a:normAutofit/>
          </a:bodyPr>
          <a:lstStyle/>
          <a:p>
            <a:pPr marL="0" indent="0" algn="ctr">
              <a:buNone/>
            </a:pPr>
            <a:r>
              <a:rPr lang="cs-CZ" sz="2400" dirty="0"/>
              <a:t> Prohlubující literatura ke studiu</a:t>
            </a:r>
          </a:p>
          <a:p>
            <a:pPr marL="0" indent="0">
              <a:buNone/>
            </a:pPr>
            <a:r>
              <a:rPr lang="cs-CZ" sz="2400" dirty="0"/>
              <a:t>Fink, Eugen. Bytí, pravda, svět. Praha: OIKOYMENH 1996</a:t>
            </a:r>
          </a:p>
          <a:p>
            <a:pPr marL="0" indent="0">
              <a:buNone/>
            </a:pPr>
            <a:r>
              <a:rPr lang="cs-CZ" sz="2400" dirty="0"/>
              <a:t>Patočka, Jan. Platón a Evropa. Praha: </a:t>
            </a:r>
            <a:r>
              <a:rPr lang="cs-CZ" sz="2400" dirty="0" err="1"/>
              <a:t>Filosofia</a:t>
            </a:r>
            <a:r>
              <a:rPr lang="cs-CZ" sz="2400" dirty="0"/>
              <a:t> 2007.</a:t>
            </a:r>
          </a:p>
          <a:p>
            <a:pPr marL="0" indent="0">
              <a:buNone/>
            </a:pPr>
            <a:r>
              <a:rPr lang="cs-CZ" sz="2400" dirty="0" err="1"/>
              <a:t>Jaspers</a:t>
            </a:r>
            <a:r>
              <a:rPr lang="cs-CZ" sz="2400" dirty="0"/>
              <a:t>, Karl. Úvod do filosofie. Praha: OIKOYMENH 1996</a:t>
            </a:r>
          </a:p>
          <a:p>
            <a:pPr marL="0" indent="0">
              <a:buNone/>
            </a:pPr>
            <a:r>
              <a:rPr lang="cs-CZ" sz="2400" dirty="0" err="1"/>
              <a:t>Hejdánek</a:t>
            </a:r>
            <a:r>
              <a:rPr lang="cs-CZ" sz="2400" dirty="0"/>
              <a:t>, Ladislav, Úvod do filosofování. Praha: OIKOYMENH 2012</a:t>
            </a:r>
          </a:p>
          <a:p>
            <a:pPr marL="0" indent="0">
              <a:buNone/>
            </a:pPr>
            <a:r>
              <a:rPr lang="cs-CZ" sz="2400" dirty="0" err="1"/>
              <a:t>Heidegger</a:t>
            </a:r>
            <a:r>
              <a:rPr lang="cs-CZ" sz="2400" dirty="0"/>
              <a:t>, Martin. Co je metafyzika? Praha: OIKOYMENH 2001</a:t>
            </a:r>
          </a:p>
          <a:p>
            <a:pPr marL="0" indent="0">
              <a:buNone/>
            </a:pPr>
            <a:r>
              <a:rPr lang="cs-CZ" sz="2400" dirty="0"/>
              <a:t>Platón. Ústava. Platónovy spisy IV. Praha: OIKOYMENH 2003</a:t>
            </a:r>
          </a:p>
          <a:p>
            <a:pPr marL="0" indent="0">
              <a:buNone/>
            </a:pPr>
            <a:r>
              <a:rPr lang="cs-CZ" sz="2400" dirty="0"/>
              <a:t>Aristoteles. Metafyzika. Praha: OIKOYMENH 2015</a:t>
            </a:r>
          </a:p>
          <a:p>
            <a:pPr marL="0" indent="0">
              <a:buNone/>
            </a:pPr>
            <a:endParaRPr lang="cs-CZ" sz="2400" dirty="0"/>
          </a:p>
          <a:p>
            <a:pPr>
              <a:buFontTx/>
              <a:buChar char="-"/>
            </a:pPr>
            <a:endParaRPr lang="cs-CZ" sz="2400" dirty="0"/>
          </a:p>
          <a:p>
            <a:pPr marL="0" indent="0" algn="ctr">
              <a:buNone/>
            </a:pPr>
            <a:endParaRPr lang="cs-CZ" sz="2400" dirty="0"/>
          </a:p>
          <a:p>
            <a:pPr marL="0" indent="0">
              <a:buNone/>
            </a:pPr>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1340695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74E98F-EC78-485F-B818-5C129533D1DB}"/>
              </a:ext>
            </a:extLst>
          </p:cNvPr>
          <p:cNvSpPr>
            <a:spLocks noGrp="1"/>
          </p:cNvSpPr>
          <p:nvPr>
            <p:ph type="title"/>
          </p:nvPr>
        </p:nvSpPr>
        <p:spPr/>
        <p:txBody>
          <a:bodyPr/>
          <a:lstStyle/>
          <a:p>
            <a:pPr algn="ctr"/>
            <a:endParaRPr lang="cs-CZ" dirty="0"/>
          </a:p>
        </p:txBody>
      </p:sp>
      <p:sp>
        <p:nvSpPr>
          <p:cNvPr id="5" name="Zástupný obsah 4">
            <a:extLst>
              <a:ext uri="{FF2B5EF4-FFF2-40B4-BE49-F238E27FC236}">
                <a16:creationId xmlns:a16="http://schemas.microsoft.com/office/drawing/2014/main" id="{D44B8D78-EF68-4696-94AD-930008F33F5D}"/>
              </a:ext>
            </a:extLst>
          </p:cNvPr>
          <p:cNvSpPr>
            <a:spLocks noGrp="1"/>
          </p:cNvSpPr>
          <p:nvPr>
            <p:ph idx="1"/>
          </p:nvPr>
        </p:nvSpPr>
        <p:spPr/>
        <p:txBody>
          <a:bodyPr/>
          <a:lstStyle/>
          <a:p>
            <a:pPr marL="0" indent="0" algn="ctr">
              <a:buNone/>
            </a:pPr>
            <a:endParaRPr lang="cs-CZ" dirty="0"/>
          </a:p>
          <a:p>
            <a:pPr marL="0" indent="0" algn="ctr">
              <a:buNone/>
            </a:pPr>
            <a:endParaRPr lang="cs-CZ" dirty="0"/>
          </a:p>
          <a:p>
            <a:pPr marL="0" indent="0" algn="ctr">
              <a:buNone/>
            </a:pPr>
            <a:endParaRPr lang="cs-CZ"/>
          </a:p>
          <a:p>
            <a:pPr marL="0" indent="0" algn="ctr">
              <a:buNone/>
            </a:pPr>
            <a:r>
              <a:rPr lang="cs-CZ"/>
              <a:t>Děkuji za pozornost</a:t>
            </a:r>
          </a:p>
        </p:txBody>
      </p:sp>
    </p:spTree>
    <p:extLst>
      <p:ext uri="{BB962C8B-B14F-4D97-AF65-F5344CB8AC3E}">
        <p14:creationId xmlns:p14="http://schemas.microsoft.com/office/powerpoint/2010/main" val="3508431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74E98F-EC78-485F-B818-5C129533D1DB}"/>
              </a:ext>
            </a:extLst>
          </p:cNvPr>
          <p:cNvSpPr>
            <a:spLocks noGrp="1"/>
          </p:cNvSpPr>
          <p:nvPr>
            <p:ph type="title"/>
          </p:nvPr>
        </p:nvSpPr>
        <p:spPr/>
        <p:txBody>
          <a:bodyPr/>
          <a:lstStyle/>
          <a:p>
            <a:r>
              <a:rPr lang="cs-CZ" dirty="0"/>
              <a:t>Požadavky k zápočtu z Filosofie I.</a:t>
            </a:r>
          </a:p>
        </p:txBody>
      </p:sp>
      <p:sp>
        <p:nvSpPr>
          <p:cNvPr id="3" name="Zástupný obsah 2">
            <a:extLst>
              <a:ext uri="{FF2B5EF4-FFF2-40B4-BE49-F238E27FC236}">
                <a16:creationId xmlns:a16="http://schemas.microsoft.com/office/drawing/2014/main" id="{4D34A44C-93A6-4DDD-8740-D7E85F412541}"/>
              </a:ext>
            </a:extLst>
          </p:cNvPr>
          <p:cNvSpPr>
            <a:spLocks noGrp="1"/>
          </p:cNvSpPr>
          <p:nvPr>
            <p:ph idx="1"/>
          </p:nvPr>
        </p:nvSpPr>
        <p:spPr/>
        <p:txBody>
          <a:bodyPr>
            <a:normAutofit fontScale="85000" lnSpcReduction="20000"/>
          </a:bodyPr>
          <a:lstStyle/>
          <a:p>
            <a:r>
              <a:rPr lang="cs-CZ" dirty="0"/>
              <a:t> zápočet je udělován na základě písemného testu, který je tvořen dvěma otevřenými otázkami (první z látky, která byla odpřednášena nebo odprezentována </a:t>
            </a:r>
            <a:r>
              <a:rPr lang="cs-CZ" dirty="0" err="1"/>
              <a:t>power</a:t>
            </a:r>
            <a:r>
              <a:rPr lang="cs-CZ" dirty="0"/>
              <a:t> pointem, popřípadě nastudována z učebnice), druhá otázka je stanovena z vybraného 1 titulu doporučené literatury</a:t>
            </a:r>
          </a:p>
          <a:p>
            <a:r>
              <a:rPr lang="cs-CZ" dirty="0"/>
              <a:t>Učebnice:    </a:t>
            </a:r>
          </a:p>
          <a:p>
            <a:r>
              <a:rPr lang="cs-CZ" dirty="0" err="1"/>
              <a:t>Höffding</a:t>
            </a:r>
            <a:r>
              <a:rPr lang="cs-CZ" dirty="0"/>
              <a:t>, Harald a Král, Josef. </a:t>
            </a:r>
            <a:r>
              <a:rPr lang="cs-CZ" i="1" dirty="0"/>
              <a:t>Přehledné dějiny filosofie</a:t>
            </a:r>
            <a:r>
              <a:rPr lang="cs-CZ" dirty="0"/>
              <a:t>. 2., přehlédnuté a dopl. vyd. V Praze: Česká grafická Unie, 1946. 344 s. Věda všem. Řada druhá; sv. 25.</a:t>
            </a:r>
          </a:p>
          <a:p>
            <a:r>
              <a:rPr lang="cs-CZ" dirty="0" err="1"/>
              <a:t>Benyovszky</a:t>
            </a:r>
            <a:r>
              <a:rPr lang="cs-CZ" dirty="0"/>
              <a:t>, Ladislav a kol. </a:t>
            </a:r>
            <a:r>
              <a:rPr lang="cs-CZ" i="1" dirty="0"/>
              <a:t>Filosofická propedeutika I.</a:t>
            </a:r>
            <a:r>
              <a:rPr lang="cs-CZ" dirty="0"/>
              <a:t> Praha: SOFIS, 1999, ISBN 80-902439-8-3.</a:t>
            </a:r>
          </a:p>
          <a:p>
            <a:r>
              <a:rPr lang="cs-CZ" dirty="0" err="1"/>
              <a:t>Benyovszky</a:t>
            </a:r>
            <a:r>
              <a:rPr lang="cs-CZ" dirty="0"/>
              <a:t>, Ladislav a kol. </a:t>
            </a:r>
            <a:r>
              <a:rPr lang="cs-CZ" i="1" dirty="0"/>
              <a:t>Filosofická propedeutika II</a:t>
            </a:r>
            <a:r>
              <a:rPr lang="cs-CZ" dirty="0"/>
              <a:t>. Praha: SOFIS, 2001, ISBN 80-902785-2-3.</a:t>
            </a:r>
          </a:p>
          <a:p>
            <a:r>
              <a:rPr lang="cs-CZ" dirty="0"/>
              <a:t>OLŠOVSKÝ, J. Slovník filosofických pojmů současnosti. Praha: Academia 2005, ISBN 80-200-1266-4.</a:t>
            </a:r>
          </a:p>
          <a:p>
            <a:pPr marL="0" indent="0">
              <a:buNone/>
            </a:pPr>
            <a:endParaRPr lang="cs-CZ" dirty="0"/>
          </a:p>
        </p:txBody>
      </p:sp>
    </p:spTree>
    <p:extLst>
      <p:ext uri="{BB962C8B-B14F-4D97-AF65-F5344CB8AC3E}">
        <p14:creationId xmlns:p14="http://schemas.microsoft.com/office/powerpoint/2010/main" val="987153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74E98F-EC78-485F-B818-5C129533D1DB}"/>
              </a:ext>
            </a:extLst>
          </p:cNvPr>
          <p:cNvSpPr>
            <a:spLocks noGrp="1"/>
          </p:cNvSpPr>
          <p:nvPr>
            <p:ph type="title"/>
          </p:nvPr>
        </p:nvSpPr>
        <p:spPr/>
        <p:txBody>
          <a:bodyPr/>
          <a:lstStyle/>
          <a:p>
            <a:r>
              <a:rPr lang="cs-CZ" dirty="0"/>
              <a:t>Doporučená literatura:</a:t>
            </a:r>
          </a:p>
        </p:txBody>
      </p:sp>
      <p:sp>
        <p:nvSpPr>
          <p:cNvPr id="3" name="Zástupný obsah 2">
            <a:extLst>
              <a:ext uri="{FF2B5EF4-FFF2-40B4-BE49-F238E27FC236}">
                <a16:creationId xmlns:a16="http://schemas.microsoft.com/office/drawing/2014/main" id="{4D34A44C-93A6-4DDD-8740-D7E85F412541}"/>
              </a:ext>
            </a:extLst>
          </p:cNvPr>
          <p:cNvSpPr>
            <a:spLocks noGrp="1"/>
          </p:cNvSpPr>
          <p:nvPr>
            <p:ph idx="1"/>
          </p:nvPr>
        </p:nvSpPr>
        <p:spPr/>
        <p:txBody>
          <a:bodyPr>
            <a:normAutofit/>
          </a:bodyPr>
          <a:lstStyle/>
          <a:p>
            <a:pPr marL="0" indent="0">
              <a:buNone/>
            </a:pPr>
            <a:r>
              <a:rPr lang="cs-CZ" sz="2400" dirty="0"/>
              <a:t>Bacon, Francis. </a:t>
            </a:r>
            <a:r>
              <a:rPr lang="cs-CZ" sz="2400" i="1" dirty="0"/>
              <a:t>Nové organon</a:t>
            </a:r>
            <a:r>
              <a:rPr lang="cs-CZ" sz="2400" dirty="0"/>
              <a:t>. Překlad Miroslav Zůna. Vyd. 2. Praha: Svoboda, 1990. </a:t>
            </a:r>
          </a:p>
          <a:p>
            <a:pPr marL="0" indent="0">
              <a:buNone/>
            </a:pPr>
            <a:r>
              <a:rPr lang="cs-CZ" sz="2400" dirty="0"/>
              <a:t>Descartes, René. </a:t>
            </a:r>
            <a:r>
              <a:rPr lang="cs-CZ" sz="2400" i="1" dirty="0"/>
              <a:t>Rozprava o metodě</a:t>
            </a:r>
            <a:r>
              <a:rPr lang="cs-CZ" sz="2400" dirty="0"/>
              <a:t>. Překlad Věra </a:t>
            </a:r>
            <a:r>
              <a:rPr lang="cs-CZ" sz="2400" dirty="0" err="1"/>
              <a:t>Szathmáryová-Vlčková</a:t>
            </a:r>
            <a:r>
              <a:rPr lang="cs-CZ" sz="2400" dirty="0"/>
              <a:t>. 3. </a:t>
            </a:r>
            <a:r>
              <a:rPr lang="cs-CZ" sz="2400" dirty="0" err="1"/>
              <a:t>vyd.,v</a:t>
            </a:r>
            <a:r>
              <a:rPr lang="cs-CZ" sz="2400" dirty="0"/>
              <a:t> nakl. Svoboda 1. Praha: Svoboda, 1992. </a:t>
            </a:r>
          </a:p>
          <a:p>
            <a:pPr marL="0" indent="0">
              <a:buNone/>
            </a:pPr>
            <a:r>
              <a:rPr lang="cs-CZ" sz="2400" dirty="0"/>
              <a:t>Descartes, René. </a:t>
            </a:r>
            <a:r>
              <a:rPr lang="cs-CZ" sz="2400" i="1" dirty="0"/>
              <a:t>Úvahy o první filosofii, v nichž se dokazuje Boží existence a rozdíl mezi lidským duchem a tělem</a:t>
            </a:r>
            <a:r>
              <a:rPr lang="cs-CZ" sz="2400" dirty="0"/>
              <a:t>. Překlad Zdeněk Gabriel. 1. vyd. Praha: Svoboda, 1970.</a:t>
            </a:r>
          </a:p>
          <a:p>
            <a:pPr marL="0" indent="0">
              <a:buNone/>
            </a:pPr>
            <a:r>
              <a:rPr lang="cs-CZ" sz="2400" dirty="0"/>
              <a:t>Kant, Immanuel. </a:t>
            </a:r>
            <a:r>
              <a:rPr lang="cs-CZ" sz="2400" i="1" dirty="0"/>
              <a:t>Základy metafyziky mravů</a:t>
            </a:r>
            <a:r>
              <a:rPr lang="cs-CZ" sz="2400" dirty="0"/>
              <a:t>. Překlad Ladislav Menzel. Vyd. 3., </a:t>
            </a:r>
            <a:r>
              <a:rPr lang="cs-CZ" sz="2400" dirty="0" err="1"/>
              <a:t>opr</a:t>
            </a:r>
            <a:r>
              <a:rPr lang="cs-CZ" sz="2400" dirty="0"/>
              <a:t>. Praha: OIKOYMENH, 2014. </a:t>
            </a:r>
          </a:p>
          <a:p>
            <a:pPr marL="0" indent="0">
              <a:buNone/>
            </a:pPr>
            <a:r>
              <a:rPr lang="cs-CZ" sz="2400" dirty="0" err="1"/>
              <a:t>Hegel</a:t>
            </a:r>
            <a:r>
              <a:rPr lang="cs-CZ" sz="2400" dirty="0"/>
              <a:t>, Georg Wilhelm Friedrich. </a:t>
            </a:r>
            <a:r>
              <a:rPr lang="cs-CZ" sz="2400" i="1" dirty="0"/>
              <a:t>Úvod k dějinám filosofie</a:t>
            </a:r>
            <a:r>
              <a:rPr lang="cs-CZ" sz="2400" dirty="0"/>
              <a:t>. 1., </a:t>
            </a:r>
            <a:r>
              <a:rPr lang="cs-CZ" sz="2400" dirty="0" err="1"/>
              <a:t>autoriz</a:t>
            </a:r>
            <a:r>
              <a:rPr lang="cs-CZ" sz="2400" dirty="0"/>
              <a:t>. vyd. Praha: Rovnost, 1952. 67 s. Živé odkazy. Ř. 2; sv. 8.</a:t>
            </a:r>
          </a:p>
          <a:p>
            <a:pPr marL="0" indent="0">
              <a:buNone/>
            </a:pPr>
            <a:endParaRPr lang="cs-CZ" dirty="0"/>
          </a:p>
        </p:txBody>
      </p:sp>
    </p:spTree>
    <p:extLst>
      <p:ext uri="{BB962C8B-B14F-4D97-AF65-F5344CB8AC3E}">
        <p14:creationId xmlns:p14="http://schemas.microsoft.com/office/powerpoint/2010/main" val="1030306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74E98F-EC78-485F-B818-5C129533D1DB}"/>
              </a:ext>
            </a:extLst>
          </p:cNvPr>
          <p:cNvSpPr>
            <a:spLocks noGrp="1"/>
          </p:cNvSpPr>
          <p:nvPr>
            <p:ph type="title"/>
          </p:nvPr>
        </p:nvSpPr>
        <p:spPr/>
        <p:txBody>
          <a:bodyPr/>
          <a:lstStyle/>
          <a:p>
            <a:pPr algn="ctr"/>
            <a:r>
              <a:rPr lang="cs-CZ" dirty="0"/>
              <a:t>Co je filosofie?</a:t>
            </a:r>
          </a:p>
        </p:txBody>
      </p:sp>
      <p:sp>
        <p:nvSpPr>
          <p:cNvPr id="3" name="Zástupný obsah 2">
            <a:extLst>
              <a:ext uri="{FF2B5EF4-FFF2-40B4-BE49-F238E27FC236}">
                <a16:creationId xmlns:a16="http://schemas.microsoft.com/office/drawing/2014/main" id="{4D34A44C-93A6-4DDD-8740-D7E85F412541}"/>
              </a:ext>
            </a:extLst>
          </p:cNvPr>
          <p:cNvSpPr>
            <a:spLocks noGrp="1"/>
          </p:cNvSpPr>
          <p:nvPr>
            <p:ph idx="1"/>
          </p:nvPr>
        </p:nvSpPr>
        <p:spPr/>
        <p:txBody>
          <a:bodyPr>
            <a:normAutofit fontScale="92500" lnSpcReduction="10000"/>
          </a:bodyPr>
          <a:lstStyle/>
          <a:p>
            <a:pPr marL="0" indent="0" algn="ctr">
              <a:buNone/>
            </a:pPr>
            <a:r>
              <a:rPr lang="cs-CZ" dirty="0"/>
              <a:t>1. Vznik filosofie – od mýtu k logu</a:t>
            </a:r>
          </a:p>
          <a:p>
            <a:pPr marL="0" indent="0" algn="ctr">
              <a:buNone/>
            </a:pPr>
            <a:r>
              <a:rPr lang="cs-CZ" dirty="0"/>
              <a:t>MYTHOS – EPOS – LOGOS</a:t>
            </a:r>
          </a:p>
          <a:p>
            <a:pPr marL="0" indent="0" algn="ctr">
              <a:buNone/>
            </a:pPr>
            <a:r>
              <a:rPr lang="cs-CZ" sz="1800" dirty="0"/>
              <a:t>MYTHOS (slovo, řeč, příběh, vyprávění) – prazkušenost o světě vyjádřená slovem</a:t>
            </a:r>
          </a:p>
          <a:p>
            <a:pPr marL="0" indent="0" algn="ctr">
              <a:buNone/>
            </a:pPr>
            <a:r>
              <a:rPr lang="cs-CZ" sz="1600" i="1" dirty="0"/>
              <a:t>„…mýtus je pravda v silném smyslu, o pravdě jedná a pravdu obsahuje“ (Patočka)</a:t>
            </a:r>
          </a:p>
          <a:p>
            <a:pPr>
              <a:buFontTx/>
              <a:buChar char="-"/>
            </a:pPr>
            <a:r>
              <a:rPr lang="cs-CZ" sz="1800" dirty="0"/>
              <a:t>Chaos x kosmos (</a:t>
            </a:r>
            <a:r>
              <a:rPr lang="cs-CZ" sz="1800" dirty="0" err="1"/>
              <a:t>peras</a:t>
            </a:r>
            <a:r>
              <a:rPr lang="cs-CZ" sz="1800" dirty="0"/>
              <a:t>)</a:t>
            </a:r>
          </a:p>
          <a:p>
            <a:pPr>
              <a:buFontTx/>
              <a:buChar char="-"/>
            </a:pPr>
            <a:r>
              <a:rPr lang="cs-CZ" sz="1800" dirty="0"/>
              <a:t>Jednota a řád (harmonia – </a:t>
            </a:r>
            <a:r>
              <a:rPr lang="cs-CZ" sz="1800" dirty="0" err="1"/>
              <a:t>díké</a:t>
            </a:r>
            <a:r>
              <a:rPr lang="cs-CZ" sz="1800" dirty="0"/>
              <a:t> – </a:t>
            </a:r>
            <a:r>
              <a:rPr lang="cs-CZ" sz="1800" dirty="0" err="1"/>
              <a:t>ananké</a:t>
            </a:r>
            <a:r>
              <a:rPr lang="cs-CZ" sz="1800" dirty="0"/>
              <a:t> – </a:t>
            </a:r>
            <a:r>
              <a:rPr lang="cs-CZ" sz="1800" dirty="0" err="1"/>
              <a:t>heimarmené</a:t>
            </a:r>
            <a:r>
              <a:rPr lang="cs-CZ" sz="1800" dirty="0"/>
              <a:t> – </a:t>
            </a:r>
            <a:r>
              <a:rPr lang="cs-CZ" sz="1800" dirty="0" err="1"/>
              <a:t>moiry</a:t>
            </a:r>
            <a:r>
              <a:rPr lang="cs-CZ" sz="1800" dirty="0"/>
              <a:t> – </a:t>
            </a:r>
            <a:r>
              <a:rPr lang="cs-CZ" sz="1800" dirty="0" err="1"/>
              <a:t>erínye</a:t>
            </a:r>
            <a:r>
              <a:rPr lang="cs-CZ" sz="1800" dirty="0"/>
              <a:t> - </a:t>
            </a:r>
            <a:r>
              <a:rPr lang="cs-CZ" sz="1800" dirty="0" err="1"/>
              <a:t>aisa</a:t>
            </a:r>
            <a:r>
              <a:rPr lang="cs-CZ" sz="1800" dirty="0"/>
              <a:t>)</a:t>
            </a:r>
          </a:p>
          <a:p>
            <a:pPr>
              <a:buFontTx/>
              <a:buChar char="-"/>
            </a:pPr>
            <a:r>
              <a:rPr lang="cs-CZ" sz="1800" dirty="0"/>
              <a:t>Mýtus a čas</a:t>
            </a:r>
          </a:p>
          <a:p>
            <a:pPr>
              <a:buFontTx/>
              <a:buChar char="-"/>
            </a:pPr>
            <a:r>
              <a:rPr lang="cs-CZ" sz="1800" dirty="0"/>
              <a:t>Tragický úděl člověka – mysterium lidské existence – vina jako bytostné určení člověka – člověk jako </a:t>
            </a:r>
            <a:r>
              <a:rPr lang="cs-CZ" sz="1800" dirty="0" err="1"/>
              <a:t>hybris</a:t>
            </a:r>
            <a:r>
              <a:rPr lang="cs-CZ" sz="1800" dirty="0"/>
              <a:t> (pýcha), jako </a:t>
            </a:r>
            <a:r>
              <a:rPr lang="cs-CZ" sz="1800" dirty="0" err="1"/>
              <a:t>idia</a:t>
            </a:r>
            <a:r>
              <a:rPr lang="cs-CZ" sz="1800" dirty="0"/>
              <a:t> </a:t>
            </a:r>
            <a:r>
              <a:rPr lang="cs-CZ" sz="1800" dirty="0" err="1"/>
              <a:t>fronésis</a:t>
            </a:r>
            <a:r>
              <a:rPr lang="cs-CZ" sz="1800" dirty="0"/>
              <a:t> (spolehnutí se na sebe)</a:t>
            </a:r>
          </a:p>
          <a:p>
            <a:pPr marL="0" indent="0">
              <a:buNone/>
            </a:pPr>
            <a:r>
              <a:rPr lang="cs-CZ" sz="1600" i="1" dirty="0"/>
              <a:t>„Nejsou katastrofy našeho století posléze opakování téhož pádu pod práh lidskosti, který v Oidipovi pro člověka všech dob předvedl </a:t>
            </a:r>
            <a:r>
              <a:rPr lang="cs-CZ" sz="1600" i="1" dirty="0" err="1"/>
              <a:t>Sofoklés</a:t>
            </a:r>
            <a:r>
              <a:rPr lang="cs-CZ" sz="1600" i="1" dirty="0"/>
              <a:t>.“ (Patočka)</a:t>
            </a:r>
          </a:p>
          <a:p>
            <a:pPr>
              <a:buFontTx/>
              <a:buChar char="-"/>
            </a:pPr>
            <a:r>
              <a:rPr lang="cs-CZ" sz="1800" dirty="0"/>
              <a:t>Mýtus plní iniciační funkci, vede k rituálnímu jednání</a:t>
            </a:r>
          </a:p>
          <a:p>
            <a:pPr>
              <a:buFontTx/>
              <a:buChar char="-"/>
            </a:pPr>
            <a:r>
              <a:rPr lang="cs-CZ" sz="1800" dirty="0"/>
              <a:t>Mýtus uvádí člověka do světa, poskytuje odpovědi, ale neklade otázky</a:t>
            </a:r>
            <a:endParaRPr lang="cs-CZ" dirty="0"/>
          </a:p>
          <a:p>
            <a:pPr marL="0" indent="0">
              <a:buNone/>
            </a:pPr>
            <a:endParaRPr lang="cs-CZ" dirty="0"/>
          </a:p>
        </p:txBody>
      </p:sp>
    </p:spTree>
    <p:extLst>
      <p:ext uri="{BB962C8B-B14F-4D97-AF65-F5344CB8AC3E}">
        <p14:creationId xmlns:p14="http://schemas.microsoft.com/office/powerpoint/2010/main" val="1155102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74E98F-EC78-485F-B818-5C129533D1DB}"/>
              </a:ext>
            </a:extLst>
          </p:cNvPr>
          <p:cNvSpPr>
            <a:spLocks noGrp="1"/>
          </p:cNvSpPr>
          <p:nvPr>
            <p:ph type="title"/>
          </p:nvPr>
        </p:nvSpPr>
        <p:spPr/>
        <p:txBody>
          <a:bodyPr/>
          <a:lstStyle/>
          <a:p>
            <a:pPr algn="ctr"/>
            <a:r>
              <a:rPr lang="cs-CZ" dirty="0"/>
              <a:t>Co je filosofie?</a:t>
            </a:r>
          </a:p>
        </p:txBody>
      </p:sp>
      <p:sp>
        <p:nvSpPr>
          <p:cNvPr id="3" name="Zástupný obsah 2">
            <a:extLst>
              <a:ext uri="{FF2B5EF4-FFF2-40B4-BE49-F238E27FC236}">
                <a16:creationId xmlns:a16="http://schemas.microsoft.com/office/drawing/2014/main" id="{4D34A44C-93A6-4DDD-8740-D7E85F412541}"/>
              </a:ext>
            </a:extLst>
          </p:cNvPr>
          <p:cNvSpPr>
            <a:spLocks noGrp="1"/>
          </p:cNvSpPr>
          <p:nvPr>
            <p:ph idx="1"/>
          </p:nvPr>
        </p:nvSpPr>
        <p:spPr/>
        <p:txBody>
          <a:bodyPr>
            <a:normAutofit lnSpcReduction="10000"/>
          </a:bodyPr>
          <a:lstStyle/>
          <a:p>
            <a:pPr marL="0" indent="0" algn="ctr">
              <a:buNone/>
            </a:pPr>
            <a:r>
              <a:rPr lang="cs-CZ" sz="2400" dirty="0"/>
              <a:t>2. Počátek filosofie z údivu (THAUMA), pochybování a touhy</a:t>
            </a:r>
          </a:p>
          <a:p>
            <a:pPr marL="0" indent="0" algn="ctr">
              <a:buNone/>
            </a:pPr>
            <a:r>
              <a:rPr lang="cs-CZ" sz="1800" dirty="0"/>
              <a:t>„Neboť právě filosofu přísluší tento stav diviti se.“ (Platón, </a:t>
            </a:r>
            <a:r>
              <a:rPr lang="cs-CZ" sz="1800" dirty="0" err="1"/>
              <a:t>Theaitétos</a:t>
            </a:r>
            <a:r>
              <a:rPr lang="cs-CZ" sz="1800" dirty="0"/>
              <a:t>)</a:t>
            </a:r>
          </a:p>
          <a:p>
            <a:pPr>
              <a:buFontTx/>
              <a:buChar char="-"/>
            </a:pPr>
            <a:r>
              <a:rPr lang="cs-CZ" sz="2400" dirty="0"/>
              <a:t>LOGOS umožňuje člověku vyjádřit údiv, pochybnost, tázat se a usilovat o vědění</a:t>
            </a:r>
          </a:p>
          <a:p>
            <a:pPr>
              <a:buFontTx/>
              <a:buChar char="-"/>
            </a:pPr>
            <a:r>
              <a:rPr lang="cs-CZ" sz="2400" dirty="0"/>
              <a:t>LOGOS je slovo, řeč, smysl slova, smysl řeči, řád, rozum (Hérakleitos z </a:t>
            </a:r>
            <a:r>
              <a:rPr lang="cs-CZ" sz="2400" dirty="0" err="1"/>
              <a:t>Efesu</a:t>
            </a:r>
            <a:r>
              <a:rPr lang="cs-CZ" sz="2400" dirty="0"/>
              <a:t>)</a:t>
            </a:r>
          </a:p>
          <a:p>
            <a:pPr>
              <a:buFontTx/>
              <a:buChar char="-"/>
            </a:pPr>
            <a:r>
              <a:rPr lang="cs-CZ" sz="2400" dirty="0"/>
              <a:t>LOGOS je otázkou po LEGEIN „základu založeného“ </a:t>
            </a:r>
          </a:p>
          <a:p>
            <a:pPr>
              <a:buFontTx/>
              <a:buChar char="-"/>
            </a:pPr>
            <a:r>
              <a:rPr lang="cs-CZ" sz="2400" dirty="0"/>
              <a:t>Povaha tázání: Co to je to „je“? Filosofie začíná, když každodenní zkušenost ztrácí svou samozřejmost. </a:t>
            </a:r>
          </a:p>
          <a:p>
            <a:pPr marL="0" indent="0">
              <a:buNone/>
            </a:pPr>
            <a:r>
              <a:rPr lang="cs-CZ" sz="1700" i="1" dirty="0"/>
              <a:t> „…lidské vědění jako takové, konečné vědění se vyznačuje vzníceným neklidem a roztouženým napřahováním po celku světa. „PANTES ANTHRÓPOI TU EIDENÁÍ OREGONTAI FYSEI, všichni lidé od přirozenosti toužebně usilují o vědění,“ zní první věta Aristotelovy Metafyziky. Hluboká souvislost mezi věděním a touhou, mezi rozumem a vášní není pouhé spletení vyšších a nižších schopností duše. Chtění vědět je samo nejdivočejší touhou a rozum je nejzvláštnější vášní, ačkoli si vulgární psychologie již dávno navykla klást rozum proti vášním a opěvovat toho, kdo je vášní nedotčen. Lidské usilování o vědění je podstatný, ano, zcela centrální fenomén existence.“ (Fink)</a:t>
            </a:r>
          </a:p>
          <a:p>
            <a:pPr>
              <a:buFontTx/>
              <a:buChar char="-"/>
            </a:pPr>
            <a:endParaRPr lang="cs-CZ" sz="2400" dirty="0"/>
          </a:p>
          <a:p>
            <a:pPr>
              <a:buFontTx/>
              <a:buChar char="-"/>
            </a:pPr>
            <a:endParaRPr lang="cs-CZ" sz="2400" dirty="0"/>
          </a:p>
          <a:p>
            <a:pPr>
              <a:buFontTx/>
              <a:buChar char="-"/>
            </a:pPr>
            <a:endParaRPr lang="cs-CZ" sz="2400" dirty="0"/>
          </a:p>
          <a:p>
            <a:pPr>
              <a:buFontTx/>
              <a:buChar char="-"/>
            </a:pPr>
            <a:endParaRPr lang="cs-CZ" sz="2400" dirty="0"/>
          </a:p>
          <a:p>
            <a:pPr marL="0" indent="0" algn="ctr">
              <a:buNone/>
            </a:pPr>
            <a:endParaRPr lang="cs-CZ" sz="2400" dirty="0"/>
          </a:p>
          <a:p>
            <a:pPr marL="0" indent="0">
              <a:buNone/>
            </a:pPr>
            <a:endParaRPr lang="cs-CZ" dirty="0"/>
          </a:p>
        </p:txBody>
      </p:sp>
    </p:spTree>
    <p:extLst>
      <p:ext uri="{BB962C8B-B14F-4D97-AF65-F5344CB8AC3E}">
        <p14:creationId xmlns:p14="http://schemas.microsoft.com/office/powerpoint/2010/main" val="3871177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74E98F-EC78-485F-B818-5C129533D1DB}"/>
              </a:ext>
            </a:extLst>
          </p:cNvPr>
          <p:cNvSpPr>
            <a:spLocks noGrp="1"/>
          </p:cNvSpPr>
          <p:nvPr>
            <p:ph type="title"/>
          </p:nvPr>
        </p:nvSpPr>
        <p:spPr/>
        <p:txBody>
          <a:bodyPr/>
          <a:lstStyle/>
          <a:p>
            <a:pPr algn="ctr"/>
            <a:r>
              <a:rPr lang="cs-CZ" dirty="0"/>
              <a:t>Co je filosofie?</a:t>
            </a:r>
          </a:p>
        </p:txBody>
      </p:sp>
      <p:sp>
        <p:nvSpPr>
          <p:cNvPr id="3" name="Zástupný obsah 2">
            <a:extLst>
              <a:ext uri="{FF2B5EF4-FFF2-40B4-BE49-F238E27FC236}">
                <a16:creationId xmlns:a16="http://schemas.microsoft.com/office/drawing/2014/main" id="{4D34A44C-93A6-4DDD-8740-D7E85F412541}"/>
              </a:ext>
            </a:extLst>
          </p:cNvPr>
          <p:cNvSpPr>
            <a:spLocks noGrp="1"/>
          </p:cNvSpPr>
          <p:nvPr>
            <p:ph idx="1"/>
          </p:nvPr>
        </p:nvSpPr>
        <p:spPr/>
        <p:txBody>
          <a:bodyPr>
            <a:normAutofit/>
          </a:bodyPr>
          <a:lstStyle/>
          <a:p>
            <a:pPr marL="0" indent="0" algn="ctr">
              <a:buNone/>
            </a:pPr>
            <a:r>
              <a:rPr lang="cs-CZ" sz="2400" dirty="0"/>
              <a:t>3. Filosofie je </a:t>
            </a:r>
            <a:r>
              <a:rPr lang="cs-CZ" sz="2400" dirty="0" err="1"/>
              <a:t>archéologie</a:t>
            </a:r>
            <a:r>
              <a:rPr lang="cs-CZ" sz="2400" dirty="0"/>
              <a:t> (</a:t>
            </a:r>
            <a:r>
              <a:rPr lang="cs-CZ" sz="2400" dirty="0" err="1"/>
              <a:t>Heidegger</a:t>
            </a:r>
            <a:r>
              <a:rPr lang="cs-CZ" sz="2400" dirty="0"/>
              <a:t>)</a:t>
            </a:r>
          </a:p>
          <a:p>
            <a:pPr marL="0" indent="0" algn="ctr">
              <a:buNone/>
            </a:pPr>
            <a:endParaRPr lang="cs-CZ" sz="2400" dirty="0"/>
          </a:p>
          <a:p>
            <a:pPr>
              <a:buFontTx/>
              <a:buChar char="-"/>
            </a:pPr>
            <a:r>
              <a:rPr lang="cs-CZ" sz="2400" dirty="0"/>
              <a:t>Počátek filosofie je spjat s tázáním po počátku (ARCHÉ)</a:t>
            </a:r>
          </a:p>
          <a:p>
            <a:pPr>
              <a:buFontTx/>
              <a:buChar char="-"/>
            </a:pPr>
            <a:r>
              <a:rPr lang="cs-CZ" sz="2400" dirty="0"/>
              <a:t>Z čeho věci vznikají (HÝLÉ – voda, vzduch, </a:t>
            </a:r>
            <a:r>
              <a:rPr lang="cs-CZ" sz="2400" dirty="0" err="1"/>
              <a:t>apeiron</a:t>
            </a:r>
            <a:r>
              <a:rPr lang="cs-CZ" sz="2400" dirty="0"/>
              <a:t>, oheň)</a:t>
            </a:r>
          </a:p>
          <a:p>
            <a:pPr>
              <a:buFontTx/>
              <a:buChar char="-"/>
            </a:pPr>
            <a:r>
              <a:rPr lang="cs-CZ" sz="2400" dirty="0"/>
              <a:t>ARCHEIN znamená též „vládnout, pronikat, ovládat, sjednocovat, počítat“</a:t>
            </a:r>
          </a:p>
          <a:p>
            <a:pPr>
              <a:buFontTx/>
              <a:buChar char="-"/>
            </a:pPr>
            <a:r>
              <a:rPr lang="cs-CZ" sz="2400" dirty="0"/>
              <a:t>Filosofie je tázáním po principu, po řádu (LOGOS) prostředky, které jsou člověku vlastní – rozumem a slovem (LOGOS).</a:t>
            </a:r>
          </a:p>
          <a:p>
            <a:pPr marL="0" indent="0" algn="ctr">
              <a:buNone/>
            </a:pPr>
            <a:endParaRPr lang="cs-CZ" sz="2400" dirty="0"/>
          </a:p>
          <a:p>
            <a:pPr marL="0" indent="0">
              <a:buNone/>
            </a:pPr>
            <a:endParaRPr lang="cs-CZ" dirty="0"/>
          </a:p>
        </p:txBody>
      </p:sp>
    </p:spTree>
    <p:extLst>
      <p:ext uri="{BB962C8B-B14F-4D97-AF65-F5344CB8AC3E}">
        <p14:creationId xmlns:p14="http://schemas.microsoft.com/office/powerpoint/2010/main" val="1445952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74E98F-EC78-485F-B818-5C129533D1DB}"/>
              </a:ext>
            </a:extLst>
          </p:cNvPr>
          <p:cNvSpPr>
            <a:spLocks noGrp="1"/>
          </p:cNvSpPr>
          <p:nvPr>
            <p:ph type="title"/>
          </p:nvPr>
        </p:nvSpPr>
        <p:spPr/>
        <p:txBody>
          <a:bodyPr/>
          <a:lstStyle/>
          <a:p>
            <a:pPr algn="ctr"/>
            <a:r>
              <a:rPr lang="cs-CZ" dirty="0"/>
              <a:t>Co je filosofie?</a:t>
            </a:r>
          </a:p>
        </p:txBody>
      </p:sp>
      <p:sp>
        <p:nvSpPr>
          <p:cNvPr id="3" name="Zástupný obsah 2">
            <a:extLst>
              <a:ext uri="{FF2B5EF4-FFF2-40B4-BE49-F238E27FC236}">
                <a16:creationId xmlns:a16="http://schemas.microsoft.com/office/drawing/2014/main" id="{4D34A44C-93A6-4DDD-8740-D7E85F412541}"/>
              </a:ext>
            </a:extLst>
          </p:cNvPr>
          <p:cNvSpPr>
            <a:spLocks noGrp="1"/>
          </p:cNvSpPr>
          <p:nvPr>
            <p:ph idx="1"/>
          </p:nvPr>
        </p:nvSpPr>
        <p:spPr/>
        <p:txBody>
          <a:bodyPr>
            <a:normAutofit/>
          </a:bodyPr>
          <a:lstStyle/>
          <a:p>
            <a:pPr marL="0" indent="0" algn="ctr">
              <a:buNone/>
            </a:pPr>
            <a:r>
              <a:rPr lang="cs-CZ" sz="2400" dirty="0"/>
              <a:t>4. Filosofie je láskou k moudrosti</a:t>
            </a:r>
          </a:p>
          <a:p>
            <a:pPr marL="0" indent="0" algn="ctr">
              <a:buNone/>
            </a:pPr>
            <a:endParaRPr lang="cs-CZ" sz="2400" dirty="0"/>
          </a:p>
          <a:p>
            <a:pPr>
              <a:buFontTx/>
              <a:buChar char="-"/>
            </a:pPr>
            <a:r>
              <a:rPr lang="cs-CZ" sz="2400" dirty="0"/>
              <a:t>FILEO miluji a SOFIA moudrost (</a:t>
            </a:r>
            <a:r>
              <a:rPr lang="cs-CZ" sz="2400" dirty="0" err="1"/>
              <a:t>Pythágorás</a:t>
            </a:r>
            <a:r>
              <a:rPr lang="cs-CZ" sz="2400" dirty="0"/>
              <a:t>)</a:t>
            </a:r>
          </a:p>
          <a:p>
            <a:pPr>
              <a:buFontTx/>
              <a:buChar char="-"/>
            </a:pPr>
            <a:r>
              <a:rPr lang="cs-CZ" sz="2400" dirty="0"/>
              <a:t>Filosof je ten, kdo miluje moudrost, usiluje o ni, touží po ni (filosof x sofista)</a:t>
            </a:r>
          </a:p>
          <a:p>
            <a:pPr>
              <a:buFontTx/>
              <a:buChar char="-"/>
            </a:pPr>
            <a:r>
              <a:rPr lang="cs-CZ" sz="2400" dirty="0" err="1"/>
              <a:t>Sókratés</a:t>
            </a:r>
            <a:r>
              <a:rPr lang="cs-CZ" sz="2400" dirty="0"/>
              <a:t>: „Vím, že nic nevím.“ </a:t>
            </a:r>
          </a:p>
          <a:p>
            <a:pPr>
              <a:buFontTx/>
              <a:buChar char="-"/>
            </a:pPr>
            <a:r>
              <a:rPr lang="cs-CZ" sz="2400" dirty="0" err="1"/>
              <a:t>Filosofia</a:t>
            </a:r>
            <a:r>
              <a:rPr lang="cs-CZ" sz="2400" dirty="0"/>
              <a:t> jako TECHNÉ MAIEUTIKÉ.</a:t>
            </a:r>
          </a:p>
          <a:p>
            <a:pPr>
              <a:buFontTx/>
              <a:buChar char="-"/>
            </a:pPr>
            <a:r>
              <a:rPr lang="cs-CZ" sz="2400" dirty="0"/>
              <a:t>Dialogický charakter filosofie (ELENXIS – AGON)</a:t>
            </a:r>
          </a:p>
          <a:p>
            <a:pPr marL="0" indent="0">
              <a:buNone/>
            </a:pPr>
            <a:endParaRPr lang="cs-CZ" sz="2400" dirty="0"/>
          </a:p>
          <a:p>
            <a:pPr marL="0" indent="0" algn="ctr">
              <a:buNone/>
            </a:pPr>
            <a:endParaRPr lang="cs-CZ" sz="2400" dirty="0"/>
          </a:p>
          <a:p>
            <a:pPr marL="0" indent="0">
              <a:buNone/>
            </a:pPr>
            <a:endParaRPr lang="cs-CZ" dirty="0"/>
          </a:p>
        </p:txBody>
      </p:sp>
    </p:spTree>
    <p:extLst>
      <p:ext uri="{BB962C8B-B14F-4D97-AF65-F5344CB8AC3E}">
        <p14:creationId xmlns:p14="http://schemas.microsoft.com/office/powerpoint/2010/main" val="4016451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74E98F-EC78-485F-B818-5C129533D1DB}"/>
              </a:ext>
            </a:extLst>
          </p:cNvPr>
          <p:cNvSpPr>
            <a:spLocks noGrp="1"/>
          </p:cNvSpPr>
          <p:nvPr>
            <p:ph type="title"/>
          </p:nvPr>
        </p:nvSpPr>
        <p:spPr/>
        <p:txBody>
          <a:bodyPr/>
          <a:lstStyle/>
          <a:p>
            <a:pPr algn="ctr"/>
            <a:r>
              <a:rPr lang="cs-CZ" dirty="0"/>
              <a:t>Co je filosofie?</a:t>
            </a:r>
          </a:p>
        </p:txBody>
      </p:sp>
      <p:sp>
        <p:nvSpPr>
          <p:cNvPr id="3" name="Zástupný obsah 2">
            <a:extLst>
              <a:ext uri="{FF2B5EF4-FFF2-40B4-BE49-F238E27FC236}">
                <a16:creationId xmlns:a16="http://schemas.microsoft.com/office/drawing/2014/main" id="{4D34A44C-93A6-4DDD-8740-D7E85F412541}"/>
              </a:ext>
            </a:extLst>
          </p:cNvPr>
          <p:cNvSpPr>
            <a:spLocks noGrp="1"/>
          </p:cNvSpPr>
          <p:nvPr>
            <p:ph idx="1"/>
          </p:nvPr>
        </p:nvSpPr>
        <p:spPr/>
        <p:txBody>
          <a:bodyPr>
            <a:normAutofit/>
          </a:bodyPr>
          <a:lstStyle/>
          <a:p>
            <a:pPr marL="0" indent="0" algn="ctr">
              <a:buNone/>
            </a:pPr>
            <a:r>
              <a:rPr lang="cs-CZ" sz="2400" dirty="0"/>
              <a:t>5. Filosofie je péče o duši (Platón)</a:t>
            </a:r>
          </a:p>
          <a:p>
            <a:pPr>
              <a:buFontTx/>
              <a:buChar char="-"/>
            </a:pPr>
            <a:r>
              <a:rPr lang="cs-CZ" sz="1800" dirty="0"/>
              <a:t>EPIMELEIA PERI TÉS PSYCHÉS – filosofování je péčí o duši i tělo, o jednotu a konzistenci lidské bytosti, o rozvinutí a využití možností  člověku daných. Platónské dialogy a jejich význam.</a:t>
            </a:r>
          </a:p>
          <a:p>
            <a:pPr>
              <a:buFontTx/>
              <a:buChar char="-"/>
            </a:pPr>
            <a:r>
              <a:rPr lang="cs-CZ" sz="1800" dirty="0"/>
              <a:t>Racionální mýtus jako specifická podoba filosofování - způsob sdělení nesdělitelného </a:t>
            </a:r>
          </a:p>
          <a:p>
            <a:pPr>
              <a:buFontTx/>
              <a:buChar char="-"/>
            </a:pPr>
            <a:r>
              <a:rPr lang="cs-CZ" sz="1800" dirty="0"/>
              <a:t>Co je duše? – mýtus o vozataji (</a:t>
            </a:r>
            <a:r>
              <a:rPr lang="cs-CZ" sz="1800" dirty="0" err="1"/>
              <a:t>Faidros</a:t>
            </a:r>
            <a:r>
              <a:rPr lang="cs-CZ" sz="1800" dirty="0"/>
              <a:t>) – spravedlnost duše (DIKAIÓSYNÉ) a její proměna (METANOIA)</a:t>
            </a:r>
          </a:p>
          <a:p>
            <a:pPr>
              <a:buFontTx/>
              <a:buChar char="-"/>
            </a:pPr>
            <a:r>
              <a:rPr lang="cs-CZ" sz="1800" dirty="0"/>
              <a:t>Mýtus o jeskyni – symbol života člověka - obraz vnitřního probuzení a obrození člověka (</a:t>
            </a:r>
            <a:r>
              <a:rPr lang="cs-CZ" sz="1800" dirty="0" err="1"/>
              <a:t>anamnésis,methexis</a:t>
            </a:r>
            <a:r>
              <a:rPr lang="cs-CZ" sz="1800" dirty="0"/>
              <a:t>)</a:t>
            </a:r>
          </a:p>
          <a:p>
            <a:pPr>
              <a:buFontTx/>
              <a:buChar char="-"/>
            </a:pPr>
            <a:r>
              <a:rPr lang="cs-CZ" sz="1800" dirty="0"/>
              <a:t> (Ústava)              - hierarchické uspořádání světa (</a:t>
            </a:r>
            <a:r>
              <a:rPr lang="cs-CZ" sz="1800" dirty="0" err="1"/>
              <a:t>ontos</a:t>
            </a:r>
            <a:r>
              <a:rPr lang="cs-CZ" sz="1800" dirty="0"/>
              <a:t> on a mé on)</a:t>
            </a:r>
          </a:p>
          <a:p>
            <a:pPr>
              <a:buFontTx/>
              <a:buChar char="-"/>
            </a:pPr>
            <a:r>
              <a:rPr lang="cs-CZ" sz="1800" dirty="0"/>
              <a:t>                             - symbol lidského poznání (</a:t>
            </a:r>
            <a:r>
              <a:rPr lang="cs-CZ" sz="1800" dirty="0" err="1"/>
              <a:t>doxa</a:t>
            </a:r>
            <a:r>
              <a:rPr lang="cs-CZ" sz="1800" dirty="0"/>
              <a:t>, epistémé, </a:t>
            </a:r>
            <a:r>
              <a:rPr lang="cs-CZ" sz="1800" dirty="0" err="1"/>
              <a:t>noésis</a:t>
            </a:r>
            <a:r>
              <a:rPr lang="cs-CZ" sz="1800" dirty="0"/>
              <a:t>, </a:t>
            </a:r>
            <a:r>
              <a:rPr lang="cs-CZ" sz="1800" dirty="0" err="1"/>
              <a:t>gnosis</a:t>
            </a:r>
            <a:r>
              <a:rPr lang="cs-CZ" sz="1800" dirty="0"/>
              <a:t>)</a:t>
            </a:r>
          </a:p>
          <a:p>
            <a:pPr>
              <a:buFontTx/>
              <a:buChar char="-"/>
            </a:pPr>
            <a:r>
              <a:rPr lang="cs-CZ" sz="1800" dirty="0"/>
              <a:t>                              - symbol ideálu výchovy (</a:t>
            </a:r>
            <a:r>
              <a:rPr lang="cs-CZ" sz="1800" dirty="0" err="1"/>
              <a:t>paideia</a:t>
            </a:r>
            <a:r>
              <a:rPr lang="cs-CZ" sz="1800" dirty="0"/>
              <a:t>)</a:t>
            </a:r>
          </a:p>
          <a:p>
            <a:pPr>
              <a:buFontTx/>
              <a:buChar char="-"/>
            </a:pPr>
            <a:r>
              <a:rPr lang="cs-CZ" sz="1800" dirty="0"/>
              <a:t>                              - symbol intelektuálních a morálních hodnot (to </a:t>
            </a:r>
            <a:r>
              <a:rPr lang="cs-CZ" sz="1800" dirty="0" err="1"/>
              <a:t>agathon</a:t>
            </a:r>
            <a:r>
              <a:rPr lang="cs-CZ" sz="1800" dirty="0"/>
              <a:t>) to  jako duchovní potřeby člověka</a:t>
            </a:r>
          </a:p>
          <a:p>
            <a:pPr>
              <a:buFontTx/>
              <a:buChar char="-"/>
            </a:pPr>
            <a:r>
              <a:rPr lang="cs-CZ" sz="1800" dirty="0"/>
              <a:t>ARÉTÉ – ctnosti nejsou individuální charakterové vlastnosti, ale základní charakteristiky lidství</a:t>
            </a:r>
          </a:p>
          <a:p>
            <a:pPr>
              <a:buFontTx/>
              <a:buChar char="-"/>
            </a:pPr>
            <a:endParaRPr lang="cs-CZ" sz="2400" dirty="0"/>
          </a:p>
          <a:p>
            <a:pPr>
              <a:buFontTx/>
              <a:buChar char="-"/>
            </a:pPr>
            <a:endParaRPr lang="cs-CZ" sz="2400" dirty="0"/>
          </a:p>
          <a:p>
            <a:pPr marL="0" indent="0" algn="ctr">
              <a:buNone/>
            </a:pPr>
            <a:endParaRPr lang="cs-CZ" sz="2400" dirty="0"/>
          </a:p>
          <a:p>
            <a:pPr marL="0" indent="0">
              <a:buNone/>
            </a:pPr>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2769506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74E98F-EC78-485F-B818-5C129533D1DB}"/>
              </a:ext>
            </a:extLst>
          </p:cNvPr>
          <p:cNvSpPr>
            <a:spLocks noGrp="1"/>
          </p:cNvSpPr>
          <p:nvPr>
            <p:ph type="title"/>
          </p:nvPr>
        </p:nvSpPr>
        <p:spPr/>
        <p:txBody>
          <a:bodyPr/>
          <a:lstStyle/>
          <a:p>
            <a:pPr algn="ctr"/>
            <a:r>
              <a:rPr lang="cs-CZ" dirty="0"/>
              <a:t>Co je filosofie?</a:t>
            </a:r>
          </a:p>
        </p:txBody>
      </p:sp>
      <p:sp>
        <p:nvSpPr>
          <p:cNvPr id="3" name="Zástupný obsah 2">
            <a:extLst>
              <a:ext uri="{FF2B5EF4-FFF2-40B4-BE49-F238E27FC236}">
                <a16:creationId xmlns:a16="http://schemas.microsoft.com/office/drawing/2014/main" id="{4D34A44C-93A6-4DDD-8740-D7E85F412541}"/>
              </a:ext>
            </a:extLst>
          </p:cNvPr>
          <p:cNvSpPr>
            <a:spLocks noGrp="1"/>
          </p:cNvSpPr>
          <p:nvPr>
            <p:ph idx="1"/>
          </p:nvPr>
        </p:nvSpPr>
        <p:spPr/>
        <p:txBody>
          <a:bodyPr>
            <a:normAutofit lnSpcReduction="10000"/>
          </a:bodyPr>
          <a:lstStyle/>
          <a:p>
            <a:pPr marL="0" indent="0" algn="ctr">
              <a:buNone/>
            </a:pPr>
            <a:r>
              <a:rPr lang="cs-CZ" sz="2400" dirty="0"/>
              <a:t>6. Filosofie je směřování k ideji univerzálního vědění (Aristoteles)</a:t>
            </a:r>
          </a:p>
          <a:p>
            <a:pPr marL="0" indent="0" algn="ctr">
              <a:buNone/>
            </a:pPr>
            <a:endParaRPr lang="cs-CZ" sz="2400" dirty="0"/>
          </a:p>
          <a:p>
            <a:pPr>
              <a:buFontTx/>
              <a:buChar char="-"/>
            </a:pPr>
            <a:r>
              <a:rPr lang="cs-CZ" sz="2000" dirty="0"/>
              <a:t>Filosofie jako systém lidského vědění: f. teoretická, praktická a </a:t>
            </a:r>
            <a:r>
              <a:rPr lang="cs-CZ" sz="2000" dirty="0" err="1"/>
              <a:t>poietická</a:t>
            </a:r>
            <a:r>
              <a:rPr lang="cs-CZ" sz="2000" dirty="0"/>
              <a:t> (</a:t>
            </a:r>
            <a:r>
              <a:rPr lang="cs-CZ" sz="2000" dirty="0" err="1"/>
              <a:t>poiesis</a:t>
            </a:r>
            <a:r>
              <a:rPr lang="cs-CZ" sz="2000" dirty="0"/>
              <a:t> je tvořit, vytvářet)</a:t>
            </a:r>
          </a:p>
          <a:p>
            <a:pPr>
              <a:buFontTx/>
              <a:buChar char="-"/>
            </a:pPr>
            <a:r>
              <a:rPr lang="cs-CZ" sz="2000" dirty="0"/>
              <a:t>Teoretická filosofie – 1. filosofie-metafyzika, 2. filosofie-fyzika a 3. matematika.</a:t>
            </a:r>
          </a:p>
          <a:p>
            <a:pPr>
              <a:buFontTx/>
              <a:buChar char="-"/>
            </a:pPr>
            <a:r>
              <a:rPr lang="cs-CZ" sz="2000" dirty="0"/>
              <a:t>Praktická filosofie – etika a politika</a:t>
            </a:r>
          </a:p>
          <a:p>
            <a:pPr>
              <a:buFontTx/>
              <a:buChar char="-"/>
            </a:pPr>
            <a:r>
              <a:rPr lang="cs-CZ" sz="2000" dirty="0" err="1"/>
              <a:t>Poietická</a:t>
            </a:r>
            <a:r>
              <a:rPr lang="cs-CZ" sz="2000" dirty="0"/>
              <a:t> filosofie – estetika, teorie umění, poetika, filosofie vědy ad.</a:t>
            </a:r>
          </a:p>
          <a:p>
            <a:pPr>
              <a:buFontTx/>
              <a:buChar char="-"/>
            </a:pPr>
            <a:endParaRPr lang="cs-CZ" sz="2000" dirty="0"/>
          </a:p>
          <a:p>
            <a:pPr>
              <a:buFontTx/>
              <a:buChar char="-"/>
            </a:pPr>
            <a:r>
              <a:rPr lang="cs-CZ" sz="2000" dirty="0"/>
              <a:t>Metafyzika – nekryje se s žádnou konkrétní vědou, nehotový, otevřený systém vědění, který zkoumá celek, podstatu bytí, principy, počátky vzniku věcí, jejich příčiny a účel směřování. </a:t>
            </a:r>
          </a:p>
          <a:p>
            <a:pPr>
              <a:buFontTx/>
              <a:buChar char="-"/>
            </a:pPr>
            <a:r>
              <a:rPr lang="cs-CZ" sz="2000" dirty="0"/>
              <a:t>V rámci metafyziky vykrystalizovaly 3 oblasti: ontologie (nauka o jsoucím jakožto jsoucím), teologie (nauka o bohu) a kosmologie (nauka o kosmu)</a:t>
            </a:r>
          </a:p>
          <a:p>
            <a:pPr>
              <a:buFontTx/>
              <a:buChar char="-"/>
            </a:pPr>
            <a:endParaRPr lang="cs-CZ" sz="2400" dirty="0"/>
          </a:p>
          <a:p>
            <a:pPr>
              <a:buFontTx/>
              <a:buChar char="-"/>
            </a:pPr>
            <a:endParaRPr lang="cs-CZ" sz="2400" dirty="0"/>
          </a:p>
          <a:p>
            <a:pPr>
              <a:buFontTx/>
              <a:buChar char="-"/>
            </a:pPr>
            <a:endParaRPr lang="cs-CZ" sz="2400" dirty="0"/>
          </a:p>
          <a:p>
            <a:pPr marL="0" indent="0" algn="ctr">
              <a:buNone/>
            </a:pPr>
            <a:endParaRPr lang="cs-CZ" sz="2400" dirty="0"/>
          </a:p>
          <a:p>
            <a:pPr marL="0" indent="0">
              <a:buNone/>
            </a:pPr>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156168081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667</TotalTime>
  <Words>1764</Words>
  <Application>Microsoft Office PowerPoint</Application>
  <PresentationFormat>Širokoúhlá obrazovka</PresentationFormat>
  <Paragraphs>152</Paragraphs>
  <Slides>16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16</vt:i4>
      </vt:variant>
    </vt:vector>
  </HeadingPairs>
  <TitlesOfParts>
    <vt:vector size="20" baseType="lpstr">
      <vt:lpstr>Arial</vt:lpstr>
      <vt:lpstr>Calibri</vt:lpstr>
      <vt:lpstr>Calibri Light</vt:lpstr>
      <vt:lpstr>Motiv Office</vt:lpstr>
      <vt:lpstr> Filosofie I. Přednáška 1.</vt:lpstr>
      <vt:lpstr>Požadavky k zápočtu z Filosofie I.</vt:lpstr>
      <vt:lpstr>Doporučená literatura:</vt:lpstr>
      <vt:lpstr>Co je filosofie?</vt:lpstr>
      <vt:lpstr>Co je filosofie?</vt:lpstr>
      <vt:lpstr>Co je filosofie?</vt:lpstr>
      <vt:lpstr>Co je filosofie?</vt:lpstr>
      <vt:lpstr>Co je filosofie?</vt:lpstr>
      <vt:lpstr>Co je filosofie?</vt:lpstr>
      <vt:lpstr>Co je filosofie?</vt:lpstr>
      <vt:lpstr>Co je filosofie?</vt:lpstr>
      <vt:lpstr>Co je filosofie?</vt:lpstr>
      <vt:lpstr>Co je filosofie?</vt:lpstr>
      <vt:lpstr>Co je filosofie?</vt:lpstr>
      <vt:lpstr>Co je filosofie?</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Přednášky Filosofie I.</dc:title>
  <dc:creator>Naděžda Pelcová</dc:creator>
  <cp:lastModifiedBy>Naděžda Pelcová</cp:lastModifiedBy>
  <cp:revision>40</cp:revision>
  <dcterms:created xsi:type="dcterms:W3CDTF">2020-09-22T09:04:37Z</dcterms:created>
  <dcterms:modified xsi:type="dcterms:W3CDTF">2020-10-07T08:42:00Z</dcterms:modified>
</cp:coreProperties>
</file>