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9"/>
  </p:notesMasterIdLst>
  <p:sldIdLst>
    <p:sldId id="256" r:id="rId2"/>
    <p:sldId id="257" r:id="rId3"/>
    <p:sldId id="329" r:id="rId4"/>
    <p:sldId id="324" r:id="rId5"/>
    <p:sldId id="325" r:id="rId6"/>
    <p:sldId id="326" r:id="rId7"/>
    <p:sldId id="327" r:id="rId8"/>
    <p:sldId id="328" r:id="rId9"/>
    <p:sldId id="317" r:id="rId10"/>
    <p:sldId id="321" r:id="rId11"/>
    <p:sldId id="311" r:id="rId12"/>
    <p:sldId id="336" r:id="rId13"/>
    <p:sldId id="322" r:id="rId14"/>
    <p:sldId id="330" r:id="rId15"/>
    <p:sldId id="318" r:id="rId16"/>
    <p:sldId id="331" r:id="rId17"/>
    <p:sldId id="332" r:id="rId18"/>
    <p:sldId id="333" r:id="rId19"/>
    <p:sldId id="334" r:id="rId20"/>
    <p:sldId id="312" r:id="rId21"/>
    <p:sldId id="319" r:id="rId22"/>
    <p:sldId id="335" r:id="rId23"/>
    <p:sldId id="323" r:id="rId24"/>
    <p:sldId id="346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7" r:id="rId33"/>
    <p:sldId id="348" r:id="rId34"/>
    <p:sldId id="350" r:id="rId35"/>
    <p:sldId id="352" r:id="rId36"/>
    <p:sldId id="354" r:id="rId37"/>
    <p:sldId id="356" r:id="rId38"/>
    <p:sldId id="357" r:id="rId39"/>
    <p:sldId id="358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9" r:id="rId49"/>
    <p:sldId id="370" r:id="rId50"/>
    <p:sldId id="371" r:id="rId51"/>
    <p:sldId id="372" r:id="rId52"/>
    <p:sldId id="375" r:id="rId53"/>
    <p:sldId id="376" r:id="rId54"/>
    <p:sldId id="377" r:id="rId55"/>
    <p:sldId id="378" r:id="rId56"/>
    <p:sldId id="379" r:id="rId57"/>
    <p:sldId id="380" r:id="rId58"/>
    <p:sldId id="381" r:id="rId59"/>
    <p:sldId id="382" r:id="rId60"/>
    <p:sldId id="383" r:id="rId61"/>
    <p:sldId id="384" r:id="rId62"/>
    <p:sldId id="386" r:id="rId63"/>
    <p:sldId id="387" r:id="rId64"/>
    <p:sldId id="388" r:id="rId65"/>
    <p:sldId id="391" r:id="rId66"/>
    <p:sldId id="392" r:id="rId67"/>
    <p:sldId id="355" r:id="rId6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478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D4866A2E-2D90-5541-AE96-A996DFAB4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F15C75CD-0B51-0B42-904E-9933C13C5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3F89DC0-DB94-4D44-A3CE-EBC066F2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2A28A3C-C3B1-CB40-93A0-3EA393817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8291DE9A-DFCF-004D-9B4F-292B18708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79F5716B-5FF5-0845-BD2D-99E0D7267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88315EF-4729-7541-8417-1DC4FF28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Rectangle 8">
            <a:extLst>
              <a:ext uri="{FF2B5EF4-FFF2-40B4-BE49-F238E27FC236}">
                <a16:creationId xmlns:a16="http://schemas.microsoft.com/office/drawing/2014/main" id="{A751939C-C039-7648-8A2B-C608735F994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05B8898-52C9-1E46-ADBD-306E2D058F3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A58E9D-BE1E-DF4F-A764-972898CA8F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85EEF5-E0C3-7E4A-BA44-5D92427D45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91C25-3F29-F94C-A08E-58E5D8BB18B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010D8-78DD-454E-BB43-5CFF592D42D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9596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D55169-7BFB-D245-B8B7-0806241C65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F5224-755F-AF44-AC4C-224ED45679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8D950D-F3A3-6449-8ACC-64D767F91F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778F3-D9E7-8A48-A92C-ED1DA387499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0536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128588"/>
            <a:ext cx="2054225" cy="598487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0275" cy="598487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E257AD-1383-5A4D-863C-F1647F761D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FC8ACF-AF22-6C4C-9950-AC28E5FE1CC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B2B8A6-8E0B-4340-9235-4E4A0CFDDD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47CC6-4C69-0344-851B-653ACA23E9A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16802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690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8DBBA2-287B-8E42-80EB-88F0114C73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D0BF1D-0F6D-F746-B0E5-33D216B121B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5A0406-F8F6-D140-9F70-5788CF951B0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80EF5-3D98-C34D-B58B-9B6B2E00359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3840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2557F5-5F8C-2C49-B695-0F43347891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957809-F6B4-4549-96E0-EC9A5DB866D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B6ED4F-F5E4-C842-AD3C-36190A4AF0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A901-D9AA-9444-95A0-D5D82F22345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091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A34F3C-AFDC-D846-80B1-4883060C8D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F09421-62DA-234C-AA19-2476057301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05DD54-AB2F-514A-94E4-5D4A44B6A0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C518-ECDC-DC41-8262-BA8B685EE92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348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8DEFDD-55BB-1646-B7A2-3202AE7BCA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B2744F-8B40-BE4B-94FB-15872FE5EE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E39B3D9-687B-AD46-885A-F6FA40EF89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60255-C314-BE42-83E2-538B7D6F508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0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F957DE-529C-A746-9729-21BA5F0C9C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478626D-51A4-334E-80E7-7FE52F29C6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6F678CA-FF87-D24C-8BFC-E482D2507D5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8F049-4D7C-1C4C-B896-D80E379C563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1426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FE51F99-E150-CC46-B7A6-C620FE7FD2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CD6A5-AD54-904D-9F1D-F127F7706C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9E94ED-B96C-6F48-94B3-471359134B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359C7-60E8-B241-AD13-3ED04DA2A4F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6647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E5BE1D7-9FDA-AF49-B893-F2CFFC6BEF2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20F26C-5226-F74F-B5F4-6B902E75DB0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4C87A9-E795-BC45-BA30-9DC760BAC94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D4302-5005-6A4B-BAFD-CC16009ED9D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8917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9AF258-CADA-0D47-A664-247880A629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81D2E9-832A-BB4A-8963-E06D81B46A9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2E4E28B-F8AF-4B41-8E90-D88FA9971A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E6CD4-70BC-A54F-8C01-53A81E99E30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1333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07C1FEB-0BC0-4849-9D79-16E6BFDE103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21ECD5-8C38-154E-85BD-12A46DF194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F2A4A2-EFA8-5247-9AEC-3A617389FF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E58E9-1E72-ED43-97B3-D272CFBDD68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9622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FBDFC310-BB74-EF44-81D0-6E550DE8D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69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9A8B759-8434-9E46-9D67-5EE3E5A3E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DCD97D5-2297-E046-8F42-28D88723A4A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FC42E6-3474-7440-8D05-B8FCAEFB25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2E4ADF-90EA-0043-9AB6-BD05A4DD252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4A9BD96-53B4-254C-A6BB-7A1D4577B10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>
            <a:extLst>
              <a:ext uri="{FF2B5EF4-FFF2-40B4-BE49-F238E27FC236}">
                <a16:creationId xmlns:a16="http://schemas.microsoft.com/office/drawing/2014/main" id="{89A8AE99-DCCB-5F45-B693-24937314A8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de-CZ">
                <a:latin typeface="Times New Roman" panose="02020603050405020304" pitchFamily="18" charset="0"/>
              </a:rPr>
              <a:t>Современный русский язык</a:t>
            </a:r>
            <a:endParaRPr lang="de-CZ" altLang="de-CZ">
              <a:latin typeface="Times New Roman" panose="02020603050405020304" pitchFamily="18" charset="0"/>
            </a:endParaRPr>
          </a:p>
        </p:txBody>
      </p:sp>
      <p:sp>
        <p:nvSpPr>
          <p:cNvPr id="92162" name="Untertitel 2">
            <a:extLst>
              <a:ext uri="{FF2B5EF4-FFF2-40B4-BE49-F238E27FC236}">
                <a16:creationId xmlns:a16="http://schemas.microsoft.com/office/drawing/2014/main" id="{2E70A669-97A4-3D4B-9B4C-78A86800F7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de-CZ">
                <a:latin typeface="Times New Roman" panose="02020603050405020304" pitchFamily="18" charset="0"/>
              </a:rPr>
              <a:t>Markus Giger</a:t>
            </a:r>
            <a:endParaRPr lang="de-CZ" altLang="de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«Для С. типичны корреляции, в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качестве независимых переменных выступают те или иные социальные параметры,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стратификационные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ситуативные, а в качестве зависимых — языковые явления. Между коррелятами отмечается как полная, так и неполная функциональная зависимость. Зависимости описываются отдельно по каждому социальному разрезу н комментируются с содержательной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стороны. Для этого используются табличные данные, графики зависимостей, математико-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методы.»   (там же)</a:t>
            </a:r>
          </a:p>
        </p:txBody>
      </p:sp>
    </p:spTree>
    <p:extLst>
      <p:ext uri="{BB962C8B-B14F-4D97-AF65-F5344CB8AC3E}">
        <p14:creationId xmlns:p14="http://schemas.microsoft.com/office/powerpoint/2010/main" val="211929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социолингвистики было сложное в странах социалистического блока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идеологических причин: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исследований в СССР были заложены в 20—30-х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 в. трудами сов. ученых Л. 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Якубинского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В. Виноградова, Б. А. Ларина, В.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Жирмунского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Р. О. Шор, М. В. Сергиевского, Е. Д. Поливанова,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изучавших язык как обществ. явление на основе марксистского понимания языка как обществ. явления и историко-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материалистич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принципов анализа обществ. отношений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(ЛЭС,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7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«Органическая связь с социологией является основой любого современного социолингвистического направле­ния, но для советской социолингвистической школы,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социалистических стран, характерна четкая ориентация на марксистскую социологию, на со­циально-философское учение классиков марксизма.»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Швейцер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/Никольский,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социолингвистику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1978, с. 11)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1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возникновение библиографии социолингвистики в славянских языках в 80-х гг. в Цюрихе: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Züllig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Kommentierte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Soziolinguistik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I-III. Bern/Frankfurt a. M. 1981.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Helvetica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обращают внимание на то, что не все лингвисты могли всегда заниматься социолингвистикой так, как они хотели, или даже декларировать социолингвистический характер своих работ:</a:t>
            </a:r>
          </a:p>
        </p:txBody>
      </p:sp>
    </p:spTree>
    <p:extLst>
      <p:ext uri="{BB962C8B-B14F-4D97-AF65-F5344CB8AC3E}">
        <p14:creationId xmlns:p14="http://schemas.microsoft.com/office/powerpoint/2010/main" val="169560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1"/>
            <a:ext cx="8642350" cy="267792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«Schliesslich musste auch der Tatsache Rechnung getragen werden, dass manche Autoren </a:t>
            </a:r>
            <a:r>
              <a:rPr lang="de-CH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politisch-zeitbedingter Rücksicht den soziolinguistischen Charakter ihrer Abhandlung im Titel nicht zum Ausdruck gebracht haben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же, с.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0DB836-E47B-8043-AEF6-BD87CFCDE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678" y="2590038"/>
            <a:ext cx="3071845" cy="426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13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очень интересную первую главу первого тома работы «Русский язык и советское общество» (Панов и др., М. 1968):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«Большая тема – развитие и преобразование русской языковой традиции после Великой Октябрьской социалистической революции под влиянием новых общественных стимулов – еще в 20-е – 40-е годы привлекла внимание крупнейших советских языковедов.» (с. 16)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«Относительно всякого более или менее заметного изменения предполагалось, что оно вызвано социальными причинами. Это порождало вульгарно-социологический уклон в </a:t>
            </a:r>
          </a:p>
        </p:txBody>
      </p:sp>
    </p:spTree>
    <p:extLst>
      <p:ext uri="{BB962C8B-B14F-4D97-AF65-F5344CB8AC3E}">
        <p14:creationId xmlns:p14="http://schemas.microsoft.com/office/powerpoint/2010/main" val="208032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лингвистических исследованиях, очень заметный у многих языковедов в 20 – 40-е годы.» (с. 17)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что мы понимаем, что с одной стороны объяснение языковых явлений социальными факторами иногда пришлось «спрятать», потому что оно могло не соответствовать идеологическим «догмам» о состоянии общества.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стороны, была тенденция объяснять языковые явления социальными факторами, когда можно было надеяться, что результат подтвердит идеологически желательное развитие общества…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«Н. Я.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выдвинул теорию о полном параллелизме процессов развития языка и общества: смена общественной формации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неизбежно влечет за собой коренное изменение структуры языка. Эта вульгарно-материалистическая концепция полностью игнорировала внутренние факторы языкового развития.» (Панов и др. 1968, с. 18)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конец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марризма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(1950), это вовсе не конец проблемы изучения интеракции языка и социальных факторов: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«Язык образованной части населения станет языком всего народа, потому что образованность станет всеобщей» (М.В. Панов, О литературном языке, в журнале «Русский в национальной школе», 1972)</a:t>
            </a:r>
          </a:p>
        </p:txBody>
      </p:sp>
    </p:spTree>
    <p:extLst>
      <p:ext uri="{BB962C8B-B14F-4D97-AF65-F5344CB8AC3E}">
        <p14:creationId xmlns:p14="http://schemas.microsoft.com/office/powerpoint/2010/main" val="3823552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помним, что на счет образования в работе РЯСО в основном две категории – среднее образование и высшее образование.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исходит из того, что с самого начала предполагается, что сельское население говорит на диалекте и что люди с основным образованием не являются носителями литературного языка, но просторечия – что, собственно, надо было бы исследовать вообще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 оп­ре­де­ле­нии Л. я. че­рез со­во­куп­ность его но­си­те­лей в ос­но­ву кла­дут­ся при­зна­ки, ко­то­ры­ми ли­те­ра­тур­но го­во­ря­щие лю­ди от­ли­ча­ют­ся от но­си­те­лей про­сто­ре­чия, диа­лек­тов и жар­го­нов: дан­ный нац. язык яв­ля­ет­ся для них род­ным;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53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ро­ди­лись и дли­тель­ное вре­мя (всю жизнь или б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ó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льшую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её часть) жи­вут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го­ро­де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они име­ют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выс­шее или сред­нее об­ра­зо­ва­ние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по­лу­чен­ное в учеб­ных за­ве­де­ни­ях с пре­по­да­ва­ни­ем всех пред­ме­тов на дан­ном язы­ке.» (Большая русская энциклопедия и много других,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позже Земскую)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в другом контексте, но также в связи с идеологическими предпосылками определение понятия 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hovorová čeština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Яромиром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Беличом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50-х гг. в зависимости от понятия «русская разговорная речь» как 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mluvená forma češtiny spisovné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позже подвергается критике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1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Социолингвистика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Ввиду того, что мы частично уже употребляли в работы Панова и Крысина из 60-х и 70-х гг. XX в., которые возникли на основе анкетных исследований (ср. презентации 4 и 5), мы некоторые аспекты социолингвистики уже видели и активно употребляли. Но все-таки стоит рассмотреть основные параметры дисциплины, прежде чем дискутировать понятия как «разговорная речь» или «просторечие», которые характерны для русской языковой ситуации («языковая ситуация» - тоже понятие социолингвистики)</a:t>
            </a: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этого, много вопросов описывается после 1990-ого года снова и по другому, ср. напр. в чешской среде литература об обиходно-разговорном чешском языке («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čeština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val="2535173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понятий: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Языковое сообщество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людей, объединенных какими-то общими связями (социальными, экономическими, политическими, культурными) и осуществляющих контакты друг с другом при помощи одного языка (или разных языков), распространенных в этой совокупности</a:t>
            </a:r>
          </a:p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ситуация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«социолингвистическая характеристика определённого населённого пункта, исторической или географической области, этнического региона, государства или его административных единиц, группы государств и любых других территорий, в пределах которых</a:t>
            </a:r>
          </a:p>
        </p:txBody>
      </p:sp>
    </p:spTree>
    <p:extLst>
      <p:ext uri="{BB962C8B-B14F-4D97-AF65-F5344CB8AC3E}">
        <p14:creationId xmlns:p14="http://schemas.microsoft.com/office/powerpoint/2010/main" val="921297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ареальное и социальное взаимоотношение, а также функциональное взаимодействие форм (и стилей) того или иного языка или нескольких языков. Описание языковых ситуаций отражает конкретный временной период существования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диалектов, жаргонов, функциональных стилей и других языковых вариантов и форм.»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википедия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применяется обычно к большим языковым сообществам – странам, регионам, республикам. Важен фактор времени, языковая ситуация – это состояние социально-коммуникативной системы в определенный период ее функционирования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608380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 определению Ч.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Фергюсона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«термин языковая си­туация» (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общей конфи­гурации использования языка в данное время и в данном месте и включает такие данные, как, сколько языков и какие языки используются в данном ареале, сколько че­ловек на них говорит, при каких обстоятельствах и ка­ких установок и мнений в отношении этих языков при­держиваются члены данного коллектива»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Швейцер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/Никольский 1978, с. 86)</a:t>
            </a:r>
          </a:p>
        </p:txBody>
      </p:sp>
    </p:spTree>
    <p:extLst>
      <p:ext uri="{BB962C8B-B14F-4D97-AF65-F5344CB8AC3E}">
        <p14:creationId xmlns:p14="http://schemas.microsoft.com/office/powerpoint/2010/main" val="260226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Языковая ситуация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≠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ситуация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ситуация речевого общения двух и более людей, роль тут играют: говорящий, слушающий (адресат), отношения между ними и связанная с этим тональность общения (официальная – нейтральная – дружеская), цель, средство общения (язык или его подсистема – диалект, стиль, а также паралингвистические средства – жесты, мимика), способ общения (устный/письменный, контактный/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место общения…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39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кодов (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code-switching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говорящего в процессе речевого общения с одного языка (диалекта, стиля) на другой в зависимости от условий коммуникации. Переключение кода может быть вызвано сменой адресата, изменением роли самого говорящего, темой и т.д.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(напр. иммигранты, члены меньшинств) переключение кодов может иметь очень сильную функцию для самоопределения группы (см. языковое поведение молодых турок в Германии, молодых албанцев или итальянцев в Швейцарии, молодых цыган владеющих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ромским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языком в чешской или словацкой среде и т.д.)</a:t>
            </a:r>
          </a:p>
        </p:txBody>
      </p:sp>
    </p:spTree>
    <p:extLst>
      <p:ext uri="{BB962C8B-B14F-4D97-AF65-F5344CB8AC3E}">
        <p14:creationId xmlns:p14="http://schemas.microsoft.com/office/powerpoint/2010/main" val="2315166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проявляется на всех уровнях речевой коммуникации – от владения средствами разных языков до осознания говорящим допустимости разных фонетических или акцентных вариантов, принадлежащих одному языку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булочная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ʧʲ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/ 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ʂ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поднялс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совокупность языковых особенностей, присущих какой-либо социальной группе – профессиональной, возрастной, раньше сословной и т.п.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представляют собой целостных систем коммуникации. Это именно особенности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– в виде слов, словосочетаний, синтаксических конструкций, </a:t>
            </a:r>
          </a:p>
        </p:txBody>
      </p:sp>
    </p:spTree>
    <p:extLst>
      <p:ext uri="{BB962C8B-B14F-4D97-AF65-F5344CB8AC3E}">
        <p14:creationId xmlns:p14="http://schemas.microsoft.com/office/powerpoint/2010/main" val="2457446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4384" y="180446"/>
            <a:ext cx="8562624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ударения и т.п.; основа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словарная и грамматическая – обычно мало чем отличается от характерной для данного языка (разновидности языка)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типично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арго, жаргон, сленг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три термина, к сожалению, часто употребляются как синонимы. Однако целесообразно разграничивать понятия: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это, в отличие от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или иной степени тайный язык, создаваемый специально для того, чтобы сделать речь данной социальной группы непонятной для посторонних («воровское арго»).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экспрессивная специальная лексика профессиональной группы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(компьютерный,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солдатский).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экспрессивная лексика молодежи. </a:t>
            </a:r>
          </a:p>
        </p:txBody>
      </p:sp>
    </p:spTree>
    <p:extLst>
      <p:ext uri="{BB962C8B-B14F-4D97-AF65-F5344CB8AC3E}">
        <p14:creationId xmlns:p14="http://schemas.microsoft.com/office/powerpoint/2010/main" val="10021147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733312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Койне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средство повседневного общения, которое связывает людей, говорящих на разных региональных или социальных языках (вариантах определенного языка). В роли койне могут выступать наддиалектные формы языка – своеобразные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интердиалекты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объединяющие в себе черты разных территориальных диалектов, – или один из языков, функционирующих в данном ареале.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понятие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ввел в научный оборот американский исследователь Ч.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Фергюсон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1959.  В отличие от двуязычия и многоязычия,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обозначает такую форму владения двумя разновидностями одного языка, при которой эти разновидности для целого языкового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</a:t>
            </a:r>
          </a:p>
        </p:txBody>
      </p:sp>
    </p:spTree>
    <p:extLst>
      <p:ext uri="{BB962C8B-B14F-4D97-AF65-F5344CB8AC3E}">
        <p14:creationId xmlns:p14="http://schemas.microsoft.com/office/powerpoint/2010/main" val="2859179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распределены: например, в официальных ситуациях используется литературная форма национального языка (код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а в ситуациях бытовых, повседневных, в семейном общении – другая (другие)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В типичной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диглоссийной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 кодифицированный литературный язык не является родным в прямом смысле слова (первым языком в семье) ни для кого.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Фергусон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привел языковую ситуацию в Египте (разные разновидности арабского), в Греции (разные разновидности греческого, тут, однако, позже произошло изменение, потому что бывший вариант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заменен кодифицированным вариантом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Гаити (французский и креол)</a:t>
            </a:r>
          </a:p>
        </p:txBody>
      </p:sp>
    </p:spTree>
    <p:extLst>
      <p:ext uri="{BB962C8B-B14F-4D97-AF65-F5344CB8AC3E}">
        <p14:creationId xmlns:p14="http://schemas.microsoft.com/office/powerpoint/2010/main" val="116729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«СОЦИОЛИНГВИСТИКА (социальная лингвистика) — научная дисциплина, развивающаяся на стыке языкознания, социологии, социальной психологии и этнографии и изучающая широкий комплекс проблем, связанных с социальной природой языка, его общественными функциями, механизмом воздействия социальных факторов на язык и той ролью,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играет язык в жизни общества. […]» (ЛЭС)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операционные единицы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исследования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переменные — характеризуются соотнесенностью, с одной стороны,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уровнем языковой структуры (фонологическим, морфологическим,</a:t>
            </a:r>
          </a:p>
        </p:txBody>
      </p:sp>
    </p:spTree>
    <p:extLst>
      <p:ext uri="{BB962C8B-B14F-4D97-AF65-F5344CB8AC3E}">
        <p14:creationId xmlns:p14="http://schemas.microsoft.com/office/powerpoint/2010/main" val="2917231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67755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немецкоговорящей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 Швейцарии (разные разновидности немецкого)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русистики понятие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важно в дискуссиях о древнерусской языковой ситуации, потому что Б.А. Успенский ее определил как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диглоссийную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основе отношения между церковнославянским и древнерусским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древневосточнославянским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«Языковая ситуация Древней Руси характеризуется в настоящей работе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очерк истории русского литературного языка (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XI-XIX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MG]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ситуация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такое сосуществование двух языковых систем в рамках одного языкового</a:t>
            </a:r>
          </a:p>
        </p:txBody>
      </p:sp>
    </p:spTree>
    <p:extLst>
      <p:ext uri="{BB962C8B-B14F-4D97-AF65-F5344CB8AC3E}">
        <p14:creationId xmlns:p14="http://schemas.microsoft.com/office/powerpoint/2010/main" val="458093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коллектива, когда функции этих двух систем находятся в дополнительном распределении.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Эволюция русского литературного языка связана с переходом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-русской диглоссии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-русскому двуязычию.»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.А. Успенский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12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Разговорная речь и просторечие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Разговорная речь и просторечие, это два типичных и очень важных понятия характеризующих русскую языковую ситуацию 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том не очень просто сравнить их с разновидностями в системе других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этноязыков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Чему они отвечают, и отвечают ли они вообще чему-нибудь точно?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мы сразу увидим, что эти понятия и в (русской) русистике интерпретируются не всегда одинаково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73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РАЗГОВОРНАЯ РЕЧЬ —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 устной литературной речи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обслуживающая повседневное обиходно-бытовое общение и выполняющая функции общения и воздействия. В качестве средства нац. общения складывается в эпоху формирования наций, в донац. период в функции Р. р. выступают диалекты, полудиалекты, городские койне и др.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форма существования литературного языка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р. характеризуется основными его признаками (наддиалектностью, устойчивостью, нормативностью, многофункциональностью). Р. р. — ист. категория. История Р. р. в разных нац. языках не зафиксирована источниками вследствие устной формы ее существования.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72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рус. Р. р. одни ученые (Е. А. Земская, Ю. М. Скребнев), исходя нз ее структурно-системных свойств, отделяют от кодифициров. лит. языка и рассматривают как противопоставленный ему самостоят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феномен, другие рассматривают ее в составе лит. языка как его разновидность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(О. А. Лаптева, Б. М. Гаспаров) или особый стиль (О. Б. Сиротинина, Г. Г. Инфантова).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Общие свойства устной речи проявляются в специфич. характеристиках Р. р.: неподготовленности, линейном характере, ведущем как к экономии, так и к избыточности речевых средств, непосредств. характере речевого акта. Р. р. существует в диалогич. и монологич. формах, форма речи влияет на выбор средств выражения.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517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АЗГОВОРНАЯ РЕЧЬ. Речь, которая используется в непринужденных беседах.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надо различать устную форму литературного языка и разговорный стиль с его особой речевой системностью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Основная функция разговорной речи – коммуникативная (функция общения). […] Ей присущи такие стилевые черты, как: 1) эллиптичность (пропуск звуков, частей слова, слов, частей предложения, которые можно легко восстановить в тексте); 2) прерывистость и непоследовательность речи с логической точки зрения.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92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 позиции Земской, см. следующее: «Русский литературный язык существует в двух основных разновидностях. Одну из них принято называть кодифицированным литературным языком,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другую – разговорной речью. Эти разновидности литературного языка отличаются друг от друга и с точки зрения экстралингвистической (условиями их употребления), и с точки зрения собственно языковой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«носитель литературного языка» не нашло еще в науке общепринятого определения. Мы считаем носителями литературного языка лиц: 1) для которых русский язык – родной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родившихся и выросших в городе (как правило, в речи таких лиц</a:t>
            </a:r>
          </a:p>
        </p:txBody>
      </p:sp>
    </p:spTree>
    <p:extLst>
      <p:ext uri="{BB962C8B-B14F-4D97-AF65-F5344CB8AC3E}">
        <p14:creationId xmlns:p14="http://schemas.microsoft.com/office/powerpoint/2010/main" val="2149854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диалектных черт)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высшим или средним образованием.» (Земская 1979, с. 3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цитату из БРЭ)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244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«Основная форма существования разговорной речи – </a:t>
            </a:r>
            <a:r>
              <a:rPr lang="ru-RU" sz="28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не всякая речь, протекающая в устной форме, есть речь разговорная. Такие виды устной речи, как лекция, выступление на собрании, научный доклад, радио- или телеинтервью не относятся к разговорной речи. Вообще вся сфера массовой коммуникации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 область публичной ораторской речи проходят на кодифицированном языке, тогда как разговорная речь функционирует лишь в частной сфере общения.» (там же, с. 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ситуация 70-х гг.!</a:t>
            </a:r>
          </a:p>
        </p:txBody>
      </p:sp>
    </p:spTree>
    <p:extLst>
      <p:ext uri="{BB962C8B-B14F-4D97-AF65-F5344CB8AC3E}">
        <p14:creationId xmlns:p14="http://schemas.microsoft.com/office/powerpoint/2010/main" val="25839369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«Итак, русская разговорная речь – это речь носителей литературного языка, функционирующая в устной форме в условиях непринужденного неподготовленного общения.» (там же)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Дефиниция РР Земской выходит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из системы языка, но из его носителя и из коммуникативных ситуаций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данная разновидность употребляется.</a:t>
            </a:r>
          </a:p>
        </p:txBody>
      </p:sp>
    </p:spTree>
    <p:extLst>
      <p:ext uri="{BB962C8B-B14F-4D97-AF65-F5344CB8AC3E}">
        <p14:creationId xmlns:p14="http://schemas.microsoft.com/office/powerpoint/2010/main" val="160044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синтаксическим, лексико-семантическим), с другой — с варьированием социальной структуры или социальных ситуаций. Одной 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проблем, изучаемых С., является проблема социальной дифференциации языка на всех уровнях его структуры, и в частности характер взаимосвязей между языковыми и социальными структурами,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многоаспектны и носят опосредованный характер. Структура социальной дифференциации языка многомерна и включает как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стратификационную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дифференциацию, обусловленную разнородностью социальной структуры, так и ситуативную дифференциацию, </a:t>
            </a:r>
          </a:p>
        </p:txBody>
      </p:sp>
    </p:spTree>
    <p:extLst>
      <p:ext uri="{BB962C8B-B14F-4D97-AF65-F5344CB8AC3E}">
        <p14:creationId xmlns:p14="http://schemas.microsoft.com/office/powerpoint/2010/main" val="1120867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«Просторечие – 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дна из форм национального языка, наряду с диалектной, жаргонной речью и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литературным языком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вместе с народными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говорами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жаргонами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устную некодифицированную сферу обще­на­ци­о­наль­ной речевой коммуникации — народно-разговорный язык; имеет наддиалектный характер. Просто­ре­чие, в отличие от говоров и жаргонов, — общепонятная для носителей нацио­наль­но­го языка речь.</a:t>
            </a:r>
          </a:p>
          <a:p>
            <a:pPr marL="0" indent="0">
              <a:buNone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роли, по соотношению с литературным языком просто­ре­чие — самобытная речевая сфера внутри каждого национального языка.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817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противо­по­став­лен­ное литера­тур­но­му языку, просто­ре­чие, как и литературный язык, коммуникативно значимо для всех носителей национального языка. Будучи категорией универсальной для национальных языков, просто­ре­чие в каждом из них имеет специфические особенности и свои особые взаимоотношения с литературным языком. Просто­ре­чие — термин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русистики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можно говорить лишь о сходных по функциям и составу сферах в других конкретных национальных языках (ср. франц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langue populaire, bas-langage,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чешский обиходно-разговорный язык, итал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dialetto regionale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90538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просто­ре­чии представлены единицы всех языковых уровней; на фоне литературного языка просто­ре­чие выявляется в области ударения (ср. «про́цент» — лит. «проце́нт»), произношения (ср. [мʌγа́з’ьн] — лит. [мъгʌз’и́н], морфологии (ср. «выбора́» вместо лит. «вы́боры», «хо́чут» вместо лит. «хотя́т»), лексики, фразеологии, словоупотребления («ложить» вместо «класть», «обратно» в значении «опять»). Особенно отчётливо своеобразие просто­ре­чия проявляется в употреблении элементов литературного языка (ср. «по телевизеру показывают»), в грамматическом и фонетическом оформ­ле­нии слов общего словарного фонда («тапочек», «опосля», «здеся» вместо «тапочка», «после», «здесь»).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796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просто­ре­чия характерны экспрессивно «сниженные» оценочные слова с гаммой оттенков от фамильярности до грубости, которым в литературном языке есть нейтральные синонимы (ср. пары «шарахнуть» — «ударить», «дрыхнуть» — «спать», «драпануть» — «убежать»)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 просто­ре­чие — исторически сложившаяся речевая система (на базе московского разговорного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койне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становление и развитие которой тесно связано с формированием русского национального языка (само слово «просто­ре­чие» образовалось из употреблявшегося в 16—17 вв. словосочетания «простая речь»;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60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лексикографическая фиксация — в «Российском с немецким и французским переводом словаре» И. Нордстета, 1780—82).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русское просто­ре­чие — один из источников склады­вав­ше­го­ся в 18 — начале 19 вв. литературного языка нового времени. Когда сформировалась и стала функционировать в рамках русского литературного языка разговорная речь, границы просто­ре­чия стабилизировались;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научной литературе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 и суженный взгляд на просто­ре­чие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 совокупность описанных выше речевых фактов общенародного характера, составляющих особый стилистический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573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пласт, который используется в литературном языке наряду с диалектизмами и жаргонизмами. Такое понимание просто­ре­чия находит отражение в лексикографической практике, в лексикологии — при выделении просто­реч­ной лексики и фразеологии, а также в стилистике — при квалификации отдельных форм, конструкций, вариантов произношения, характеризующихся перечисленными выше стилистическими чертами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(ЛЭС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533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4" y="260350"/>
            <a:ext cx="8722487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ПРОСТОРЕЧИЕ.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выражения, обороты, формы словоизменения,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входящие в норму литературной речи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допускаются в разговорной и могут употребляться в художест-венной речи для создания определенного колорита (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библиотекарша, вишь, захочем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др.). В разговор-ной речи просторечные элементы встречаются в фонетике, словообразовании, морфологии, синтак-сисе, лексике. Однако, введение просторечных слов, выражений, оборотов в литературную речь нарушает ее правильность - одно из главных коммуникатив-ных качеств речи.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Наддиалектная нелитературная разновидность языка горожан с невысоким уровнем культуры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Жеребило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2005,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45627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статью Киселева 2009 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Городское просторечие. 25 лет спустя », где употребляется перевод на английский «City vulgar speech phrase. 25 years after»</a:t>
            </a:r>
          </a:p>
          <a:p>
            <a:pPr marL="457200" indent="-457200"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«просторечие» включает концепт недостатка образования, определенную стигматизацию носителя: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просторечие понимается как одна из форм национального языка наряду с литературным языком, диалектами и жаргоном, то есть речь лиц,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овладевших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литературного языка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(Киселева 2009, с.68, подчеркивание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10456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«Такой подход к просторечию можно назвать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нормоцентрическим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в его рамках определяются следующие характерные особенности просторечия.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носитель просторечия,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владея разнообразием стилевых регистров и не осознавая неправильности своей речи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использует одни и те же языковые ресурсы и в обиходно-бытовой сфере, 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-ном общении.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031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кажется, что такой подход несколько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упрощает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языковую реальность: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образования не делает человека автоматически носителем литературного языка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элементы просторечия можно встретить в речи весьма образованных людей.» (Киселева 2009, с.68-69, подчеркивание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Фонетические и морфологические особенности «просторечия-1» см. Киселева (2009, с. 69-72). Фонетические явления, это часто упрощения, более сильная интеграция слов иностранного происхождения, чем допускает кодифицированная норма (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мермелад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порфель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струмент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т.д.), морфологические и лексические, это часто архаизмы и/или диалектизмы:</a:t>
            </a:r>
          </a:p>
        </p:txBody>
      </p:sp>
    </p:spTree>
    <p:extLst>
      <p:ext uri="{BB962C8B-B14F-4D97-AF65-F5344CB8AC3E}">
        <p14:creationId xmlns:p14="http://schemas.microsoft.com/office/powerpoint/2010/main" val="107562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обусловленную многообразием социальных ситуаций. С этой проблемой тесно связана проблема «язык и нация», изучая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оперирует категорией национального языка, трактуемого в сов.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яз-знаиин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социально-ист. категория, возникающая в условиях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полит. концентрации, характеризующей формирование наций. Одним из ключевых понятий С. является понятие языковой ситуации, определяемой как совокупность форм существования языка (языков, региональных койне, территориальных и социальных диалектов), обслуживающих континуум общения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общности или адм.-территориальном объединении.»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779379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доме теперь ни одного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мыша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полно,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свободных много,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сапогов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нету, Там у них где в гараже работали стояли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контейнер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польтах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пустят надо раздеться; Сколько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посмотрели? Они у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ейнои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матери живут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которая в аптеке работает// Племянница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ихная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для их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старалася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 им-то разговаривала?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можно было бы часто определить и группу диалектов, откуда данное явление происходит, ср. кодификацию некоторых приведенных явлений в лит. белорусском.</a:t>
            </a:r>
          </a:p>
        </p:txBody>
      </p:sp>
    </p:spTree>
    <p:extLst>
      <p:ext uri="{BB962C8B-B14F-4D97-AF65-F5344CB8AC3E}">
        <p14:creationId xmlns:p14="http://schemas.microsoft.com/office/powerpoint/2010/main" val="6476080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других случаях наблюдаются типичные тенденции развития русского языка, которые литературная кодификация (пока) не допускает: «Характерно употребление полных прилагательных и причастий в предикативной функции (по нормам литературного языка в подобных контекстах следует употреблять краткие формы):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перед ним виноватая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виду-то я знаю ее / а так мы незнакомые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из спряжения глаголов: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хочем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хочут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хотим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хотишь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хотит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ездить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ездию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ездиишь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ездиим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ездиют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императив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...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звонил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приедь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приедь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то еще че-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нибудь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43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это выглядит при сравнении с чешской языковой ситуацией?</a:t>
            </a: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«Обиходно-разговорный чешский язык» в качестве кандидата на роль общенационального субстандарта иногда типологически соотносят с русским просторечием, ср.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ЛЭС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Это сближение может провоцировать и внутренняя форма обоих терминов: русский термин возник для обозначения «простой, обыкновенной речи, свойственной &lt;...&gt; необразованным людям», чешский же термин был внедрен в научный обиход в 30-е годы XX века богемистами Пражского лингвистического кружка в рамках «теории языковой культуры», в соответствии с которой «литературный чешский язык» (spisovná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780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čeština) является высшей формой существования языка чешской нации и осваивается в процессе получения формального образования.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 не менее, речь может идти лишь о типологическом сближении, но никак не об отождествлении данных идиомов, которое бы противоречило как собственно лингвистическим, так и социолингвистическим критериям. </a:t>
            </a: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«обиходно-разговорный чешский язык», в отличие от русского просторечья, является си- стемным языковым образованием, характеризующимся языковой нормой [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пусть и не такой строгой, как цементированная кодификацией норма литературного чешского языка,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783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как русское просторечье системным образованием не является, [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круг носителей «обиходно-разговорного чешского языка» отнюдь не ограничивается людьми с низким уровнем языковой культуры, как у русского просторечья,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К чешскому обиходно-разговорному языку при случае обращается и университетский профессор, и директор музея, и дипломат высокого ранга, потому что такое обращение свидетельствует не о недостаточно высоком образовательном уровне говорящего, а о неформальной обстановке общения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Абсолютное большинство носителей «обиходно-разговорного чешского языка» являются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273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 и носителями «литературного чешского языка», обращаясь к нему в соответствующей ситуации общения, тогда как носитель русского просторечия, даже оказываясь в официальной ситуации, на кодифицированный русский язык не переходит, так как им не владеет, [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русское просторечье ограничено устной коммуникацией, и его фиксация в письменном тексте – нечто исключительное, в то время как фиксация «обиходно-разговорного чешского языка» в современном письменном тексте – вещь вполне обычная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12772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Суммируя сказанное, отметим, что входящий в состав чешского этнического языка так называемый «обиходно-разговорный чешский язык» (чешск.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obecná čeština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англ.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Czech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проявляет явную тенденцию к превращению в общенациональный субстандарт, поскольку является: 1) системным языковым образованием, находящимся с «литературным чешским языком» (чешск.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spisovná čeština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англ.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Czech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отношениях, близких к диглоссным; 2) активно используется большинством этнических чехов, в том числе высокообразованных; 3) активно используется не только в устном, но и в письменном дискурсе. Ни один из существующих в настоящее время русских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19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идиомов (включая различные виды просторечия, так называемые «общий жаргон» и «общий сленг») не может быть охарактеризован подобным образом, а потому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претендовать на роль общенационального субстандарта не может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(Изотов 2017,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пишет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богемист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А.И. Изотов.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ср. следующую цитату: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западнославянских странах принят термин spisovný jazyk «письменный язык» (употребляются также номинации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formální jazyk, kultuní jazyk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 - MG)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сопоставлении с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obecná čeština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«разговорный язык»). Словосочетание obecná čeština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433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обозначает базовую разновидность чешского языка, выполняющую высшую функцию стандарта [Chloupek 1986; Jedlička 1986: 57-82; Hlavsová 1988: 220-226]. Это выражение соответствует термину «разговорная речь» в русистике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(Лазуткина 2013, с. 2)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ли на самом деле? Подчеркивая, что носители «обиходно-разговорного чешского языка» (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 носители литературного языка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(SČ)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выражает то, что пишет Е.А. Земская про РРР. Функционально,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отвечает в немалой мере РРР. Но трудно определить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морфология которой отличается в большой мере от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кодификационно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она из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SČ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исключена) как часть одной и той же системы, как</a:t>
            </a:r>
          </a:p>
        </p:txBody>
      </p:sp>
    </p:spTree>
    <p:extLst>
      <p:ext uri="{BB962C8B-B14F-4D97-AF65-F5344CB8AC3E}">
        <p14:creationId xmlns:p14="http://schemas.microsoft.com/office/powerpoint/2010/main" val="20070630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Земская РРР и КЛЯ как части одной системы литературного языка, потому что OČ содержит не только большое количество форм исключенных из кодификации литературного чешского языка как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těma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hradama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klukách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hezký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muži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malýho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malejm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dělaj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divěj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rychlejc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т.п., но само выражение разных грамматических категорий (одушевленность, род) происходит частично по другому.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в разговоре стилистически относительно нейтральной, не стигматизированной и не стигматизирующей, но в то же время морфологически эксплицитно нелитературной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русской языковой ситуации просто нет. </a:t>
            </a:r>
          </a:p>
        </p:txBody>
      </p:sp>
    </p:spTree>
    <p:extLst>
      <p:ext uri="{BB962C8B-B14F-4D97-AF65-F5344CB8AC3E}">
        <p14:creationId xmlns:p14="http://schemas.microsoft.com/office/powerpoint/2010/main" val="45317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«То, что язык далеко не единообразен в социальном отношении, известно достаточно давно. Одно из первых письменно зафиксированных наблюдений, свидетельствующих об этом, относится еще к началу 17 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Гонсало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Корреас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преподаватель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Саламанкского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университета в Испании, четко разграничивал социальные разновидности языка: «Нужно отметить, что язык имеет, кроме диалектов, бытующих в провинциях, некоторые разновидности, связанные с возрастом, положением и имуществом жителей этих провинций: существует язык сельских жителей, простолюдинов, горожан, знатных господ и придворных, ученого-историка, </a:t>
            </a:r>
          </a:p>
        </p:txBody>
      </p:sp>
    </p:spTree>
    <p:extLst>
      <p:ext uri="{BB962C8B-B14F-4D97-AF65-F5344CB8AC3E}">
        <p14:creationId xmlns:p14="http://schemas.microsoft.com/office/powerpoint/2010/main" val="5706650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4180" y="296862"/>
            <a:ext cx="884790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«Исследователи морфологии РР сталкиваются с большими трудностями, которые объясняются тем, что в сфере морфологии разговорная речь имеет меньше отличий от КЛЯ, чем в синтаксисе, фонетике и словообразовании. Основное различие между РР и КЛЯ в сфере морфологии состоит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 </a:t>
            </a:r>
            <a:r>
              <a:rPr lang="ru-RU" sz="2800" u="sng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специфическом наборе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единиц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Более ярко отличают морфологию РР специфические функции ряда грамматических единиц, а также специфические количественные соотношения грамматических классов слов и словоформ.» (Земская 1983, с. 80,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87687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4180" y="296862"/>
            <a:ext cx="884790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 очень важно, что в области формальной морфологии (словоизменения) бывает типично бинарная оппозиция «правильные»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кодифициро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-ванные) и «неправильные» (некодифицированные) формы.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метро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 надо,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метра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нельзя.</a:t>
            </a:r>
          </a:p>
        </p:txBody>
      </p:sp>
    </p:spTree>
    <p:extLst>
      <p:ext uri="{BB962C8B-B14F-4D97-AF65-F5344CB8AC3E}">
        <p14:creationId xmlns:p14="http://schemas.microsoft.com/office/powerpoint/2010/main" val="39149235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 факторы, которые играют роль, наверно в языковых ситуациях – хотя в европейских языковых сообществах – довольно похожи. Но конкретные «решения», конкретные аспекты престижа того или другого кода, разновидности и их мотивации бывают разными: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русской среде в начале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был принят стандартный язык, который должен был основываться на разговорной разновидности (тогдашней) элиты (ср. идеал языка салонов, </a:t>
            </a:r>
          </a:p>
        </p:txBody>
      </p:sp>
    </p:spTree>
    <p:extLst>
      <p:ext uri="{BB962C8B-B14F-4D97-AF65-F5344CB8AC3E}">
        <p14:creationId xmlns:p14="http://schemas.microsoft.com/office/powerpoint/2010/main" val="217748745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в конечном итоге был перенят из французской среды).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чешской среде, с другой стороны, преобладал нарочито архаичный стандартный язык, на котором никто не говорил в реальной жизни (престижным был язык "золотого века", ренессанса). В связи с только постепенно реализующимся высшим образованием на чешском языке и с первоначальным отсутствием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чешскоязычных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высших элит (среда "национального возрождения" была мелкобуржуазной), никогда не удалось превратить кодифицированную разновидность в «разговорный язык» в русском смысле. С другой стороны, такие типичные нестандартные разновидности, как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0389530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подвергались серьезной стигматизации и не становились признаком отсутствия образования (ср.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van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Leeuwen-Turnovcová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ее исследования).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пишет Изотов, на этих разновидностях говорят все, образованные и не образованные, по крайней мере в Богемии.</a:t>
            </a:r>
          </a:p>
        </p:txBody>
      </p:sp>
    </p:spTree>
    <p:extLst>
      <p:ext uri="{BB962C8B-B14F-4D97-AF65-F5344CB8AC3E}">
        <p14:creationId xmlns:p14="http://schemas.microsoft.com/office/powerpoint/2010/main" val="4574049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8182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Земская, Е.А. 1979.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Русская разговорная речь: лингвистический анализ и проблемы обучения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Земская, Е.А. 1983. Морфология.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Русская разговорная речь. Фонетика, морфология, лексика, жест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Отв. ред. Е. А. Земская. Москва, 80-141.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Жеребило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Т.В. 2005.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лингвистических терминов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Назрань.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Изотов, А.И. 2017. К вопросу об общенациональном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субстандарте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чешском и русском языковых пространствах.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68, 2, 131-134.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Киселева, Л.А. 2009. Городское просторечие. 25 лет спустя.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Сибирского федерального университета. Гуманитарные науки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2009, 2, 68-77.</a:t>
            </a:r>
          </a:p>
        </p:txBody>
      </p:sp>
    </p:spTree>
    <p:extLst>
      <p:ext uri="{BB962C8B-B14F-4D97-AF65-F5344CB8AC3E}">
        <p14:creationId xmlns:p14="http://schemas.microsoft.com/office/powerpoint/2010/main" val="5306629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Крысин, Л.П. (отв. ред.) 2003.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русский язык. Социальная и функциональная дифференциация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Лазуткина, Е.М. 2013. Термин литературный язык.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Терминология и знание.  Материалы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Международного симпозиума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Отв. ред. С.Д.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Москва, 375-383.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228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Sgall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P., Hronek, J.,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Horecký, J. 1993.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Czech as a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Amsterdam/Philadelphia.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literary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Leeuwen-Turnovcová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2001. Nochmals zur Diglossie 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Böhmen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diesmal auch aus der Gender-Perspektive.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Zeitschrift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für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Slawistik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46, 251-280.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Leeuwen-Turnovcová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2002.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Familiarisierung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elaborierter Sprachstile aus der Gender-Perspektive – ein tschechisch-russischer Vergleich. In: Kusse, H.,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Unrath-Scharpenack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(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Kulturwissenschaftliche Linguistik. Beispiele aus der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Slavistik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Bochum, 249-268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7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старца, проповедника, женщин, мужчин и даже малых детей»» (Энциклопедия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 сожалению без точной цитации)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«Одной из важных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социолиигвистич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 является также проблема социальных аспектов билингвизма (двуязычия;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(взаимодействия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социально противопоставленных друг другу подсистем одного языка). В условиях билингвизма два языка сосуществуют друг с другом в рамках одного коллектива, использующего эти языки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коммуникативных сферах в зависимости от социальной ситуации и др. параметров коммуникативного акта (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 (ЛЭС) </a:t>
            </a:r>
          </a:p>
        </p:txBody>
      </p:sp>
    </p:spTree>
    <p:extLst>
      <p:ext uri="{BB962C8B-B14F-4D97-AF65-F5344CB8AC3E}">
        <p14:creationId xmlns:p14="http://schemas.microsoft.com/office/powerpoint/2010/main" val="285008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«Особое место среди проблем С. занимает проблема языковой политики — совокупности мер, предпринимаемых гос-вом, партией, классом, обществ. группировкой для изменения или сохранения существующего функционального распределения языков или языковых подсистем, для введения новых или сохранения старых языковых норм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(там же)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53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«Методы С. представляют собой синтез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процедур. Они подразделяются на методы полевого исследования и методы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анализа языкового материала. Методы полевого исследования включают анкетирование, интервьюирование,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наблюдение. Опросники, используемые при заочном выборочном анкетировании, существенно отличаются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анкет характером и числом вопросов, а также стратегией опроса, определяемой его задачей — получить сведения о речи информанта. Большое внимание уделяется составлению программы и разработке техники интервью.»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199122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5989</Words>
  <Application>Microsoft Macintosh PowerPoint</Application>
  <PresentationFormat>Bildschirmpräsentation (4:3)</PresentationFormat>
  <Paragraphs>134</Paragraphs>
  <Slides>67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67</vt:i4>
      </vt:variant>
    </vt:vector>
  </HeadingPairs>
  <TitlesOfParts>
    <vt:vector size="70" baseType="lpstr">
      <vt:lpstr>Arial</vt:lpstr>
      <vt:lpstr>Times New Roman</vt:lpstr>
      <vt:lpstr>Office-Design</vt:lpstr>
      <vt:lpstr>Современный русский язык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3368</cp:revision>
  <cp:lastPrinted>1601-01-01T00:00:00Z</cp:lastPrinted>
  <dcterms:created xsi:type="dcterms:W3CDTF">2010-03-17T05:32:37Z</dcterms:created>
  <dcterms:modified xsi:type="dcterms:W3CDTF">2024-12-10T13:11:41Z</dcterms:modified>
</cp:coreProperties>
</file>