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0" r:id="rId10"/>
    <p:sldId id="261" r:id="rId11"/>
    <p:sldId id="273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49" d="100"/>
          <a:sy n="49" d="100"/>
        </p:scale>
        <p:origin x="-91" y="-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87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770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43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3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50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2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19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03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6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77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97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8DCD6-8056-40BD-B379-D6FCDEB638E8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8A87-2C93-4558-B369-70DAFD9D29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2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86248"/>
            <a:ext cx="9144000" cy="1778488"/>
          </a:xfrm>
        </p:spPr>
        <p:txBody>
          <a:bodyPr>
            <a:normAutofit/>
          </a:bodyPr>
          <a:lstStyle/>
          <a:p>
            <a:r>
              <a:rPr lang="cs-CZ" b="1" dirty="0"/>
              <a:t>Vyrovnání se s konkurencí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028" y="2687540"/>
            <a:ext cx="5931673" cy="3784822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667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8974"/>
          </a:xfrm>
        </p:spPr>
        <p:txBody>
          <a:bodyPr/>
          <a:lstStyle/>
          <a:p>
            <a:pPr algn="ctr"/>
            <a:r>
              <a:rPr lang="cs-CZ" b="1" dirty="0"/>
              <a:t>Analýza konkurentů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43167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Jakmile společnost identifikuje své hlavní konkurenty, musí si udělat přehled o jejich </a:t>
            </a:r>
            <a:r>
              <a:rPr lang="cs-CZ" b="1" dirty="0"/>
              <a:t>strategiích, cílech a silných a slabých stránkách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Cíle - </a:t>
            </a:r>
            <a:r>
              <a:rPr lang="cs-CZ" dirty="0"/>
              <a:t>Cíle konkurentů jsou závislé na mnoha faktorech, včetně velikosti, historie, současného vedení a finanční situace. </a:t>
            </a:r>
          </a:p>
          <a:p>
            <a:r>
              <a:rPr lang="cs-CZ" b="1" dirty="0"/>
              <a:t>Silné a slabé </a:t>
            </a:r>
            <a:r>
              <a:rPr lang="cs-CZ" b="1" dirty="0" smtClean="0"/>
              <a:t>stránky - </a:t>
            </a:r>
            <a:r>
              <a:rPr lang="cs-CZ" dirty="0"/>
              <a:t>Společnost musí shromažďovat informace o silných a slabých stránkách každého z </a:t>
            </a:r>
            <a:r>
              <a:rPr lang="cs-CZ" dirty="0" smtClean="0"/>
              <a:t>konkurentů</a:t>
            </a:r>
          </a:p>
          <a:p>
            <a:r>
              <a:rPr lang="cs-CZ" b="1" dirty="0"/>
              <a:t>Výběr </a:t>
            </a:r>
            <a:r>
              <a:rPr lang="cs-CZ" b="1" dirty="0" smtClean="0"/>
              <a:t>konkurentů  </a:t>
            </a:r>
          </a:p>
          <a:p>
            <a:pPr lvl="1"/>
            <a:r>
              <a:rPr lang="cs-CZ" b="1" dirty="0"/>
              <a:t>S</a:t>
            </a:r>
            <a:r>
              <a:rPr lang="cs-CZ" b="1" dirty="0" smtClean="0"/>
              <a:t>ilní </a:t>
            </a:r>
            <a:r>
              <a:rPr lang="cs-CZ" b="1" dirty="0"/>
              <a:t>nebo </a:t>
            </a:r>
            <a:r>
              <a:rPr lang="cs-CZ" b="1" dirty="0" smtClean="0"/>
              <a:t>slabí </a:t>
            </a:r>
            <a:r>
              <a:rPr lang="cs-CZ" dirty="0" smtClean="0"/>
              <a:t>- </a:t>
            </a:r>
            <a:r>
              <a:rPr lang="cs-CZ" u="sng" dirty="0"/>
              <a:t>Většina společností zaměřuje své údery na slabé konkurenty, protože na získání jednoho procentního bodu podílu tak potřebuje méně prostředků</a:t>
            </a:r>
            <a:r>
              <a:rPr lang="cs-CZ" dirty="0"/>
              <a:t>. </a:t>
            </a:r>
            <a:endParaRPr lang="cs-CZ" dirty="0" smtClean="0"/>
          </a:p>
          <a:p>
            <a:pPr lvl="1"/>
            <a:r>
              <a:rPr lang="cs-CZ" b="1" dirty="0"/>
              <a:t>B</a:t>
            </a:r>
            <a:r>
              <a:rPr lang="cs-CZ" b="1" dirty="0" smtClean="0"/>
              <a:t>lízcí </a:t>
            </a:r>
            <a:r>
              <a:rPr lang="cs-CZ" b="1" dirty="0"/>
              <a:t>nebo </a:t>
            </a:r>
            <a:r>
              <a:rPr lang="cs-CZ" b="1" dirty="0" smtClean="0"/>
              <a:t>vzdálení </a:t>
            </a:r>
            <a:r>
              <a:rPr lang="cs-CZ" dirty="0" smtClean="0"/>
              <a:t>- </a:t>
            </a:r>
            <a:r>
              <a:rPr lang="cs-CZ" u="sng" dirty="0"/>
              <a:t>Většina společností soupeří s konkurenty, kteří se jim nejvíce podobají.</a:t>
            </a:r>
            <a:endParaRPr lang="cs-CZ" dirty="0" smtClean="0"/>
          </a:p>
          <a:p>
            <a:pPr lvl="1"/>
            <a:r>
              <a:rPr lang="cs-CZ" b="1" dirty="0" smtClean="0"/>
              <a:t>„Dobří“ </a:t>
            </a:r>
            <a:r>
              <a:rPr lang="cs-CZ" b="1" dirty="0"/>
              <a:t>nebo </a:t>
            </a:r>
            <a:r>
              <a:rPr lang="cs-CZ" b="1" dirty="0" smtClean="0"/>
              <a:t>„špatní“</a:t>
            </a:r>
            <a:r>
              <a:rPr lang="cs-CZ" dirty="0" smtClean="0"/>
              <a:t> - </a:t>
            </a:r>
            <a:r>
              <a:rPr lang="cs-CZ" u="sng" dirty="0"/>
              <a:t>V každém odvětví jsou „dobří“ a „špatní“ konkurenti. Společnost by měla podporovat své dobré konkurenty a útočit na špatné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5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59417"/>
            <a:ext cx="10515600" cy="931271"/>
          </a:xfrm>
        </p:spPr>
        <p:txBody>
          <a:bodyPr>
            <a:normAutofit fontScale="90000"/>
          </a:bodyPr>
          <a:lstStyle/>
          <a:p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3100" dirty="0"/>
              <a:t/>
            </a:r>
            <a:br>
              <a:rPr lang="cs-CZ" sz="3100" dirty="0"/>
            </a:br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4000" b="1" dirty="0" smtClean="0"/>
              <a:t>Silné a slabé stránky konkurentů</a:t>
            </a:r>
            <a:r>
              <a:rPr lang="cs-CZ" sz="4000" dirty="0"/>
              <a:t/>
            </a:r>
            <a:br>
              <a:rPr lang="cs-CZ" sz="4000" dirty="0"/>
            </a:br>
            <a:r>
              <a:rPr lang="cs-CZ" sz="3100" dirty="0" smtClean="0"/>
              <a:t/>
            </a:r>
            <a:br>
              <a:rPr lang="cs-CZ" sz="3100" dirty="0" smtClean="0"/>
            </a:br>
            <a:r>
              <a:rPr lang="cs-CZ" sz="3100" dirty="0" smtClean="0"/>
              <a:t>Tabulka </a:t>
            </a:r>
            <a:r>
              <a:rPr lang="cs-CZ" sz="3100" dirty="0"/>
              <a:t>ukazuje výsledky průzkumu společnosti, v němž byli zákazníci požádání, aby ohodnotili tři konkurenty společnosti - A, B a C - v pěti atributech.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09" y="2805193"/>
            <a:ext cx="9330244" cy="3033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3016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5186"/>
          </a:xfrm>
        </p:spPr>
        <p:txBody>
          <a:bodyPr/>
          <a:lstStyle/>
          <a:p>
            <a:pPr algn="ctr"/>
            <a:r>
              <a:rPr lang="cs-CZ" b="1" dirty="0"/>
              <a:t>Rozšíření celého trhu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40312"/>
            <a:ext cx="10515600" cy="5036651"/>
          </a:xfrm>
        </p:spPr>
        <p:txBody>
          <a:bodyPr/>
          <a:lstStyle/>
          <a:p>
            <a:r>
              <a:rPr lang="cs-CZ" dirty="0"/>
              <a:t>Dominantní firma obvykle při rozšíření trhu získá </a:t>
            </a:r>
            <a:r>
              <a:rPr lang="cs-CZ" dirty="0" smtClean="0"/>
              <a:t>nejvíce. Tržní </a:t>
            </a:r>
            <a:r>
              <a:rPr lang="cs-CZ" dirty="0"/>
              <a:t>lídr by měl hledat nové zákazníky nebo rozšířené používání současnými zákazníky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dirty="0"/>
              <a:t>NOVÍ ZÁKAZNÍCI</a:t>
            </a:r>
            <a:r>
              <a:rPr lang="cs-CZ" dirty="0"/>
              <a:t>. Každá výrobková třída má potenciál přilákat zákazníky, kteří o výrobku nevědí, nebo kteří ho odmítají kvůli ceně nebo absenci některých vlastností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b="1" dirty="0" smtClean="0"/>
              <a:t>VYŠŠÍ </a:t>
            </a:r>
            <a:r>
              <a:rPr lang="cs-CZ" b="1" dirty="0"/>
              <a:t>VYUŽÍVÁNÍ</a:t>
            </a:r>
            <a:r>
              <a:rPr lang="cs-CZ" dirty="0"/>
              <a:t>. Využívání lze zvýšit zvyšováním </a:t>
            </a:r>
            <a:r>
              <a:rPr lang="cs-CZ" b="1" dirty="0"/>
              <a:t>úrovně nebo množství spotřeby</a:t>
            </a:r>
            <a:r>
              <a:rPr lang="cs-CZ" dirty="0"/>
              <a:t> nebo zvyšováním frekvence spotřeby</a:t>
            </a:r>
          </a:p>
        </p:txBody>
      </p:sp>
    </p:spTree>
    <p:extLst>
      <p:ext uri="{BB962C8B-B14F-4D97-AF65-F5344CB8AC3E}">
        <p14:creationId xmlns:p14="http://schemas.microsoft.com/office/powerpoint/2010/main" val="268569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9882"/>
          </a:xfrm>
        </p:spPr>
        <p:txBody>
          <a:bodyPr/>
          <a:lstStyle/>
          <a:p>
            <a:pPr algn="ctr"/>
            <a:r>
              <a:rPr lang="cs-CZ" b="1" dirty="0"/>
              <a:t>Obrana tržního podílu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65008"/>
            <a:ext cx="10515600" cy="5111955"/>
          </a:xfrm>
        </p:spPr>
        <p:txBody>
          <a:bodyPr/>
          <a:lstStyle/>
          <a:p>
            <a:r>
              <a:rPr lang="cs-CZ" dirty="0"/>
              <a:t>Pokouší-li se dominantní firma expandovat na celou šířku trhu, musí přitom neustále bránit svůj současný business. </a:t>
            </a:r>
            <a:r>
              <a:rPr lang="cs-CZ" b="1" dirty="0"/>
              <a:t>Co může lídr trhu učinit, aby si ubránil své území?</a:t>
            </a:r>
            <a:r>
              <a:rPr lang="cs-CZ" dirty="0"/>
              <a:t> Nejkonstruktivnější odpovědí je </a:t>
            </a:r>
            <a:r>
              <a:rPr lang="cs-CZ" b="1" dirty="0"/>
              <a:t>nepřetržitá inovace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b="1" dirty="0" smtClean="0"/>
              <a:t>Šest obranných strategií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199" y="2547257"/>
            <a:ext cx="7120258" cy="378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52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Šest obranných strategií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9704"/>
            <a:ext cx="10515600" cy="518725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POZIČNÍ OBRANA</a:t>
            </a:r>
            <a:r>
              <a:rPr lang="cs-CZ" dirty="0"/>
              <a:t> </a:t>
            </a:r>
            <a:r>
              <a:rPr lang="cs-CZ" dirty="0" smtClean="0"/>
              <a:t>- Poziční </a:t>
            </a:r>
            <a:r>
              <a:rPr lang="cs-CZ" dirty="0"/>
              <a:t>obrana spočívá v o</a:t>
            </a:r>
            <a:r>
              <a:rPr lang="cs-CZ" u="sng" dirty="0"/>
              <a:t>bsazení nejžádoucnějšího tržního prostoru v myslích spotřebitelů</a:t>
            </a:r>
            <a:r>
              <a:rPr lang="cs-CZ" dirty="0"/>
              <a:t>, což značku činí téměř nenapadnutelnou.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KŘÍDELNÍ OBRANA</a:t>
            </a:r>
            <a:r>
              <a:rPr lang="cs-CZ" dirty="0"/>
              <a:t> </a:t>
            </a:r>
            <a:r>
              <a:rPr lang="cs-CZ" dirty="0" smtClean="0"/>
              <a:t>- Přestože </a:t>
            </a:r>
            <a:r>
              <a:rPr lang="cs-CZ" dirty="0"/>
              <a:t>je poziční obrana důležitá, měl by lídr trhu také postavit předsunutá křídla na obranu slabé </a:t>
            </a:r>
            <a:r>
              <a:rPr lang="cs-CZ" dirty="0" smtClean="0"/>
              <a:t>fronty.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PREVENTIVNÍ OBRANA</a:t>
            </a:r>
            <a:r>
              <a:rPr lang="cs-CZ" dirty="0"/>
              <a:t> </a:t>
            </a:r>
            <a:r>
              <a:rPr lang="cs-CZ" dirty="0" smtClean="0"/>
              <a:t>- Agresivnějším </a:t>
            </a:r>
            <a:r>
              <a:rPr lang="cs-CZ" dirty="0"/>
              <a:t>manévrem je </a:t>
            </a:r>
            <a:r>
              <a:rPr lang="cs-CZ" u="sng" dirty="0"/>
              <a:t>zaútočit dříve, než tak učiní nepřítel</a:t>
            </a:r>
            <a:r>
              <a:rPr lang="cs-CZ" dirty="0"/>
              <a:t>. </a:t>
            </a:r>
            <a:endParaRPr lang="cs-CZ" dirty="0" smtClean="0"/>
          </a:p>
          <a:p>
            <a:pPr marL="514350" lvl="0" indent="-514350">
              <a:buFont typeface="+mj-lt"/>
              <a:buAutoNum type="arabicPeriod"/>
            </a:pPr>
            <a:r>
              <a:rPr lang="cs-CZ" b="1" dirty="0"/>
              <a:t>OBRANA PROTIÚTOKEM</a:t>
            </a:r>
            <a:r>
              <a:rPr lang="cs-CZ" dirty="0"/>
              <a:t> </a:t>
            </a:r>
            <a:r>
              <a:rPr lang="cs-CZ" dirty="0" smtClean="0"/>
              <a:t> - </a:t>
            </a:r>
            <a:r>
              <a:rPr lang="cs-CZ" u="sng" dirty="0"/>
              <a:t>Účinný protiútok spočívá v napadení hlavního území protivníka, aby se musel stáhnout a bránit ho.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MOBILNÍ OBRANA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Rozšíření trhu spočívá v přesunu ohniska ze současného výrobku na samotnou potřebu v jeho pozadí.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OBRANA STAŽENÍM</a:t>
            </a:r>
            <a:r>
              <a:rPr lang="cs-CZ" dirty="0"/>
              <a:t> </a:t>
            </a:r>
            <a:r>
              <a:rPr lang="cs-CZ" dirty="0" smtClean="0"/>
              <a:t>– Pokud společnosti </a:t>
            </a:r>
            <a:r>
              <a:rPr lang="cs-CZ" dirty="0"/>
              <a:t>již nedokáží ubránit své celé </a:t>
            </a:r>
            <a:r>
              <a:rPr lang="cs-CZ" dirty="0" smtClean="0"/>
              <a:t>území, nejlepší </a:t>
            </a:r>
            <a:r>
              <a:rPr lang="cs-CZ" dirty="0"/>
              <a:t>strategií se v takových případech jeví </a:t>
            </a:r>
            <a:r>
              <a:rPr lang="cs-CZ" u="sng" dirty="0"/>
              <a:t>plánovité </a:t>
            </a:r>
            <a:r>
              <a:rPr lang="cs-CZ" u="sng" dirty="0" smtClean="0"/>
              <a:t>stažení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653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459"/>
          </a:xfrm>
        </p:spPr>
        <p:txBody>
          <a:bodyPr/>
          <a:lstStyle/>
          <a:p>
            <a:pPr algn="ctr"/>
            <a:r>
              <a:rPr lang="cs-CZ" b="1" dirty="0"/>
              <a:t>Strategie tržních vyzyvatelů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2584"/>
            <a:ext cx="10515600" cy="5004379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Mnoho tržních vyzyvatelů se dostalo do popředí nebo dokonce předstihlo tržního lídra</a:t>
            </a:r>
            <a:r>
              <a:rPr lang="cs-CZ" dirty="0" smtClean="0"/>
              <a:t>. </a:t>
            </a:r>
            <a:r>
              <a:rPr lang="cs-CZ" dirty="0"/>
              <a:t>Vyzyvatel se musí rozhodnout na koho zaútočit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/>
              <a:t>Může zaútočit na tržního lídra</a:t>
            </a:r>
            <a:r>
              <a:rPr lang="cs-CZ" dirty="0"/>
              <a:t>. Jedná se o vysoce riskantní, ale i potenciálně vysoce ziskovou strategii, která má smysl, pokud lídr trh neobsluhuje dobře</a:t>
            </a:r>
            <a:r>
              <a:rPr lang="cs-CZ" dirty="0" smtClean="0"/>
              <a:t>.</a:t>
            </a:r>
          </a:p>
          <a:p>
            <a:r>
              <a:rPr lang="cs-CZ" b="1" dirty="0"/>
              <a:t>Může zaútočit na firmy stejné velikosti, </a:t>
            </a:r>
            <a:r>
              <a:rPr lang="cs-CZ" dirty="0"/>
              <a:t>které si nevedou dobře a jsou nedostatečně financovány. </a:t>
            </a:r>
            <a:endParaRPr lang="cs-CZ" dirty="0" smtClean="0"/>
          </a:p>
          <a:p>
            <a:r>
              <a:rPr lang="cs-CZ" b="1" dirty="0"/>
              <a:t>Může zaútočit na malé místní a regionální firmy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1882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760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VÝBĚR OBECNÉ STRATEGIE ÚTOKU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32734"/>
            <a:ext cx="10515600" cy="514422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Frontální útok</a:t>
            </a:r>
            <a:r>
              <a:rPr lang="cs-CZ" dirty="0"/>
              <a:t>. Při čistě frontálním útoku se útočník chce vyrovnat výrobku, reklamě, ceně a distribuci protivníka.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Křídelní útok</a:t>
            </a:r>
            <a:r>
              <a:rPr lang="cs-CZ" dirty="0"/>
              <a:t>. Křídelní útok může být veden ve dvou strategických dimenzích - geografické a segmentové.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Útok obklíčením</a:t>
            </a:r>
            <a:r>
              <a:rPr lang="cs-CZ" dirty="0"/>
              <a:t>. Obkličovací manévr je pokusem o získání značné části území nepřítele obkličovacím úderem.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Obejití nepřítele</a:t>
            </a:r>
            <a:r>
              <a:rPr lang="cs-CZ" dirty="0"/>
              <a:t>. Znamená vyhnout se nepříteli a rozšířit základnu zdrojů útokem na snadnější trhy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Technologický odskok</a:t>
            </a:r>
            <a:r>
              <a:rPr lang="cs-CZ" dirty="0"/>
              <a:t>. Technologický odskok je strategií obejití uplatňovaná v </a:t>
            </a:r>
            <a:r>
              <a:rPr lang="cs-CZ" dirty="0" err="1"/>
              <a:t>high-tech</a:t>
            </a:r>
            <a:r>
              <a:rPr lang="cs-CZ" dirty="0"/>
              <a:t> odvětvích. Vyzyvatel se netrpělivě věnuje výzkumu a vývoji budoucí technologie, a pak zahájí </a:t>
            </a:r>
            <a:r>
              <a:rPr lang="cs-CZ" dirty="0" smtClean="0"/>
              <a:t>útok.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Partyzánská válka</a:t>
            </a:r>
            <a:r>
              <a:rPr lang="cs-CZ" dirty="0"/>
              <a:t>. </a:t>
            </a:r>
            <a:r>
              <a:rPr lang="cs-CZ" dirty="0" smtClean="0"/>
              <a:t>Sestává </a:t>
            </a:r>
            <a:r>
              <a:rPr lang="cs-CZ" dirty="0"/>
              <a:t>z provádění občasných malých útoků za účelem znepokojování a demoralizace </a:t>
            </a:r>
            <a:r>
              <a:rPr lang="cs-CZ" dirty="0" smtClean="0"/>
              <a:t>protivníka.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47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609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VOLBA KONKRÉTNÍ STRATEGIE ÚTOKU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11220"/>
            <a:ext cx="10515600" cy="5165743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Cenový diskont</a:t>
            </a:r>
            <a:r>
              <a:rPr lang="cs-CZ" dirty="0"/>
              <a:t>. Vyzyvatel může nabídnout srovnatelný výrobek za nižší cenu. </a:t>
            </a:r>
            <a:endParaRPr lang="cs-CZ" dirty="0" smtClean="0"/>
          </a:p>
          <a:p>
            <a:r>
              <a:rPr lang="cs-CZ" b="1" dirty="0"/>
              <a:t>Levnější zboží.</a:t>
            </a:r>
            <a:r>
              <a:rPr lang="cs-CZ" dirty="0"/>
              <a:t> Vyzyvatel může nabídnout výrobek průměrné nebo nižší kvality za mnohem nižší cenu. </a:t>
            </a:r>
            <a:endParaRPr lang="cs-CZ" dirty="0" smtClean="0"/>
          </a:p>
          <a:p>
            <a:r>
              <a:rPr lang="cs-CZ" b="1" dirty="0"/>
              <a:t>Kvalitní zboží za nižší ceny</a:t>
            </a:r>
            <a:r>
              <a:rPr lang="cs-CZ" dirty="0"/>
              <a:t>. </a:t>
            </a:r>
            <a:r>
              <a:rPr lang="cs-CZ" dirty="0" smtClean="0"/>
              <a:t>Spojují </a:t>
            </a:r>
            <a:r>
              <a:rPr lang="cs-CZ" dirty="0"/>
              <a:t>nízké ceny s vysokou </a:t>
            </a:r>
            <a:r>
              <a:rPr lang="cs-CZ" dirty="0" smtClean="0"/>
              <a:t>kvalitou.</a:t>
            </a:r>
          </a:p>
          <a:p>
            <a:pPr lvl="0"/>
            <a:r>
              <a:rPr lang="cs-CZ" b="1" dirty="0"/>
              <a:t>Prestižní zboží</a:t>
            </a:r>
            <a:r>
              <a:rPr lang="cs-CZ" dirty="0"/>
              <a:t>. </a:t>
            </a:r>
            <a:r>
              <a:rPr lang="cs-CZ" dirty="0" smtClean="0"/>
              <a:t>Výrobek </a:t>
            </a:r>
            <a:r>
              <a:rPr lang="cs-CZ" dirty="0"/>
              <a:t>vyšší kvality a </a:t>
            </a:r>
            <a:r>
              <a:rPr lang="cs-CZ" dirty="0" smtClean="0"/>
              <a:t>účtování </a:t>
            </a:r>
            <a:r>
              <a:rPr lang="cs-CZ" dirty="0"/>
              <a:t>vyšší </a:t>
            </a:r>
            <a:r>
              <a:rPr lang="cs-CZ" dirty="0" smtClean="0"/>
              <a:t>ceny </a:t>
            </a:r>
            <a:r>
              <a:rPr lang="cs-CZ" dirty="0"/>
              <a:t>než lídr. </a:t>
            </a:r>
            <a:endParaRPr lang="cs-CZ" dirty="0" smtClean="0"/>
          </a:p>
          <a:p>
            <a:pPr lvl="0"/>
            <a:r>
              <a:rPr lang="cs-CZ" b="1" dirty="0"/>
              <a:t>Rozšíření </a:t>
            </a:r>
            <a:r>
              <a:rPr lang="cs-CZ" b="1" dirty="0" smtClean="0"/>
              <a:t>výrobku. </a:t>
            </a:r>
            <a:r>
              <a:rPr lang="cs-CZ" dirty="0" smtClean="0"/>
              <a:t>Zavedení </a:t>
            </a:r>
            <a:r>
              <a:rPr lang="cs-CZ" dirty="0"/>
              <a:t>rozsáhlejšího výrobkového sortimentu a </a:t>
            </a:r>
            <a:r>
              <a:rPr lang="cs-CZ" dirty="0" smtClean="0"/>
              <a:t>poskytnutí </a:t>
            </a:r>
            <a:r>
              <a:rPr lang="cs-CZ" dirty="0"/>
              <a:t>tak zákazníkům </a:t>
            </a:r>
            <a:r>
              <a:rPr lang="cs-CZ" dirty="0" smtClean="0"/>
              <a:t>většího výběru.</a:t>
            </a:r>
          </a:p>
          <a:p>
            <a:pPr lvl="0"/>
            <a:r>
              <a:rPr lang="cs-CZ" b="1" dirty="0"/>
              <a:t>Výrobková </a:t>
            </a:r>
            <a:r>
              <a:rPr lang="cs-CZ" b="1" dirty="0" smtClean="0"/>
              <a:t>inovace</a:t>
            </a:r>
          </a:p>
          <a:p>
            <a:pPr lvl="0"/>
            <a:r>
              <a:rPr lang="cs-CZ" b="1" dirty="0"/>
              <a:t>Zlepšené </a:t>
            </a:r>
            <a:r>
              <a:rPr lang="cs-CZ" b="1" dirty="0" smtClean="0"/>
              <a:t>služby</a:t>
            </a:r>
          </a:p>
          <a:p>
            <a:pPr lvl="0"/>
            <a:r>
              <a:rPr lang="cs-CZ" b="1" dirty="0"/>
              <a:t>Distribuční inovace</a:t>
            </a:r>
            <a:r>
              <a:rPr lang="cs-CZ" dirty="0"/>
              <a:t>. Vyzyvatel by mohl vytvořit nový distribuční kanál</a:t>
            </a:r>
            <a:r>
              <a:rPr lang="cs-CZ" dirty="0" smtClean="0"/>
              <a:t>.</a:t>
            </a:r>
          </a:p>
          <a:p>
            <a:pPr lvl="0"/>
            <a:r>
              <a:rPr lang="cs-CZ" b="1" dirty="0"/>
              <a:t>Snížení výrobních nákladů</a:t>
            </a:r>
            <a:r>
              <a:rPr lang="cs-CZ" dirty="0"/>
              <a:t>. </a:t>
            </a:r>
            <a:endParaRPr lang="cs-CZ" dirty="0" smtClean="0"/>
          </a:p>
          <a:p>
            <a:pPr lvl="0"/>
            <a:r>
              <a:rPr lang="cs-CZ" b="1" dirty="0"/>
              <a:t>Intenzivní reklama a podpora prodeje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467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336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Strategie tržních následovatelů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00462"/>
            <a:ext cx="10515600" cy="5176501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Padělatel.</a:t>
            </a:r>
            <a:r>
              <a:rPr lang="cs-CZ" dirty="0"/>
              <a:t> Padělatel napodobuje výrobek a balení lídra a prodává ho na černém trhu nebo prostřednictvím dealerů se špatnou pověstí. </a:t>
            </a:r>
            <a:r>
              <a:rPr lang="cs-CZ" b="1" dirty="0" err="1" smtClean="0"/>
              <a:t>Klonovač</a:t>
            </a:r>
            <a:r>
              <a:rPr lang="cs-CZ" dirty="0"/>
              <a:t>. </a:t>
            </a:r>
            <a:r>
              <a:rPr lang="cs-CZ" dirty="0" err="1"/>
              <a:t>Klonovač</a:t>
            </a:r>
            <a:r>
              <a:rPr lang="cs-CZ" dirty="0"/>
              <a:t> napodobuje s nepatnými odchylkami výrobky, název a balení lídra. </a:t>
            </a:r>
          </a:p>
          <a:p>
            <a:pPr lvl="0"/>
            <a:r>
              <a:rPr lang="cs-CZ" b="1" dirty="0"/>
              <a:t>Imitátor</a:t>
            </a:r>
            <a:r>
              <a:rPr lang="cs-CZ" dirty="0"/>
              <a:t>. Imitátor některé prvky od lídra okopíruje, ale ponechává určitou diferenciaci v balení, reklamě, cenách nebo lokalitě. Imitátor lídrovi nevadí do té doby, dokud na něho agresivně nezaútočí. </a:t>
            </a:r>
          </a:p>
          <a:p>
            <a:pPr lvl="0"/>
            <a:r>
              <a:rPr lang="cs-CZ" b="1" dirty="0"/>
              <a:t>Adaptér</a:t>
            </a:r>
            <a:r>
              <a:rPr lang="cs-CZ" dirty="0"/>
              <a:t>. Adaptér přebírá výrobky lídra a předělává je nebo vylepšuje. Může se rozhodnout prodávat odlišným trhům, ale často z něho vyroste budoucí vyzyvatel, jak učinilo mnoho japonských firem poté, co přejalo a zlepšilo výrobky vyvinuté jinde.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35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07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Druhy konkurence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46205"/>
            <a:ext cx="10515600" cy="56056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Konkurence </a:t>
            </a:r>
            <a:r>
              <a:rPr lang="cs-CZ" dirty="0"/>
              <a:t>= soutěž, střetávání různých zájmů různých subjektů na trhu. Tržní subjekty vstupují na trh s jiným cílem a zájmem (výrobci chtějí maximální zisk, domácnosti maximální užitek za co nejnižší cenu)</a:t>
            </a:r>
          </a:p>
          <a:p>
            <a:pPr marL="0" indent="0">
              <a:buNone/>
            </a:pPr>
            <a:r>
              <a:rPr lang="cs-CZ" b="1" u="sng" dirty="0" smtClean="0"/>
              <a:t>Druhy konkurence</a:t>
            </a:r>
            <a:endParaRPr lang="cs-CZ" u="sng" dirty="0"/>
          </a:p>
          <a:p>
            <a:pPr marL="0" indent="0">
              <a:buNone/>
            </a:pPr>
            <a:r>
              <a:rPr lang="cs-CZ" b="1" dirty="0"/>
              <a:t>1) konkurence napříč trhem</a:t>
            </a:r>
          </a:p>
          <a:p>
            <a:pPr marL="0" indent="0">
              <a:buNone/>
            </a:pPr>
            <a:r>
              <a:rPr lang="cs-CZ" dirty="0"/>
              <a:t>-	konkurence mezi nabídkou a poptávkou</a:t>
            </a:r>
          </a:p>
          <a:p>
            <a:pPr marL="0" indent="0">
              <a:buNone/>
            </a:pPr>
            <a:r>
              <a:rPr lang="cs-CZ" dirty="0"/>
              <a:t>-	výrobci chtějí maximální zisk, domácnosti zase maximální užitek za co nejnižší cenu</a:t>
            </a:r>
          </a:p>
          <a:p>
            <a:pPr marL="0" indent="0">
              <a:buNone/>
            </a:pPr>
            <a:r>
              <a:rPr lang="cs-CZ" b="1" dirty="0" smtClean="0"/>
              <a:t>2</a:t>
            </a:r>
            <a:r>
              <a:rPr lang="cs-CZ" b="1" dirty="0"/>
              <a:t>) konkurence na straně poptávky</a:t>
            </a:r>
          </a:p>
          <a:p>
            <a:pPr marL="0" indent="0">
              <a:buNone/>
            </a:pPr>
            <a:r>
              <a:rPr lang="cs-CZ" dirty="0"/>
              <a:t>-	soutěž mezi kupujícími</a:t>
            </a:r>
          </a:p>
          <a:p>
            <a:pPr marL="0" indent="0">
              <a:buNone/>
            </a:pPr>
            <a:r>
              <a:rPr lang="cs-CZ" dirty="0"/>
              <a:t>-	cílem kupujícího je uspokojit potřeby, získat zboží i na úkor jiných kupujících</a:t>
            </a:r>
          </a:p>
          <a:p>
            <a:pPr marL="0" indent="0">
              <a:buNone/>
            </a:pPr>
            <a:r>
              <a:rPr lang="cs-CZ" b="1" dirty="0" smtClean="0"/>
              <a:t>3</a:t>
            </a:r>
            <a:r>
              <a:rPr lang="cs-CZ" b="1" dirty="0"/>
              <a:t>) konkurence na straně nabídky</a:t>
            </a:r>
          </a:p>
          <a:p>
            <a:pPr marL="0" indent="0">
              <a:buNone/>
            </a:pPr>
            <a:r>
              <a:rPr lang="cs-CZ" dirty="0"/>
              <a:t>-	nastává za situace, kdy nabídka převyšuje poptávku</a:t>
            </a:r>
          </a:p>
          <a:p>
            <a:pPr marL="0" indent="0">
              <a:buNone/>
            </a:pPr>
            <a:r>
              <a:rPr lang="cs-CZ" dirty="0"/>
              <a:t>-	soutěž prodávajících – jde jim o to, aby maximalizovali zisky, jde ale také o to, aby minimalizovali zisky konkurence, chtějí zlikvidovat konkurenci s cílem ovládnout trh.</a:t>
            </a:r>
          </a:p>
          <a:p>
            <a:pPr marL="0" indent="0">
              <a:buNone/>
            </a:pPr>
            <a:r>
              <a:rPr lang="cs-CZ" b="1" dirty="0" smtClean="0"/>
              <a:t>4</a:t>
            </a:r>
            <a:r>
              <a:rPr lang="cs-CZ" b="1" dirty="0"/>
              <a:t>) </a:t>
            </a:r>
            <a:r>
              <a:rPr lang="cs-CZ" b="1" dirty="0" err="1"/>
              <a:t>hyperkonkurence</a:t>
            </a:r>
            <a:endParaRPr lang="cs-CZ" b="1" dirty="0"/>
          </a:p>
          <a:p>
            <a:pPr marL="0" indent="0">
              <a:buNone/>
            </a:pPr>
            <a:r>
              <a:rPr lang="cs-CZ" dirty="0" err="1"/>
              <a:t>Hyperkonkurence</a:t>
            </a:r>
            <a:r>
              <a:rPr lang="cs-CZ" dirty="0"/>
              <a:t> je pojem, který označuje situaci na trhu ve chvíli, kdy technologie nebo nabídky firem jsou natolik nové, že standardy a pravidla vzájemného soupeření firem jsou teprve vytvářeny, čímž vznikají konkurenční výhody, které nejsou dlouhodobě udržitelné.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998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43123"/>
            <a:ext cx="10515600" cy="1097281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Další dělení konkurence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91478"/>
            <a:ext cx="10515600" cy="4785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/>
              <a:t>Každý výrobce chce vydělat co nejvíce – musí kupující nalákat a podle toho, jak to dělá, rozlišujeme: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r>
              <a:rPr lang="cs-CZ" b="1" dirty="0" smtClean="0"/>
              <a:t>a</a:t>
            </a:r>
            <a:r>
              <a:rPr lang="cs-CZ" b="1" dirty="0"/>
              <a:t>) cenová konkurence = cenová válka</a:t>
            </a:r>
            <a:endParaRPr lang="cs-CZ" dirty="0"/>
          </a:p>
          <a:p>
            <a:pPr marL="0" lvl="0" indent="0">
              <a:buNone/>
            </a:pPr>
            <a:r>
              <a:rPr lang="cs-CZ" u="sng" dirty="0"/>
              <a:t>spočívá ve zdánlivě nesmyslném dobrovolném snižování ceny ze strany výrobců</a:t>
            </a:r>
            <a:r>
              <a:rPr lang="cs-CZ" dirty="0"/>
              <a:t> – dělají to dobrovolně, aby zničili konkurenci – pak budou na trhu sami a mohou diktovat ceny. </a:t>
            </a:r>
            <a:r>
              <a:rPr lang="cs-CZ" u="sng" dirty="0"/>
              <a:t>Jde tedy o ovládnutí trhu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  <a:r>
              <a:rPr lang="cs-CZ" b="1" dirty="0" smtClean="0"/>
              <a:t>b</a:t>
            </a:r>
            <a:r>
              <a:rPr lang="cs-CZ" b="1" dirty="0"/>
              <a:t>) necenová konkurence</a:t>
            </a:r>
            <a:endParaRPr lang="cs-CZ" dirty="0"/>
          </a:p>
          <a:p>
            <a:pPr marL="0" lvl="0" indent="0">
              <a:buNone/>
            </a:pPr>
            <a:r>
              <a:rPr lang="cs-CZ" dirty="0"/>
              <a:t>podstata spočívá ve zvyšování pohodlí zákazníka. </a:t>
            </a:r>
          </a:p>
          <a:p>
            <a:pPr marL="0" indent="0">
              <a:buNone/>
            </a:pPr>
            <a:r>
              <a:rPr lang="cs-CZ" dirty="0"/>
              <a:t>např. poskytování zdánlivých slev (3+1 zdarma), servis – dovoz domů, poštovné zdarma, nákup na splátky, obal prodává…</a:t>
            </a:r>
          </a:p>
        </p:txBody>
      </p:sp>
    </p:spTree>
    <p:extLst>
      <p:ext uri="{BB962C8B-B14F-4D97-AF65-F5344CB8AC3E}">
        <p14:creationId xmlns:p14="http://schemas.microsoft.com/office/powerpoint/2010/main" val="324500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9720"/>
          </a:xfrm>
        </p:spPr>
        <p:txBody>
          <a:bodyPr/>
          <a:lstStyle/>
          <a:p>
            <a:pPr algn="ctr"/>
            <a:r>
              <a:rPr lang="cs-CZ" b="1" dirty="0" smtClean="0"/>
              <a:t>Výhody a nevýhody konkurence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94846"/>
            <a:ext cx="10515600" cy="4682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Výhody konkurence</a:t>
            </a:r>
            <a:endParaRPr lang="cs-CZ" dirty="0"/>
          </a:p>
          <a:p>
            <a:r>
              <a:rPr lang="cs-CZ" dirty="0"/>
              <a:t>- dochází ke snižování cen (výhoda ze strany kupujících)</a:t>
            </a:r>
          </a:p>
          <a:p>
            <a:r>
              <a:rPr lang="cs-CZ" dirty="0"/>
              <a:t>- zlepšení služeb, zvýšení pohodlí</a:t>
            </a:r>
          </a:p>
          <a:p>
            <a:r>
              <a:rPr lang="cs-CZ" dirty="0"/>
              <a:t>- zavádějí se inovace, zvyšuje se kvalita, vznikají technické vynálezy</a:t>
            </a:r>
          </a:p>
          <a:p>
            <a:r>
              <a:rPr lang="cs-CZ" dirty="0"/>
              <a:t>- pokrok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Nevýhody konkurence:</a:t>
            </a:r>
            <a:endParaRPr lang="cs-CZ" dirty="0"/>
          </a:p>
          <a:p>
            <a:r>
              <a:rPr lang="cs-CZ" dirty="0"/>
              <a:t>- klamavá reklama</a:t>
            </a:r>
          </a:p>
          <a:p>
            <a:r>
              <a:rPr lang="cs-CZ" dirty="0"/>
              <a:t>- likviduje konkurenci</a:t>
            </a:r>
          </a:p>
          <a:p>
            <a:r>
              <a:rPr lang="cs-CZ" dirty="0"/>
              <a:t>- obrovský nápor na zdroje (lidské, materiální, přírodní…)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402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54443"/>
            <a:ext cx="10515600" cy="73151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Jaké údaje o vás konkurenti sledují?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0285" y="1452844"/>
            <a:ext cx="5771429" cy="4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4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Konkurenční síly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>
            <a:normAutofit fontScale="92500" lnSpcReduction="10000"/>
          </a:bodyPr>
          <a:lstStyle/>
          <a:p>
            <a:r>
              <a:rPr lang="cs-CZ" b="1" u="sng" dirty="0" smtClean="0"/>
              <a:t>Pět </a:t>
            </a:r>
            <a:r>
              <a:rPr lang="cs-CZ" b="1" u="sng" dirty="0"/>
              <a:t>sil, které rozhodují o vlastní dlouhodobé atraktivitě </a:t>
            </a:r>
            <a:r>
              <a:rPr lang="cs-CZ" b="1" u="sng" dirty="0" smtClean="0"/>
              <a:t>trhu: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Hrozba silné rivality </a:t>
            </a:r>
            <a:r>
              <a:rPr lang="cs-CZ" b="1" dirty="0" smtClean="0"/>
              <a:t>segmentu - </a:t>
            </a:r>
            <a:r>
              <a:rPr lang="cs-CZ" dirty="0"/>
              <a:t>Segment je neatraktivní, jestliže v něm již působí četní a silní nebo agresivní konkurenti</a:t>
            </a:r>
            <a:endParaRPr lang="cs-CZ" b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Hrozba nově vstupujících </a:t>
            </a:r>
            <a:r>
              <a:rPr lang="cs-CZ" b="1" dirty="0" smtClean="0"/>
              <a:t>konkurentů - </a:t>
            </a:r>
            <a:r>
              <a:rPr lang="cs-CZ" dirty="0"/>
              <a:t>Nejatraktivnější segment je ten, jehož bariéry vstupu jsou vysoké a bariéry výstupu nízké</a:t>
            </a:r>
            <a:endParaRPr lang="cs-CZ" b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Hrozba </a:t>
            </a:r>
            <a:r>
              <a:rPr lang="cs-CZ" b="1" dirty="0" smtClean="0"/>
              <a:t>náhražek - </a:t>
            </a:r>
            <a:r>
              <a:rPr lang="cs-CZ" dirty="0"/>
              <a:t>Segment je neatraktivní, když existují skutečné nebo potenciální náhražky produktu - tedy to, co může produkt nahradit</a:t>
            </a:r>
            <a:endParaRPr lang="cs-CZ" b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Hrozba rostoucí vyjednávací síly </a:t>
            </a:r>
            <a:r>
              <a:rPr lang="cs-CZ" b="1" dirty="0" smtClean="0"/>
              <a:t>zákazníků - </a:t>
            </a:r>
            <a:r>
              <a:rPr lang="cs-CZ" dirty="0"/>
              <a:t>Segment je neatraktivní, mají-li zákazníci velkou nebo vzrůstající vyjednávací sílu</a:t>
            </a:r>
            <a:endParaRPr lang="cs-CZ" b="1" dirty="0" smtClean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Hrozba vzrůstající vyjednávací síly </a:t>
            </a:r>
            <a:r>
              <a:rPr lang="cs-CZ" b="1" dirty="0" smtClean="0"/>
              <a:t>dodavatelů - </a:t>
            </a:r>
            <a:r>
              <a:rPr lang="cs-CZ" dirty="0"/>
              <a:t>Segment je neatraktivní, jsou-li dodavatelé schopni zvyšovat ceny nebo snižovat dodávaném množství</a:t>
            </a:r>
          </a:p>
        </p:txBody>
      </p:sp>
    </p:spTree>
    <p:extLst>
      <p:ext uri="{BB962C8B-B14F-4D97-AF65-F5344CB8AC3E}">
        <p14:creationId xmlns:p14="http://schemas.microsoft.com/office/powerpoint/2010/main" val="31640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Pět </a:t>
            </a:r>
            <a:r>
              <a:rPr lang="cs-CZ" b="1" dirty="0"/>
              <a:t>sil, které rozhodují o </a:t>
            </a:r>
            <a:r>
              <a:rPr lang="cs-CZ" b="1" dirty="0" smtClean="0"/>
              <a:t>atraktivitě trhu</a:t>
            </a:r>
            <a:endParaRPr lang="cs-CZ" b="1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9558" y="1785769"/>
            <a:ext cx="7734747" cy="460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17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/>
          <a:lstStyle/>
          <a:p>
            <a:pPr algn="ctr"/>
            <a:r>
              <a:rPr lang="cs-CZ" b="1" dirty="0"/>
              <a:t>Identifikace </a:t>
            </a:r>
            <a:r>
              <a:rPr lang="cs-CZ" b="1" dirty="0" smtClean="0"/>
              <a:t>konkurentů -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3527"/>
            <a:ext cx="10515600" cy="4793436"/>
          </a:xfrm>
        </p:spPr>
        <p:txBody>
          <a:bodyPr>
            <a:normAutofit/>
          </a:bodyPr>
          <a:lstStyle/>
          <a:p>
            <a:r>
              <a:rPr lang="cs-CZ" u="sng" dirty="0"/>
              <a:t>Konkurenční krátkozrakost, soustřeďování se na existující konkurenty, a nikoliv na latentní konkurenty, některé firmy </a:t>
            </a:r>
            <a:r>
              <a:rPr lang="cs-CZ" u="sng" dirty="0" smtClean="0"/>
              <a:t>zničila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807664"/>
              </p:ext>
            </p:extLst>
          </p:nvPr>
        </p:nvGraphicFramePr>
        <p:xfrm>
          <a:off x="1152523" y="2324099"/>
          <a:ext cx="10201276" cy="4133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2844"/>
                <a:gridCol w="3621143"/>
                <a:gridCol w="5897289"/>
              </a:tblGrid>
              <a:tr h="9434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>
                          <a:effectLst/>
                        </a:rPr>
                        <a:t>Přímé konkurenční produkty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 x </a:t>
                      </a:r>
                      <a:r>
                        <a:rPr lang="cs-CZ" sz="1600" b="1" u="none" strike="noStrike" dirty="0" err="1">
                          <a:effectLst/>
                        </a:rPr>
                        <a:t>Knorr</a:t>
                      </a:r>
                      <a:r>
                        <a:rPr lang="cs-CZ" sz="1600" b="1" u="none" strike="noStrike" dirty="0">
                          <a:effectLst/>
                        </a:rPr>
                        <a:t> x Maggi v podobě konkrétních instantních polévek, např. česnekové, rajské nebo gulášové.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0910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2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>
                          <a:effectLst/>
                        </a:rPr>
                        <a:t>Příbuzné produkty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 x </a:t>
                      </a:r>
                      <a:r>
                        <a:rPr lang="cs-CZ" sz="1600" b="1" u="none" strike="noStrike" dirty="0" err="1">
                          <a:effectLst/>
                        </a:rPr>
                        <a:t>Podravka</a:t>
                      </a:r>
                      <a:r>
                        <a:rPr lang="cs-CZ" sz="1600" b="1" u="none" strike="noStrike" dirty="0">
                          <a:effectLst/>
                        </a:rPr>
                        <a:t> x Maggi v podobě klasických sáčkových polévek.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195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3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>
                          <a:effectLst/>
                        </a:rPr>
                        <a:t>Produkty stejné povahy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 instantní polévka x hotové instantní pokrmy např. Dobrý hostinec (Maggi) nebo Bistro (</a:t>
                      </a:r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09104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>
                          <a:effectLst/>
                        </a:rPr>
                        <a:t>Substituční produkty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 instantní polévka x plněné hotové bagety (např. značka </a:t>
                      </a:r>
                      <a:r>
                        <a:rPr lang="cs-CZ" sz="1600" b="1" u="none" strike="noStrike" dirty="0" err="1">
                          <a:effectLst/>
                        </a:rPr>
                        <a:t>Crodile</a:t>
                      </a:r>
                      <a:r>
                        <a:rPr lang="cs-CZ" sz="1600" b="1" u="none" strike="noStrike" dirty="0">
                          <a:effectLst/>
                        </a:rPr>
                        <a:t>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8028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>
                          <a:effectLst/>
                        </a:rPr>
                        <a:t>Nepřímí konkurenti 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600" b="1" u="none" strike="noStrike" dirty="0" err="1">
                          <a:effectLst/>
                        </a:rPr>
                        <a:t>Vitana</a:t>
                      </a:r>
                      <a:r>
                        <a:rPr lang="cs-CZ" sz="1600" b="1" u="none" strike="noStrike" dirty="0">
                          <a:effectLst/>
                        </a:rPr>
                        <a:t> instantní polévka x čokoláda x nápoj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64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17"/>
          </a:xfrm>
        </p:spPr>
        <p:txBody>
          <a:bodyPr/>
          <a:lstStyle/>
          <a:p>
            <a:pPr algn="ctr"/>
            <a:r>
              <a:rPr lang="cs-CZ" b="1" dirty="0" smtClean="0"/>
              <a:t>Čtyři </a:t>
            </a:r>
            <a:r>
              <a:rPr lang="cs-CZ" b="1" dirty="0"/>
              <a:t>typy struktury odvětví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76979"/>
            <a:ext cx="10515600" cy="479998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Čistý </a:t>
            </a:r>
            <a:r>
              <a:rPr lang="cs-CZ" b="1" dirty="0" smtClean="0"/>
              <a:t>monopol - </a:t>
            </a:r>
            <a:r>
              <a:rPr lang="cs-CZ" dirty="0"/>
              <a:t>Neregulovaná monopolní společnost si může účtovat vysoké ceny, provádět jen malou nebo dokonce neprovádět inzerci, a poskytovat minimální úroveň </a:t>
            </a:r>
            <a:r>
              <a:rPr lang="cs-CZ" dirty="0" smtClean="0"/>
              <a:t>služeb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 smtClean="0"/>
              <a:t>Oligopol </a:t>
            </a:r>
          </a:p>
          <a:p>
            <a:pPr marL="971550" lvl="1" indent="-514350">
              <a:buFont typeface="+mj-lt"/>
              <a:buAutoNum type="alphaUcPeriod"/>
            </a:pPr>
            <a:r>
              <a:rPr lang="cs-CZ" b="1" u="sng" dirty="0" smtClean="0"/>
              <a:t>Čistý oligopol </a:t>
            </a:r>
            <a:r>
              <a:rPr lang="cs-CZ" b="1" dirty="0" smtClean="0"/>
              <a:t>- </a:t>
            </a:r>
            <a:r>
              <a:rPr lang="cs-CZ" dirty="0" smtClean="0"/>
              <a:t>sestává </a:t>
            </a:r>
            <a:r>
              <a:rPr lang="cs-CZ" dirty="0"/>
              <a:t>z několika málo společností, které produkují v podstatě stejnou </a:t>
            </a:r>
            <a:r>
              <a:rPr lang="cs-CZ" dirty="0" smtClean="0"/>
              <a:t>komoditu </a:t>
            </a:r>
            <a:r>
              <a:rPr lang="cs-CZ" dirty="0"/>
              <a:t>(ropu, ocel)</a:t>
            </a:r>
            <a:endParaRPr lang="cs-CZ" dirty="0" smtClean="0"/>
          </a:p>
          <a:p>
            <a:pPr marL="971550" lvl="1" indent="-514350">
              <a:buFont typeface="+mj-lt"/>
              <a:buAutoNum type="alphaUcPeriod"/>
            </a:pPr>
            <a:r>
              <a:rPr lang="cs-CZ" b="1" u="sng" dirty="0"/>
              <a:t>Diferencovaný oligopol</a:t>
            </a:r>
            <a:r>
              <a:rPr lang="cs-CZ" dirty="0"/>
              <a:t> sestává z několika společností produkujících výrobky (automobily, fotoaparáty) částečně diferencované kvalitou, prvky, stylem nebo </a:t>
            </a:r>
            <a:r>
              <a:rPr lang="cs-CZ" dirty="0" smtClean="0"/>
              <a:t>službami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Monopolistická konkurence</a:t>
            </a:r>
            <a:r>
              <a:rPr lang="cs-CZ" dirty="0"/>
              <a:t>. Mnozí konkurenti jsou schopní diferencovat své nabídky jako celek nebo v některých částech (restaurace, salóny krásy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Dokonalá konkurence.</a:t>
            </a:r>
            <a:r>
              <a:rPr lang="cs-CZ" dirty="0"/>
              <a:t> Mnozí konkurenti nabízejí stejný výrobek a službu (trh akcií, komoditní trh</a:t>
            </a:r>
            <a:r>
              <a:rPr lang="cs-CZ" dirty="0" smtClean="0"/>
              <a:t>). </a:t>
            </a:r>
            <a:r>
              <a:rPr lang="cs-CZ" u="sng" dirty="0"/>
              <a:t>Ideální model - protože neexistuje možnost diferenciace, budou ceny konkurentů stejné.</a:t>
            </a:r>
            <a:r>
              <a:rPr lang="cs-CZ" dirty="0"/>
              <a:t>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11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904</Words>
  <Application>Microsoft Office PowerPoint</Application>
  <PresentationFormat>Vlastní</PresentationFormat>
  <Paragraphs>119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Office</vt:lpstr>
      <vt:lpstr>Vyrovnání se s konkurencí </vt:lpstr>
      <vt:lpstr>Druhy konkurence</vt:lpstr>
      <vt:lpstr> Další dělení konkurence</vt:lpstr>
      <vt:lpstr>Výhody a nevýhody konkurence</vt:lpstr>
      <vt:lpstr> Jaké údaje o vás konkurenti sledují?</vt:lpstr>
      <vt:lpstr>Konkurenční síly</vt:lpstr>
      <vt:lpstr>Pět sil, které rozhodují o atraktivitě trhu</vt:lpstr>
      <vt:lpstr>Identifikace konkurentů - příklad</vt:lpstr>
      <vt:lpstr>Čtyři typy struktury odvětví</vt:lpstr>
      <vt:lpstr>Analýza konkurentů</vt:lpstr>
      <vt:lpstr>   Silné a slabé stránky konkurentů  Tabulka ukazuje výsledky průzkumu společnosti, v němž byli zákazníci požádání, aby ohodnotili tři konkurenty společnosti - A, B a C - v pěti atributech.  </vt:lpstr>
      <vt:lpstr>Rozšíření celého trhu</vt:lpstr>
      <vt:lpstr>Obrana tržního podílu</vt:lpstr>
      <vt:lpstr>Šest obranných strategií </vt:lpstr>
      <vt:lpstr>Strategie tržních vyzyvatelů</vt:lpstr>
      <vt:lpstr>VÝBĚR OBECNÉ STRATEGIE ÚTOKU</vt:lpstr>
      <vt:lpstr>VOLBA KONKRÉTNÍ STRATEGIE ÚTOKU</vt:lpstr>
      <vt:lpstr>Strategie tržních následovatelů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Vyrovnání se s konkurencí</dc:title>
  <dc:creator>Jana Jeníčková</dc:creator>
  <cp:lastModifiedBy>ucitel</cp:lastModifiedBy>
  <cp:revision>14</cp:revision>
  <dcterms:created xsi:type="dcterms:W3CDTF">2016-01-08T11:56:39Z</dcterms:created>
  <dcterms:modified xsi:type="dcterms:W3CDTF">2018-05-02T08:44:14Z</dcterms:modified>
</cp:coreProperties>
</file>