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1" r:id="rId3"/>
    <p:sldId id="257" r:id="rId4"/>
    <p:sldId id="258" r:id="rId5"/>
    <p:sldId id="272" r:id="rId6"/>
    <p:sldId id="273" r:id="rId7"/>
    <p:sldId id="259" r:id="rId8"/>
    <p:sldId id="270" r:id="rId9"/>
    <p:sldId id="260" r:id="rId10"/>
    <p:sldId id="274" r:id="rId11"/>
    <p:sldId id="261" r:id="rId12"/>
    <p:sldId id="262" r:id="rId13"/>
    <p:sldId id="26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2" y="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49586" y="707688"/>
            <a:ext cx="8791575" cy="2387600"/>
          </a:xfrm>
        </p:spPr>
        <p:txBody>
          <a:bodyPr/>
          <a:lstStyle/>
          <a:p>
            <a:r>
              <a:rPr lang="cs-CZ" dirty="0"/>
              <a:t>Liberální </a:t>
            </a:r>
            <a:r>
              <a:rPr lang="cs-CZ" dirty="0" err="1"/>
              <a:t>caudillos</a:t>
            </a:r>
            <a:r>
              <a:rPr lang="cs-CZ" dirty="0"/>
              <a:t> 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115021" y="3984423"/>
            <a:ext cx="8791575" cy="1655762"/>
          </a:xfrm>
        </p:spPr>
        <p:txBody>
          <a:bodyPr>
            <a:normAutofit fontScale="85000" lnSpcReduction="10000"/>
          </a:bodyPr>
          <a:lstStyle/>
          <a:p>
            <a:r>
              <a:rPr lang="cs-CZ" dirty="0" err="1"/>
              <a:t>Porfirio</a:t>
            </a:r>
            <a:r>
              <a:rPr lang="cs-CZ" dirty="0"/>
              <a:t> </a:t>
            </a:r>
            <a:r>
              <a:rPr lang="cs-CZ" dirty="0" err="1"/>
              <a:t>Díaz</a:t>
            </a:r>
            <a:endParaRPr lang="cs-CZ" dirty="0"/>
          </a:p>
          <a:p>
            <a:r>
              <a:rPr lang="cs-CZ" dirty="0"/>
              <a:t>Alan </a:t>
            </a:r>
            <a:r>
              <a:rPr lang="cs-CZ" dirty="0" err="1"/>
              <a:t>Knight</a:t>
            </a:r>
            <a:r>
              <a:rPr lang="cs-CZ" dirty="0"/>
              <a:t> </a:t>
            </a:r>
            <a:r>
              <a:rPr lang="cs-CZ" dirty="0" err="1"/>
              <a:t>anout</a:t>
            </a:r>
            <a:r>
              <a:rPr lang="cs-CZ" dirty="0"/>
              <a:t> </a:t>
            </a:r>
            <a:r>
              <a:rPr lang="cs-CZ" dirty="0" err="1"/>
              <a:t>Mexico</a:t>
            </a:r>
            <a:r>
              <a:rPr lang="cs-CZ" dirty="0"/>
              <a:t> 1910: „</a:t>
            </a:r>
            <a:r>
              <a:rPr lang="en-US" dirty="0"/>
              <a:t>less a nation than a geographic expression, a mosaic of regions and communities,</a:t>
            </a:r>
            <a:r>
              <a:rPr lang="cs-CZ" dirty="0"/>
              <a:t> </a:t>
            </a:r>
            <a:r>
              <a:rPr lang="en-US" dirty="0"/>
              <a:t>introverted and jealous, ethnically and physically fragmented, and lacking common </a:t>
            </a:r>
            <a:r>
              <a:rPr lang="en-US" dirty="0" err="1"/>
              <a:t>nationa</a:t>
            </a:r>
            <a:r>
              <a:rPr lang="cs-CZ" dirty="0"/>
              <a:t>l </a:t>
            </a:r>
            <a:r>
              <a:rPr lang="cs-CZ" dirty="0" err="1"/>
              <a:t>sentiments</a:t>
            </a:r>
            <a:r>
              <a:rPr lang="cs-CZ" dirty="0"/>
              <a:t>.”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49586" cy="348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42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Společenské třídy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38676" y="1699327"/>
            <a:ext cx="8464269" cy="4976601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Růst populace – (7,5)8,3 na 15 milionů</a:t>
            </a:r>
          </a:p>
          <a:p>
            <a:r>
              <a:rPr lang="cs-CZ" dirty="0"/>
              <a:t>Elity – 1-2% - bohatší než kdy předtím, vládní zakázky, daňové úlevy, příhodná rozhodnutí soudu, </a:t>
            </a:r>
            <a:r>
              <a:rPr lang="cs-CZ" dirty="0" err="1"/>
              <a:t>chudý-bohatý</a:t>
            </a:r>
            <a:r>
              <a:rPr lang="cs-CZ" dirty="0"/>
              <a:t>, Luis </a:t>
            </a:r>
            <a:r>
              <a:rPr lang="cs-CZ" dirty="0" err="1"/>
              <a:t>Terrazas</a:t>
            </a:r>
            <a:r>
              <a:rPr lang="cs-CZ" dirty="0"/>
              <a:t> a Enrique </a:t>
            </a:r>
            <a:r>
              <a:rPr lang="cs-CZ" dirty="0" err="1"/>
              <a:t>Creel</a:t>
            </a:r>
            <a:r>
              <a:rPr lang="cs-CZ" dirty="0"/>
              <a:t> – </a:t>
            </a:r>
            <a:r>
              <a:rPr lang="cs-CZ" dirty="0" err="1"/>
              <a:t>mexican</a:t>
            </a:r>
            <a:r>
              <a:rPr lang="cs-CZ" dirty="0"/>
              <a:t> </a:t>
            </a:r>
            <a:r>
              <a:rPr lang="cs-CZ" dirty="0" err="1"/>
              <a:t>dream</a:t>
            </a:r>
            <a:endParaRPr lang="cs-CZ" dirty="0"/>
          </a:p>
          <a:p>
            <a:r>
              <a:rPr lang="cs-CZ" dirty="0"/>
              <a:t>Střední třída – doktoři, právníci, inženýři, chůvy, </a:t>
            </a:r>
            <a:r>
              <a:rPr lang="cs-CZ" dirty="0" err="1"/>
              <a:t>rancheros</a:t>
            </a:r>
            <a:r>
              <a:rPr lang="cs-CZ" dirty="0"/>
              <a:t>, politici, novináři, důstojníci a úředníci – jejich počet stoupl o900 procent za </a:t>
            </a:r>
            <a:r>
              <a:rPr lang="cs-CZ" dirty="0" err="1"/>
              <a:t>Díaze</a:t>
            </a:r>
            <a:r>
              <a:rPr lang="cs-CZ" dirty="0"/>
              <a:t>, mohli by působit potíže, proto je zaměstnal u sebe – intelektuálové psali proslovy a vyjádření (PR), rozšíření diplomatického sboru</a:t>
            </a:r>
          </a:p>
          <a:p>
            <a:r>
              <a:rPr lang="cs-CZ" dirty="0"/>
              <a:t>Dělníci – nízké platy (dostatek dalších), pracovní podmínky – 16 hodin, despotický mistr a bezpečnost, dělnické aglomerace – místa smrti a nemocí, rostoucí ideologie, ale stávek moc nebylo, 5 % populace</a:t>
            </a:r>
          </a:p>
          <a:p>
            <a:r>
              <a:rPr lang="cs-CZ" dirty="0"/>
              <a:t>Zemědělci – </a:t>
            </a:r>
            <a:r>
              <a:rPr lang="cs-CZ" dirty="0" err="1"/>
              <a:t>peones</a:t>
            </a:r>
            <a:r>
              <a:rPr lang="cs-CZ" dirty="0"/>
              <a:t> </a:t>
            </a:r>
            <a:r>
              <a:rPr lang="cs-CZ" dirty="0" err="1"/>
              <a:t>acasillados</a:t>
            </a:r>
            <a:r>
              <a:rPr lang="cs-CZ" dirty="0"/>
              <a:t> a </a:t>
            </a:r>
            <a:r>
              <a:rPr lang="cs-CZ" dirty="0" err="1"/>
              <a:t>jornaleros</a:t>
            </a:r>
            <a:r>
              <a:rPr lang="cs-CZ" dirty="0"/>
              <a:t>, haciendy jsou nyní důležitější než vesnice</a:t>
            </a:r>
          </a:p>
          <a:p>
            <a:r>
              <a:rPr lang="cs-CZ" dirty="0"/>
              <a:t>Původní obyvatelé – přišli o ochranu – </a:t>
            </a:r>
            <a:r>
              <a:rPr lang="cs-CZ" dirty="0" err="1"/>
              <a:t>Juárez</a:t>
            </a:r>
            <a:r>
              <a:rPr lang="cs-CZ" dirty="0"/>
              <a:t>, Apačové, Komančové a </a:t>
            </a:r>
            <a:r>
              <a:rPr lang="cs-CZ" dirty="0" err="1"/>
              <a:t>Yaqui</a:t>
            </a:r>
            <a:r>
              <a:rPr lang="cs-CZ" dirty="0"/>
              <a:t>, </a:t>
            </a:r>
            <a:r>
              <a:rPr lang="cs-CZ" dirty="0" err="1"/>
              <a:t>Díaz</a:t>
            </a:r>
            <a:r>
              <a:rPr lang="cs-CZ" dirty="0"/>
              <a:t> trochu zmírnil, ale přesto nepřímo dochází k asimilaci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1857820"/>
            <a:ext cx="285750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60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Zahraniční vztahy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2249487"/>
            <a:ext cx="6799430" cy="3541714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Náprava pošramocených vztahů s Evropou – obnovení vztahů s Francií, Španělskem, Velkou Británií, Belgií a nakonec i Rakousko-Uherskem – 1901</a:t>
            </a:r>
          </a:p>
          <a:p>
            <a:r>
              <a:rPr lang="cs-CZ" dirty="0"/>
              <a:t>Vymezení vůči USA</a:t>
            </a:r>
          </a:p>
          <a:p>
            <a:r>
              <a:rPr lang="cs-CZ" dirty="0" err="1"/>
              <a:t>Pobre</a:t>
            </a:r>
            <a:r>
              <a:rPr lang="cs-CZ" dirty="0"/>
              <a:t> </a:t>
            </a:r>
            <a:r>
              <a:rPr lang="cs-CZ" dirty="0" err="1"/>
              <a:t>México</a:t>
            </a:r>
            <a:r>
              <a:rPr lang="cs-CZ" dirty="0"/>
              <a:t>, </a:t>
            </a:r>
            <a:r>
              <a:rPr lang="cs-CZ" dirty="0" err="1"/>
              <a:t>tan</a:t>
            </a:r>
            <a:r>
              <a:rPr lang="cs-CZ" dirty="0"/>
              <a:t> </a:t>
            </a:r>
            <a:r>
              <a:rPr lang="cs-CZ" dirty="0" err="1"/>
              <a:t>lejos</a:t>
            </a:r>
            <a:r>
              <a:rPr lang="cs-CZ" dirty="0"/>
              <a:t> de </a:t>
            </a:r>
            <a:r>
              <a:rPr lang="cs-CZ" dirty="0" err="1"/>
              <a:t>Dios</a:t>
            </a:r>
            <a:r>
              <a:rPr lang="cs-CZ" dirty="0"/>
              <a:t> y </a:t>
            </a:r>
            <a:r>
              <a:rPr lang="cs-CZ" dirty="0" err="1"/>
              <a:t>tan</a:t>
            </a:r>
            <a:r>
              <a:rPr lang="cs-CZ" dirty="0"/>
              <a:t> </a:t>
            </a:r>
            <a:r>
              <a:rPr lang="cs-CZ" dirty="0" err="1"/>
              <a:t>cerca</a:t>
            </a:r>
            <a:r>
              <a:rPr lang="cs-CZ" dirty="0"/>
              <a:t> de los </a:t>
            </a:r>
            <a:r>
              <a:rPr lang="cs-CZ" dirty="0" err="1"/>
              <a:t>Estados</a:t>
            </a:r>
            <a:r>
              <a:rPr lang="cs-CZ" dirty="0"/>
              <a:t> </a:t>
            </a:r>
            <a:r>
              <a:rPr lang="cs-CZ" dirty="0" err="1"/>
              <a:t>Unidos</a:t>
            </a:r>
            <a:endParaRPr lang="cs-CZ" dirty="0"/>
          </a:p>
          <a:p>
            <a:r>
              <a:rPr lang="cs-CZ" dirty="0"/>
              <a:t>Ekonomické zájmy diktovaly zahraniční politiku</a:t>
            </a:r>
          </a:p>
          <a:p>
            <a:r>
              <a:rPr lang="cs-CZ" dirty="0"/>
              <a:t>Standart </a:t>
            </a:r>
            <a:r>
              <a:rPr lang="cs-CZ" dirty="0" err="1"/>
              <a:t>Oil</a:t>
            </a:r>
            <a:r>
              <a:rPr lang="cs-CZ" dirty="0"/>
              <a:t>, </a:t>
            </a:r>
            <a:r>
              <a:rPr lang="cs-CZ" dirty="0" err="1"/>
              <a:t>Anaconda</a:t>
            </a:r>
            <a:r>
              <a:rPr lang="cs-CZ" dirty="0"/>
              <a:t>, </a:t>
            </a:r>
            <a:r>
              <a:rPr lang="cs-CZ" dirty="0" err="1"/>
              <a:t>Águila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940" y="314986"/>
            <a:ext cx="4406060" cy="631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70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26950" y="1412602"/>
            <a:ext cx="9905998" cy="1478570"/>
          </a:xfrm>
        </p:spPr>
        <p:txBody>
          <a:bodyPr/>
          <a:lstStyle/>
          <a:p>
            <a:r>
              <a:rPr lang="cs-CZ" dirty="0"/>
              <a:t>Revoluce začíná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3238500"/>
            <a:ext cx="9905999" cy="3541714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Ricardo </a:t>
            </a:r>
            <a:r>
              <a:rPr lang="cs-CZ" dirty="0" err="1"/>
              <a:t>Florés</a:t>
            </a:r>
            <a:r>
              <a:rPr lang="cs-CZ" dirty="0"/>
              <a:t> </a:t>
            </a:r>
            <a:r>
              <a:rPr lang="cs-CZ" dirty="0" err="1"/>
              <a:t>Magón</a:t>
            </a:r>
            <a:r>
              <a:rPr lang="cs-CZ" dirty="0"/>
              <a:t> – </a:t>
            </a:r>
            <a:r>
              <a:rPr lang="cs-CZ" dirty="0" err="1"/>
              <a:t>Partido</a:t>
            </a:r>
            <a:r>
              <a:rPr lang="cs-CZ" dirty="0"/>
              <a:t> </a:t>
            </a:r>
            <a:r>
              <a:rPr lang="cs-CZ" dirty="0" err="1"/>
              <a:t>Liberal</a:t>
            </a:r>
            <a:r>
              <a:rPr lang="cs-CZ" dirty="0"/>
              <a:t> </a:t>
            </a:r>
            <a:r>
              <a:rPr lang="cs-CZ" dirty="0" err="1"/>
              <a:t>Mexicano</a:t>
            </a:r>
            <a:r>
              <a:rPr lang="cs-CZ" dirty="0"/>
              <a:t> 1900 - </a:t>
            </a:r>
            <a:r>
              <a:rPr lang="cs-CZ" i="1" dirty="0" err="1"/>
              <a:t>Regeneración</a:t>
            </a:r>
            <a:endParaRPr lang="cs-CZ" i="1" dirty="0"/>
          </a:p>
          <a:p>
            <a:r>
              <a:rPr lang="cs-CZ" dirty="0"/>
              <a:t>Apoštol revoluce Francisco </a:t>
            </a:r>
            <a:r>
              <a:rPr lang="cs-CZ" dirty="0" err="1"/>
              <a:t>Ignacio</a:t>
            </a:r>
            <a:r>
              <a:rPr lang="cs-CZ" dirty="0"/>
              <a:t> (</a:t>
            </a:r>
            <a:r>
              <a:rPr lang="cs-CZ" dirty="0" err="1"/>
              <a:t>Inocencio</a:t>
            </a:r>
            <a:r>
              <a:rPr lang="cs-CZ" dirty="0"/>
              <a:t>) Madero – bohatá rodina, vzdělání v Paříži a v USA</a:t>
            </a:r>
          </a:p>
          <a:p>
            <a:r>
              <a:rPr lang="cs-CZ" dirty="0"/>
              <a:t>1909 – založil stranu </a:t>
            </a:r>
            <a:r>
              <a:rPr lang="cs-CZ" dirty="0" err="1"/>
              <a:t>Partido</a:t>
            </a:r>
            <a:r>
              <a:rPr lang="cs-CZ" dirty="0"/>
              <a:t> </a:t>
            </a:r>
            <a:r>
              <a:rPr lang="cs-CZ" dirty="0" err="1"/>
              <a:t>Nacional</a:t>
            </a:r>
            <a:r>
              <a:rPr lang="cs-CZ" dirty="0"/>
              <a:t> </a:t>
            </a:r>
            <a:r>
              <a:rPr lang="cs-CZ" dirty="0" err="1"/>
              <a:t>Antirreeleccionista</a:t>
            </a:r>
            <a:endParaRPr lang="cs-CZ" dirty="0"/>
          </a:p>
          <a:p>
            <a:r>
              <a:rPr lang="cs-CZ" dirty="0"/>
              <a:t>1910 – účastní se voleb, ale zavřený a utekl</a:t>
            </a:r>
          </a:p>
          <a:p>
            <a:r>
              <a:rPr lang="cs-CZ" dirty="0"/>
              <a:t>Vyhlásil Plán ze San Luis - </a:t>
            </a:r>
            <a:r>
              <a:rPr lang="cs-CZ" i="1" dirty="0" err="1"/>
              <a:t>Sufragio</a:t>
            </a:r>
            <a:r>
              <a:rPr lang="cs-CZ" i="1" dirty="0"/>
              <a:t> </a:t>
            </a:r>
            <a:r>
              <a:rPr lang="cs-CZ" i="1" dirty="0" err="1"/>
              <a:t>Efectivo</a:t>
            </a:r>
            <a:r>
              <a:rPr lang="cs-CZ" i="1" dirty="0"/>
              <a:t>. No </a:t>
            </a:r>
            <a:r>
              <a:rPr lang="cs-CZ" i="1" dirty="0" err="1"/>
              <a:t>Reelección</a:t>
            </a:r>
            <a:r>
              <a:rPr lang="cs-CZ" i="1" dirty="0"/>
              <a:t> </a:t>
            </a:r>
          </a:p>
          <a:p>
            <a:r>
              <a:rPr lang="cs-CZ" dirty="0"/>
              <a:t>Revoluce – režim padl rychle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0" y="0"/>
            <a:ext cx="523875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49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1436665"/>
            <a:ext cx="9905998" cy="1478570"/>
          </a:xfrm>
        </p:spPr>
        <p:txBody>
          <a:bodyPr/>
          <a:lstStyle/>
          <a:p>
            <a:r>
              <a:rPr lang="cs-CZ" dirty="0"/>
              <a:t>Maderova vláda 1911-1913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3230781"/>
            <a:ext cx="9905999" cy="3541714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Několik různých uskupení, která po </a:t>
            </a:r>
            <a:r>
              <a:rPr lang="cs-CZ" dirty="0" err="1"/>
              <a:t>Díazově</a:t>
            </a:r>
            <a:r>
              <a:rPr lang="cs-CZ" dirty="0"/>
              <a:t> pádu spolu soupeří</a:t>
            </a:r>
          </a:p>
          <a:p>
            <a:r>
              <a:rPr lang="cs-CZ" dirty="0"/>
              <a:t>Francisco </a:t>
            </a:r>
            <a:r>
              <a:rPr lang="cs-CZ" dirty="0" err="1"/>
              <a:t>Pancho</a:t>
            </a:r>
            <a:r>
              <a:rPr lang="cs-CZ" dirty="0"/>
              <a:t> </a:t>
            </a:r>
            <a:r>
              <a:rPr lang="cs-CZ" dirty="0" err="1"/>
              <a:t>Villa</a:t>
            </a:r>
            <a:r>
              <a:rPr lang="cs-CZ" dirty="0"/>
              <a:t> – </a:t>
            </a:r>
            <a:r>
              <a:rPr lang="cs-CZ" dirty="0" err="1"/>
              <a:t>Chihuahua</a:t>
            </a:r>
            <a:r>
              <a:rPr lang="cs-CZ" dirty="0"/>
              <a:t> – zájmy průmyslníků a </a:t>
            </a:r>
            <a:r>
              <a:rPr lang="cs-CZ" dirty="0" err="1"/>
              <a:t>finačních</a:t>
            </a:r>
            <a:r>
              <a:rPr lang="cs-CZ" dirty="0"/>
              <a:t> kruhů ze severu</a:t>
            </a:r>
          </a:p>
          <a:p>
            <a:r>
              <a:rPr lang="cs-CZ" dirty="0" err="1"/>
              <a:t>Emiliano</a:t>
            </a:r>
            <a:r>
              <a:rPr lang="cs-CZ" dirty="0"/>
              <a:t> </a:t>
            </a:r>
            <a:r>
              <a:rPr lang="cs-CZ" dirty="0" err="1"/>
              <a:t>Zapata</a:t>
            </a:r>
            <a:r>
              <a:rPr lang="cs-CZ" dirty="0"/>
              <a:t> – Puebla, </a:t>
            </a:r>
            <a:r>
              <a:rPr lang="cs-CZ" dirty="0" err="1"/>
              <a:t>Morelos</a:t>
            </a:r>
            <a:r>
              <a:rPr lang="cs-CZ" dirty="0"/>
              <a:t>, </a:t>
            </a:r>
            <a:r>
              <a:rPr lang="cs-CZ" dirty="0" err="1"/>
              <a:t>Chiapas</a:t>
            </a:r>
            <a:r>
              <a:rPr lang="cs-CZ" dirty="0"/>
              <a:t> – chudí rolníci, indiáni</a:t>
            </a:r>
          </a:p>
          <a:p>
            <a:r>
              <a:rPr lang="cs-CZ" dirty="0" err="1"/>
              <a:t>Venustiano</a:t>
            </a:r>
            <a:r>
              <a:rPr lang="cs-CZ" dirty="0"/>
              <a:t> </a:t>
            </a:r>
            <a:r>
              <a:rPr lang="cs-CZ" dirty="0" err="1"/>
              <a:t>Carranza</a:t>
            </a:r>
            <a:r>
              <a:rPr lang="cs-CZ" dirty="0"/>
              <a:t> – </a:t>
            </a:r>
            <a:r>
              <a:rPr lang="cs-CZ" dirty="0" err="1"/>
              <a:t>Coahuila</a:t>
            </a:r>
            <a:r>
              <a:rPr lang="cs-CZ" dirty="0"/>
              <a:t> – podobně jako </a:t>
            </a:r>
            <a:r>
              <a:rPr lang="cs-CZ" dirty="0" err="1"/>
              <a:t>Villa</a:t>
            </a:r>
            <a:r>
              <a:rPr lang="cs-CZ" dirty="0"/>
              <a:t>, konzervativní, politik</a:t>
            </a:r>
          </a:p>
          <a:p>
            <a:r>
              <a:rPr lang="cs-CZ" dirty="0"/>
              <a:t>Madero zklamal – myslel si, že pouhá politická změna postačí - nechal </a:t>
            </a:r>
            <a:r>
              <a:rPr lang="cs-CZ" dirty="0" err="1"/>
              <a:t>Díazovy</a:t>
            </a:r>
            <a:r>
              <a:rPr lang="cs-CZ" dirty="0"/>
              <a:t> lidi u moci a dosadil k nim příbuzné – snažil se nevyhrotit situaci</a:t>
            </a:r>
          </a:p>
          <a:p>
            <a:r>
              <a:rPr lang="cs-CZ" dirty="0" err="1"/>
              <a:t>Decena</a:t>
            </a:r>
            <a:r>
              <a:rPr lang="cs-CZ" dirty="0"/>
              <a:t> </a:t>
            </a:r>
            <a:r>
              <a:rPr lang="cs-CZ" dirty="0" err="1"/>
              <a:t>Trágica</a:t>
            </a:r>
            <a:r>
              <a:rPr lang="cs-CZ" dirty="0"/>
              <a:t> 1913 – Madero zastřelen, </a:t>
            </a:r>
            <a:r>
              <a:rPr lang="cs-CZ" dirty="0" err="1"/>
              <a:t>Victoriano</a:t>
            </a:r>
            <a:r>
              <a:rPr lang="cs-CZ" dirty="0"/>
              <a:t> </a:t>
            </a:r>
            <a:r>
              <a:rPr lang="cs-CZ" dirty="0" err="1"/>
              <a:t>Huerta</a:t>
            </a:r>
            <a:r>
              <a:rPr lang="cs-CZ" dirty="0"/>
              <a:t> – velitel z dob </a:t>
            </a:r>
            <a:r>
              <a:rPr lang="cs-CZ" dirty="0" err="1"/>
              <a:t>Díaze</a:t>
            </a:r>
            <a:r>
              <a:rPr lang="cs-CZ" dirty="0"/>
              <a:t> usurpoval moc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08" y="0"/>
            <a:ext cx="4721392" cy="323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88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Liberálové na vzestupu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3826" y="2249487"/>
            <a:ext cx="6874626" cy="3541714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Plán z </a:t>
            </a:r>
            <a:r>
              <a:rPr lang="en-US" dirty="0" err="1"/>
              <a:t>Ayutl</a:t>
            </a:r>
            <a:r>
              <a:rPr lang="cs-CZ" dirty="0"/>
              <a:t>y </a:t>
            </a:r>
            <a:r>
              <a:rPr lang="en-US" dirty="0"/>
              <a:t>1855</a:t>
            </a:r>
            <a:r>
              <a:rPr lang="cs-CZ" dirty="0"/>
              <a:t> – exil Santa Anny</a:t>
            </a:r>
          </a:p>
          <a:p>
            <a:r>
              <a:rPr lang="cs-CZ" dirty="0"/>
              <a:t>Juan </a:t>
            </a:r>
            <a:r>
              <a:rPr lang="cs-CZ" dirty="0" err="1"/>
              <a:t>Álvarez</a:t>
            </a:r>
            <a:r>
              <a:rPr lang="cs-CZ" dirty="0"/>
              <a:t> z </a:t>
            </a:r>
            <a:r>
              <a:rPr lang="cs-CZ" dirty="0" err="1"/>
              <a:t>Guerrero</a:t>
            </a:r>
            <a:r>
              <a:rPr lang="cs-CZ" dirty="0"/>
              <a:t> - </a:t>
            </a:r>
            <a:r>
              <a:rPr lang="en-US" dirty="0"/>
              <a:t>regionalism</a:t>
            </a:r>
            <a:r>
              <a:rPr lang="cs-CZ" dirty="0" err="1"/>
              <a:t>us</a:t>
            </a:r>
            <a:r>
              <a:rPr lang="en-US" dirty="0"/>
              <a:t>, liberalism</a:t>
            </a:r>
            <a:r>
              <a:rPr lang="cs-CZ" dirty="0" err="1"/>
              <a:t>us</a:t>
            </a:r>
            <a:r>
              <a:rPr lang="en-US" dirty="0"/>
              <a:t>, federalism</a:t>
            </a:r>
            <a:r>
              <a:rPr lang="cs-CZ" dirty="0" err="1"/>
              <a:t>us</a:t>
            </a:r>
            <a:r>
              <a:rPr lang="en-US" dirty="0"/>
              <a:t> a </a:t>
            </a:r>
            <a:r>
              <a:rPr lang="cs-CZ" dirty="0"/>
              <a:t>velení indiánských vojáků</a:t>
            </a:r>
            <a:endParaRPr lang="en-US" dirty="0"/>
          </a:p>
          <a:p>
            <a:r>
              <a:rPr lang="en-GB" dirty="0"/>
              <a:t>Benito </a:t>
            </a:r>
            <a:r>
              <a:rPr lang="en-GB" dirty="0" err="1"/>
              <a:t>Juárez</a:t>
            </a:r>
            <a:r>
              <a:rPr lang="cs-CZ" dirty="0"/>
              <a:t> – </a:t>
            </a:r>
            <a:r>
              <a:rPr lang="cs-CZ" dirty="0" err="1"/>
              <a:t>Juárezův</a:t>
            </a:r>
            <a:r>
              <a:rPr lang="cs-CZ" dirty="0"/>
              <a:t> zákon a </a:t>
            </a:r>
            <a:r>
              <a:rPr lang="cs-CZ" dirty="0" err="1"/>
              <a:t>Lerdo</a:t>
            </a:r>
            <a:r>
              <a:rPr lang="cs-CZ" dirty="0"/>
              <a:t> de </a:t>
            </a:r>
            <a:r>
              <a:rPr lang="cs-CZ" dirty="0" err="1"/>
              <a:t>Tejada</a:t>
            </a:r>
            <a:endParaRPr lang="en-GB" dirty="0"/>
          </a:p>
          <a:p>
            <a:r>
              <a:rPr lang="cs-CZ" dirty="0" err="1"/>
              <a:t>Álvareze</a:t>
            </a:r>
            <a:r>
              <a:rPr lang="cs-CZ" dirty="0"/>
              <a:t> nahradil </a:t>
            </a:r>
            <a:r>
              <a:rPr lang="cs-CZ" dirty="0" err="1"/>
              <a:t>Ignacio</a:t>
            </a:r>
            <a:r>
              <a:rPr lang="cs-CZ" dirty="0"/>
              <a:t> </a:t>
            </a:r>
            <a:r>
              <a:rPr lang="cs-CZ" dirty="0" err="1"/>
              <a:t>Comonfort</a:t>
            </a:r>
            <a:endParaRPr lang="cs-CZ" dirty="0"/>
          </a:p>
          <a:p>
            <a:r>
              <a:rPr lang="en-GB" dirty="0"/>
              <a:t>N</a:t>
            </a:r>
            <a:r>
              <a:rPr lang="cs-CZ" dirty="0" err="1"/>
              <a:t>ová</a:t>
            </a:r>
            <a:r>
              <a:rPr lang="cs-CZ" dirty="0"/>
              <a:t> ústava </a:t>
            </a:r>
            <a:r>
              <a:rPr lang="en-GB" dirty="0"/>
              <a:t>1857 – liber</a:t>
            </a:r>
            <a:r>
              <a:rPr lang="cs-CZ" dirty="0"/>
              <a:t>á</a:t>
            </a:r>
            <a:r>
              <a:rPr lang="en-GB" dirty="0"/>
              <a:t>l</a:t>
            </a:r>
            <a:r>
              <a:rPr lang="cs-CZ" dirty="0"/>
              <a:t>ní</a:t>
            </a:r>
          </a:p>
          <a:p>
            <a:r>
              <a:rPr lang="cs-CZ" dirty="0" err="1"/>
              <a:t>Comonfort</a:t>
            </a:r>
            <a:r>
              <a:rPr lang="cs-CZ" dirty="0"/>
              <a:t> příliš umírněný, znepřátelil si všechny</a:t>
            </a:r>
            <a:endParaRPr lang="en-GB" dirty="0"/>
          </a:p>
          <a:p>
            <a:r>
              <a:rPr lang="cs-CZ" dirty="0"/>
              <a:t>Válka Reformy</a:t>
            </a:r>
            <a:r>
              <a:rPr lang="en-GB" dirty="0"/>
              <a:t> 1857-1860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114" y="3112094"/>
            <a:ext cx="5163886" cy="330488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423" y="137564"/>
            <a:ext cx="2396577" cy="325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901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Porfiriát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Don </a:t>
            </a:r>
            <a:r>
              <a:rPr lang="cs-CZ" dirty="0" err="1"/>
              <a:t>Porfirio</a:t>
            </a:r>
            <a:r>
              <a:rPr lang="cs-CZ" dirty="0"/>
              <a:t> </a:t>
            </a:r>
            <a:r>
              <a:rPr lang="cs-CZ" dirty="0" err="1"/>
              <a:t>Díaz</a:t>
            </a:r>
            <a:r>
              <a:rPr lang="cs-CZ" dirty="0"/>
              <a:t> 1830-1915 z </a:t>
            </a:r>
            <a:r>
              <a:rPr lang="cs-CZ" dirty="0" err="1"/>
              <a:t>Oaxacy</a:t>
            </a:r>
            <a:endParaRPr lang="cs-CZ" dirty="0"/>
          </a:p>
          <a:p>
            <a:r>
              <a:rPr lang="cs-CZ" dirty="0"/>
              <a:t>Caudillo </a:t>
            </a:r>
            <a:r>
              <a:rPr lang="cs-CZ" dirty="0" err="1"/>
              <a:t>liberal</a:t>
            </a:r>
            <a:r>
              <a:rPr lang="cs-CZ" dirty="0"/>
              <a:t> společně s Benito </a:t>
            </a:r>
            <a:r>
              <a:rPr lang="cs-CZ" dirty="0" err="1"/>
              <a:t>Juárezem</a:t>
            </a:r>
            <a:endParaRPr lang="cs-CZ" dirty="0"/>
          </a:p>
          <a:p>
            <a:r>
              <a:rPr lang="cs-CZ" dirty="0"/>
              <a:t>Francouzská intervence a volby 1867 – populární, ale ne dost</a:t>
            </a:r>
          </a:p>
          <a:p>
            <a:r>
              <a:rPr lang="cs-CZ" dirty="0"/>
              <a:t>1871 – volby a pak válka proti </a:t>
            </a:r>
            <a:r>
              <a:rPr lang="cs-CZ" dirty="0" err="1"/>
              <a:t>Juárezovi</a:t>
            </a:r>
            <a:r>
              <a:rPr lang="cs-CZ" dirty="0"/>
              <a:t>, poražen, ale J. zemřel a vicepresident </a:t>
            </a:r>
            <a:r>
              <a:rPr lang="cs-CZ" dirty="0" err="1"/>
              <a:t>Lerdo</a:t>
            </a:r>
            <a:r>
              <a:rPr lang="cs-CZ" dirty="0"/>
              <a:t> de </a:t>
            </a:r>
            <a:r>
              <a:rPr lang="cs-CZ" dirty="0" err="1"/>
              <a:t>Tejada</a:t>
            </a:r>
            <a:r>
              <a:rPr lang="cs-CZ" dirty="0"/>
              <a:t> mu udělil milost a ve volbách ho porazil, pak zase vede revoluci – 1876, je poražen, ale 1877 už mu to vyjde.</a:t>
            </a:r>
          </a:p>
          <a:p>
            <a:r>
              <a:rPr lang="cs-CZ" dirty="0"/>
              <a:t>Pax </a:t>
            </a:r>
            <a:r>
              <a:rPr lang="cs-CZ" dirty="0" err="1"/>
              <a:t>Porfiriana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030" y="96251"/>
            <a:ext cx="4884821" cy="325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14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6192" y="570392"/>
            <a:ext cx="6422440" cy="1478570"/>
          </a:xfrm>
        </p:spPr>
        <p:txBody>
          <a:bodyPr/>
          <a:lstStyle/>
          <a:p>
            <a:r>
              <a:rPr lang="cs-CZ" dirty="0"/>
              <a:t>Politická agenda </a:t>
            </a:r>
            <a:r>
              <a:rPr lang="cs-CZ" dirty="0" err="1"/>
              <a:t>porfiriátu</a:t>
            </a:r>
            <a:r>
              <a:rPr lang="cs-CZ" dirty="0"/>
              <a:t> 1877-1911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472" y="1877353"/>
            <a:ext cx="7099049" cy="4980647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No </a:t>
            </a:r>
            <a:r>
              <a:rPr lang="cs-CZ" dirty="0" err="1"/>
              <a:t>reelección</a:t>
            </a:r>
            <a:r>
              <a:rPr lang="cs-CZ" dirty="0"/>
              <a:t> – žádné znovuzvolení – jeden prezidentský mandát – Manuel </a:t>
            </a:r>
            <a:r>
              <a:rPr lang="cs-CZ" dirty="0" err="1"/>
              <a:t>González</a:t>
            </a:r>
            <a:r>
              <a:rPr lang="cs-CZ" dirty="0"/>
              <a:t> 1880-1884</a:t>
            </a:r>
          </a:p>
          <a:p>
            <a:r>
              <a:rPr lang="cs-CZ" dirty="0"/>
              <a:t>Změny ústavy – 1878 zakázal RE, pak mohl mít jedno znovuzvolení (1887), pak aby jich mohl mít kolik chce (1900) a nakonec 6letý termín od 1904 a vicepresident Ramón </a:t>
            </a:r>
            <a:r>
              <a:rPr lang="cs-CZ" dirty="0" err="1"/>
              <a:t>Corral</a:t>
            </a:r>
            <a:endParaRPr lang="cs-CZ" dirty="0"/>
          </a:p>
          <a:p>
            <a:r>
              <a:rPr lang="cs-CZ" dirty="0"/>
              <a:t>Pragmatický přístup k řešení problémů – církev</a:t>
            </a:r>
          </a:p>
          <a:p>
            <a:r>
              <a:rPr lang="cs-CZ" dirty="0"/>
              <a:t>Pocházel z </a:t>
            </a:r>
            <a:r>
              <a:rPr lang="cs-CZ" dirty="0" err="1"/>
              <a:t>Mixtéků</a:t>
            </a:r>
            <a:r>
              <a:rPr lang="cs-CZ" dirty="0"/>
              <a:t>, takže chápal místní potřeby, 1881 si vzal Carmen </a:t>
            </a:r>
            <a:r>
              <a:rPr lang="cs-CZ" dirty="0" err="1"/>
              <a:t>Romero</a:t>
            </a:r>
            <a:r>
              <a:rPr lang="cs-CZ" dirty="0"/>
              <a:t>, která z něj udělal gentlemana</a:t>
            </a:r>
          </a:p>
          <a:p>
            <a:r>
              <a:rPr lang="cs-CZ" dirty="0"/>
              <a:t>Decentralizace a centralizace Mexika – guvernéři jsou kamarádi – band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military</a:t>
            </a:r>
            <a:r>
              <a:rPr lang="cs-CZ" dirty="0"/>
              <a:t> </a:t>
            </a:r>
            <a:r>
              <a:rPr lang="cs-CZ" dirty="0" err="1"/>
              <a:t>brothers</a:t>
            </a:r>
            <a:r>
              <a:rPr lang="cs-CZ" dirty="0"/>
              <a:t> - 300 šéfů distriktů – </a:t>
            </a:r>
            <a:r>
              <a:rPr lang="cs-CZ" dirty="0" err="1"/>
              <a:t>Jefes</a:t>
            </a:r>
            <a:r>
              <a:rPr lang="cs-CZ" dirty="0"/>
              <a:t> </a:t>
            </a:r>
            <a:r>
              <a:rPr lang="cs-CZ" dirty="0" err="1"/>
              <a:t>Políticos</a:t>
            </a:r>
            <a:endParaRPr lang="cs-CZ" dirty="0"/>
          </a:p>
          <a:p>
            <a:r>
              <a:rPr lang="cs-CZ" dirty="0"/>
              <a:t>Rozhození guvernérů do jiných států, aby neměli vazby na místní pletichy</a:t>
            </a:r>
          </a:p>
          <a:p>
            <a:r>
              <a:rPr lang="cs-CZ" dirty="0"/>
              <a:t>Chleba armádě, byrokratům, cizincům i církvi a mexickému lidu palicí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522" y="0"/>
            <a:ext cx="49634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90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Pomalá koroze systému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46768" y="1942088"/>
            <a:ext cx="6894415" cy="4612461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Ideologie pozitivismu - </a:t>
            </a:r>
            <a:r>
              <a:rPr lang="cs-CZ" dirty="0" err="1"/>
              <a:t>Gabino</a:t>
            </a:r>
            <a:r>
              <a:rPr lang="cs-CZ" dirty="0"/>
              <a:t> </a:t>
            </a:r>
            <a:r>
              <a:rPr lang="cs-CZ" dirty="0" err="1"/>
              <a:t>Barrera</a:t>
            </a:r>
            <a:r>
              <a:rPr lang="cs-CZ" dirty="0"/>
              <a:t> – praotec</a:t>
            </a:r>
          </a:p>
          <a:p>
            <a:r>
              <a:rPr lang="cs-CZ" dirty="0"/>
              <a:t>Paz – </a:t>
            </a:r>
            <a:r>
              <a:rPr lang="cs-CZ" dirty="0" err="1"/>
              <a:t>órden</a:t>
            </a:r>
            <a:r>
              <a:rPr lang="cs-CZ" dirty="0"/>
              <a:t> – </a:t>
            </a:r>
            <a:r>
              <a:rPr lang="cs-CZ" dirty="0" err="1"/>
              <a:t>progreso</a:t>
            </a:r>
            <a:endParaRPr lang="cs-CZ" dirty="0"/>
          </a:p>
          <a:p>
            <a:r>
              <a:rPr lang="cs-CZ" dirty="0"/>
              <a:t>Církev – </a:t>
            </a:r>
            <a:r>
              <a:rPr lang="cs-CZ" dirty="0" err="1"/>
              <a:t>Partido</a:t>
            </a:r>
            <a:r>
              <a:rPr lang="cs-CZ" dirty="0"/>
              <a:t> </a:t>
            </a:r>
            <a:r>
              <a:rPr lang="cs-CZ" dirty="0" err="1"/>
              <a:t>Liberal</a:t>
            </a:r>
            <a:r>
              <a:rPr lang="cs-CZ" dirty="0"/>
              <a:t> </a:t>
            </a:r>
            <a:r>
              <a:rPr lang="cs-CZ" dirty="0" err="1"/>
              <a:t>Mexicano</a:t>
            </a:r>
            <a:endParaRPr lang="cs-CZ" dirty="0"/>
          </a:p>
          <a:p>
            <a:r>
              <a:rPr lang="cs-CZ" dirty="0"/>
              <a:t>1904 – revoluce PLM neúspěšná</a:t>
            </a:r>
          </a:p>
          <a:p>
            <a:r>
              <a:rPr lang="cs-CZ" dirty="0"/>
              <a:t>1906 – dělníci stávkují v měděném dole v </a:t>
            </a:r>
            <a:r>
              <a:rPr lang="cs-CZ" dirty="0" err="1"/>
              <a:t>Cananea</a:t>
            </a:r>
            <a:r>
              <a:rPr lang="cs-CZ" dirty="0"/>
              <a:t>, Sonora, největší město státu, William Greene majitel, polovina zaměstnanců cizinci berou větší platy a na vyšší pozice nepouštějí místní, ze stávky revoluce a povoláni z Arizony američtí dobrovolníci, ovšem situaci už pacifikovalo 2000 </a:t>
            </a:r>
            <a:r>
              <a:rPr lang="cs-CZ" dirty="0" err="1"/>
              <a:t>rurales</a:t>
            </a:r>
            <a:r>
              <a:rPr lang="cs-CZ" dirty="0"/>
              <a:t> – ti dali dělníkům neodolatelnou nabídku – buď se vrátíte do práce nebo jdete do armády bojovat proti </a:t>
            </a:r>
            <a:r>
              <a:rPr lang="cs-CZ" dirty="0" err="1"/>
              <a:t>Yaquis</a:t>
            </a:r>
            <a:endParaRPr lang="cs-CZ" dirty="0"/>
          </a:p>
          <a:p>
            <a:r>
              <a:rPr lang="cs-CZ" dirty="0"/>
              <a:t>James </a:t>
            </a:r>
            <a:r>
              <a:rPr lang="cs-CZ" dirty="0" err="1"/>
              <a:t>Creelman</a:t>
            </a:r>
            <a:r>
              <a:rPr lang="cs-CZ" dirty="0"/>
              <a:t> – 1908 potvrdil, že kandidovat nebude, ale problém s nástupcem</a:t>
            </a:r>
          </a:p>
          <a:p>
            <a:r>
              <a:rPr lang="cs-CZ" dirty="0"/>
              <a:t>Volby byly pravděpodobně čisté až na ty z roku 1910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948" y="168921"/>
            <a:ext cx="4647525" cy="348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93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Restrukturalizace Ekonomiky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2241494"/>
            <a:ext cx="6829243" cy="3549707"/>
          </a:xfrm>
        </p:spPr>
        <p:txBody>
          <a:bodyPr>
            <a:normAutofit fontScale="92500"/>
          </a:bodyPr>
          <a:lstStyle/>
          <a:p>
            <a:r>
              <a:rPr lang="cs-CZ" dirty="0"/>
              <a:t>Společnost i po Maximiliánovi zůstala tradiční jako předtím – zemědělci, horníci a málo řemeslníků</a:t>
            </a:r>
          </a:p>
          <a:p>
            <a:r>
              <a:rPr lang="cs-CZ" dirty="0"/>
              <a:t>Doufali využít církevní majetek, ale ten byl na tom stejně mizerně jako zbytek země</a:t>
            </a:r>
          </a:p>
          <a:p>
            <a:r>
              <a:rPr lang="cs-CZ" dirty="0"/>
              <a:t>Bez železnic, až </a:t>
            </a:r>
            <a:r>
              <a:rPr lang="cs-CZ" dirty="0" err="1"/>
              <a:t>Lerdo</a:t>
            </a:r>
            <a:r>
              <a:rPr lang="cs-CZ" dirty="0"/>
              <a:t> </a:t>
            </a:r>
            <a:r>
              <a:rPr lang="cs-CZ" dirty="0" err="1"/>
              <a:t>Tejada</a:t>
            </a:r>
            <a:r>
              <a:rPr lang="cs-CZ" dirty="0"/>
              <a:t> otevřel dráhu </a:t>
            </a:r>
            <a:r>
              <a:rPr lang="cs-CZ" dirty="0" err="1"/>
              <a:t>Veracruz</a:t>
            </a:r>
            <a:r>
              <a:rPr lang="cs-CZ" dirty="0"/>
              <a:t>-DF</a:t>
            </a:r>
          </a:p>
          <a:p>
            <a:r>
              <a:rPr lang="cs-CZ" dirty="0"/>
              <a:t>Jak zajistit rozvoj: 3 věci – export surovin, import migrantů, zahraniční kapitál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261" y="1893536"/>
            <a:ext cx="4145819" cy="310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577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1" y="139837"/>
            <a:ext cx="9905998" cy="1478570"/>
          </a:xfrm>
        </p:spPr>
        <p:txBody>
          <a:bodyPr/>
          <a:lstStyle/>
          <a:p>
            <a:r>
              <a:rPr lang="cs-CZ" dirty="0"/>
              <a:t>Ekonomická agenda </a:t>
            </a:r>
            <a:r>
              <a:rPr lang="cs-CZ" dirty="0" err="1"/>
              <a:t>porfiriátu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1640" y="1618406"/>
            <a:ext cx="6462700" cy="5300283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Don </a:t>
            </a:r>
            <a:r>
              <a:rPr lang="cs-CZ" dirty="0" err="1"/>
              <a:t>Porfirio</a:t>
            </a:r>
            <a:r>
              <a:rPr lang="cs-CZ" dirty="0"/>
              <a:t> postavil…</a:t>
            </a:r>
          </a:p>
          <a:p>
            <a:r>
              <a:rPr lang="cs-CZ" dirty="0"/>
              <a:t>Agro-export – latifundisté 2% vlastnila 90 % půdy, fysiokratismus – Vyvlastňování půdy soudy a jejich předání oligarchům</a:t>
            </a:r>
          </a:p>
          <a:p>
            <a:r>
              <a:rPr lang="cs-CZ" dirty="0"/>
              <a:t>Tlak na vyšší platy byl saturován populačním růstem a záborem pozemků, což místí poslalo na trh práce</a:t>
            </a:r>
          </a:p>
          <a:p>
            <a:r>
              <a:rPr lang="cs-CZ" dirty="0"/>
              <a:t>Nerostné bohatství</a:t>
            </a:r>
          </a:p>
          <a:p>
            <a:r>
              <a:rPr lang="cs-CZ" dirty="0"/>
              <a:t>Modernizace a industrializace – slévárny a sklárny v </a:t>
            </a:r>
            <a:r>
              <a:rPr lang="cs-CZ" dirty="0" err="1"/>
              <a:t>Monterrey</a:t>
            </a:r>
            <a:r>
              <a:rPr lang="cs-CZ" dirty="0"/>
              <a:t>, Puebla – textilky, úpadek řemeslníků</a:t>
            </a:r>
          </a:p>
          <a:p>
            <a:r>
              <a:rPr lang="cs-CZ" dirty="0"/>
              <a:t>Zlepšení finanční kondice – </a:t>
            </a:r>
            <a:r>
              <a:rPr lang="cs-CZ" dirty="0" err="1"/>
              <a:t>Limantour</a:t>
            </a:r>
            <a:endParaRPr lang="cs-CZ" dirty="0"/>
          </a:p>
          <a:p>
            <a:r>
              <a:rPr lang="cs-CZ" dirty="0"/>
              <a:t>Vlaky, stabilita a kapitál (</a:t>
            </a:r>
            <a:r>
              <a:rPr lang="cs-CZ" dirty="0" err="1"/>
              <a:t>Banamex</a:t>
            </a:r>
            <a:r>
              <a:rPr lang="cs-CZ" dirty="0"/>
              <a:t> 1884) – hlavní důvody úspěchu</a:t>
            </a:r>
          </a:p>
          <a:p>
            <a:r>
              <a:rPr lang="cs-CZ" dirty="0"/>
              <a:t>Krize 1907-1908 – neúroda, zpomalení USA, Oslavy 100 let nezávislosti stály stejně jako roční rozpočet školství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323" y="2684798"/>
            <a:ext cx="5305678" cy="272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3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473" y="0"/>
            <a:ext cx="8287878" cy="6851314"/>
          </a:xfrm>
        </p:spPr>
      </p:pic>
    </p:spTree>
    <p:extLst>
      <p:ext uri="{BB962C8B-B14F-4D97-AF65-F5344CB8AC3E}">
        <p14:creationId xmlns:p14="http://schemas.microsoft.com/office/powerpoint/2010/main" val="538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Společenské poměry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1" y="2037346"/>
            <a:ext cx="6657474" cy="4290625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/>
              <a:t>Científicos</a:t>
            </a:r>
            <a:r>
              <a:rPr lang="cs-CZ" dirty="0"/>
              <a:t> u moci – </a:t>
            </a:r>
            <a:r>
              <a:rPr lang="cs-CZ" dirty="0" err="1"/>
              <a:t>Ignacio</a:t>
            </a:r>
            <a:r>
              <a:rPr lang="cs-CZ" dirty="0"/>
              <a:t> </a:t>
            </a:r>
            <a:r>
              <a:rPr lang="cs-CZ" dirty="0" err="1"/>
              <a:t>Mariscal</a:t>
            </a:r>
            <a:r>
              <a:rPr lang="cs-CZ" dirty="0"/>
              <a:t>, José Yves </a:t>
            </a:r>
            <a:r>
              <a:rPr lang="cs-CZ" dirty="0" err="1"/>
              <a:t>Limantour</a:t>
            </a:r>
            <a:r>
              <a:rPr lang="cs-CZ" dirty="0"/>
              <a:t>, Bernardo </a:t>
            </a:r>
            <a:r>
              <a:rPr lang="cs-CZ" dirty="0" err="1"/>
              <a:t>Reyes</a:t>
            </a:r>
            <a:r>
              <a:rPr lang="cs-CZ" dirty="0"/>
              <a:t> a další</a:t>
            </a:r>
          </a:p>
          <a:p>
            <a:r>
              <a:rPr lang="cs-CZ" dirty="0"/>
              <a:t>Modernizace měst, bandité vymýceni – policie </a:t>
            </a:r>
            <a:r>
              <a:rPr lang="cs-CZ" dirty="0" err="1"/>
              <a:t>rurales</a:t>
            </a:r>
            <a:endParaRPr lang="cs-CZ" dirty="0"/>
          </a:p>
          <a:p>
            <a:r>
              <a:rPr lang="cs-CZ" dirty="0"/>
              <a:t>Vláda oligarchů, kteří kontrolují lokální politiku a zdroje</a:t>
            </a:r>
          </a:p>
          <a:p>
            <a:r>
              <a:rPr lang="cs-CZ" dirty="0"/>
              <a:t>Na haciendách námezdní síla – otroci</a:t>
            </a:r>
          </a:p>
          <a:p>
            <a:r>
              <a:rPr lang="cs-CZ" dirty="0" err="1"/>
              <a:t>Díaz</a:t>
            </a:r>
            <a:r>
              <a:rPr lang="cs-CZ" dirty="0"/>
              <a:t> měl zájem o Evropskou migraci, ale špatné podmínky – po kapkách (en </a:t>
            </a:r>
            <a:r>
              <a:rPr lang="cs-CZ" dirty="0" err="1"/>
              <a:t>gotas</a:t>
            </a:r>
            <a:r>
              <a:rPr lang="cs-CZ" dirty="0"/>
              <a:t>)</a:t>
            </a:r>
          </a:p>
          <a:p>
            <a:r>
              <a:rPr lang="cs-CZ" dirty="0"/>
              <a:t>Přesto zatažení určitých levicových idejí – anarchismus (agrarismus) a socialismus</a:t>
            </a:r>
          </a:p>
          <a:p>
            <a:r>
              <a:rPr lang="cs-CZ" dirty="0"/>
              <a:t>Sociální darwinismus proti Indiánům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074" y="2037347"/>
            <a:ext cx="4924926" cy="349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380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TM04033919[[fn=Obvod]]</Template>
  <TotalTime>230</TotalTime>
  <Words>1020</Words>
  <Application>Microsoft Office PowerPoint</Application>
  <PresentationFormat>Širokoúhlá obrazovka</PresentationFormat>
  <Paragraphs>82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Tw Cen MT</vt:lpstr>
      <vt:lpstr>Obvod</vt:lpstr>
      <vt:lpstr>Liberální caudillos I</vt:lpstr>
      <vt:lpstr>Liberálové na vzestupu</vt:lpstr>
      <vt:lpstr>Porfiriát</vt:lpstr>
      <vt:lpstr>Politická agenda porfiriátu 1877-1911</vt:lpstr>
      <vt:lpstr>Pomalá koroze systému</vt:lpstr>
      <vt:lpstr>Restrukturalizace Ekonomiky</vt:lpstr>
      <vt:lpstr>Ekonomická agenda porfiriátu</vt:lpstr>
      <vt:lpstr>Prezentace aplikace PowerPoint</vt:lpstr>
      <vt:lpstr>Společenské poměry</vt:lpstr>
      <vt:lpstr>Společenské třídy</vt:lpstr>
      <vt:lpstr>Zahraniční vztahy</vt:lpstr>
      <vt:lpstr>Revoluce začíná</vt:lpstr>
      <vt:lpstr>Maderova vláda 1911-1913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Mexická revoluce 1910-1917/1920/1940</dc:title>
  <dc:creator>Uživatel systému Windows</dc:creator>
  <cp:lastModifiedBy>Lukas Perutka</cp:lastModifiedBy>
  <cp:revision>28</cp:revision>
  <dcterms:created xsi:type="dcterms:W3CDTF">2018-10-01T08:55:48Z</dcterms:created>
  <dcterms:modified xsi:type="dcterms:W3CDTF">2018-11-02T09:31:59Z</dcterms:modified>
</cp:coreProperties>
</file>