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FC8D8B-6459-6E26-F613-B0C7FEDC5F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46C3FA4-656D-CC3B-7F91-A186F7CB1C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99EE686-C051-1E16-F79D-A7F952373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C768F-44BB-46FF-9FAA-72201F5157D4}" type="datetimeFigureOut">
              <a:rPr lang="cs-CZ" smtClean="0"/>
              <a:t>03.08.2023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61DF5D6-570A-6FAD-67D7-67FB1C2B4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D653FFC-10C7-22E5-47CB-6A197C7C8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2C496-4A0D-4B07-8E12-9BDABC9A7E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5433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D00DCE-3B24-338B-EF22-6106C1153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FF17E0C-137E-9E96-9DDC-7C1AAF470A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FA2E86C-096C-3148-07AD-9FE00028B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C768F-44BB-46FF-9FAA-72201F5157D4}" type="datetimeFigureOut">
              <a:rPr lang="cs-CZ" smtClean="0"/>
              <a:t>03.08.2023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48746F5-8DDD-E5E6-860A-F0A19494B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DFE52D5-8FCE-6AF7-D7B5-760F58340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2C496-4A0D-4B07-8E12-9BDABC9A7E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6158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B3014052-99BC-E5C9-19CE-826CE35F1F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60B74FA-13A5-EC3A-84D7-F52607024E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E64164B-3A02-0706-38D1-C3BCD45F0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C768F-44BB-46FF-9FAA-72201F5157D4}" type="datetimeFigureOut">
              <a:rPr lang="cs-CZ" smtClean="0"/>
              <a:t>03.08.2023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3AE5463-C87A-4710-5EC0-520551F56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1DC54B3-F75A-6951-29CD-73969D275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2C496-4A0D-4B07-8E12-9BDABC9A7E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5200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8E2C89-60AC-99DC-1D5B-D2ED95E90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8A86F27-3AD3-CA06-B1E1-07D09566A7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7726AF5-AC0E-4A1B-ED3B-3ABEF35EC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C768F-44BB-46FF-9FAA-72201F5157D4}" type="datetimeFigureOut">
              <a:rPr lang="cs-CZ" smtClean="0"/>
              <a:t>03.08.2023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F9DFE76-AFAA-955A-1CDD-18B1687CF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F1541E-C712-D06A-7F4B-E55242F13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2C496-4A0D-4B07-8E12-9BDABC9A7E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1200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9C9639-FEA5-FB8A-D37D-6899A4562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4D02B19-3F15-2DCF-6167-4949B6DF33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878E3B4-A029-5746-3E73-FF249AEE3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C768F-44BB-46FF-9FAA-72201F5157D4}" type="datetimeFigureOut">
              <a:rPr lang="cs-CZ" smtClean="0"/>
              <a:t>03.08.2023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1644E32-AFC6-0344-5CDD-5E6E950D5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1F2E5C6-02BA-3EEF-A0AB-D2A096E35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2C496-4A0D-4B07-8E12-9BDABC9A7E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7062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259EA5-6FCD-9379-A98A-9A72CBCE7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7E1A4C-FB5A-34A9-9FFC-E91E9FA41D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9EE78C2-EA34-7805-6F9A-8A032CA62B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B8CA506-6C00-D13C-67C2-B37BC3F2A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C768F-44BB-46FF-9FAA-72201F5157D4}" type="datetimeFigureOut">
              <a:rPr lang="cs-CZ" smtClean="0"/>
              <a:t>03.08.2023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9D6BC76-BD14-A845-5E97-CCEA2D094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3150000-4D4B-B352-9117-B0667CFFF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2C496-4A0D-4B07-8E12-9BDABC9A7E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373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EAC83C-7D58-F5C0-F807-E0A990EC0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D2991FE-9DFA-9D16-90BD-41F4356BF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B46D24B-C093-4885-C379-7DEB23E451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A2973918-A933-EDD1-DB1F-9A61299218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38E161C2-5084-8933-9D40-D76089C309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E9E8A73-28B9-1601-0D0F-C900F010B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C768F-44BB-46FF-9FAA-72201F5157D4}" type="datetimeFigureOut">
              <a:rPr lang="cs-CZ" smtClean="0"/>
              <a:t>03.08.2023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D9FFF947-51DB-DF43-4282-4801FA8C8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FD997521-AC81-17B9-76E3-FA99282A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2C496-4A0D-4B07-8E12-9BDABC9A7E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438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8A35CB-5778-7DD7-30FB-9DCEB4780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1F1D8DD-FB54-B4D8-2E1A-057B160FE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C768F-44BB-46FF-9FAA-72201F5157D4}" type="datetimeFigureOut">
              <a:rPr lang="cs-CZ" smtClean="0"/>
              <a:t>03.08.2023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4BBDC8E-FFAF-5680-61BA-191CD4302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1C57BEA-FD2D-106A-9A21-C9C051037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2C496-4A0D-4B07-8E12-9BDABC9A7E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1021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737B780-9249-F4B4-B4D8-1217C540B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C768F-44BB-46FF-9FAA-72201F5157D4}" type="datetimeFigureOut">
              <a:rPr lang="cs-CZ" smtClean="0"/>
              <a:t>03.08.2023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EE07A0C-8264-1055-9625-8D6A783B8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21ACF73-6AB3-95DE-663B-FE157C735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2C496-4A0D-4B07-8E12-9BDABC9A7E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1197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7BDA7F-D4E4-20CF-AC0B-2ABEA4E87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61DB2D8-5736-9C1D-B269-17F661B48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DE6A682-F0A9-3E90-DC53-64E6E7AA66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6B2D83E-B20D-6A89-0AEB-43B414BDE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C768F-44BB-46FF-9FAA-72201F5157D4}" type="datetimeFigureOut">
              <a:rPr lang="cs-CZ" smtClean="0"/>
              <a:t>03.08.2023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220F6B0-A194-054E-6490-D0B87E7E2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631CEA9-27DB-60C4-68DA-AC896A5FD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2C496-4A0D-4B07-8E12-9BDABC9A7E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4870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5C2587-7132-F67F-53D8-3C47D1A1E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05B30D1-005B-BFAE-0D37-BF379973D4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76BA810-2CF2-8AC4-178C-E00C9DBF60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E2AB4F-C64D-0763-5BF3-B2BF0BC2C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C768F-44BB-46FF-9FAA-72201F5157D4}" type="datetimeFigureOut">
              <a:rPr lang="cs-CZ" smtClean="0"/>
              <a:t>03.08.2023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05DAA31-7A94-AC39-0A65-84343E753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A281F26-9A55-5587-F1BC-61D3FEB59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2C496-4A0D-4B07-8E12-9BDABC9A7E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8689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52739BB-24EC-48E3-0F8C-B1E158098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120CC8B-8626-E1EC-D4CB-A62C48E6A8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5C33318-EA81-A298-C680-BB10AFF4B6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C768F-44BB-46FF-9FAA-72201F5157D4}" type="datetimeFigureOut">
              <a:rPr lang="cs-CZ" smtClean="0"/>
              <a:t>03.08.2023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E36E7CB-89A1-9556-0DED-3AFEF3B9FD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6401C17-5DC9-0AD7-A211-C0DBFBAF78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2C496-4A0D-4B07-8E12-9BDABC9A7E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2145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467735-F861-1D1D-DEE1-B67FF9F516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9133" y="1214438"/>
            <a:ext cx="9973733" cy="2387600"/>
          </a:xfrm>
        </p:spPr>
        <p:txBody>
          <a:bodyPr>
            <a:normAutofit/>
          </a:bodyPr>
          <a:lstStyle/>
          <a:p>
            <a:r>
              <a:rPr lang="cs-CZ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Středověké divadelní performance</a:t>
            </a:r>
            <a:r>
              <a:rPr lang="cs-CZ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„inscenovaná </a:t>
            </a:r>
            <a:r>
              <a:rPr lang="cs-CZ" sz="4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devoce</a:t>
            </a:r>
            <a:r>
              <a:rPr lang="cs-CZ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“; </a:t>
            </a:r>
            <a:r>
              <a:rPr lang="cs-CZ" sz="4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performativita</a:t>
            </a:r>
            <a:r>
              <a:rPr lang="cs-CZ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středověké literatury</a:t>
            </a:r>
            <a:endParaRPr lang="cs-CZ" sz="40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D7841D5-B854-8131-552F-7F7526E43C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2554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023DFA-D9D6-589B-EB4A-6CA22CE25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C9A298-2D80-A50C-FFBE-526BECCB1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</a:p>
          <a:p>
            <a:pPr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doplňování motivů, přidávání dalších epizod, přidávání sekulárních postav (vojáci, mastičkář, …)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sklon k samostatné existenci jako hra (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lud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sč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Mastičkář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(zlomky Muzejní a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Drkolenský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staročeské drama je jev primárně neliterární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59144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023DFA-D9D6-589B-EB4A-6CA22CE25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C9A298-2D80-A50C-FFBE-526BECCB1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náboženské hry v češtině: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sč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Hra veselé Magdalény 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(druhá polovina 14. století)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sč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Hra o Kristovu zmrtvýchvstání i o jeho oslavení 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(cca přelom 14. a 15. století)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94711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023DFA-D9D6-589B-EB4A-6CA22CE25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C9A298-2D80-A50C-FFBE-526BECCB1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Vánoční hry: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centrem jesličky, vychází z biblického textu (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Lk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2)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- pastýřská hra (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officium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pastorum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- vánoční tropus 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Quem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queritis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 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praesepe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pastores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hra tříkrálová (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officium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stellae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/ 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officium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regum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trium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Ordo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Rachelis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o českých vánočních hrách pramenné doklady až z počátku 15. století: 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 česko-latinské provozovací návody 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zlomek vánoční hry (snad opis textu ze 14. století)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80790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023DFA-D9D6-589B-EB4A-6CA22CE25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C9A298-2D80-A50C-FFBE-526BECCB1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Další „divadelní“ útvary s různým stupněm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performativity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(mirákl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hra o zázracích světců)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(mystérium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výpravné hry biblických a eschatologických námětů)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plankt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/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pláč /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žaloščenie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planctus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/lat./) 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nářek P. Marie, Máří Magdalény, Jana Evangelisty pod křížem nad smrtí Krista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lyrický monolog nebo dialog dvou osob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literární pendant vizuální piety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13732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023DFA-D9D6-589B-EB4A-6CA22CE25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C9A298-2D80-A50C-FFBE-526BECCB1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v latině: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Svatojiřské 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plankty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v češtině: zčásti zpívané, zčásti recitované  </a:t>
            </a:r>
          </a:p>
          <a:p>
            <a:pPr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Plankt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Šafaříkův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(monolog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Pláči mému hodina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Plankt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roudnický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plakty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z Hradeckého rukopisu 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Plankt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nebo 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žaloščenie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Matky Boží u Veliký pátek 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v němčině: 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Böhmische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Prager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Marienklage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850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023DFA-D9D6-589B-EB4A-6CA22CE25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C9A298-2D80-A50C-FFBE-526BECCB1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improvizované, ústně tradované výstupy a scénky předváděné 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žáky 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profesionálními herci – 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jokulátor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/ žertéř / 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žakéř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44452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023DFA-D9D6-589B-EB4A-6CA22CE25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C9A298-2D80-A50C-FFBE-526BECCB1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různé stupně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performativity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středověkých textů (tiché čtení ↔ rozvinutá divadelní performance)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multiperformativita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středověkých textů – potenciál realizace téhož textu více performativními způsoby</a:t>
            </a:r>
          </a:p>
          <a:p>
            <a:pPr marL="22098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výzva k performativnímu pohledu na středověkou literaturu: momentální, dialogický a tělesný aspekt středověké textové kultury</a:t>
            </a:r>
          </a:p>
          <a:p>
            <a:pPr marL="22098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estetika účinku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6548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023DFA-D9D6-589B-EB4A-6CA22CE25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Literatura</a:t>
            </a:r>
            <a:endParaRPr lang="cs-CZ" sz="3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C9A298-2D80-A50C-FFBE-526BECCB1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Stehlíková, Eva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co když je to divadlo? Několikero zastavení nad středověkým latinským dramatem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Institut umění – Divadelní ústav – 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Koniasch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Latin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Press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Praha 1998.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Černý, František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Dějiny českého divadla I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Academia, Praha 1968.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Černý, Václav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Stredoveká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dráma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Slovenské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vydavatel'stvo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krásnej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literatúry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Bratislava 1964.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Jakubcová, Alena et al.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Starší divadlo v českých zemích do konce 18. století. Osobnosti a díla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Academia, Praha 2007.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Poláčková, Eliška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Verbum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caro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factum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est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Performativita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bohemikální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literatury 14. století pohledem divadelní vědy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Filosofia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Praha 2019.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cs-CZ" sz="1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Svejkovský, František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Z dějin českého dramatu.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Acta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Universitatis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Carolinae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Philologica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Monografia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12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1966.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Šmahel, František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Inscenovaná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devoce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Ukazování ostatků v Českém Krumlově ve druhé polovině 14. a na počátku 15. století. In: týž: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Nahlédnutí do středověku. Mluva písma a četba obrazů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Karolinum, Praha 2017, s. 145–168.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cs-CZ" sz="1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Uličný, Petr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Prostor a rituál. Velikonoční slavnosti v bazilice sv. Jiří na Pražském hradě.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Studia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mediaevalia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Bohemica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2012, č. 1, s. 7–37.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Veltruská, Jarmila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Posvátné a světské. Osm studií o starém českém divadle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Divadelní ústav, Praha 2006.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sz="1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7900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023DFA-D9D6-589B-EB4A-6CA22CE25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C9A298-2D80-A50C-FFBE-526BECCB1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fenomén divadla není samozřejmým vlastnictvím všech kultur a všech dob 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středověk nemá vyhrazené místo pro divadlo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žádný „divadelní“ systém organizovaný profesionály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širší významové pole pojmu „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divadlo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 (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speculum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0303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023DFA-D9D6-589B-EB4A-6CA22CE25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C9A298-2D80-A50C-FFBE-526BECCB1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nepevná a málo zřetelná hranice mezi „divadelní“ performancí a jinými performativními aktivitami v kultuře středověké Evropy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středověká performance = aktivita jedince nebo skupiny před publikem v konkrétním prostoru, která může obsahovat slovo, hudbu, pohyb, vizuální aspekt, předem daný scénář nebo improvizaci, …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nemožnost vymezit v dochovaném korpusu středověkých textů texty určené primárně pro divadelní performanci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nezřetelná hranice mezi „divadelním“ a nedivadelním prostorem, mezi jevištěm a hledištěm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1783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023DFA-D9D6-589B-EB4A-6CA22CE25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C9A298-2D80-A50C-FFBE-526BECCB1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dominantní divadelní projev středověku =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náboženské divadlo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srov. spektakulární charakter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křesťanské liturgie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zpráva galské poutnice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Etherie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(4. století) o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zpřítomňovacích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postupech jeruzalémské liturgie, jimiž oživovány biblické události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viz též zvláštní obřady (svěcení kostela, procesí na Květnou neděli, mytí nohou na Zelený čtvrtek, liturgická procesí aj.) a předměty, u nichž lze poznat performativní potenciál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6194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023DFA-D9D6-589B-EB4A-6CA22CE25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C9A298-2D80-A50C-FFBE-526BECCB1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Liturgické drama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dialogizované a mimetické zpodobení významných obřadních textů, jež tvoří nedílnou součást křesťanské liturgie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představuje klíčová místa křesťanské věrouky (zejm. události kolem zmrtvýchvstání a narození Krista)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geneticky vychází z liturgických zpěvů (tropy = doplnění mešního textu melodickými a textovými vsuvkami) 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hry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velikonoční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hry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vánoční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(hry s jinými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biblickými motivy)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- 9. – 14. století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0150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023DFA-D9D6-589B-EB4A-6CA22CE25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C9A298-2D80-A50C-FFBE-526BECCB1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latina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zpívaná realizace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podřízenost liturgii (oficium)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biblická, příp. apokryfní tematika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prováděli je kněží, klerici, žáci i laici v kostele na určitém, pevně vymezeném místě se skromnou výpravou a rekvizitami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7593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023DFA-D9D6-589B-EB4A-6CA22CE25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C9A298-2D80-A50C-FFBE-526BECCB1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Velikonoční hry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tropus </a:t>
            </a:r>
            <a:r>
              <a:rPr lang="cs-CZ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Quem</a:t>
            </a:r>
            <a:r>
              <a:rPr lang="cs-C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queritis</a:t>
            </a:r>
            <a:r>
              <a:rPr lang="cs-C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velikonočního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officia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neděli Vzkříšení (klášter v St.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Gallen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10. století)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příhrobní</a:t>
            </a:r>
            <a:r>
              <a:rPr lang="cs-C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scéna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Mk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16,6–7;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28,5–7;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Lk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24,5–8) 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apoštolská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s učedníky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20,4–8)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magdalénská / zahradnická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Hortulanus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Zahradník;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Noli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tangere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Nedotýkej se mne)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20,11–18)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cs-CZ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Visitatio</a:t>
            </a:r>
            <a:r>
              <a:rPr lang="cs-C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sepulchri</a:t>
            </a:r>
            <a:r>
              <a:rPr lang="cs-C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(Návštěva u hrobu)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pramenné doklady v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bohemikálním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prostředí od 12. století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Svatojiřské </a:t>
            </a:r>
            <a:r>
              <a:rPr lang="cs-CZ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officium</a:t>
            </a:r>
            <a:r>
              <a:rPr lang="cs-C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(přelom 12. a 13. století)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nová redakce za abatyše Kunhuty na počátku 14. století a poté na počátku 15. století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40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023DFA-D9D6-589B-EB4A-6CA22CE25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C9A298-2D80-A50C-FFBE-526BECCB1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vymezený reálný čas a místo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účinkují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muži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(klerici, mniši) i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ženy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(jeptišky)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dvouvrstevnatost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textů – scénické poznámky mimo hlavní text v tzv.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rubrice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notace → liturgické drama je „hudební drama“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děj výjevu je víceméně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předzjednaný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→ text jako koláž biblických textů, antifon, hymnů, liturgických modliteb – lyricko-epický charakter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představa o lineárním vývoji od jedné scény k prezentaci o třech scénách překonána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0753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023DFA-D9D6-589B-EB4A-6CA22CE25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C9A298-2D80-A50C-FFBE-526BECCB12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tradiční teze o lineárním vývoji (1. fáze: oficium – 2. fáze: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ludus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překonána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- pronikání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vernakulárních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jazyků (hry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bilingvní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ve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vernakulárním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jazyce) 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- bilingvní hry nejsou pouhým přechodným útvarem ke hrám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vernakulárním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přesun z chrámového prostředí před kostel a na náměstí?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vkládání komických, parodických i obscénních prvků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staví vedle sebe (způsobem pro naše estetické cítění až šokujícím) nejhlubší vážnost a křiklavou komiku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snaha o posilování spektakulární (divadelní) složky: </a:t>
            </a:r>
          </a:p>
          <a:p>
            <a:pPr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rozvoj dialogů</a:t>
            </a:r>
          </a:p>
          <a:p>
            <a:pPr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omezování hudební složky</a:t>
            </a:r>
          </a:p>
          <a:p>
            <a:pPr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upozaďování prozaických liturgických částí ve prospěch částí veršovaných</a:t>
            </a:r>
          </a:p>
          <a:p>
            <a:pPr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nárůst výtvarných prostředků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795679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1205</Words>
  <Application>Microsoft Office PowerPoint</Application>
  <PresentationFormat>Širokoúhlá obrazovka</PresentationFormat>
  <Paragraphs>144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Symbol</vt:lpstr>
      <vt:lpstr>Times New Roman</vt:lpstr>
      <vt:lpstr>Motiv Office</vt:lpstr>
      <vt:lpstr>Středověké divadelní performance a „inscenovaná devoce“; performativita středověké literatury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Literatura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Středověké divadelní performance a „inscenovaná devoce“; performativita středověké literatury</dc:title>
  <dc:creator>Činčurová, Bára</dc:creator>
  <cp:lastModifiedBy>Činčurová, Bára</cp:lastModifiedBy>
  <cp:revision>2</cp:revision>
  <dcterms:created xsi:type="dcterms:W3CDTF">2023-08-01T15:13:06Z</dcterms:created>
  <dcterms:modified xsi:type="dcterms:W3CDTF">2023-08-02T22:28:22Z</dcterms:modified>
</cp:coreProperties>
</file>