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2" r:id="rId11"/>
    <p:sldId id="264" r:id="rId12"/>
    <p:sldId id="265" r:id="rId13"/>
    <p:sldId id="266" r:id="rId14"/>
    <p:sldId id="270" r:id="rId15"/>
    <p:sldId id="271" r:id="rId16"/>
    <p:sldId id="276" r:id="rId17"/>
    <p:sldId id="267" r:id="rId18"/>
    <p:sldId id="268" r:id="rId19"/>
    <p:sldId id="269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33E2C-EAB5-4C4D-A9F9-D6EC2B924482}" v="13" dt="2018-11-01T10:05:54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D9E15896-E4C2-487F-87F6-67E27C0CCD66}"/>
    <pc:docChg chg="custSel addSld modSld">
      <pc:chgData name="Jarolímková, Adéla" userId="999f5e52-b3b5-4322-ac6a-365c09c88039" providerId="ADAL" clId="{D9E15896-E4C2-487F-87F6-67E27C0CCD66}" dt="2018-11-01T10:12:09.197" v="2267" actId="20577"/>
      <pc:docMkLst>
        <pc:docMk/>
      </pc:docMkLst>
      <pc:sldChg chg="modSp">
        <pc:chgData name="Jarolímková, Adéla" userId="999f5e52-b3b5-4322-ac6a-365c09c88039" providerId="ADAL" clId="{D9E15896-E4C2-487F-87F6-67E27C0CCD66}" dt="2018-11-01T08:56:25.805" v="0" actId="20577"/>
        <pc:sldMkLst>
          <pc:docMk/>
          <pc:sldMk cId="0" sldId="256"/>
        </pc:sldMkLst>
        <pc:spChg chg="mod">
          <ac:chgData name="Jarolímková, Adéla" userId="999f5e52-b3b5-4322-ac6a-365c09c88039" providerId="ADAL" clId="{D9E15896-E4C2-487F-87F6-67E27C0CCD66}" dt="2018-11-01T08:56:25.805" v="0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Jarolímková, Adéla" userId="999f5e52-b3b5-4322-ac6a-365c09c88039" providerId="ADAL" clId="{D9E15896-E4C2-487F-87F6-67E27C0CCD66}" dt="2018-11-01T08:57:22.538" v="7" actId="113"/>
        <pc:sldMkLst>
          <pc:docMk/>
          <pc:sldMk cId="3369791390" sldId="259"/>
        </pc:sldMkLst>
        <pc:spChg chg="mod">
          <ac:chgData name="Jarolímková, Adéla" userId="999f5e52-b3b5-4322-ac6a-365c09c88039" providerId="ADAL" clId="{D9E15896-E4C2-487F-87F6-67E27C0CCD66}" dt="2018-11-01T08:57:22.538" v="7" actId="113"/>
          <ac:spMkLst>
            <pc:docMk/>
            <pc:sldMk cId="3369791390" sldId="259"/>
            <ac:spMk id="3" creationId="{00000000-0000-0000-0000-000000000000}"/>
          </ac:spMkLst>
        </pc:spChg>
      </pc:sldChg>
      <pc:sldChg chg="modSp">
        <pc:chgData name="Jarolímková, Adéla" userId="999f5e52-b3b5-4322-ac6a-365c09c88039" providerId="ADAL" clId="{D9E15896-E4C2-487F-87F6-67E27C0CCD66}" dt="2018-11-01T09:46:03.506" v="405" actId="20577"/>
        <pc:sldMkLst>
          <pc:docMk/>
          <pc:sldMk cId="2977169079" sldId="260"/>
        </pc:sldMkLst>
        <pc:spChg chg="mod">
          <ac:chgData name="Jarolímková, Adéla" userId="999f5e52-b3b5-4322-ac6a-365c09c88039" providerId="ADAL" clId="{D9E15896-E4C2-487F-87F6-67E27C0CCD66}" dt="2018-11-01T09:46:03.506" v="405" actId="20577"/>
          <ac:spMkLst>
            <pc:docMk/>
            <pc:sldMk cId="2977169079" sldId="260"/>
            <ac:spMk id="3" creationId="{00000000-0000-0000-0000-000000000000}"/>
          </ac:spMkLst>
        </pc:spChg>
      </pc:sldChg>
      <pc:sldChg chg="addSp delSp modSp">
        <pc:chgData name="Jarolímková, Adéla" userId="999f5e52-b3b5-4322-ac6a-365c09c88039" providerId="ADAL" clId="{D9E15896-E4C2-487F-87F6-67E27C0CCD66}" dt="2018-11-01T10:00:02.207" v="932" actId="20577"/>
        <pc:sldMkLst>
          <pc:docMk/>
          <pc:sldMk cId="2232571170" sldId="264"/>
        </pc:sldMkLst>
        <pc:spChg chg="mod">
          <ac:chgData name="Jarolímková, Adéla" userId="999f5e52-b3b5-4322-ac6a-365c09c88039" providerId="ADAL" clId="{D9E15896-E4C2-487F-87F6-67E27C0CCD66}" dt="2018-11-01T09:54:48.899" v="442" actId="20577"/>
          <ac:spMkLst>
            <pc:docMk/>
            <pc:sldMk cId="2232571170" sldId="264"/>
            <ac:spMk id="2" creationId="{00000000-0000-0000-0000-000000000000}"/>
          </ac:spMkLst>
        </pc:spChg>
        <pc:spChg chg="del mod">
          <ac:chgData name="Jarolímková, Adéla" userId="999f5e52-b3b5-4322-ac6a-365c09c88039" providerId="ADAL" clId="{D9E15896-E4C2-487F-87F6-67E27C0CCD66}" dt="2018-11-01T09:56:33.349" v="523" actId="478"/>
          <ac:spMkLst>
            <pc:docMk/>
            <pc:sldMk cId="2232571170" sldId="264"/>
            <ac:spMk id="4" creationId="{00000000-0000-0000-0000-000000000000}"/>
          </ac:spMkLst>
        </pc:spChg>
        <pc:spChg chg="del mod">
          <ac:chgData name="Jarolímková, Adéla" userId="999f5e52-b3b5-4322-ac6a-365c09c88039" providerId="ADAL" clId="{D9E15896-E4C2-487F-87F6-67E27C0CCD66}" dt="2018-11-01T09:56:47.039" v="528" actId="478"/>
          <ac:spMkLst>
            <pc:docMk/>
            <pc:sldMk cId="2232571170" sldId="264"/>
            <ac:spMk id="5" creationId="{00000000-0000-0000-0000-000000000000}"/>
          </ac:spMkLst>
        </pc:spChg>
        <pc:spChg chg="del mod">
          <ac:chgData name="Jarolímková, Adéla" userId="999f5e52-b3b5-4322-ac6a-365c09c88039" providerId="ADAL" clId="{D9E15896-E4C2-487F-87F6-67E27C0CCD66}" dt="2018-11-01T09:56:56.399" v="532" actId="478"/>
          <ac:spMkLst>
            <pc:docMk/>
            <pc:sldMk cId="2232571170" sldId="264"/>
            <ac:spMk id="6" creationId="{00000000-0000-0000-0000-000000000000}"/>
          </ac:spMkLst>
        </pc:spChg>
        <pc:spChg chg="add del mod">
          <ac:chgData name="Jarolímková, Adéla" userId="999f5e52-b3b5-4322-ac6a-365c09c88039" providerId="ADAL" clId="{D9E15896-E4C2-487F-87F6-67E27C0CCD66}" dt="2018-11-01T09:46:43.563" v="408" actId="478"/>
          <ac:spMkLst>
            <pc:docMk/>
            <pc:sldMk cId="2232571170" sldId="264"/>
            <ac:spMk id="7" creationId="{190EE01F-D13E-4784-915D-943704C50250}"/>
          </ac:spMkLst>
        </pc:spChg>
        <pc:graphicFrameChg chg="add mod modGraphic">
          <ac:chgData name="Jarolímková, Adéla" userId="999f5e52-b3b5-4322-ac6a-365c09c88039" providerId="ADAL" clId="{D9E15896-E4C2-487F-87F6-67E27C0CCD66}" dt="2018-11-01T10:00:02.207" v="932" actId="20577"/>
          <ac:graphicFrameMkLst>
            <pc:docMk/>
            <pc:sldMk cId="2232571170" sldId="264"/>
            <ac:graphicFrameMk id="3" creationId="{8127AEFA-6BC8-4C23-BE35-C2E545C86BE6}"/>
          </ac:graphicFrameMkLst>
        </pc:graphicFrameChg>
      </pc:sldChg>
      <pc:sldChg chg="addSp modSp">
        <pc:chgData name="Jarolímková, Adéla" userId="999f5e52-b3b5-4322-ac6a-365c09c88039" providerId="ADAL" clId="{D9E15896-E4C2-487F-87F6-67E27C0CCD66}" dt="2018-11-01T09:42:57.789" v="374" actId="20577"/>
        <pc:sldMkLst>
          <pc:docMk/>
          <pc:sldMk cId="854507785" sldId="270"/>
        </pc:sldMkLst>
        <pc:spChg chg="add mod">
          <ac:chgData name="Jarolímková, Adéla" userId="999f5e52-b3b5-4322-ac6a-365c09c88039" providerId="ADAL" clId="{D9E15896-E4C2-487F-87F6-67E27C0CCD66}" dt="2018-11-01T09:42:57.789" v="374" actId="20577"/>
          <ac:spMkLst>
            <pc:docMk/>
            <pc:sldMk cId="854507785" sldId="270"/>
            <ac:spMk id="3" creationId="{BFF4688B-2AC8-4EB9-A815-5E5209DCB30B}"/>
          </ac:spMkLst>
        </pc:spChg>
      </pc:sldChg>
      <pc:sldChg chg="modSp add">
        <pc:chgData name="Jarolímková, Adéla" userId="999f5e52-b3b5-4322-ac6a-365c09c88039" providerId="ADAL" clId="{D9E15896-E4C2-487F-87F6-67E27C0CCD66}" dt="2018-11-01T10:12:09.197" v="2267" actId="20577"/>
        <pc:sldMkLst>
          <pc:docMk/>
          <pc:sldMk cId="943771255" sldId="276"/>
        </pc:sldMkLst>
        <pc:spChg chg="mod">
          <ac:chgData name="Jarolímková, Adéla" userId="999f5e52-b3b5-4322-ac6a-365c09c88039" providerId="ADAL" clId="{D9E15896-E4C2-487F-87F6-67E27C0CCD66}" dt="2018-11-01T09:55:27.812" v="495" actId="20577"/>
          <ac:spMkLst>
            <pc:docMk/>
            <pc:sldMk cId="943771255" sldId="276"/>
            <ac:spMk id="2" creationId="{EE70BCB8-0628-47DC-BA55-856E369FD1BC}"/>
          </ac:spMkLst>
        </pc:spChg>
        <pc:graphicFrameChg chg="mod modGraphic">
          <ac:chgData name="Jarolímková, Adéla" userId="999f5e52-b3b5-4322-ac6a-365c09c88039" providerId="ADAL" clId="{D9E15896-E4C2-487F-87F6-67E27C0CCD66}" dt="2018-11-01T10:12:09.197" v="2267" actId="20577"/>
          <ac:graphicFrameMkLst>
            <pc:docMk/>
            <pc:sldMk cId="943771255" sldId="276"/>
            <ac:graphicFrameMk id="4" creationId="{9E6BA2AF-51F1-4E78-B0F1-57EC3E065F0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Bibliografické rešeršní služby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 LISTA, LISS</a:t>
            </a:r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45224"/>
            <a:ext cx="3251725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Pokročilé hledání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7285351" cy="1767993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3056"/>
            <a:ext cx="7064352" cy="16155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868144" y="2852936"/>
            <a:ext cx="281865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Zadání s výběrem polí a booleovskými operátory – upřesnění původního dotazu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33004" y="4864045"/>
            <a:ext cx="281865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Zadání s výběrem polí a booleovskými a </a:t>
            </a:r>
            <a:r>
              <a:rPr lang="cs-CZ" dirty="0" err="1"/>
              <a:t>proximitními</a:t>
            </a:r>
            <a:r>
              <a:rPr lang="cs-CZ" dirty="0"/>
              <a:t> operátory – další upřesnění dotazu</a:t>
            </a:r>
          </a:p>
        </p:txBody>
      </p:sp>
    </p:spTree>
    <p:extLst>
      <p:ext uri="{BB962C8B-B14F-4D97-AF65-F5344CB8AC3E}">
        <p14:creationId xmlns:p14="http://schemas.microsoft.com/office/powerpoint/2010/main" val="230975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Tezaurus</a:t>
            </a:r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" y="1844824"/>
            <a:ext cx="3970364" cy="944962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" y="2924944"/>
            <a:ext cx="4412362" cy="368077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F4688B-2AC8-4EB9-A815-5E5209DCB30B}"/>
              </a:ext>
            </a:extLst>
          </p:cNvPr>
          <p:cNvSpPr txBox="1"/>
          <p:nvPr/>
        </p:nvSpPr>
        <p:spPr>
          <a:xfrm>
            <a:off x="5076056" y="1844824"/>
            <a:ext cx="3610744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tezaurus obsahuje pouze některé termíny, jeho výhodou je hierarchická struktura a odkazový aparát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poli SU (</a:t>
            </a:r>
            <a:r>
              <a:rPr lang="cs-CZ" dirty="0" err="1"/>
              <a:t>tématické</a:t>
            </a:r>
            <a:r>
              <a:rPr lang="cs-CZ" dirty="0"/>
              <a:t> termíny) se setkáme i s termíny, které v tezauru nejsou – v našem případě např. open data </a:t>
            </a:r>
            <a:r>
              <a:rPr lang="cs-CZ" dirty="0" err="1"/>
              <a:t>movement</a:t>
            </a:r>
            <a:r>
              <a:rPr lang="cs-CZ" dirty="0"/>
              <a:t>, data—management apod.</a:t>
            </a:r>
          </a:p>
        </p:txBody>
      </p:sp>
    </p:spTree>
    <p:extLst>
      <p:ext uri="{BB962C8B-B14F-4D97-AF65-F5344CB8AC3E}">
        <p14:creationId xmlns:p14="http://schemas.microsoft.com/office/powerpoint/2010/main" val="85450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Tezaurus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5" y="1988840"/>
            <a:ext cx="8229600" cy="1041428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6828112" cy="1089754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2267744" y="5517232"/>
            <a:ext cx="3672408" cy="864096"/>
          </a:xfrm>
          <a:prstGeom prst="wedgeRoundRectCallout">
            <a:avLst>
              <a:gd name="adj1" fmla="val -16557"/>
              <a:gd name="adj2" fmla="val -125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Přidání deskriptoru do dotazu</a:t>
            </a:r>
          </a:p>
        </p:txBody>
      </p:sp>
    </p:spTree>
    <p:extLst>
      <p:ext uri="{BB962C8B-B14F-4D97-AF65-F5344CB8AC3E}">
        <p14:creationId xmlns:p14="http://schemas.microsoft.com/office/powerpoint/2010/main" val="36207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0BCB8-0628-47DC-BA55-856E369F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Možná zadání dotazu s aplikací omezení na různá pole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E6BA2AF-51F1-4E78-B0F1-57EC3E065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68877"/>
              </p:ext>
            </p:extLst>
          </p:nvPr>
        </p:nvGraphicFramePr>
        <p:xfrm>
          <a:off x="457200" y="1774825"/>
          <a:ext cx="8229599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525976189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211628077"/>
                    </a:ext>
                  </a:extLst>
                </a:gridCol>
                <a:gridCol w="4546847">
                  <a:extLst>
                    <a:ext uri="{9D8B030D-6E8A-4147-A177-3AD203B41FA5}">
                      <a16:colId xmlns:a16="http://schemas.microsoft.com/office/drawing/2014/main" val="5503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Varianta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Komentář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4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OR science OR </a:t>
                      </a:r>
                      <a:r>
                        <a:rPr lang="cs-CZ" dirty="0" err="1"/>
                        <a:t>scient</a:t>
                      </a:r>
                      <a:r>
                        <a:rPr lang="cs-CZ" dirty="0"/>
                        <a:t>*) AND data AND „open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Varianta bez omezení na konkrétní pole – orientační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6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 ((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OR science OR </a:t>
                      </a:r>
                      <a:r>
                        <a:rPr lang="cs-CZ" dirty="0" err="1"/>
                        <a:t>scient</a:t>
                      </a:r>
                      <a:r>
                        <a:rPr lang="cs-CZ" dirty="0"/>
                        <a:t>*) AND data ) AND SU(„open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“ OR „open data“)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 výsledků prvního dotazu zjišťujeme, že existují </a:t>
                      </a:r>
                      <a:r>
                        <a:rPr lang="cs-CZ" sz="1400" dirty="0" err="1"/>
                        <a:t>tématické</a:t>
                      </a:r>
                      <a:r>
                        <a:rPr lang="cs-CZ" sz="1400" dirty="0"/>
                        <a:t> termíny obsahující fráze „open </a:t>
                      </a:r>
                      <a:r>
                        <a:rPr lang="cs-CZ" sz="1400" dirty="0" err="1"/>
                        <a:t>access</a:t>
                      </a:r>
                      <a:r>
                        <a:rPr lang="cs-CZ" sz="1400" dirty="0"/>
                        <a:t>“ nebo „open data“, použijeme je pro upřesnění dotazu. Dále požadujeme výskyt klíčových slov </a:t>
                      </a:r>
                      <a:r>
                        <a:rPr lang="cs-CZ" sz="1400" dirty="0" err="1"/>
                        <a:t>research</a:t>
                      </a:r>
                      <a:r>
                        <a:rPr lang="cs-CZ" sz="1400" dirty="0"/>
                        <a:t>/science/</a:t>
                      </a:r>
                      <a:r>
                        <a:rPr lang="cs-CZ" sz="1400" dirty="0" err="1"/>
                        <a:t>scient</a:t>
                      </a:r>
                      <a:r>
                        <a:rPr lang="cs-CZ" sz="1400" dirty="0"/>
                        <a:t>*, abychom upřesnili, že se jedná o vědecká data (otevřená mohou být i jiná data), ale vzhledem k tomu, že v tematických termínech se slova </a:t>
                      </a:r>
                      <a:r>
                        <a:rPr lang="cs-CZ" sz="1400" dirty="0" err="1"/>
                        <a:t>research</a:t>
                      </a:r>
                      <a:r>
                        <a:rPr lang="cs-CZ" sz="1400" dirty="0"/>
                        <a:t>/science/</a:t>
                      </a:r>
                      <a:r>
                        <a:rPr lang="cs-CZ" sz="1400" dirty="0" err="1"/>
                        <a:t>scient</a:t>
                      </a:r>
                      <a:r>
                        <a:rPr lang="cs-CZ" sz="1400" dirty="0"/>
                        <a:t>* v kombinaci s daty nevyskytují, vyhledávání zaměříme na abstrakt.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1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 „open data </a:t>
                      </a:r>
                      <a:r>
                        <a:rPr lang="cs-CZ" dirty="0" err="1"/>
                        <a:t>movement</a:t>
                      </a:r>
                      <a:r>
                        <a:rPr lang="cs-CZ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Dotaz zaměřený úzce na záznamy indexované termínem „open data </a:t>
                      </a:r>
                      <a:r>
                        <a:rPr lang="cs-CZ" sz="1400" dirty="0" err="1"/>
                        <a:t>movement</a:t>
                      </a:r>
                      <a:r>
                        <a:rPr lang="cs-CZ" sz="1400" dirty="0"/>
                        <a:t>“ – může pomoci v případě, že máme velký počet výsledků, ale můžeme se připravit o některé relevantní dokumenty, které byly indexovány jinou kombinací. Chybí kombinace s </a:t>
                      </a:r>
                      <a:r>
                        <a:rPr lang="cs-CZ" sz="1400" dirty="0" err="1"/>
                        <a:t>research</a:t>
                      </a:r>
                      <a:r>
                        <a:rPr lang="cs-CZ" sz="1400" dirty="0"/>
                        <a:t>/science/</a:t>
                      </a:r>
                      <a:r>
                        <a:rPr lang="cs-CZ" sz="1400" dirty="0" err="1"/>
                        <a:t>scient</a:t>
                      </a:r>
                      <a:r>
                        <a:rPr lang="cs-CZ" sz="14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9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 („open data </a:t>
                      </a:r>
                      <a:r>
                        <a:rPr lang="cs-CZ" dirty="0" err="1"/>
                        <a:t>movement</a:t>
                      </a:r>
                      <a:r>
                        <a:rPr lang="cs-CZ" dirty="0"/>
                        <a:t>“ OR („open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 AND data))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Širší dotaz než S2 a </a:t>
                      </a:r>
                      <a:r>
                        <a:rPr lang="cs-CZ" sz="1400" dirty="0" smtClean="0"/>
                        <a:t>S3.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947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77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hledání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8229600" cy="2481663"/>
          </a:xfrm>
        </p:spPr>
      </p:pic>
      <p:sp>
        <p:nvSpPr>
          <p:cNvPr id="5" name="TextovéPole 4"/>
          <p:cNvSpPr txBox="1"/>
          <p:nvPr/>
        </p:nvSpPr>
        <p:spPr>
          <a:xfrm>
            <a:off x="5436096" y="1916832"/>
            <a:ext cx="325070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Dotazy z historie lze kombinovat zadáním jejich čísel společně s operátorem do formuláře</a:t>
            </a:r>
          </a:p>
        </p:txBody>
      </p:sp>
    </p:spTree>
    <p:extLst>
      <p:ext uri="{BB962C8B-B14F-4D97-AF65-F5344CB8AC3E}">
        <p14:creationId xmlns:p14="http://schemas.microsoft.com/office/powerpoint/2010/main" val="244943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9912"/>
            <a:ext cx="8229600" cy="3995432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179512" y="1408176"/>
            <a:ext cx="2088232" cy="796688"/>
          </a:xfrm>
          <a:prstGeom prst="wedgeRoundRectCallout">
            <a:avLst>
              <a:gd name="adj1" fmla="val -15702"/>
              <a:gd name="adj2" fmla="val 94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Filtrování množiny výsledků</a:t>
            </a:r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5364088" y="1334880"/>
            <a:ext cx="2088232" cy="796688"/>
          </a:xfrm>
          <a:prstGeom prst="wedgeRoundRectCallout">
            <a:avLst>
              <a:gd name="adj1" fmla="val 30917"/>
              <a:gd name="adj2" fmla="val 103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Změna způsobu řazení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7596336" y="1334880"/>
            <a:ext cx="1368152" cy="796688"/>
          </a:xfrm>
          <a:prstGeom prst="wedgeRoundRectCallout">
            <a:avLst>
              <a:gd name="adj1" fmla="val -28259"/>
              <a:gd name="adj2" fmla="val 103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Nastavení zobrazení</a:t>
            </a:r>
          </a:p>
        </p:txBody>
      </p:sp>
    </p:spTree>
    <p:extLst>
      <p:ext uri="{BB962C8B-B14F-4D97-AF65-F5344CB8AC3E}">
        <p14:creationId xmlns:p14="http://schemas.microsoft.com/office/powerpoint/2010/main" val="346062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Detailní zobrazení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7573"/>
            <a:ext cx="8229600" cy="3840479"/>
          </a:xfrm>
        </p:spPr>
      </p:pic>
    </p:spTree>
    <p:extLst>
      <p:ext uri="{BB962C8B-B14F-4D97-AF65-F5344CB8AC3E}">
        <p14:creationId xmlns:p14="http://schemas.microsoft.com/office/powerpoint/2010/main" val="387153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and </a:t>
            </a:r>
            <a:r>
              <a:rPr lang="cs-CZ" dirty="0" err="1"/>
              <a:t>Information</a:t>
            </a:r>
            <a:r>
              <a:rPr lang="cs-CZ" dirty="0"/>
              <a:t> Science Source</a:t>
            </a:r>
          </a:p>
          <a:p>
            <a:r>
              <a:rPr lang="cs-CZ" dirty="0"/>
              <a:t>Zahrnuje více než 2200 časopisů, 480 titulů ve fulltextu</a:t>
            </a:r>
          </a:p>
          <a:p>
            <a:r>
              <a:rPr lang="cs-CZ" dirty="0" err="1"/>
              <a:t>EBSCOhost</a:t>
            </a:r>
            <a:endParaRPr lang="cs-CZ" dirty="0"/>
          </a:p>
          <a:p>
            <a:r>
              <a:rPr lang="cs-CZ" dirty="0"/>
              <a:t>Lze prohledávat samostatně, pak je k dispozici i tezaurus, nebo společně s </a:t>
            </a:r>
            <a:r>
              <a:rPr lang="cs-CZ" dirty="0" err="1"/>
              <a:t>dtb</a:t>
            </a:r>
            <a:r>
              <a:rPr lang="cs-CZ" dirty="0"/>
              <a:t>. </a:t>
            </a:r>
            <a:r>
              <a:rPr lang="cs-CZ" dirty="0" smtClean="0"/>
              <a:t>LISTA</a:t>
            </a:r>
          </a:p>
          <a:p>
            <a:r>
              <a:rPr lang="cs-CZ" dirty="0" smtClean="0"/>
              <a:t>Dostupné i v rámci kiv.knihovny.cz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96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LISS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8612"/>
            <a:ext cx="8229600" cy="3758400"/>
          </a:xfrm>
        </p:spPr>
      </p:pic>
    </p:spTree>
    <p:extLst>
      <p:ext uri="{BB962C8B-B14F-4D97-AF65-F5344CB8AC3E}">
        <p14:creationId xmlns:p14="http://schemas.microsoft.com/office/powerpoint/2010/main" val="133856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záznamu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0993"/>
            <a:ext cx="8229600" cy="3653639"/>
          </a:xfrm>
        </p:spPr>
      </p:pic>
    </p:spTree>
    <p:extLst>
      <p:ext uri="{BB962C8B-B14F-4D97-AF65-F5344CB8AC3E}">
        <p14:creationId xmlns:p14="http://schemas.microsoft.com/office/powerpoint/2010/main" val="415201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, </a:t>
            </a:r>
            <a:r>
              <a:rPr lang="cs-CZ" dirty="0" err="1"/>
              <a:t>Information</a:t>
            </a:r>
            <a:r>
              <a:rPr lang="cs-CZ" dirty="0"/>
              <a:t> Science and Technology </a:t>
            </a:r>
            <a:r>
              <a:rPr lang="cs-CZ" dirty="0" err="1"/>
              <a:t>Abstracts</a:t>
            </a:r>
            <a:endParaRPr lang="cs-CZ" dirty="0"/>
          </a:p>
          <a:p>
            <a:r>
              <a:rPr lang="cs-CZ" dirty="0"/>
              <a:t>Bibliografická databáze</a:t>
            </a:r>
          </a:p>
          <a:p>
            <a:r>
              <a:rPr lang="cs-CZ" dirty="0"/>
              <a:t>Volně přístupná přes </a:t>
            </a:r>
            <a:r>
              <a:rPr lang="cs-CZ" dirty="0" err="1"/>
              <a:t>EBSCOhost</a:t>
            </a:r>
            <a:endParaRPr lang="cs-CZ" dirty="0"/>
          </a:p>
          <a:p>
            <a:r>
              <a:rPr lang="cs-CZ" dirty="0"/>
              <a:t>Indexuje více než 600 oborových časopisů a 120 časopisů výběrově</a:t>
            </a:r>
          </a:p>
          <a:p>
            <a:r>
              <a:rPr lang="cs-CZ" dirty="0"/>
              <a:t>Retrospektiva 1960</a:t>
            </a:r>
          </a:p>
          <a:p>
            <a:r>
              <a:rPr lang="cs-CZ" dirty="0"/>
              <a:t>Vlastní tezaurus</a:t>
            </a:r>
          </a:p>
        </p:txBody>
      </p:sp>
    </p:spTree>
    <p:extLst>
      <p:ext uri="{BB962C8B-B14F-4D97-AF65-F5344CB8AC3E}">
        <p14:creationId xmlns:p14="http://schemas.microsoft.com/office/powerpoint/2010/main" val="215469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Složka 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229600" cy="3624206"/>
          </a:xfrm>
        </p:spPr>
      </p:pic>
      <p:sp>
        <p:nvSpPr>
          <p:cNvPr id="5" name="TextovéPole 4"/>
          <p:cNvSpPr txBox="1"/>
          <p:nvPr/>
        </p:nvSpPr>
        <p:spPr>
          <a:xfrm>
            <a:off x="4788024" y="4797152"/>
            <a:ext cx="389877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jsme přihlášeni přes vzdálený přístup, automaticky máme přístup i do svojí složky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Složka slouží pro ukládání článků, dotazů, </a:t>
            </a:r>
            <a:r>
              <a:rPr lang="cs-CZ" dirty="0" err="1"/>
              <a:t>alertů</a:t>
            </a:r>
            <a:r>
              <a:rPr lang="cs-CZ" dirty="0"/>
              <a:t>, jsou zde vidět vypůjčené </a:t>
            </a:r>
            <a:r>
              <a:rPr lang="cs-CZ" dirty="0" err="1"/>
              <a:t>eknihy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22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záznamu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1209"/>
            <a:ext cx="8229600" cy="4333207"/>
          </a:xfrm>
        </p:spPr>
      </p:pic>
    </p:spTree>
    <p:extLst>
      <p:ext uri="{BB962C8B-B14F-4D97-AF65-F5344CB8AC3E}">
        <p14:creationId xmlns:p14="http://schemas.microsoft.com/office/powerpoint/2010/main" val="75865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Operátory, speciální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AND, OR, NOT</a:t>
            </a:r>
          </a:p>
          <a:p>
            <a:r>
              <a:rPr lang="cs-CZ" dirty="0" err="1"/>
              <a:t>Proximitní</a:t>
            </a:r>
            <a:r>
              <a:rPr lang="cs-CZ" dirty="0"/>
              <a:t> operátory</a:t>
            </a:r>
          </a:p>
          <a:p>
            <a:pPr lvl="1"/>
            <a:r>
              <a:rPr lang="cs-CZ" dirty="0" err="1"/>
              <a:t>Nn</a:t>
            </a:r>
            <a:r>
              <a:rPr lang="cs-CZ" dirty="0"/>
              <a:t> – klíčová slova v libovolném pořadí maximálně n slov od sebe</a:t>
            </a:r>
          </a:p>
          <a:p>
            <a:pPr lvl="1"/>
            <a:r>
              <a:rPr lang="cs-CZ" dirty="0" err="1"/>
              <a:t>Wn</a:t>
            </a:r>
            <a:r>
              <a:rPr lang="cs-CZ" dirty="0"/>
              <a:t> – klíčová slova v daném pořadí maximálně n slov od sebe</a:t>
            </a:r>
          </a:p>
          <a:p>
            <a:r>
              <a:rPr lang="cs-CZ" dirty="0"/>
              <a:t>Speciální znaky</a:t>
            </a:r>
          </a:p>
          <a:p>
            <a:pPr lvl="1"/>
            <a:r>
              <a:rPr lang="cs-CZ" dirty="0"/>
              <a:t>* - nahrazení libovolného množství znaků – pravostranné rozšiřování</a:t>
            </a:r>
          </a:p>
          <a:p>
            <a:pPr lvl="1"/>
            <a:r>
              <a:rPr lang="cs-CZ" dirty="0"/>
              <a:t>? – nahrazení právě jednoho znaku</a:t>
            </a:r>
          </a:p>
          <a:p>
            <a:pPr lvl="1"/>
            <a:r>
              <a:rPr lang="en-US" dirty="0"/>
              <a:t>#</a:t>
            </a:r>
            <a:r>
              <a:rPr lang="cs-CZ" dirty="0"/>
              <a:t> - jeden nebo žádný znak</a:t>
            </a:r>
          </a:p>
        </p:txBody>
      </p:sp>
    </p:spTree>
    <p:extLst>
      <p:ext uri="{BB962C8B-B14F-4D97-AF65-F5344CB8AC3E}">
        <p14:creationId xmlns:p14="http://schemas.microsoft.com/office/powerpoint/2010/main" val="22769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b="1" dirty="0"/>
              <a:t>AB – abstrakt</a:t>
            </a:r>
          </a:p>
          <a:p>
            <a:pPr marL="118872" indent="0">
              <a:buNone/>
            </a:pPr>
            <a:r>
              <a:rPr lang="cs-CZ" dirty="0"/>
              <a:t>	AB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– záznamy se všemi zadanými slovy v poli abstrakt</a:t>
            </a:r>
          </a:p>
          <a:p>
            <a:pPr marL="118872" indent="0">
              <a:buNone/>
            </a:pPr>
            <a:r>
              <a:rPr lang="cs-CZ" dirty="0"/>
              <a:t>	AB „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“ – přesná fráze v poli abstrakt</a:t>
            </a:r>
          </a:p>
          <a:p>
            <a:pPr marL="118872" indent="0">
              <a:buNone/>
            </a:pPr>
            <a:r>
              <a:rPr lang="cs-CZ" dirty="0"/>
              <a:t>	AB </a:t>
            </a:r>
            <a:r>
              <a:rPr lang="cs-CZ" dirty="0" err="1"/>
              <a:t>information</a:t>
            </a:r>
            <a:r>
              <a:rPr lang="cs-CZ" dirty="0"/>
              <a:t> PRE/2 </a:t>
            </a:r>
            <a:r>
              <a:rPr lang="cs-CZ" dirty="0" err="1"/>
              <a:t>behavior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TI – název článku</a:t>
            </a:r>
          </a:p>
          <a:p>
            <a:pPr marL="118872" indent="0">
              <a:buNone/>
            </a:pPr>
            <a:r>
              <a:rPr lang="cs-CZ" dirty="0"/>
              <a:t>	TI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– záznamy se všemi zadanými slovy v názvu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AU – autor</a:t>
            </a:r>
          </a:p>
          <a:p>
            <a:pPr marL="118872" indent="0">
              <a:buNone/>
            </a:pPr>
            <a:r>
              <a:rPr lang="cs-CZ" dirty="0"/>
              <a:t>	AU </a:t>
            </a:r>
            <a:r>
              <a:rPr lang="cs-CZ" dirty="0" err="1"/>
              <a:t>chowdhury</a:t>
            </a:r>
            <a:r>
              <a:rPr lang="cs-CZ" dirty="0"/>
              <a:t>, </a:t>
            </a:r>
            <a:r>
              <a:rPr lang="cs-CZ" dirty="0" err="1"/>
              <a:t>gobinda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	AU robinson, l*</a:t>
            </a:r>
          </a:p>
        </p:txBody>
      </p:sp>
    </p:spTree>
    <p:extLst>
      <p:ext uri="{BB962C8B-B14F-4D97-AF65-F5344CB8AC3E}">
        <p14:creationId xmlns:p14="http://schemas.microsoft.com/office/powerpoint/2010/main" val="336979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SU nebo DE – </a:t>
            </a:r>
            <a:r>
              <a:rPr lang="cs-CZ" b="1" dirty="0" err="1"/>
              <a:t>tématické</a:t>
            </a:r>
            <a:r>
              <a:rPr lang="cs-CZ" b="1" dirty="0"/>
              <a:t> termíny </a:t>
            </a:r>
            <a:r>
              <a:rPr lang="cs-CZ" dirty="0"/>
              <a:t>– deskriptory z tezauru, autorská klíčová slova, další termíny popisující obsah</a:t>
            </a:r>
          </a:p>
          <a:p>
            <a:pPr marL="118872" indent="0">
              <a:buNone/>
            </a:pPr>
            <a:r>
              <a:rPr lang="cs-CZ" dirty="0"/>
              <a:t>	SU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behavior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	SU „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“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16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rešeršního postupu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Otevřený přístup k výzkumným datům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8326"/>
              </p:ext>
            </p:extLst>
          </p:nvPr>
        </p:nvGraphicFramePr>
        <p:xfrm>
          <a:off x="1691680" y="285293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652850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03355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740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otevřený přístup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55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open </a:t>
                      </a:r>
                      <a:r>
                        <a:rPr lang="cs-CZ" dirty="0" err="1"/>
                        <a:t>access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research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6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8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E-science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7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862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open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4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zadání dotazu obecně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127AEFA-6BC8-4C23-BE35-C2E545C86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78772"/>
              </p:ext>
            </p:extLst>
          </p:nvPr>
        </p:nvGraphicFramePr>
        <p:xfrm>
          <a:off x="215516" y="2132856"/>
          <a:ext cx="871296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10630433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1326460751"/>
                    </a:ext>
                  </a:extLst>
                </a:gridCol>
              </a:tblGrid>
              <a:tr h="236634">
                <a:tc>
                  <a:txBody>
                    <a:bodyPr/>
                    <a:lstStyle/>
                    <a:p>
                      <a:r>
                        <a:rPr lang="cs-CZ" dirty="0"/>
                        <a:t>Varianta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Komentář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71735"/>
                  </a:ext>
                </a:extLst>
              </a:tr>
              <a:tr h="591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(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OR science OR </a:t>
                      </a:r>
                      <a:r>
                        <a:rPr lang="cs-CZ" dirty="0" err="1"/>
                        <a:t>scient</a:t>
                      </a:r>
                      <a:r>
                        <a:rPr lang="cs-CZ" dirty="0"/>
                        <a:t>*) AND data AND „open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Uvozovky jsou využity u termínu „open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“ z důvodu jeho ustálené podoby, samostatné vyhledávání slov open a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 by vedlo k nadměrnému počtu nerelevantních výsledků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37995"/>
                  </a:ext>
                </a:extLst>
              </a:tr>
              <a:tr h="236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(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OR science OR </a:t>
                      </a:r>
                      <a:r>
                        <a:rPr lang="cs-CZ" dirty="0" err="1"/>
                        <a:t>scient</a:t>
                      </a:r>
                      <a:r>
                        <a:rPr lang="cs-CZ" dirty="0"/>
                        <a:t>*) AND („open data“ OR  (data AND „open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“))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Využita je také fráze „open data“, která se v relevantních dokumentech vyskytuje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281516"/>
                  </a:ext>
                </a:extLst>
              </a:tr>
              <a:tr h="236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((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 OR science OR </a:t>
                      </a:r>
                      <a:r>
                        <a:rPr lang="cs-CZ" dirty="0" err="1"/>
                        <a:t>scient</a:t>
                      </a:r>
                      <a:r>
                        <a:rPr lang="cs-CZ" dirty="0"/>
                        <a:t>*) N5 data) AND („open </a:t>
                      </a:r>
                      <a:r>
                        <a:rPr lang="cs-CZ" dirty="0" err="1"/>
                        <a:t>access</a:t>
                      </a:r>
                      <a:r>
                        <a:rPr lang="cs-CZ" dirty="0"/>
                        <a:t>“ OR „open data“)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Upřesňuje kombinaci klíčových slov </a:t>
                      </a:r>
                      <a:r>
                        <a:rPr lang="cs-CZ" dirty="0" err="1"/>
                        <a:t>research</a:t>
                      </a:r>
                      <a:r>
                        <a:rPr lang="cs-CZ" dirty="0"/>
                        <a:t>/science a </a:t>
                      </a:r>
                      <a:r>
                        <a:rPr lang="cs-CZ" dirty="0" smtClean="0"/>
                        <a:t>data použitím </a:t>
                      </a:r>
                      <a:r>
                        <a:rPr lang="cs-CZ" dirty="0" err="1"/>
                        <a:t>proximitního</a:t>
                      </a:r>
                      <a:r>
                        <a:rPr lang="cs-CZ" dirty="0"/>
                        <a:t> operátoru, který zajistí, že slova se vyskytují v kontextu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22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57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Jednoduché hledání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66" y="1774825"/>
            <a:ext cx="6227667" cy="4625975"/>
          </a:xfrm>
        </p:spPr>
      </p:pic>
    </p:spTree>
    <p:extLst>
      <p:ext uri="{BB962C8B-B14F-4D97-AF65-F5344CB8AC3E}">
        <p14:creationId xmlns:p14="http://schemas.microsoft.com/office/powerpoint/2010/main" val="2942551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solidFill>
          <a:srgbClr val="FFC000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3" ma:contentTypeDescription="Vytvoří nový dokument" ma:contentTypeScope="" ma:versionID="083a9eae108a596f0fb7f5fbe9c68851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1f5ffe850e8d1cd6500f79216426dc81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5CC548-DCB0-413E-8738-F21FB97BFF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27D51-4773-4EE8-B0D4-57C03EDB915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4154ce8-de10-43e5-bac2-7607c4efa263"/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CF8505-9AF1-4F3B-AA06-06B332C69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7158</TotalTime>
  <Words>716</Words>
  <Application>Microsoft Office PowerPoint</Application>
  <PresentationFormat>Předvádění na obrazovce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Corbel</vt:lpstr>
      <vt:lpstr>Wingdings</vt:lpstr>
      <vt:lpstr>Wingdings 2</vt:lpstr>
      <vt:lpstr>Wingdings 3</vt:lpstr>
      <vt:lpstr>Modul</vt:lpstr>
      <vt:lpstr>Bibliografické rešeršní služby</vt:lpstr>
      <vt:lpstr>LISTA</vt:lpstr>
      <vt:lpstr>Ukázka záznamu</vt:lpstr>
      <vt:lpstr>Operátory, speciální znaky</vt:lpstr>
      <vt:lpstr>Základní pole</vt:lpstr>
      <vt:lpstr>Základní pole</vt:lpstr>
      <vt:lpstr>Příklad rešeršního postupu</vt:lpstr>
      <vt:lpstr>Možná zadání dotazu obecně</vt:lpstr>
      <vt:lpstr>Jednoduché hledání</vt:lpstr>
      <vt:lpstr>Pokročilé hledání</vt:lpstr>
      <vt:lpstr>Tezaurus</vt:lpstr>
      <vt:lpstr>Tezaurus</vt:lpstr>
      <vt:lpstr>Možná zadání dotazu s aplikací omezení na různá pole</vt:lpstr>
      <vt:lpstr>Historie hledání</vt:lpstr>
      <vt:lpstr>Výsledky</vt:lpstr>
      <vt:lpstr>Detailní zobrazení</vt:lpstr>
      <vt:lpstr>LISS</vt:lpstr>
      <vt:lpstr>LISS</vt:lpstr>
      <vt:lpstr>Příklad záznamu</vt:lpstr>
      <vt:lpstr>Složka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129</cp:revision>
  <dcterms:created xsi:type="dcterms:W3CDTF">2016-07-18T11:14:05Z</dcterms:created>
  <dcterms:modified xsi:type="dcterms:W3CDTF">2021-08-24T08:46:38Z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