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57" r:id="rId3"/>
    <p:sldId id="261" r:id="rId4"/>
    <p:sldId id="323" r:id="rId5"/>
    <p:sldId id="322" r:id="rId6"/>
    <p:sldId id="321" r:id="rId7"/>
    <p:sldId id="320" r:id="rId8"/>
    <p:sldId id="324" r:id="rId9"/>
    <p:sldId id="325" r:id="rId10"/>
    <p:sldId id="326" r:id="rId11"/>
    <p:sldId id="327" r:id="rId12"/>
    <p:sldId id="328" r:id="rId13"/>
    <p:sldId id="329" r:id="rId14"/>
    <p:sldId id="330" r:id="rId15"/>
    <p:sldId id="331" r:id="rId16"/>
    <p:sldId id="332" r:id="rId17"/>
    <p:sldId id="260" r:id="rId18"/>
    <p:sldId id="259" r:id="rId19"/>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889" autoAdjust="0"/>
    <p:restoredTop sz="94660"/>
  </p:normalViewPr>
  <p:slideViewPr>
    <p:cSldViewPr snapToGrid="0">
      <p:cViewPr>
        <p:scale>
          <a:sx n="58" d="100"/>
          <a:sy n="58" d="100"/>
        </p:scale>
        <p:origin x="464" y="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37F87BB-1815-4854-9D9F-F7CF6E5739AD}" type="doc">
      <dgm:prSet loTypeId="urn:microsoft.com/office/officeart/2005/8/layout/cycle5" loCatId="cycle" qsTypeId="urn:microsoft.com/office/officeart/2005/8/quickstyle/simple2" qsCatId="simple" csTypeId="urn:microsoft.com/office/officeart/2005/8/colors/accent1_2" csCatId="accent1" phldr="1"/>
      <dgm:spPr/>
      <dgm:t>
        <a:bodyPr/>
        <a:lstStyle/>
        <a:p>
          <a:endParaRPr lang="cs-CZ"/>
        </a:p>
      </dgm:t>
    </dgm:pt>
    <dgm:pt modelId="{00A47715-99EA-4575-9585-BC0272A5F1C8}">
      <dgm:prSet phldrT="[Text]" phldr="0" custT="1"/>
      <dgm:spPr/>
      <dgm:t>
        <a:bodyPr/>
        <a:lstStyle/>
        <a:p>
          <a:r>
            <a:rPr lang="cs-CZ" sz="2000" dirty="0"/>
            <a:t>Akce</a:t>
          </a:r>
          <a:endParaRPr lang="cs-CZ" sz="2400" dirty="0"/>
        </a:p>
      </dgm:t>
    </dgm:pt>
    <dgm:pt modelId="{613C3C57-89EE-44F4-AC4C-BD5FD42611C1}" type="parTrans" cxnId="{E7CA4949-15B8-426F-8BD5-879B14AFED63}">
      <dgm:prSet/>
      <dgm:spPr/>
      <dgm:t>
        <a:bodyPr/>
        <a:lstStyle/>
        <a:p>
          <a:endParaRPr lang="cs-CZ" sz="2800"/>
        </a:p>
      </dgm:t>
    </dgm:pt>
    <dgm:pt modelId="{84358DA1-67E0-4E6D-8B98-26870A3AFE21}" type="sibTrans" cxnId="{E7CA4949-15B8-426F-8BD5-879B14AFED63}">
      <dgm:prSet>
        <dgm:style>
          <a:lnRef idx="3">
            <a:schemeClr val="dk1"/>
          </a:lnRef>
          <a:fillRef idx="0">
            <a:schemeClr val="dk1"/>
          </a:fillRef>
          <a:effectRef idx="2">
            <a:schemeClr val="dk1"/>
          </a:effectRef>
          <a:fontRef idx="minor">
            <a:schemeClr val="tx1"/>
          </a:fontRef>
        </dgm:style>
      </dgm:prSet>
      <dgm:spPr>
        <a:ln w="57150"/>
      </dgm:spPr>
      <dgm:t>
        <a:bodyPr/>
        <a:lstStyle/>
        <a:p>
          <a:endParaRPr lang="cs-CZ" sz="2800" b="0"/>
        </a:p>
      </dgm:t>
    </dgm:pt>
    <dgm:pt modelId="{858B66B0-F6E7-4385-8496-4656A38C6DB1}">
      <dgm:prSet phldrT="[Text]" phldr="0" custT="1"/>
      <dgm:spPr/>
      <dgm:t>
        <a:bodyPr/>
        <a:lstStyle/>
        <a:p>
          <a:r>
            <a:rPr lang="cs-CZ" sz="2000" dirty="0"/>
            <a:t>Výsledek</a:t>
          </a:r>
          <a:endParaRPr lang="cs-CZ" sz="2400" dirty="0"/>
        </a:p>
      </dgm:t>
    </dgm:pt>
    <dgm:pt modelId="{97FA01C3-684A-46E7-9451-638074ADBCCC}" type="parTrans" cxnId="{9F5A0A3E-224D-44E2-82FD-1EC54C9CBDEB}">
      <dgm:prSet/>
      <dgm:spPr/>
      <dgm:t>
        <a:bodyPr/>
        <a:lstStyle/>
        <a:p>
          <a:endParaRPr lang="cs-CZ" sz="2800"/>
        </a:p>
      </dgm:t>
    </dgm:pt>
    <dgm:pt modelId="{9EDDB70D-EB31-4C2D-B809-5C9E7A5F1FD8}" type="sibTrans" cxnId="{9F5A0A3E-224D-44E2-82FD-1EC54C9CBDEB}">
      <dgm:prSet/>
      <dgm:spPr>
        <a:ln w="57150"/>
      </dgm:spPr>
      <dgm:t>
        <a:bodyPr/>
        <a:lstStyle/>
        <a:p>
          <a:endParaRPr lang="cs-CZ" sz="2800"/>
        </a:p>
      </dgm:t>
    </dgm:pt>
    <dgm:pt modelId="{3EA364EE-4CDF-4D0F-866A-D279212D147D}">
      <dgm:prSet phldrT="[Text]" phldr="0" custT="1"/>
      <dgm:spPr/>
      <dgm:t>
        <a:bodyPr/>
        <a:lstStyle/>
        <a:p>
          <a:r>
            <a:rPr lang="cs-CZ" sz="2000" dirty="0"/>
            <a:t>Informace</a:t>
          </a:r>
        </a:p>
      </dgm:t>
    </dgm:pt>
    <dgm:pt modelId="{54043C8D-B7A7-417D-BC9E-6401EA1352AB}" type="parTrans" cxnId="{BDDFE452-A675-4457-8055-A30B3FD4E87F}">
      <dgm:prSet/>
      <dgm:spPr/>
      <dgm:t>
        <a:bodyPr/>
        <a:lstStyle/>
        <a:p>
          <a:endParaRPr lang="cs-CZ" sz="2800"/>
        </a:p>
      </dgm:t>
    </dgm:pt>
    <dgm:pt modelId="{611B1FB2-A99D-40ED-A85F-5319109842B3}" type="sibTrans" cxnId="{BDDFE452-A675-4457-8055-A30B3FD4E87F}">
      <dgm:prSet/>
      <dgm:spPr>
        <a:ln w="57150"/>
      </dgm:spPr>
      <dgm:t>
        <a:bodyPr/>
        <a:lstStyle/>
        <a:p>
          <a:endParaRPr lang="cs-CZ" sz="2800"/>
        </a:p>
      </dgm:t>
    </dgm:pt>
    <dgm:pt modelId="{15BAFBE4-6827-4ED5-B097-050FB281472C}">
      <dgm:prSet phldrT="[Text]" phldr="0" custT="1"/>
      <dgm:spPr/>
      <dgm:t>
        <a:bodyPr/>
        <a:lstStyle/>
        <a:p>
          <a:r>
            <a:rPr lang="cs-CZ" sz="2000" dirty="0"/>
            <a:t>Reflexe</a:t>
          </a:r>
        </a:p>
      </dgm:t>
    </dgm:pt>
    <dgm:pt modelId="{19231D67-BA79-4DC8-BF95-516E3408B657}" type="parTrans" cxnId="{720A57C3-904F-44A9-8BDC-03FD37C6B0C4}">
      <dgm:prSet/>
      <dgm:spPr/>
      <dgm:t>
        <a:bodyPr/>
        <a:lstStyle/>
        <a:p>
          <a:endParaRPr lang="cs-CZ" sz="2800"/>
        </a:p>
      </dgm:t>
    </dgm:pt>
    <dgm:pt modelId="{C03FAD03-A8DB-4267-A827-7C97D3B2DDAE}" type="sibTrans" cxnId="{720A57C3-904F-44A9-8BDC-03FD37C6B0C4}">
      <dgm:prSet/>
      <dgm:spPr>
        <a:ln w="57150"/>
      </dgm:spPr>
      <dgm:t>
        <a:bodyPr/>
        <a:lstStyle/>
        <a:p>
          <a:endParaRPr lang="cs-CZ" sz="2800"/>
        </a:p>
      </dgm:t>
    </dgm:pt>
    <dgm:pt modelId="{2BCDC445-04D0-4AE2-867F-857F723E3368}">
      <dgm:prSet phldrT="[Text]" phldr="0" custT="1"/>
      <dgm:spPr/>
      <dgm:t>
        <a:bodyPr/>
        <a:lstStyle/>
        <a:p>
          <a:r>
            <a:rPr lang="cs-CZ" sz="2000" dirty="0"/>
            <a:t>Rozhodnutí</a:t>
          </a:r>
        </a:p>
      </dgm:t>
    </dgm:pt>
    <dgm:pt modelId="{E9989E60-FB22-4834-8B9B-1C919CA07574}" type="parTrans" cxnId="{F1DB6CE9-09B9-4490-9925-BB7F2D1E1BC4}">
      <dgm:prSet/>
      <dgm:spPr/>
      <dgm:t>
        <a:bodyPr/>
        <a:lstStyle/>
        <a:p>
          <a:endParaRPr lang="cs-CZ" sz="2800"/>
        </a:p>
      </dgm:t>
    </dgm:pt>
    <dgm:pt modelId="{E9E96430-794C-454C-A4E7-06B43D18DDDD}" type="sibTrans" cxnId="{F1DB6CE9-09B9-4490-9925-BB7F2D1E1BC4}">
      <dgm:prSet>
        <dgm:style>
          <a:lnRef idx="3">
            <a:schemeClr val="dk1"/>
          </a:lnRef>
          <a:fillRef idx="0">
            <a:schemeClr val="dk1"/>
          </a:fillRef>
          <a:effectRef idx="2">
            <a:schemeClr val="dk1"/>
          </a:effectRef>
          <a:fontRef idx="minor">
            <a:schemeClr val="tx1"/>
          </a:fontRef>
        </dgm:style>
      </dgm:prSet>
      <dgm:spPr>
        <a:ln w="57150"/>
      </dgm:spPr>
      <dgm:t>
        <a:bodyPr/>
        <a:lstStyle/>
        <a:p>
          <a:endParaRPr lang="cs-CZ" sz="2800"/>
        </a:p>
      </dgm:t>
    </dgm:pt>
    <dgm:pt modelId="{DB4BC5B0-6870-4AEF-8B28-F40D3D59D16C}" type="pres">
      <dgm:prSet presAssocID="{037F87BB-1815-4854-9D9F-F7CF6E5739AD}" presName="cycle" presStyleCnt="0">
        <dgm:presLayoutVars>
          <dgm:dir/>
          <dgm:resizeHandles val="exact"/>
        </dgm:presLayoutVars>
      </dgm:prSet>
      <dgm:spPr/>
    </dgm:pt>
    <dgm:pt modelId="{762B65D0-E8AD-49A2-BE3E-7F529008239B}" type="pres">
      <dgm:prSet presAssocID="{00A47715-99EA-4575-9585-BC0272A5F1C8}" presName="node" presStyleLbl="node1" presStyleIdx="0" presStyleCnt="5" custScaleX="121000" custScaleY="121000">
        <dgm:presLayoutVars>
          <dgm:bulletEnabled val="1"/>
        </dgm:presLayoutVars>
      </dgm:prSet>
      <dgm:spPr/>
    </dgm:pt>
    <dgm:pt modelId="{D4C7D0F6-B155-42E9-AB62-D9C09D210A9D}" type="pres">
      <dgm:prSet presAssocID="{00A47715-99EA-4575-9585-BC0272A5F1C8}" presName="spNode" presStyleCnt="0"/>
      <dgm:spPr/>
    </dgm:pt>
    <dgm:pt modelId="{58F055F0-D58D-4AC9-B71E-0D099F559DBB}" type="pres">
      <dgm:prSet presAssocID="{84358DA1-67E0-4E6D-8B98-26870A3AFE21}" presName="sibTrans" presStyleLbl="sibTrans1D1" presStyleIdx="0" presStyleCnt="5"/>
      <dgm:spPr/>
    </dgm:pt>
    <dgm:pt modelId="{515BEAC4-D5EE-4ADB-8080-1033AE825AED}" type="pres">
      <dgm:prSet presAssocID="{858B66B0-F6E7-4385-8496-4656A38C6DB1}" presName="node" presStyleLbl="node1" presStyleIdx="1" presStyleCnt="5" custScaleX="121000" custScaleY="121000">
        <dgm:presLayoutVars>
          <dgm:bulletEnabled val="1"/>
        </dgm:presLayoutVars>
      </dgm:prSet>
      <dgm:spPr/>
    </dgm:pt>
    <dgm:pt modelId="{F924E470-067D-4AE6-8A57-789FDC359302}" type="pres">
      <dgm:prSet presAssocID="{858B66B0-F6E7-4385-8496-4656A38C6DB1}" presName="spNode" presStyleCnt="0"/>
      <dgm:spPr/>
    </dgm:pt>
    <dgm:pt modelId="{947469A1-1833-4635-967E-6377224A5400}" type="pres">
      <dgm:prSet presAssocID="{9EDDB70D-EB31-4C2D-B809-5C9E7A5F1FD8}" presName="sibTrans" presStyleLbl="sibTrans1D1" presStyleIdx="1" presStyleCnt="5"/>
      <dgm:spPr/>
    </dgm:pt>
    <dgm:pt modelId="{716E3D6F-3BCA-47C7-AFFC-73CB502EA40C}" type="pres">
      <dgm:prSet presAssocID="{3EA364EE-4CDF-4D0F-866A-D279212D147D}" presName="node" presStyleLbl="node1" presStyleIdx="2" presStyleCnt="5" custScaleX="121000" custScaleY="121000" custRadScaleRad="104363" custRadScaleInc="-24589">
        <dgm:presLayoutVars>
          <dgm:bulletEnabled val="1"/>
        </dgm:presLayoutVars>
      </dgm:prSet>
      <dgm:spPr/>
    </dgm:pt>
    <dgm:pt modelId="{5F06B129-591A-446C-9004-DED6DEFE1313}" type="pres">
      <dgm:prSet presAssocID="{3EA364EE-4CDF-4D0F-866A-D279212D147D}" presName="spNode" presStyleCnt="0"/>
      <dgm:spPr/>
    </dgm:pt>
    <dgm:pt modelId="{EA3C5836-B669-488E-8323-932367D1CD34}" type="pres">
      <dgm:prSet presAssocID="{611B1FB2-A99D-40ED-A85F-5319109842B3}" presName="sibTrans" presStyleLbl="sibTrans1D1" presStyleIdx="2" presStyleCnt="5"/>
      <dgm:spPr/>
    </dgm:pt>
    <dgm:pt modelId="{401E7326-5011-4B65-A88C-757AD1529480}" type="pres">
      <dgm:prSet presAssocID="{15BAFBE4-6827-4ED5-B097-050FB281472C}" presName="node" presStyleLbl="node1" presStyleIdx="3" presStyleCnt="5" custScaleX="121000" custScaleY="121000">
        <dgm:presLayoutVars>
          <dgm:bulletEnabled val="1"/>
        </dgm:presLayoutVars>
      </dgm:prSet>
      <dgm:spPr/>
    </dgm:pt>
    <dgm:pt modelId="{F121BF96-F589-4534-91D2-F57A268E842F}" type="pres">
      <dgm:prSet presAssocID="{15BAFBE4-6827-4ED5-B097-050FB281472C}" presName="spNode" presStyleCnt="0"/>
      <dgm:spPr/>
    </dgm:pt>
    <dgm:pt modelId="{760F85BC-555D-4002-89A2-94CA50ED778D}" type="pres">
      <dgm:prSet presAssocID="{C03FAD03-A8DB-4267-A827-7C97D3B2DDAE}" presName="sibTrans" presStyleLbl="sibTrans1D1" presStyleIdx="3" presStyleCnt="5"/>
      <dgm:spPr/>
    </dgm:pt>
    <dgm:pt modelId="{1C0BEE46-3678-4988-8F9F-B70C7893AFB4}" type="pres">
      <dgm:prSet presAssocID="{2BCDC445-04D0-4AE2-867F-857F723E3368}" presName="node" presStyleLbl="node1" presStyleIdx="4" presStyleCnt="5" custScaleX="121000" custScaleY="121000">
        <dgm:presLayoutVars>
          <dgm:bulletEnabled val="1"/>
        </dgm:presLayoutVars>
      </dgm:prSet>
      <dgm:spPr/>
    </dgm:pt>
    <dgm:pt modelId="{F0624DCE-778A-4754-8443-82E3664B974C}" type="pres">
      <dgm:prSet presAssocID="{2BCDC445-04D0-4AE2-867F-857F723E3368}" presName="spNode" presStyleCnt="0"/>
      <dgm:spPr/>
    </dgm:pt>
    <dgm:pt modelId="{B4BCDE62-712E-4CB4-9948-E6F194350B71}" type="pres">
      <dgm:prSet presAssocID="{E9E96430-794C-454C-A4E7-06B43D18DDDD}" presName="sibTrans" presStyleLbl="sibTrans1D1" presStyleIdx="4" presStyleCnt="5"/>
      <dgm:spPr/>
    </dgm:pt>
  </dgm:ptLst>
  <dgm:cxnLst>
    <dgm:cxn modelId="{A9115501-22F1-465E-9330-0F19A7908D49}" type="presOf" srcId="{037F87BB-1815-4854-9D9F-F7CF6E5739AD}" destId="{DB4BC5B0-6870-4AEF-8B28-F40D3D59D16C}" srcOrd="0" destOrd="0" presId="urn:microsoft.com/office/officeart/2005/8/layout/cycle5"/>
    <dgm:cxn modelId="{15F6BD1B-1828-4AC5-8162-0BD1B67DC37D}" type="presOf" srcId="{84358DA1-67E0-4E6D-8B98-26870A3AFE21}" destId="{58F055F0-D58D-4AC9-B71E-0D099F559DBB}" srcOrd="0" destOrd="0" presId="urn:microsoft.com/office/officeart/2005/8/layout/cycle5"/>
    <dgm:cxn modelId="{C2457B2B-01F2-4D9B-98E7-4464A243EF53}" type="presOf" srcId="{2BCDC445-04D0-4AE2-867F-857F723E3368}" destId="{1C0BEE46-3678-4988-8F9F-B70C7893AFB4}" srcOrd="0" destOrd="0" presId="urn:microsoft.com/office/officeart/2005/8/layout/cycle5"/>
    <dgm:cxn modelId="{7EFB6032-7491-4BE0-8D55-D46B22575C98}" type="presOf" srcId="{611B1FB2-A99D-40ED-A85F-5319109842B3}" destId="{EA3C5836-B669-488E-8323-932367D1CD34}" srcOrd="0" destOrd="0" presId="urn:microsoft.com/office/officeart/2005/8/layout/cycle5"/>
    <dgm:cxn modelId="{66FB1037-B2C8-422C-9782-5D207C9F4787}" type="presOf" srcId="{15BAFBE4-6827-4ED5-B097-050FB281472C}" destId="{401E7326-5011-4B65-A88C-757AD1529480}" srcOrd="0" destOrd="0" presId="urn:microsoft.com/office/officeart/2005/8/layout/cycle5"/>
    <dgm:cxn modelId="{9F5A0A3E-224D-44E2-82FD-1EC54C9CBDEB}" srcId="{037F87BB-1815-4854-9D9F-F7CF6E5739AD}" destId="{858B66B0-F6E7-4385-8496-4656A38C6DB1}" srcOrd="1" destOrd="0" parTransId="{97FA01C3-684A-46E7-9451-638074ADBCCC}" sibTransId="{9EDDB70D-EB31-4C2D-B809-5C9E7A5F1FD8}"/>
    <dgm:cxn modelId="{A5669E3E-FEE6-4AC6-AA1D-B03C8B2814A6}" type="presOf" srcId="{00A47715-99EA-4575-9585-BC0272A5F1C8}" destId="{762B65D0-E8AD-49A2-BE3E-7F529008239B}" srcOrd="0" destOrd="0" presId="urn:microsoft.com/office/officeart/2005/8/layout/cycle5"/>
    <dgm:cxn modelId="{E7CA4949-15B8-426F-8BD5-879B14AFED63}" srcId="{037F87BB-1815-4854-9D9F-F7CF6E5739AD}" destId="{00A47715-99EA-4575-9585-BC0272A5F1C8}" srcOrd="0" destOrd="0" parTransId="{613C3C57-89EE-44F4-AC4C-BD5FD42611C1}" sibTransId="{84358DA1-67E0-4E6D-8B98-26870A3AFE21}"/>
    <dgm:cxn modelId="{BDDFE452-A675-4457-8055-A30B3FD4E87F}" srcId="{037F87BB-1815-4854-9D9F-F7CF6E5739AD}" destId="{3EA364EE-4CDF-4D0F-866A-D279212D147D}" srcOrd="2" destOrd="0" parTransId="{54043C8D-B7A7-417D-BC9E-6401EA1352AB}" sibTransId="{611B1FB2-A99D-40ED-A85F-5319109842B3}"/>
    <dgm:cxn modelId="{6A95E391-6CA4-4C1A-BB12-E86FA4619A31}" type="presOf" srcId="{3EA364EE-4CDF-4D0F-866A-D279212D147D}" destId="{716E3D6F-3BCA-47C7-AFFC-73CB502EA40C}" srcOrd="0" destOrd="0" presId="urn:microsoft.com/office/officeart/2005/8/layout/cycle5"/>
    <dgm:cxn modelId="{F7FB64B1-E71C-43D2-AFF5-FB273D2A3330}" type="presOf" srcId="{C03FAD03-A8DB-4267-A827-7C97D3B2DDAE}" destId="{760F85BC-555D-4002-89A2-94CA50ED778D}" srcOrd="0" destOrd="0" presId="urn:microsoft.com/office/officeart/2005/8/layout/cycle5"/>
    <dgm:cxn modelId="{720A57C3-904F-44A9-8BDC-03FD37C6B0C4}" srcId="{037F87BB-1815-4854-9D9F-F7CF6E5739AD}" destId="{15BAFBE4-6827-4ED5-B097-050FB281472C}" srcOrd="3" destOrd="0" parTransId="{19231D67-BA79-4DC8-BF95-516E3408B657}" sibTransId="{C03FAD03-A8DB-4267-A827-7C97D3B2DDAE}"/>
    <dgm:cxn modelId="{4C90FFD8-66A7-4C5E-9F1B-6BAE9E4ECB60}" type="presOf" srcId="{858B66B0-F6E7-4385-8496-4656A38C6DB1}" destId="{515BEAC4-D5EE-4ADB-8080-1033AE825AED}" srcOrd="0" destOrd="0" presId="urn:microsoft.com/office/officeart/2005/8/layout/cycle5"/>
    <dgm:cxn modelId="{4B83B4E8-B9E9-4200-BC1C-E453AD84B6EE}" type="presOf" srcId="{9EDDB70D-EB31-4C2D-B809-5C9E7A5F1FD8}" destId="{947469A1-1833-4635-967E-6377224A5400}" srcOrd="0" destOrd="0" presId="urn:microsoft.com/office/officeart/2005/8/layout/cycle5"/>
    <dgm:cxn modelId="{F1DB6CE9-09B9-4490-9925-BB7F2D1E1BC4}" srcId="{037F87BB-1815-4854-9D9F-F7CF6E5739AD}" destId="{2BCDC445-04D0-4AE2-867F-857F723E3368}" srcOrd="4" destOrd="0" parTransId="{E9989E60-FB22-4834-8B9B-1C919CA07574}" sibTransId="{E9E96430-794C-454C-A4E7-06B43D18DDDD}"/>
    <dgm:cxn modelId="{040B10EF-3980-42D2-A30E-3433947C558D}" type="presOf" srcId="{E9E96430-794C-454C-A4E7-06B43D18DDDD}" destId="{B4BCDE62-712E-4CB4-9948-E6F194350B71}" srcOrd="0" destOrd="0" presId="urn:microsoft.com/office/officeart/2005/8/layout/cycle5"/>
    <dgm:cxn modelId="{A610FADC-6476-468B-A80C-102622936CD8}" type="presParOf" srcId="{DB4BC5B0-6870-4AEF-8B28-F40D3D59D16C}" destId="{762B65D0-E8AD-49A2-BE3E-7F529008239B}" srcOrd="0" destOrd="0" presId="urn:microsoft.com/office/officeart/2005/8/layout/cycle5"/>
    <dgm:cxn modelId="{7C698C03-44C1-4084-AF56-225186D0570B}" type="presParOf" srcId="{DB4BC5B0-6870-4AEF-8B28-F40D3D59D16C}" destId="{D4C7D0F6-B155-42E9-AB62-D9C09D210A9D}" srcOrd="1" destOrd="0" presId="urn:microsoft.com/office/officeart/2005/8/layout/cycle5"/>
    <dgm:cxn modelId="{78488C1C-6052-4909-8663-6A1EDD54A944}" type="presParOf" srcId="{DB4BC5B0-6870-4AEF-8B28-F40D3D59D16C}" destId="{58F055F0-D58D-4AC9-B71E-0D099F559DBB}" srcOrd="2" destOrd="0" presId="urn:microsoft.com/office/officeart/2005/8/layout/cycle5"/>
    <dgm:cxn modelId="{DAD6CEAB-9055-42B3-A06C-06ADDE0697A2}" type="presParOf" srcId="{DB4BC5B0-6870-4AEF-8B28-F40D3D59D16C}" destId="{515BEAC4-D5EE-4ADB-8080-1033AE825AED}" srcOrd="3" destOrd="0" presId="urn:microsoft.com/office/officeart/2005/8/layout/cycle5"/>
    <dgm:cxn modelId="{C8F092E8-1EFC-4CD6-8A0A-71AEEFDAE272}" type="presParOf" srcId="{DB4BC5B0-6870-4AEF-8B28-F40D3D59D16C}" destId="{F924E470-067D-4AE6-8A57-789FDC359302}" srcOrd="4" destOrd="0" presId="urn:microsoft.com/office/officeart/2005/8/layout/cycle5"/>
    <dgm:cxn modelId="{270A4C14-92F1-48F8-BDDE-D6966B26D5E5}" type="presParOf" srcId="{DB4BC5B0-6870-4AEF-8B28-F40D3D59D16C}" destId="{947469A1-1833-4635-967E-6377224A5400}" srcOrd="5" destOrd="0" presId="urn:microsoft.com/office/officeart/2005/8/layout/cycle5"/>
    <dgm:cxn modelId="{A58F2571-52CD-4CDB-AC6B-8A03D530176A}" type="presParOf" srcId="{DB4BC5B0-6870-4AEF-8B28-F40D3D59D16C}" destId="{716E3D6F-3BCA-47C7-AFFC-73CB502EA40C}" srcOrd="6" destOrd="0" presId="urn:microsoft.com/office/officeart/2005/8/layout/cycle5"/>
    <dgm:cxn modelId="{CB8C7F17-E396-481D-A2E4-993CB25978C3}" type="presParOf" srcId="{DB4BC5B0-6870-4AEF-8B28-F40D3D59D16C}" destId="{5F06B129-591A-446C-9004-DED6DEFE1313}" srcOrd="7" destOrd="0" presId="urn:microsoft.com/office/officeart/2005/8/layout/cycle5"/>
    <dgm:cxn modelId="{9560AE4E-A319-4235-B2DC-5A7A44B3A239}" type="presParOf" srcId="{DB4BC5B0-6870-4AEF-8B28-F40D3D59D16C}" destId="{EA3C5836-B669-488E-8323-932367D1CD34}" srcOrd="8" destOrd="0" presId="urn:microsoft.com/office/officeart/2005/8/layout/cycle5"/>
    <dgm:cxn modelId="{F7906725-96D8-4FEA-B5D9-62EC4942BDD1}" type="presParOf" srcId="{DB4BC5B0-6870-4AEF-8B28-F40D3D59D16C}" destId="{401E7326-5011-4B65-A88C-757AD1529480}" srcOrd="9" destOrd="0" presId="urn:microsoft.com/office/officeart/2005/8/layout/cycle5"/>
    <dgm:cxn modelId="{0028DBC7-9C13-4C19-BE8E-63EF7BFD7260}" type="presParOf" srcId="{DB4BC5B0-6870-4AEF-8B28-F40D3D59D16C}" destId="{F121BF96-F589-4534-91D2-F57A268E842F}" srcOrd="10" destOrd="0" presId="urn:microsoft.com/office/officeart/2005/8/layout/cycle5"/>
    <dgm:cxn modelId="{A4F1A213-901E-42BD-A389-758BE45A3F68}" type="presParOf" srcId="{DB4BC5B0-6870-4AEF-8B28-F40D3D59D16C}" destId="{760F85BC-555D-4002-89A2-94CA50ED778D}" srcOrd="11" destOrd="0" presId="urn:microsoft.com/office/officeart/2005/8/layout/cycle5"/>
    <dgm:cxn modelId="{ADC1A2E0-0533-4CAC-84B6-DC803CCC446A}" type="presParOf" srcId="{DB4BC5B0-6870-4AEF-8B28-F40D3D59D16C}" destId="{1C0BEE46-3678-4988-8F9F-B70C7893AFB4}" srcOrd="12" destOrd="0" presId="urn:microsoft.com/office/officeart/2005/8/layout/cycle5"/>
    <dgm:cxn modelId="{24A893AE-30C7-4A57-ADE0-83C138FE75A4}" type="presParOf" srcId="{DB4BC5B0-6870-4AEF-8B28-F40D3D59D16C}" destId="{F0624DCE-778A-4754-8443-82E3664B974C}" srcOrd="13" destOrd="0" presId="urn:microsoft.com/office/officeart/2005/8/layout/cycle5"/>
    <dgm:cxn modelId="{A7CAE011-08C6-4536-B087-03BC6A6CE920}" type="presParOf" srcId="{DB4BC5B0-6870-4AEF-8B28-F40D3D59D16C}" destId="{B4BCDE62-712E-4CB4-9948-E6F194350B71}" srcOrd="14" destOrd="0" presId="urn:microsoft.com/office/officeart/2005/8/layout/cycle5"/>
  </dgm:cxnLst>
  <dgm:bg/>
  <dgm:whole>
    <a:ln w="57150">
      <a:noFill/>
    </a:ln>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2B65D0-E8AD-49A2-BE3E-7F529008239B}">
      <dsp:nvSpPr>
        <dsp:cNvPr id="0" name=""/>
        <dsp:cNvSpPr/>
      </dsp:nvSpPr>
      <dsp:spPr>
        <a:xfrm>
          <a:off x="1437405" y="387019"/>
          <a:ext cx="1538361" cy="99993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cs-CZ" sz="2000" kern="1200" dirty="0"/>
            <a:t>Akce</a:t>
          </a:r>
          <a:endParaRPr lang="cs-CZ" sz="2400" kern="1200" dirty="0"/>
        </a:p>
      </dsp:txBody>
      <dsp:txXfrm>
        <a:off x="1486218" y="435832"/>
        <a:ext cx="1440735" cy="902308"/>
      </dsp:txXfrm>
    </dsp:sp>
    <dsp:sp modelId="{58F055F0-D58D-4AC9-B71E-0D099F559DBB}">
      <dsp:nvSpPr>
        <dsp:cNvPr id="0" name=""/>
        <dsp:cNvSpPr/>
      </dsp:nvSpPr>
      <dsp:spPr>
        <a:xfrm>
          <a:off x="555235" y="886986"/>
          <a:ext cx="3302701" cy="3302701"/>
        </a:xfrm>
        <a:custGeom>
          <a:avLst/>
          <a:gdLst/>
          <a:ahLst/>
          <a:cxnLst/>
          <a:rect l="0" t="0" r="0" b="0"/>
          <a:pathLst>
            <a:path>
              <a:moveTo>
                <a:pt x="2541730" y="260601"/>
              </a:moveTo>
              <a:arcTo wR="1651350" hR="1651350" stAng="18157682" swAng="887215"/>
            </a:path>
          </a:pathLst>
        </a:custGeom>
        <a:noFill/>
        <a:ln w="57150" cap="flat" cmpd="sng" algn="ctr">
          <a:solidFill>
            <a:schemeClr val="dk1"/>
          </a:solidFill>
          <a:prstDash val="solid"/>
          <a:miter lim="800000"/>
          <a:tailEnd type="arrow"/>
        </a:ln>
        <a:effectLst/>
      </dsp:spPr>
      <dsp:style>
        <a:lnRef idx="3">
          <a:schemeClr val="dk1"/>
        </a:lnRef>
        <a:fillRef idx="0">
          <a:schemeClr val="dk1"/>
        </a:fillRef>
        <a:effectRef idx="2">
          <a:schemeClr val="dk1"/>
        </a:effectRef>
        <a:fontRef idx="minor">
          <a:schemeClr val="tx1"/>
        </a:fontRef>
      </dsp:style>
    </dsp:sp>
    <dsp:sp modelId="{515BEAC4-D5EE-4ADB-8080-1033AE825AED}">
      <dsp:nvSpPr>
        <dsp:cNvPr id="0" name=""/>
        <dsp:cNvSpPr/>
      </dsp:nvSpPr>
      <dsp:spPr>
        <a:xfrm>
          <a:off x="3007933" y="1528074"/>
          <a:ext cx="1538361" cy="99993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cs-CZ" sz="2000" kern="1200" dirty="0"/>
            <a:t>Výsledek</a:t>
          </a:r>
          <a:endParaRPr lang="cs-CZ" sz="2400" kern="1200" dirty="0"/>
        </a:p>
      </dsp:txBody>
      <dsp:txXfrm>
        <a:off x="3056746" y="1576887"/>
        <a:ext cx="1440735" cy="902308"/>
      </dsp:txXfrm>
    </dsp:sp>
    <dsp:sp modelId="{947469A1-1833-4635-967E-6377224A5400}">
      <dsp:nvSpPr>
        <dsp:cNvPr id="0" name=""/>
        <dsp:cNvSpPr/>
      </dsp:nvSpPr>
      <dsp:spPr>
        <a:xfrm>
          <a:off x="563449" y="1041479"/>
          <a:ext cx="3302701" cy="3302701"/>
        </a:xfrm>
        <a:custGeom>
          <a:avLst/>
          <a:gdLst/>
          <a:ahLst/>
          <a:cxnLst/>
          <a:rect l="0" t="0" r="0" b="0"/>
          <a:pathLst>
            <a:path>
              <a:moveTo>
                <a:pt x="3302694" y="1646556"/>
              </a:moveTo>
              <a:arcTo wR="1651350" hR="1651350" stAng="21590020" swAng="1017965"/>
            </a:path>
          </a:pathLst>
        </a:custGeom>
        <a:noFill/>
        <a:ln w="57150" cap="flat" cmpd="sng" algn="ctr">
          <a:solidFill>
            <a:scrgbClr r="0" g="0" b="0"/>
          </a:solidFill>
          <a:prstDash val="solid"/>
          <a:miter lim="800000"/>
          <a:tailEnd type="arrow"/>
        </a:ln>
        <a:effectLst/>
      </dsp:spPr>
      <dsp:style>
        <a:lnRef idx="1">
          <a:scrgbClr r="0" g="0" b="0"/>
        </a:lnRef>
        <a:fillRef idx="0">
          <a:scrgbClr r="0" g="0" b="0"/>
        </a:fillRef>
        <a:effectRef idx="0">
          <a:scrgbClr r="0" g="0" b="0"/>
        </a:effectRef>
        <a:fontRef idx="minor"/>
      </dsp:style>
    </dsp:sp>
    <dsp:sp modelId="{716E3D6F-3BCA-47C7-AFFC-73CB502EA40C}">
      <dsp:nvSpPr>
        <dsp:cNvPr id="0" name=""/>
        <dsp:cNvSpPr/>
      </dsp:nvSpPr>
      <dsp:spPr>
        <a:xfrm>
          <a:off x="2588378" y="3321088"/>
          <a:ext cx="1538361" cy="99993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cs-CZ" sz="2000" kern="1200" dirty="0"/>
            <a:t>Informace</a:t>
          </a:r>
        </a:p>
      </dsp:txBody>
      <dsp:txXfrm>
        <a:off x="2637191" y="3369901"/>
        <a:ext cx="1440735" cy="902308"/>
      </dsp:txXfrm>
    </dsp:sp>
    <dsp:sp modelId="{EA3C5836-B669-488E-8323-932367D1CD34}">
      <dsp:nvSpPr>
        <dsp:cNvPr id="0" name=""/>
        <dsp:cNvSpPr/>
      </dsp:nvSpPr>
      <dsp:spPr>
        <a:xfrm>
          <a:off x="760922" y="925630"/>
          <a:ext cx="3302701" cy="3302701"/>
        </a:xfrm>
        <a:custGeom>
          <a:avLst/>
          <a:gdLst/>
          <a:ahLst/>
          <a:cxnLst/>
          <a:rect l="0" t="0" r="0" b="0"/>
          <a:pathLst>
            <a:path>
              <a:moveTo>
                <a:pt x="1710832" y="3301629"/>
              </a:moveTo>
              <a:arcTo wR="1651350" hR="1651350" stAng="5276144" swAng="736817"/>
            </a:path>
          </a:pathLst>
        </a:custGeom>
        <a:noFill/>
        <a:ln w="57150" cap="flat" cmpd="sng" algn="ctr">
          <a:solidFill>
            <a:scrgbClr r="0" g="0" b="0"/>
          </a:solidFill>
          <a:prstDash val="solid"/>
          <a:miter lim="800000"/>
          <a:tailEnd type="arrow"/>
        </a:ln>
        <a:effectLst/>
      </dsp:spPr>
      <dsp:style>
        <a:lnRef idx="1">
          <a:scrgbClr r="0" g="0" b="0"/>
        </a:lnRef>
        <a:fillRef idx="0">
          <a:scrgbClr r="0" g="0" b="0"/>
        </a:fillRef>
        <a:effectRef idx="0">
          <a:scrgbClr r="0" g="0" b="0"/>
        </a:effectRef>
        <a:fontRef idx="minor"/>
      </dsp:style>
    </dsp:sp>
    <dsp:sp modelId="{401E7326-5011-4B65-A88C-757AD1529480}">
      <dsp:nvSpPr>
        <dsp:cNvPr id="0" name=""/>
        <dsp:cNvSpPr/>
      </dsp:nvSpPr>
      <dsp:spPr>
        <a:xfrm>
          <a:off x="466766" y="3374340"/>
          <a:ext cx="1538361" cy="99993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cs-CZ" sz="2000" kern="1200" dirty="0"/>
            <a:t>Reflexe</a:t>
          </a:r>
        </a:p>
      </dsp:txBody>
      <dsp:txXfrm>
        <a:off x="515579" y="3423153"/>
        <a:ext cx="1440735" cy="902308"/>
      </dsp:txXfrm>
    </dsp:sp>
    <dsp:sp modelId="{760F85BC-555D-4002-89A2-94CA50ED778D}">
      <dsp:nvSpPr>
        <dsp:cNvPr id="0" name=""/>
        <dsp:cNvSpPr/>
      </dsp:nvSpPr>
      <dsp:spPr>
        <a:xfrm>
          <a:off x="555235" y="886986"/>
          <a:ext cx="3302701" cy="3302701"/>
        </a:xfrm>
        <a:custGeom>
          <a:avLst/>
          <a:gdLst/>
          <a:ahLst/>
          <a:cxnLst/>
          <a:rect l="0" t="0" r="0" b="0"/>
          <a:pathLst>
            <a:path>
              <a:moveTo>
                <a:pt x="146704" y="2331791"/>
              </a:moveTo>
              <a:arcTo wR="1651350" hR="1651350" stAng="9339975" swAng="1116673"/>
            </a:path>
          </a:pathLst>
        </a:custGeom>
        <a:noFill/>
        <a:ln w="57150" cap="flat" cmpd="sng" algn="ctr">
          <a:solidFill>
            <a:scrgbClr r="0" g="0" b="0"/>
          </a:solidFill>
          <a:prstDash val="solid"/>
          <a:miter lim="800000"/>
          <a:tailEnd type="arrow"/>
        </a:ln>
        <a:effectLst/>
      </dsp:spPr>
      <dsp:style>
        <a:lnRef idx="1">
          <a:scrgbClr r="0" g="0" b="0"/>
        </a:lnRef>
        <a:fillRef idx="0">
          <a:scrgbClr r="0" g="0" b="0"/>
        </a:fillRef>
        <a:effectRef idx="0">
          <a:scrgbClr r="0" g="0" b="0"/>
        </a:effectRef>
        <a:fontRef idx="minor"/>
      </dsp:style>
    </dsp:sp>
    <dsp:sp modelId="{1C0BEE46-3678-4988-8F9F-B70C7893AFB4}">
      <dsp:nvSpPr>
        <dsp:cNvPr id="0" name=""/>
        <dsp:cNvSpPr/>
      </dsp:nvSpPr>
      <dsp:spPr>
        <a:xfrm>
          <a:off x="-133121" y="1528074"/>
          <a:ext cx="1538361" cy="99993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cs-CZ" sz="2000" kern="1200" dirty="0"/>
            <a:t>Rozhodnutí</a:t>
          </a:r>
        </a:p>
      </dsp:txBody>
      <dsp:txXfrm>
        <a:off x="-84308" y="1576887"/>
        <a:ext cx="1440735" cy="902308"/>
      </dsp:txXfrm>
    </dsp:sp>
    <dsp:sp modelId="{B4BCDE62-712E-4CB4-9948-E6F194350B71}">
      <dsp:nvSpPr>
        <dsp:cNvPr id="0" name=""/>
        <dsp:cNvSpPr/>
      </dsp:nvSpPr>
      <dsp:spPr>
        <a:xfrm>
          <a:off x="555235" y="886986"/>
          <a:ext cx="3302701" cy="3302701"/>
        </a:xfrm>
        <a:custGeom>
          <a:avLst/>
          <a:gdLst/>
          <a:ahLst/>
          <a:cxnLst/>
          <a:rect l="0" t="0" r="0" b="0"/>
          <a:pathLst>
            <a:path>
              <a:moveTo>
                <a:pt x="435504" y="533908"/>
              </a:moveTo>
              <a:arcTo wR="1651350" hR="1651350" stAng="13355103" swAng="887215"/>
            </a:path>
          </a:pathLst>
        </a:custGeom>
        <a:noFill/>
        <a:ln w="57150" cap="flat" cmpd="sng" algn="ctr">
          <a:solidFill>
            <a:schemeClr val="dk1"/>
          </a:solidFill>
          <a:prstDash val="solid"/>
          <a:miter lim="800000"/>
          <a:tailEnd type="arrow"/>
        </a:ln>
        <a:effectLst/>
      </dsp:spPr>
      <dsp:style>
        <a:lnRef idx="3">
          <a:schemeClr val="dk1"/>
        </a:lnRef>
        <a:fillRef idx="0">
          <a:schemeClr val="dk1"/>
        </a:fillRef>
        <a:effectRef idx="2">
          <a:schemeClr val="dk1"/>
        </a:effectRef>
        <a:fontRef idx="minor">
          <a:schemeClr val="tx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D360A2-AC69-4C2F-A50D-5A0947E99BFA}" type="datetimeFigureOut">
              <a:rPr lang="cs-CZ" smtClean="0"/>
              <a:t>23.04.2026</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C1AE76-983C-42E6-9539-7EED4301F916}" type="slidenum">
              <a:rPr lang="cs-CZ" smtClean="0"/>
              <a:t>‹#›</a:t>
            </a:fld>
            <a:endParaRPr lang="cs-CZ"/>
          </a:p>
        </p:txBody>
      </p:sp>
    </p:spTree>
    <p:extLst>
      <p:ext uri="{BB962C8B-B14F-4D97-AF65-F5344CB8AC3E}">
        <p14:creationId xmlns:p14="http://schemas.microsoft.com/office/powerpoint/2010/main" val="10822964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228600" indent="-228600">
              <a:buAutoNum type="arabicParenR"/>
            </a:pPr>
            <a:r>
              <a:rPr lang="cs-CZ" dirty="0"/>
              <a:t>Vyjasnění pojmů ve skupině, jak jim rozumí, v čem je rozdíl</a:t>
            </a:r>
          </a:p>
          <a:p>
            <a:pPr marL="228600" indent="-228600">
              <a:buAutoNum type="arabicParenR"/>
            </a:pPr>
            <a:r>
              <a:rPr lang="cs-CZ" dirty="0"/>
              <a:t>Prostor pro dotazy</a:t>
            </a:r>
          </a:p>
          <a:p>
            <a:pPr marL="228600" indent="-228600">
              <a:buAutoNum type="arabicParenR"/>
            </a:pPr>
            <a:r>
              <a:rPr lang="cs-CZ" dirty="0"/>
              <a:t>Hlasování o výrocích, vysvětlení názoru</a:t>
            </a:r>
          </a:p>
        </p:txBody>
      </p:sp>
      <p:sp>
        <p:nvSpPr>
          <p:cNvPr id="4" name="Zástupný symbol pro číslo snímku 3"/>
          <p:cNvSpPr>
            <a:spLocks noGrp="1"/>
          </p:cNvSpPr>
          <p:nvPr>
            <p:ph type="sldNum" sz="quarter" idx="5"/>
          </p:nvPr>
        </p:nvSpPr>
        <p:spPr/>
        <p:txBody>
          <a:bodyPr/>
          <a:lstStyle/>
          <a:p>
            <a:fld id="{D0C1AE76-983C-42E6-9539-7EED4301F916}" type="slidenum">
              <a:rPr lang="cs-CZ" smtClean="0"/>
              <a:t>3</a:t>
            </a:fld>
            <a:endParaRPr lang="cs-CZ"/>
          </a:p>
        </p:txBody>
      </p:sp>
    </p:spTree>
    <p:extLst>
      <p:ext uri="{BB962C8B-B14F-4D97-AF65-F5344CB8AC3E}">
        <p14:creationId xmlns:p14="http://schemas.microsoft.com/office/powerpoint/2010/main" val="31746256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5181575-357C-22D7-3487-F43FBE97BF1D}"/>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545F52BA-BE9A-A87E-25C7-6AD956A32A5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4E0A3A37-68D0-B924-747E-8555AEEDE0E4}"/>
              </a:ext>
            </a:extLst>
          </p:cNvPr>
          <p:cNvSpPr>
            <a:spLocks noGrp="1"/>
          </p:cNvSpPr>
          <p:nvPr>
            <p:ph type="dt" sz="half" idx="10"/>
          </p:nvPr>
        </p:nvSpPr>
        <p:spPr/>
        <p:txBody>
          <a:bodyPr/>
          <a:lstStyle/>
          <a:p>
            <a:fld id="{E5609246-0E86-4C88-9FAC-E0F367AB3F79}" type="datetimeFigureOut">
              <a:rPr lang="cs-CZ" smtClean="0"/>
              <a:t>23.04.2026</a:t>
            </a:fld>
            <a:endParaRPr lang="cs-CZ"/>
          </a:p>
        </p:txBody>
      </p:sp>
      <p:sp>
        <p:nvSpPr>
          <p:cNvPr id="5" name="Zástupný symbol pro zápatí 4">
            <a:extLst>
              <a:ext uri="{FF2B5EF4-FFF2-40B4-BE49-F238E27FC236}">
                <a16:creationId xmlns:a16="http://schemas.microsoft.com/office/drawing/2014/main" id="{985C4F0C-CBD2-11D3-B418-4B4490CE71EF}"/>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8FA894AC-8F33-FC48-BDAF-641334A8DEE7}"/>
              </a:ext>
            </a:extLst>
          </p:cNvPr>
          <p:cNvSpPr>
            <a:spLocks noGrp="1"/>
          </p:cNvSpPr>
          <p:nvPr>
            <p:ph type="sldNum" sz="quarter" idx="12"/>
          </p:nvPr>
        </p:nvSpPr>
        <p:spPr/>
        <p:txBody>
          <a:bodyPr/>
          <a:lstStyle/>
          <a:p>
            <a:fld id="{C46A2934-7A60-404C-B499-9A8A283EE48F}" type="slidenum">
              <a:rPr lang="cs-CZ" smtClean="0"/>
              <a:t>‹#›</a:t>
            </a:fld>
            <a:endParaRPr lang="cs-CZ"/>
          </a:p>
        </p:txBody>
      </p:sp>
    </p:spTree>
    <p:extLst>
      <p:ext uri="{BB962C8B-B14F-4D97-AF65-F5344CB8AC3E}">
        <p14:creationId xmlns:p14="http://schemas.microsoft.com/office/powerpoint/2010/main" val="1508012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6ECDEF-BD37-3445-7018-241470A857D5}"/>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B075821F-6FA2-3160-692F-846C2982B9CB}"/>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078787E4-E528-E93F-9CC7-EA6492023729}"/>
              </a:ext>
            </a:extLst>
          </p:cNvPr>
          <p:cNvSpPr>
            <a:spLocks noGrp="1"/>
          </p:cNvSpPr>
          <p:nvPr>
            <p:ph type="dt" sz="half" idx="10"/>
          </p:nvPr>
        </p:nvSpPr>
        <p:spPr/>
        <p:txBody>
          <a:bodyPr/>
          <a:lstStyle/>
          <a:p>
            <a:fld id="{E5609246-0E86-4C88-9FAC-E0F367AB3F79}" type="datetimeFigureOut">
              <a:rPr lang="cs-CZ" smtClean="0"/>
              <a:t>23.04.2026</a:t>
            </a:fld>
            <a:endParaRPr lang="cs-CZ"/>
          </a:p>
        </p:txBody>
      </p:sp>
      <p:sp>
        <p:nvSpPr>
          <p:cNvPr id="5" name="Zástupný symbol pro zápatí 4">
            <a:extLst>
              <a:ext uri="{FF2B5EF4-FFF2-40B4-BE49-F238E27FC236}">
                <a16:creationId xmlns:a16="http://schemas.microsoft.com/office/drawing/2014/main" id="{4BBC818E-43B1-A9A1-F622-F9C51E95E8CA}"/>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C6271C90-5E1A-109D-FF9E-FD8651DA1948}"/>
              </a:ext>
            </a:extLst>
          </p:cNvPr>
          <p:cNvSpPr>
            <a:spLocks noGrp="1"/>
          </p:cNvSpPr>
          <p:nvPr>
            <p:ph type="sldNum" sz="quarter" idx="12"/>
          </p:nvPr>
        </p:nvSpPr>
        <p:spPr/>
        <p:txBody>
          <a:bodyPr/>
          <a:lstStyle/>
          <a:p>
            <a:fld id="{C46A2934-7A60-404C-B499-9A8A283EE48F}" type="slidenum">
              <a:rPr lang="cs-CZ" smtClean="0"/>
              <a:t>‹#›</a:t>
            </a:fld>
            <a:endParaRPr lang="cs-CZ"/>
          </a:p>
        </p:txBody>
      </p:sp>
    </p:spTree>
    <p:extLst>
      <p:ext uri="{BB962C8B-B14F-4D97-AF65-F5344CB8AC3E}">
        <p14:creationId xmlns:p14="http://schemas.microsoft.com/office/powerpoint/2010/main" val="8198638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A02E588A-D3FD-1467-0CA8-6BABF58FD6BF}"/>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0F82AC53-1860-0910-1EDF-F9B8CD2E58E5}"/>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5254874A-08FB-8F3A-B31E-81D85A9C85CF}"/>
              </a:ext>
            </a:extLst>
          </p:cNvPr>
          <p:cNvSpPr>
            <a:spLocks noGrp="1"/>
          </p:cNvSpPr>
          <p:nvPr>
            <p:ph type="dt" sz="half" idx="10"/>
          </p:nvPr>
        </p:nvSpPr>
        <p:spPr/>
        <p:txBody>
          <a:bodyPr/>
          <a:lstStyle/>
          <a:p>
            <a:fld id="{E5609246-0E86-4C88-9FAC-E0F367AB3F79}" type="datetimeFigureOut">
              <a:rPr lang="cs-CZ" smtClean="0"/>
              <a:t>23.04.2026</a:t>
            </a:fld>
            <a:endParaRPr lang="cs-CZ"/>
          </a:p>
        </p:txBody>
      </p:sp>
      <p:sp>
        <p:nvSpPr>
          <p:cNvPr id="5" name="Zástupný symbol pro zápatí 4">
            <a:extLst>
              <a:ext uri="{FF2B5EF4-FFF2-40B4-BE49-F238E27FC236}">
                <a16:creationId xmlns:a16="http://schemas.microsoft.com/office/drawing/2014/main" id="{A05B62DA-A138-8543-42FB-E2E5F234A870}"/>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D324550C-A8CF-821C-88B7-DA4AC96866FC}"/>
              </a:ext>
            </a:extLst>
          </p:cNvPr>
          <p:cNvSpPr>
            <a:spLocks noGrp="1"/>
          </p:cNvSpPr>
          <p:nvPr>
            <p:ph type="sldNum" sz="quarter" idx="12"/>
          </p:nvPr>
        </p:nvSpPr>
        <p:spPr/>
        <p:txBody>
          <a:bodyPr/>
          <a:lstStyle/>
          <a:p>
            <a:fld id="{C46A2934-7A60-404C-B499-9A8A283EE48F}" type="slidenum">
              <a:rPr lang="cs-CZ" smtClean="0"/>
              <a:t>‹#›</a:t>
            </a:fld>
            <a:endParaRPr lang="cs-CZ"/>
          </a:p>
        </p:txBody>
      </p:sp>
    </p:spTree>
    <p:extLst>
      <p:ext uri="{BB962C8B-B14F-4D97-AF65-F5344CB8AC3E}">
        <p14:creationId xmlns:p14="http://schemas.microsoft.com/office/powerpoint/2010/main" val="3786042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08AD624-C7D9-7A44-C467-C902BCB59AB9}"/>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BCC2D30C-1EF2-6CFB-7B6C-49579246D86B}"/>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00EC2178-2EF3-6532-DD04-1BC79BF9F5D3}"/>
              </a:ext>
            </a:extLst>
          </p:cNvPr>
          <p:cNvSpPr>
            <a:spLocks noGrp="1"/>
          </p:cNvSpPr>
          <p:nvPr>
            <p:ph type="dt" sz="half" idx="10"/>
          </p:nvPr>
        </p:nvSpPr>
        <p:spPr/>
        <p:txBody>
          <a:bodyPr/>
          <a:lstStyle/>
          <a:p>
            <a:fld id="{E5609246-0E86-4C88-9FAC-E0F367AB3F79}" type="datetimeFigureOut">
              <a:rPr lang="cs-CZ" smtClean="0"/>
              <a:t>23.04.2026</a:t>
            </a:fld>
            <a:endParaRPr lang="cs-CZ"/>
          </a:p>
        </p:txBody>
      </p:sp>
      <p:sp>
        <p:nvSpPr>
          <p:cNvPr id="5" name="Zástupný symbol pro zápatí 4">
            <a:extLst>
              <a:ext uri="{FF2B5EF4-FFF2-40B4-BE49-F238E27FC236}">
                <a16:creationId xmlns:a16="http://schemas.microsoft.com/office/drawing/2014/main" id="{DD3FA204-DC35-E43E-531F-3F649E8E7396}"/>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2966031D-9235-C974-0A73-9C5D2A2D364C}"/>
              </a:ext>
            </a:extLst>
          </p:cNvPr>
          <p:cNvSpPr>
            <a:spLocks noGrp="1"/>
          </p:cNvSpPr>
          <p:nvPr>
            <p:ph type="sldNum" sz="quarter" idx="12"/>
          </p:nvPr>
        </p:nvSpPr>
        <p:spPr/>
        <p:txBody>
          <a:bodyPr/>
          <a:lstStyle/>
          <a:p>
            <a:fld id="{C46A2934-7A60-404C-B499-9A8A283EE48F}" type="slidenum">
              <a:rPr lang="cs-CZ" smtClean="0"/>
              <a:t>‹#›</a:t>
            </a:fld>
            <a:endParaRPr lang="cs-CZ"/>
          </a:p>
        </p:txBody>
      </p:sp>
    </p:spTree>
    <p:extLst>
      <p:ext uri="{BB962C8B-B14F-4D97-AF65-F5344CB8AC3E}">
        <p14:creationId xmlns:p14="http://schemas.microsoft.com/office/powerpoint/2010/main" val="16789817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19EF58-4EA4-76E6-1A9E-2769040E6BD0}"/>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7E5ABF56-BC0A-2BCC-0107-AA212235A90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B4765DF6-0C97-4EBC-8017-C2AEABD60581}"/>
              </a:ext>
            </a:extLst>
          </p:cNvPr>
          <p:cNvSpPr>
            <a:spLocks noGrp="1"/>
          </p:cNvSpPr>
          <p:nvPr>
            <p:ph type="dt" sz="half" idx="10"/>
          </p:nvPr>
        </p:nvSpPr>
        <p:spPr/>
        <p:txBody>
          <a:bodyPr/>
          <a:lstStyle/>
          <a:p>
            <a:fld id="{E5609246-0E86-4C88-9FAC-E0F367AB3F79}" type="datetimeFigureOut">
              <a:rPr lang="cs-CZ" smtClean="0"/>
              <a:t>23.04.2026</a:t>
            </a:fld>
            <a:endParaRPr lang="cs-CZ"/>
          </a:p>
        </p:txBody>
      </p:sp>
      <p:sp>
        <p:nvSpPr>
          <p:cNvPr id="5" name="Zástupný symbol pro zápatí 4">
            <a:extLst>
              <a:ext uri="{FF2B5EF4-FFF2-40B4-BE49-F238E27FC236}">
                <a16:creationId xmlns:a16="http://schemas.microsoft.com/office/drawing/2014/main" id="{F8535ADE-A18F-EAC0-2B82-245D5FA0FB1D}"/>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B8F9DC8-9AD1-5C21-44E4-8B48116DA62F}"/>
              </a:ext>
            </a:extLst>
          </p:cNvPr>
          <p:cNvSpPr>
            <a:spLocks noGrp="1"/>
          </p:cNvSpPr>
          <p:nvPr>
            <p:ph type="sldNum" sz="quarter" idx="12"/>
          </p:nvPr>
        </p:nvSpPr>
        <p:spPr/>
        <p:txBody>
          <a:bodyPr/>
          <a:lstStyle/>
          <a:p>
            <a:fld id="{C46A2934-7A60-404C-B499-9A8A283EE48F}" type="slidenum">
              <a:rPr lang="cs-CZ" smtClean="0"/>
              <a:t>‹#›</a:t>
            </a:fld>
            <a:endParaRPr lang="cs-CZ"/>
          </a:p>
        </p:txBody>
      </p:sp>
    </p:spTree>
    <p:extLst>
      <p:ext uri="{BB962C8B-B14F-4D97-AF65-F5344CB8AC3E}">
        <p14:creationId xmlns:p14="http://schemas.microsoft.com/office/powerpoint/2010/main" val="2361645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DFA5BC7-D3AF-3289-427C-2D2AC5B1D488}"/>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8FF31189-7F6E-FD0F-CAC0-E1603E4AAF1D}"/>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6E71A2BF-B7F9-B997-3D70-B5DE902EFC3D}"/>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C342B3DA-6368-F6CA-A462-9E4B54496A58}"/>
              </a:ext>
            </a:extLst>
          </p:cNvPr>
          <p:cNvSpPr>
            <a:spLocks noGrp="1"/>
          </p:cNvSpPr>
          <p:nvPr>
            <p:ph type="dt" sz="half" idx="10"/>
          </p:nvPr>
        </p:nvSpPr>
        <p:spPr/>
        <p:txBody>
          <a:bodyPr/>
          <a:lstStyle/>
          <a:p>
            <a:fld id="{E5609246-0E86-4C88-9FAC-E0F367AB3F79}" type="datetimeFigureOut">
              <a:rPr lang="cs-CZ" smtClean="0"/>
              <a:t>23.04.2026</a:t>
            </a:fld>
            <a:endParaRPr lang="cs-CZ"/>
          </a:p>
        </p:txBody>
      </p:sp>
      <p:sp>
        <p:nvSpPr>
          <p:cNvPr id="6" name="Zástupný symbol pro zápatí 5">
            <a:extLst>
              <a:ext uri="{FF2B5EF4-FFF2-40B4-BE49-F238E27FC236}">
                <a16:creationId xmlns:a16="http://schemas.microsoft.com/office/drawing/2014/main" id="{3F0A8433-6B9F-1F92-FACC-AD1243C4F63D}"/>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933B0676-83A0-2251-4089-4399D23B7135}"/>
              </a:ext>
            </a:extLst>
          </p:cNvPr>
          <p:cNvSpPr>
            <a:spLocks noGrp="1"/>
          </p:cNvSpPr>
          <p:nvPr>
            <p:ph type="sldNum" sz="quarter" idx="12"/>
          </p:nvPr>
        </p:nvSpPr>
        <p:spPr/>
        <p:txBody>
          <a:bodyPr/>
          <a:lstStyle/>
          <a:p>
            <a:fld id="{C46A2934-7A60-404C-B499-9A8A283EE48F}" type="slidenum">
              <a:rPr lang="cs-CZ" smtClean="0"/>
              <a:t>‹#›</a:t>
            </a:fld>
            <a:endParaRPr lang="cs-CZ"/>
          </a:p>
        </p:txBody>
      </p:sp>
    </p:spTree>
    <p:extLst>
      <p:ext uri="{BB962C8B-B14F-4D97-AF65-F5344CB8AC3E}">
        <p14:creationId xmlns:p14="http://schemas.microsoft.com/office/powerpoint/2010/main" val="22707314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DC2D252-7E1B-C13C-92C3-F6A28AB73900}"/>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AE80BE44-9306-7DC3-5F9E-18EA4CA2044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228F7E97-D29D-5B33-C8D7-8ED660322AEC}"/>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FB170832-7979-4396-9F2D-C41C326AFE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08C90026-4CDB-4E8C-52EA-3988C36361C9}"/>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BFB94A9B-05AF-F12B-A914-FF6221DE748F}"/>
              </a:ext>
            </a:extLst>
          </p:cNvPr>
          <p:cNvSpPr>
            <a:spLocks noGrp="1"/>
          </p:cNvSpPr>
          <p:nvPr>
            <p:ph type="dt" sz="half" idx="10"/>
          </p:nvPr>
        </p:nvSpPr>
        <p:spPr/>
        <p:txBody>
          <a:bodyPr/>
          <a:lstStyle/>
          <a:p>
            <a:fld id="{E5609246-0E86-4C88-9FAC-E0F367AB3F79}" type="datetimeFigureOut">
              <a:rPr lang="cs-CZ" smtClean="0"/>
              <a:t>23.04.2026</a:t>
            </a:fld>
            <a:endParaRPr lang="cs-CZ"/>
          </a:p>
        </p:txBody>
      </p:sp>
      <p:sp>
        <p:nvSpPr>
          <p:cNvPr id="8" name="Zástupný symbol pro zápatí 7">
            <a:extLst>
              <a:ext uri="{FF2B5EF4-FFF2-40B4-BE49-F238E27FC236}">
                <a16:creationId xmlns:a16="http://schemas.microsoft.com/office/drawing/2014/main" id="{4DCB3339-8568-14A8-82D3-108A7C35E4E1}"/>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8BC75A46-41A1-92DF-955B-EABA24097995}"/>
              </a:ext>
            </a:extLst>
          </p:cNvPr>
          <p:cNvSpPr>
            <a:spLocks noGrp="1"/>
          </p:cNvSpPr>
          <p:nvPr>
            <p:ph type="sldNum" sz="quarter" idx="12"/>
          </p:nvPr>
        </p:nvSpPr>
        <p:spPr/>
        <p:txBody>
          <a:bodyPr/>
          <a:lstStyle/>
          <a:p>
            <a:fld id="{C46A2934-7A60-404C-B499-9A8A283EE48F}" type="slidenum">
              <a:rPr lang="cs-CZ" smtClean="0"/>
              <a:t>‹#›</a:t>
            </a:fld>
            <a:endParaRPr lang="cs-CZ"/>
          </a:p>
        </p:txBody>
      </p:sp>
    </p:spTree>
    <p:extLst>
      <p:ext uri="{BB962C8B-B14F-4D97-AF65-F5344CB8AC3E}">
        <p14:creationId xmlns:p14="http://schemas.microsoft.com/office/powerpoint/2010/main" val="24103133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5D60E5C-8BDF-CBC8-8E8E-538B372E95DD}"/>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5AC6CD7F-A727-7EE2-7361-8E6BE42571A2}"/>
              </a:ext>
            </a:extLst>
          </p:cNvPr>
          <p:cNvSpPr>
            <a:spLocks noGrp="1"/>
          </p:cNvSpPr>
          <p:nvPr>
            <p:ph type="dt" sz="half" idx="10"/>
          </p:nvPr>
        </p:nvSpPr>
        <p:spPr/>
        <p:txBody>
          <a:bodyPr/>
          <a:lstStyle/>
          <a:p>
            <a:fld id="{E5609246-0E86-4C88-9FAC-E0F367AB3F79}" type="datetimeFigureOut">
              <a:rPr lang="cs-CZ" smtClean="0"/>
              <a:t>23.04.2026</a:t>
            </a:fld>
            <a:endParaRPr lang="cs-CZ"/>
          </a:p>
        </p:txBody>
      </p:sp>
      <p:sp>
        <p:nvSpPr>
          <p:cNvPr id="4" name="Zástupný symbol pro zápatí 3">
            <a:extLst>
              <a:ext uri="{FF2B5EF4-FFF2-40B4-BE49-F238E27FC236}">
                <a16:creationId xmlns:a16="http://schemas.microsoft.com/office/drawing/2014/main" id="{D1BECD10-27F8-AB71-BCE9-5A4D7418271F}"/>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335D6E19-F692-0F0F-0ABA-B98D83A6D90E}"/>
              </a:ext>
            </a:extLst>
          </p:cNvPr>
          <p:cNvSpPr>
            <a:spLocks noGrp="1"/>
          </p:cNvSpPr>
          <p:nvPr>
            <p:ph type="sldNum" sz="quarter" idx="12"/>
          </p:nvPr>
        </p:nvSpPr>
        <p:spPr/>
        <p:txBody>
          <a:bodyPr/>
          <a:lstStyle/>
          <a:p>
            <a:fld id="{C46A2934-7A60-404C-B499-9A8A283EE48F}" type="slidenum">
              <a:rPr lang="cs-CZ" smtClean="0"/>
              <a:t>‹#›</a:t>
            </a:fld>
            <a:endParaRPr lang="cs-CZ"/>
          </a:p>
        </p:txBody>
      </p:sp>
    </p:spTree>
    <p:extLst>
      <p:ext uri="{BB962C8B-B14F-4D97-AF65-F5344CB8AC3E}">
        <p14:creationId xmlns:p14="http://schemas.microsoft.com/office/powerpoint/2010/main" val="513123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0C65154A-1178-1DBB-A31D-6D5BAFCCF64A}"/>
              </a:ext>
            </a:extLst>
          </p:cNvPr>
          <p:cNvSpPr>
            <a:spLocks noGrp="1"/>
          </p:cNvSpPr>
          <p:nvPr>
            <p:ph type="dt" sz="half" idx="10"/>
          </p:nvPr>
        </p:nvSpPr>
        <p:spPr/>
        <p:txBody>
          <a:bodyPr/>
          <a:lstStyle/>
          <a:p>
            <a:fld id="{E5609246-0E86-4C88-9FAC-E0F367AB3F79}" type="datetimeFigureOut">
              <a:rPr lang="cs-CZ" smtClean="0"/>
              <a:t>23.04.2026</a:t>
            </a:fld>
            <a:endParaRPr lang="cs-CZ"/>
          </a:p>
        </p:txBody>
      </p:sp>
      <p:sp>
        <p:nvSpPr>
          <p:cNvPr id="3" name="Zástupný symbol pro zápatí 2">
            <a:extLst>
              <a:ext uri="{FF2B5EF4-FFF2-40B4-BE49-F238E27FC236}">
                <a16:creationId xmlns:a16="http://schemas.microsoft.com/office/drawing/2014/main" id="{F0B954D8-F6E5-56E3-58A2-F87BD46EBED4}"/>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CA623F20-6175-CC9D-0D4F-D56D16F27E2F}"/>
              </a:ext>
            </a:extLst>
          </p:cNvPr>
          <p:cNvSpPr>
            <a:spLocks noGrp="1"/>
          </p:cNvSpPr>
          <p:nvPr>
            <p:ph type="sldNum" sz="quarter" idx="12"/>
          </p:nvPr>
        </p:nvSpPr>
        <p:spPr/>
        <p:txBody>
          <a:bodyPr/>
          <a:lstStyle/>
          <a:p>
            <a:fld id="{C46A2934-7A60-404C-B499-9A8A283EE48F}" type="slidenum">
              <a:rPr lang="cs-CZ" smtClean="0"/>
              <a:t>‹#›</a:t>
            </a:fld>
            <a:endParaRPr lang="cs-CZ"/>
          </a:p>
        </p:txBody>
      </p:sp>
    </p:spTree>
    <p:extLst>
      <p:ext uri="{BB962C8B-B14F-4D97-AF65-F5344CB8AC3E}">
        <p14:creationId xmlns:p14="http://schemas.microsoft.com/office/powerpoint/2010/main" val="3217259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C72838A-BF4A-4DE1-D646-C1FB63F445FF}"/>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77CCB78F-B49A-0272-427C-98EF7E9E247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0299ACF1-78C2-A76B-7021-81C6ADC344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91754342-E429-DAE1-A783-F44139C0CBB1}"/>
              </a:ext>
            </a:extLst>
          </p:cNvPr>
          <p:cNvSpPr>
            <a:spLocks noGrp="1"/>
          </p:cNvSpPr>
          <p:nvPr>
            <p:ph type="dt" sz="half" idx="10"/>
          </p:nvPr>
        </p:nvSpPr>
        <p:spPr/>
        <p:txBody>
          <a:bodyPr/>
          <a:lstStyle/>
          <a:p>
            <a:fld id="{E5609246-0E86-4C88-9FAC-E0F367AB3F79}" type="datetimeFigureOut">
              <a:rPr lang="cs-CZ" smtClean="0"/>
              <a:t>23.04.2026</a:t>
            </a:fld>
            <a:endParaRPr lang="cs-CZ"/>
          </a:p>
        </p:txBody>
      </p:sp>
      <p:sp>
        <p:nvSpPr>
          <p:cNvPr id="6" name="Zástupný symbol pro zápatí 5">
            <a:extLst>
              <a:ext uri="{FF2B5EF4-FFF2-40B4-BE49-F238E27FC236}">
                <a16:creationId xmlns:a16="http://schemas.microsoft.com/office/drawing/2014/main" id="{540A0856-8886-07AD-3745-91FB8A9B9FC5}"/>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FCCC59BE-0191-5C1A-C8A4-01D345F49883}"/>
              </a:ext>
            </a:extLst>
          </p:cNvPr>
          <p:cNvSpPr>
            <a:spLocks noGrp="1"/>
          </p:cNvSpPr>
          <p:nvPr>
            <p:ph type="sldNum" sz="quarter" idx="12"/>
          </p:nvPr>
        </p:nvSpPr>
        <p:spPr/>
        <p:txBody>
          <a:bodyPr/>
          <a:lstStyle/>
          <a:p>
            <a:fld id="{C46A2934-7A60-404C-B499-9A8A283EE48F}" type="slidenum">
              <a:rPr lang="cs-CZ" smtClean="0"/>
              <a:t>‹#›</a:t>
            </a:fld>
            <a:endParaRPr lang="cs-CZ"/>
          </a:p>
        </p:txBody>
      </p:sp>
    </p:spTree>
    <p:extLst>
      <p:ext uri="{BB962C8B-B14F-4D97-AF65-F5344CB8AC3E}">
        <p14:creationId xmlns:p14="http://schemas.microsoft.com/office/powerpoint/2010/main" val="1787629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C5A778C-D77B-B501-6486-525021D02860}"/>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ECF157B9-E458-9EA8-76D5-6EC8DAA272B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5798B4D8-03CE-217A-861D-806E9E5ADE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7C6822A1-D65A-AA85-CF71-31652F88822C}"/>
              </a:ext>
            </a:extLst>
          </p:cNvPr>
          <p:cNvSpPr>
            <a:spLocks noGrp="1"/>
          </p:cNvSpPr>
          <p:nvPr>
            <p:ph type="dt" sz="half" idx="10"/>
          </p:nvPr>
        </p:nvSpPr>
        <p:spPr/>
        <p:txBody>
          <a:bodyPr/>
          <a:lstStyle/>
          <a:p>
            <a:fld id="{E5609246-0E86-4C88-9FAC-E0F367AB3F79}" type="datetimeFigureOut">
              <a:rPr lang="cs-CZ" smtClean="0"/>
              <a:t>23.04.2026</a:t>
            </a:fld>
            <a:endParaRPr lang="cs-CZ"/>
          </a:p>
        </p:txBody>
      </p:sp>
      <p:sp>
        <p:nvSpPr>
          <p:cNvPr id="6" name="Zástupný symbol pro zápatí 5">
            <a:extLst>
              <a:ext uri="{FF2B5EF4-FFF2-40B4-BE49-F238E27FC236}">
                <a16:creationId xmlns:a16="http://schemas.microsoft.com/office/drawing/2014/main" id="{68578201-7DBD-0FC6-7B72-8EBB71E61028}"/>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4473E39D-BC31-D661-A260-8459F064FD1D}"/>
              </a:ext>
            </a:extLst>
          </p:cNvPr>
          <p:cNvSpPr>
            <a:spLocks noGrp="1"/>
          </p:cNvSpPr>
          <p:nvPr>
            <p:ph type="sldNum" sz="quarter" idx="12"/>
          </p:nvPr>
        </p:nvSpPr>
        <p:spPr/>
        <p:txBody>
          <a:bodyPr/>
          <a:lstStyle/>
          <a:p>
            <a:fld id="{C46A2934-7A60-404C-B499-9A8A283EE48F}" type="slidenum">
              <a:rPr lang="cs-CZ" smtClean="0"/>
              <a:t>‹#›</a:t>
            </a:fld>
            <a:endParaRPr lang="cs-CZ"/>
          </a:p>
        </p:txBody>
      </p:sp>
    </p:spTree>
    <p:extLst>
      <p:ext uri="{BB962C8B-B14F-4D97-AF65-F5344CB8AC3E}">
        <p14:creationId xmlns:p14="http://schemas.microsoft.com/office/powerpoint/2010/main" val="1157242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F7115B90-E5BC-A302-546B-23CBD2C066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F84A07DB-8137-E20A-5931-910927A2D83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821B90F4-880E-72D2-6D4A-D66115B99E3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5609246-0E86-4C88-9FAC-E0F367AB3F79}" type="datetimeFigureOut">
              <a:rPr lang="cs-CZ" smtClean="0"/>
              <a:t>23.04.2026</a:t>
            </a:fld>
            <a:endParaRPr lang="cs-CZ"/>
          </a:p>
        </p:txBody>
      </p:sp>
      <p:sp>
        <p:nvSpPr>
          <p:cNvPr id="5" name="Zástupný symbol pro zápatí 4">
            <a:extLst>
              <a:ext uri="{FF2B5EF4-FFF2-40B4-BE49-F238E27FC236}">
                <a16:creationId xmlns:a16="http://schemas.microsoft.com/office/drawing/2014/main" id="{17D1DC6B-2240-F3A3-BE2A-5FC2DA657CD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cs-CZ"/>
          </a:p>
        </p:txBody>
      </p:sp>
      <p:sp>
        <p:nvSpPr>
          <p:cNvPr id="6" name="Zástupný symbol pro číslo snímku 5">
            <a:extLst>
              <a:ext uri="{FF2B5EF4-FFF2-40B4-BE49-F238E27FC236}">
                <a16:creationId xmlns:a16="http://schemas.microsoft.com/office/drawing/2014/main" id="{5D540B6D-38A9-933E-FBCF-5ECEF835DC0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46A2934-7A60-404C-B499-9A8A283EE48F}" type="slidenum">
              <a:rPr lang="cs-CZ" smtClean="0"/>
              <a:t>‹#›</a:t>
            </a:fld>
            <a:endParaRPr lang="cs-CZ"/>
          </a:p>
        </p:txBody>
      </p:sp>
    </p:spTree>
    <p:extLst>
      <p:ext uri="{BB962C8B-B14F-4D97-AF65-F5344CB8AC3E}">
        <p14:creationId xmlns:p14="http://schemas.microsoft.com/office/powerpoint/2010/main" val="12539033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csicr.cz/getattachment/cz/Dokumenty/Kriteria-hodnoceni/2018-2019-Kriteria-hodnoceni-podminek,-prubehu/Kriteria-hodnoceni-podminek,-prubehu-a-vysledku-vzdelavani_2018-2019.pdf"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06C181D-3424-E964-C635-F0BB00879B6A}"/>
              </a:ext>
            </a:extLst>
          </p:cNvPr>
          <p:cNvSpPr>
            <a:spLocks noGrp="1"/>
          </p:cNvSpPr>
          <p:nvPr>
            <p:ph type="ctrTitle"/>
          </p:nvPr>
        </p:nvSpPr>
        <p:spPr/>
        <p:txBody>
          <a:bodyPr/>
          <a:lstStyle/>
          <a:p>
            <a:r>
              <a:rPr lang="cs-CZ" dirty="0"/>
              <a:t>Hodnocení ve vzdělávací politice</a:t>
            </a:r>
          </a:p>
        </p:txBody>
      </p:sp>
      <p:sp>
        <p:nvSpPr>
          <p:cNvPr id="3" name="Podnadpis 2">
            <a:extLst>
              <a:ext uri="{FF2B5EF4-FFF2-40B4-BE49-F238E27FC236}">
                <a16:creationId xmlns:a16="http://schemas.microsoft.com/office/drawing/2014/main" id="{87746209-A61C-7FBC-78F5-6CFC7D39F6FE}"/>
              </a:ext>
            </a:extLst>
          </p:cNvPr>
          <p:cNvSpPr>
            <a:spLocks noGrp="1"/>
          </p:cNvSpPr>
          <p:nvPr>
            <p:ph type="subTitle" idx="1"/>
          </p:nvPr>
        </p:nvSpPr>
        <p:spPr>
          <a:xfrm>
            <a:off x="1524000" y="4463142"/>
            <a:ext cx="9144000" cy="794657"/>
          </a:xfrm>
        </p:spPr>
        <p:txBody>
          <a:bodyPr/>
          <a:lstStyle/>
          <a:p>
            <a:r>
              <a:rPr lang="cs-CZ" dirty="0"/>
              <a:t>Magdalena Mouralová</a:t>
            </a:r>
          </a:p>
        </p:txBody>
      </p:sp>
    </p:spTree>
    <p:extLst>
      <p:ext uri="{BB962C8B-B14F-4D97-AF65-F5344CB8AC3E}">
        <p14:creationId xmlns:p14="http://schemas.microsoft.com/office/powerpoint/2010/main" val="1683513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D55C724-8945-5B86-3C91-C430C2F36020}"/>
              </a:ext>
            </a:extLst>
          </p:cNvPr>
          <p:cNvSpPr>
            <a:spLocks noGrp="1"/>
          </p:cNvSpPr>
          <p:nvPr>
            <p:ph type="title"/>
          </p:nvPr>
        </p:nvSpPr>
        <p:spPr/>
        <p:txBody>
          <a:bodyPr/>
          <a:lstStyle/>
          <a:p>
            <a:r>
              <a:rPr lang="cs-CZ" dirty="0"/>
              <a:t>Hodnocení systému</a:t>
            </a:r>
          </a:p>
        </p:txBody>
      </p:sp>
      <p:sp>
        <p:nvSpPr>
          <p:cNvPr id="3" name="Zástupný obsah 2">
            <a:extLst>
              <a:ext uri="{FF2B5EF4-FFF2-40B4-BE49-F238E27FC236}">
                <a16:creationId xmlns:a16="http://schemas.microsoft.com/office/drawing/2014/main" id="{D4A65E0B-7660-F340-E24A-22EBDFCF7935}"/>
              </a:ext>
            </a:extLst>
          </p:cNvPr>
          <p:cNvSpPr>
            <a:spLocks noGrp="1"/>
          </p:cNvSpPr>
          <p:nvPr>
            <p:ph idx="1"/>
          </p:nvPr>
        </p:nvSpPr>
        <p:spPr/>
        <p:txBody>
          <a:bodyPr/>
          <a:lstStyle/>
          <a:p>
            <a:pPr>
              <a:spcBef>
                <a:spcPts val="0"/>
              </a:spcBef>
            </a:pPr>
            <a:r>
              <a:rPr lang="cs-CZ" dirty="0"/>
              <a:t>MŠMT</a:t>
            </a:r>
          </a:p>
          <a:p>
            <a:pPr lvl="1">
              <a:spcBef>
                <a:spcPts val="0"/>
              </a:spcBef>
            </a:pPr>
            <a:r>
              <a:rPr lang="cs-CZ" dirty="0"/>
              <a:t>Zpráva o stavu a rozvoji vzdělávací soustavy České republiky (výroční zpráva MŠMT), každoročně</a:t>
            </a:r>
          </a:p>
          <a:p>
            <a:pPr lvl="1">
              <a:spcBef>
                <a:spcPts val="0"/>
              </a:spcBef>
            </a:pPr>
            <a:r>
              <a:rPr lang="cs-CZ" dirty="0"/>
              <a:t>Dlouhodobý záměr vzdělávání a rozvoje vzdělávací soustavy (1x za 4 roky)</a:t>
            </a:r>
          </a:p>
          <a:p>
            <a:pPr lvl="1">
              <a:spcBef>
                <a:spcPts val="0"/>
              </a:spcBef>
            </a:pPr>
            <a:r>
              <a:rPr lang="cs-CZ" dirty="0"/>
              <a:t>(Statistické ročenky školství)</a:t>
            </a:r>
          </a:p>
          <a:p>
            <a:pPr>
              <a:spcBef>
                <a:spcPts val="0"/>
              </a:spcBef>
            </a:pPr>
            <a:r>
              <a:rPr lang="cs-CZ" dirty="0"/>
              <a:t>ČŠI </a:t>
            </a:r>
          </a:p>
          <a:p>
            <a:pPr lvl="1">
              <a:spcBef>
                <a:spcPts val="0"/>
              </a:spcBef>
            </a:pPr>
            <a:r>
              <a:rPr lang="cs-CZ" dirty="0"/>
              <a:t>Výroční zprávy a tematické zprávy </a:t>
            </a:r>
          </a:p>
          <a:p>
            <a:pPr>
              <a:spcBef>
                <a:spcPts val="0"/>
              </a:spcBef>
            </a:pPr>
            <a:r>
              <a:rPr lang="cs-CZ" dirty="0"/>
              <a:t>Kraje</a:t>
            </a:r>
          </a:p>
          <a:p>
            <a:pPr lvl="1">
              <a:spcBef>
                <a:spcPts val="0"/>
              </a:spcBef>
            </a:pPr>
            <a:r>
              <a:rPr lang="cs-CZ" dirty="0"/>
              <a:t>Výroční zprávy krajů a dlouhodobé záměry</a:t>
            </a:r>
            <a:endParaRPr lang="en-US" dirty="0"/>
          </a:p>
          <a:p>
            <a:pPr>
              <a:spcBef>
                <a:spcPts val="0"/>
              </a:spcBef>
            </a:pPr>
            <a:r>
              <a:rPr lang="cs-CZ" dirty="0"/>
              <a:t>Zahraniční organizace (OECD…)</a:t>
            </a:r>
          </a:p>
          <a:p>
            <a:pPr>
              <a:spcBef>
                <a:spcPts val="0"/>
              </a:spcBef>
            </a:pPr>
            <a:r>
              <a:rPr lang="cs-CZ" dirty="0" err="1"/>
              <a:t>EDUin</a:t>
            </a:r>
            <a:r>
              <a:rPr lang="cs-CZ" dirty="0"/>
              <a:t> – Audit vzdělávacího systému</a:t>
            </a:r>
            <a:endParaRPr lang="en-US" dirty="0"/>
          </a:p>
          <a:p>
            <a:endParaRPr lang="cs-CZ" dirty="0"/>
          </a:p>
        </p:txBody>
      </p:sp>
    </p:spTree>
    <p:extLst>
      <p:ext uri="{BB962C8B-B14F-4D97-AF65-F5344CB8AC3E}">
        <p14:creationId xmlns:p14="http://schemas.microsoft.com/office/powerpoint/2010/main" val="12141497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E8A256F-3800-5D5E-683B-B24609E78498}"/>
              </a:ext>
            </a:extLst>
          </p:cNvPr>
          <p:cNvSpPr>
            <a:spLocks noGrp="1"/>
          </p:cNvSpPr>
          <p:nvPr>
            <p:ph type="title"/>
          </p:nvPr>
        </p:nvSpPr>
        <p:spPr/>
        <p:txBody>
          <a:bodyPr/>
          <a:lstStyle/>
          <a:p>
            <a:r>
              <a:rPr lang="cs-CZ" dirty="0"/>
              <a:t>Hodnocení škol</a:t>
            </a:r>
          </a:p>
        </p:txBody>
      </p:sp>
      <p:sp>
        <p:nvSpPr>
          <p:cNvPr id="3" name="Zástupný obsah 2">
            <a:extLst>
              <a:ext uri="{FF2B5EF4-FFF2-40B4-BE49-F238E27FC236}">
                <a16:creationId xmlns:a16="http://schemas.microsoft.com/office/drawing/2014/main" id="{1208952C-7FA3-89E3-E4EC-42CB5FF4E93C}"/>
              </a:ext>
            </a:extLst>
          </p:cNvPr>
          <p:cNvSpPr>
            <a:spLocks noGrp="1"/>
          </p:cNvSpPr>
          <p:nvPr>
            <p:ph idx="1"/>
          </p:nvPr>
        </p:nvSpPr>
        <p:spPr/>
        <p:txBody>
          <a:bodyPr>
            <a:normAutofit fontScale="92500" lnSpcReduction="10000"/>
          </a:bodyPr>
          <a:lstStyle/>
          <a:p>
            <a:r>
              <a:rPr lang="cs-CZ" dirty="0"/>
              <a:t>Autoevaluace (vlastní hodnocení školy školou samotnou) – mezi roky 2004–2012 pro každou školu autoevaluace povinná</a:t>
            </a:r>
          </a:p>
          <a:p>
            <a:r>
              <a:rPr lang="cs-CZ" dirty="0"/>
              <a:t>Externí evaluace (hodnocení externím subjektem – zřizovatelem, ČŠI, SCIO, </a:t>
            </a:r>
            <a:r>
              <a:rPr lang="cs-CZ" dirty="0" err="1"/>
              <a:t>Kalibro</a:t>
            </a:r>
            <a:r>
              <a:rPr lang="cs-CZ" dirty="0"/>
              <a:t> …)</a:t>
            </a:r>
          </a:p>
          <a:p>
            <a:pPr lvl="1"/>
            <a:r>
              <a:rPr lang="cs-CZ" dirty="0"/>
              <a:t>Inspekce škol v intervalu 3-6 let</a:t>
            </a:r>
          </a:p>
          <a:p>
            <a:pPr lvl="1"/>
            <a:r>
              <a:rPr lang="cs-CZ" dirty="0"/>
              <a:t>Kvalitní škola (</a:t>
            </a:r>
            <a:r>
              <a:rPr lang="cs-CZ" dirty="0">
                <a:hlinkClick r:id="rId2"/>
              </a:rPr>
              <a:t>kritéria hodnocení škol</a:t>
            </a:r>
            <a:r>
              <a:rPr lang="cs-CZ" dirty="0"/>
              <a:t>) </a:t>
            </a:r>
          </a:p>
          <a:p>
            <a:r>
              <a:rPr lang="cs-CZ" dirty="0"/>
              <a:t>Srovnávání škol </a:t>
            </a:r>
          </a:p>
          <a:p>
            <a:pPr lvl="1"/>
            <a:r>
              <a:rPr lang="cs-CZ" dirty="0"/>
              <a:t>Maturity, přijímačky, SCIO, </a:t>
            </a:r>
            <a:r>
              <a:rPr lang="cs-CZ" dirty="0" err="1"/>
              <a:t>Kalibro</a:t>
            </a:r>
            <a:r>
              <a:rPr lang="cs-CZ" dirty="0"/>
              <a:t>, PISA…</a:t>
            </a:r>
          </a:p>
          <a:p>
            <a:pPr lvl="1"/>
            <a:r>
              <a:rPr lang="cs-CZ" dirty="0"/>
              <a:t>Výsledky maturitní zkoušky </a:t>
            </a:r>
            <a:r>
              <a:rPr lang="cs-CZ" i="1" dirty="0"/>
              <a:t>„v žádném případě nedoporučujeme používat jako solitérní ukazatele kvality. Mohou ale uživateli posloužit jako racionální základ pro směrování dalších kroků při výběru školy, oboru či k tvorbě náhledu na ekvivalentní část vzdělávacího systému.“ </a:t>
            </a:r>
          </a:p>
          <a:p>
            <a:endParaRPr lang="cs-CZ" dirty="0"/>
          </a:p>
        </p:txBody>
      </p:sp>
    </p:spTree>
    <p:extLst>
      <p:ext uri="{BB962C8B-B14F-4D97-AF65-F5344CB8AC3E}">
        <p14:creationId xmlns:p14="http://schemas.microsoft.com/office/powerpoint/2010/main" val="40807868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CC43B90-1BAF-DE5C-0C77-E9F2A81EEB90}"/>
              </a:ext>
            </a:extLst>
          </p:cNvPr>
          <p:cNvSpPr>
            <a:spLocks noGrp="1"/>
          </p:cNvSpPr>
          <p:nvPr>
            <p:ph type="title"/>
          </p:nvPr>
        </p:nvSpPr>
        <p:spPr/>
        <p:txBody>
          <a:bodyPr/>
          <a:lstStyle/>
          <a:p>
            <a:r>
              <a:rPr lang="cs-CZ" dirty="0"/>
              <a:t>Hodnocení učitelů a ředitelů</a:t>
            </a:r>
          </a:p>
        </p:txBody>
      </p:sp>
      <p:sp>
        <p:nvSpPr>
          <p:cNvPr id="3" name="Zástupný obsah 2">
            <a:extLst>
              <a:ext uri="{FF2B5EF4-FFF2-40B4-BE49-F238E27FC236}">
                <a16:creationId xmlns:a16="http://schemas.microsoft.com/office/drawing/2014/main" id="{9B1BDFB9-0861-116B-17AB-1CD8C4150131}"/>
              </a:ext>
            </a:extLst>
          </p:cNvPr>
          <p:cNvSpPr>
            <a:spLocks noGrp="1"/>
          </p:cNvSpPr>
          <p:nvPr>
            <p:ph idx="1"/>
          </p:nvPr>
        </p:nvSpPr>
        <p:spPr/>
        <p:txBody>
          <a:bodyPr/>
          <a:lstStyle/>
          <a:p>
            <a:r>
              <a:rPr lang="cs-CZ" dirty="0"/>
              <a:t>Hodnocení vs. Odměňování</a:t>
            </a:r>
          </a:p>
          <a:p>
            <a:r>
              <a:rPr lang="cs-CZ" dirty="0"/>
              <a:t>Ředitelé učitele</a:t>
            </a:r>
          </a:p>
          <a:p>
            <a:r>
              <a:rPr lang="cs-CZ" dirty="0"/>
              <a:t>Zřizovatelé ředitele ?</a:t>
            </a:r>
          </a:p>
          <a:p>
            <a:r>
              <a:rPr lang="cs-CZ" dirty="0"/>
              <a:t>Žáci, studenti, rodiče</a:t>
            </a:r>
          </a:p>
          <a:p>
            <a:r>
              <a:rPr lang="cs-CZ" dirty="0"/>
              <a:t>ČŠI</a:t>
            </a:r>
          </a:p>
          <a:p>
            <a:r>
              <a:rPr lang="cs-CZ" dirty="0"/>
              <a:t>KRAU, kritéria dobré výuky, dobré školy, dobrého řízení</a:t>
            </a:r>
          </a:p>
          <a:p>
            <a:endParaRPr lang="cs-CZ" dirty="0"/>
          </a:p>
        </p:txBody>
      </p:sp>
    </p:spTree>
    <p:extLst>
      <p:ext uri="{BB962C8B-B14F-4D97-AF65-F5344CB8AC3E}">
        <p14:creationId xmlns:p14="http://schemas.microsoft.com/office/powerpoint/2010/main" val="4170443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02E3642-3C58-9D9F-C5A4-7FA80A7A5C98}"/>
              </a:ext>
            </a:extLst>
          </p:cNvPr>
          <p:cNvSpPr>
            <a:spLocks noGrp="1"/>
          </p:cNvSpPr>
          <p:nvPr>
            <p:ph type="title"/>
          </p:nvPr>
        </p:nvSpPr>
        <p:spPr/>
        <p:txBody>
          <a:bodyPr/>
          <a:lstStyle/>
          <a:p>
            <a:r>
              <a:rPr lang="cs-CZ" dirty="0"/>
              <a:t>Studentské hodnocení na VŠ – diskuse </a:t>
            </a:r>
          </a:p>
        </p:txBody>
      </p:sp>
      <p:sp>
        <p:nvSpPr>
          <p:cNvPr id="3" name="Zástupný obsah 2">
            <a:extLst>
              <a:ext uri="{FF2B5EF4-FFF2-40B4-BE49-F238E27FC236}">
                <a16:creationId xmlns:a16="http://schemas.microsoft.com/office/drawing/2014/main" id="{1C2F5E32-8A74-C613-6348-1AA097915844}"/>
              </a:ext>
            </a:extLst>
          </p:cNvPr>
          <p:cNvSpPr>
            <a:spLocks noGrp="1"/>
          </p:cNvSpPr>
          <p:nvPr>
            <p:ph sz="half" idx="1"/>
          </p:nvPr>
        </p:nvSpPr>
        <p:spPr/>
        <p:txBody>
          <a:bodyPr/>
          <a:lstStyle/>
          <a:p>
            <a:r>
              <a:rPr lang="cs-CZ" dirty="0"/>
              <a:t>K čemu má vést?</a:t>
            </a:r>
          </a:p>
          <a:p>
            <a:r>
              <a:rPr lang="cs-CZ" dirty="0"/>
              <a:t>Pro koho má být určeno?</a:t>
            </a:r>
          </a:p>
          <a:p>
            <a:r>
              <a:rPr lang="cs-CZ" dirty="0"/>
              <a:t>Jak má vypadat?</a:t>
            </a:r>
          </a:p>
          <a:p>
            <a:r>
              <a:rPr lang="cs-CZ" dirty="0"/>
              <a:t>Jaká jsou rizika různých model?</a:t>
            </a:r>
          </a:p>
        </p:txBody>
      </p:sp>
      <p:sp>
        <p:nvSpPr>
          <p:cNvPr id="4" name="Zástupný obsah 3">
            <a:extLst>
              <a:ext uri="{FF2B5EF4-FFF2-40B4-BE49-F238E27FC236}">
                <a16:creationId xmlns:a16="http://schemas.microsoft.com/office/drawing/2014/main" id="{6176B30F-46F6-E7D2-7A45-A2B64BAA55B2}"/>
              </a:ext>
            </a:extLst>
          </p:cNvPr>
          <p:cNvSpPr>
            <a:spLocks noGrp="1"/>
          </p:cNvSpPr>
          <p:nvPr>
            <p:ph sz="half" idx="2"/>
          </p:nvPr>
        </p:nvSpPr>
        <p:spPr/>
        <p:txBody>
          <a:bodyPr/>
          <a:lstStyle/>
          <a:p>
            <a:pPr marL="0" indent="0">
              <a:buNone/>
            </a:pPr>
            <a:r>
              <a:rPr lang="cs-CZ" dirty="0"/>
              <a:t>Současné nastavení na FSV </a:t>
            </a:r>
          </a:p>
          <a:p>
            <a:r>
              <a:rPr lang="cs-CZ" dirty="0"/>
              <a:t>anketa ke všem předmětům na konci semestru</a:t>
            </a:r>
          </a:p>
          <a:p>
            <a:r>
              <a:rPr lang="cs-CZ" dirty="0"/>
              <a:t>v SIS, nepovinné vyplňování</a:t>
            </a:r>
          </a:p>
          <a:p>
            <a:r>
              <a:rPr lang="cs-CZ" dirty="0"/>
              <a:t>uzavřené otázky + komentáře</a:t>
            </a:r>
          </a:p>
          <a:p>
            <a:r>
              <a:rPr lang="cs-CZ" dirty="0"/>
              <a:t>velmi nízká návratnost</a:t>
            </a:r>
          </a:p>
          <a:p>
            <a:endParaRPr lang="cs-CZ" dirty="0"/>
          </a:p>
          <a:p>
            <a:r>
              <a:rPr lang="cs-CZ" dirty="0"/>
              <a:t>Jak se s tím zachází? K čemu to slouží?</a:t>
            </a:r>
          </a:p>
          <a:p>
            <a:endParaRPr lang="cs-CZ" dirty="0"/>
          </a:p>
        </p:txBody>
      </p:sp>
    </p:spTree>
    <p:extLst>
      <p:ext uri="{BB962C8B-B14F-4D97-AF65-F5344CB8AC3E}">
        <p14:creationId xmlns:p14="http://schemas.microsoft.com/office/powerpoint/2010/main" val="22331729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9D53DD2E-130B-E751-F24D-6AEF877D5246}"/>
              </a:ext>
            </a:extLst>
          </p:cNvPr>
          <p:cNvSpPr>
            <a:spLocks noGrp="1"/>
          </p:cNvSpPr>
          <p:nvPr>
            <p:ph type="title"/>
          </p:nvPr>
        </p:nvSpPr>
        <p:spPr/>
        <p:txBody>
          <a:bodyPr/>
          <a:lstStyle/>
          <a:p>
            <a:r>
              <a:rPr lang="cs-CZ" dirty="0"/>
              <a:t>Kontext studentského hodnocení</a:t>
            </a:r>
          </a:p>
        </p:txBody>
      </p:sp>
      <p:sp>
        <p:nvSpPr>
          <p:cNvPr id="6" name="Zástupný obsah 5">
            <a:extLst>
              <a:ext uri="{FF2B5EF4-FFF2-40B4-BE49-F238E27FC236}">
                <a16:creationId xmlns:a16="http://schemas.microsoft.com/office/drawing/2014/main" id="{9F7AB41B-FCDE-2E4C-3964-D9629EB45FE0}"/>
              </a:ext>
            </a:extLst>
          </p:cNvPr>
          <p:cNvSpPr>
            <a:spLocks noGrp="1"/>
          </p:cNvSpPr>
          <p:nvPr>
            <p:ph idx="1"/>
          </p:nvPr>
        </p:nvSpPr>
        <p:spPr/>
        <p:txBody>
          <a:bodyPr>
            <a:normAutofit fontScale="92500" lnSpcReduction="20000"/>
          </a:bodyPr>
          <a:lstStyle/>
          <a:p>
            <a:r>
              <a:rPr lang="cs-CZ" dirty="0"/>
              <a:t>Stejná otázka bude velmi různě fungovat v různých kontextech</a:t>
            </a:r>
          </a:p>
          <a:p>
            <a:endParaRPr lang="cs-CZ" dirty="0"/>
          </a:p>
          <a:p>
            <a:pPr marL="0" indent="0">
              <a:buNone/>
            </a:pPr>
            <a:r>
              <a:rPr lang="cs-CZ" dirty="0"/>
              <a:t>→ Cíle a jejich komunikace – studujícím, vyučujícím, vedení</a:t>
            </a:r>
          </a:p>
          <a:p>
            <a:pPr lvl="1"/>
            <a:r>
              <a:rPr lang="cs-CZ" dirty="0"/>
              <a:t>studentské hodnocení je nástroj ne cíl, může sloužit různým cílům</a:t>
            </a:r>
          </a:p>
          <a:p>
            <a:pPr lvl="1"/>
            <a:endParaRPr lang="cs-CZ" dirty="0"/>
          </a:p>
          <a:p>
            <a:pPr marL="0" indent="0">
              <a:buNone/>
            </a:pPr>
            <a:r>
              <a:rPr lang="cs-CZ" dirty="0"/>
              <a:t>→ Technické nastavení sběru</a:t>
            </a:r>
          </a:p>
          <a:p>
            <a:pPr lvl="1"/>
            <a:r>
              <a:rPr lang="cs-CZ" dirty="0"/>
              <a:t>načasování, způsob sběru</a:t>
            </a:r>
          </a:p>
          <a:p>
            <a:endParaRPr lang="cs-CZ" dirty="0"/>
          </a:p>
          <a:p>
            <a:pPr marL="0" indent="0">
              <a:buNone/>
            </a:pPr>
            <a:r>
              <a:rPr lang="cs-CZ" dirty="0"/>
              <a:t>→ Zacházení s výsledky </a:t>
            </a:r>
          </a:p>
          <a:p>
            <a:pPr lvl="1"/>
            <a:r>
              <a:rPr lang="cs-CZ" dirty="0"/>
              <a:t>agregování, porovnávání, prezentace</a:t>
            </a:r>
          </a:p>
          <a:p>
            <a:pPr lvl="1"/>
            <a:r>
              <a:rPr lang="cs-CZ" dirty="0"/>
              <a:t>zveřejnění a přístup k výsledkům z různých pozic</a:t>
            </a:r>
          </a:p>
          <a:p>
            <a:pPr lvl="1"/>
            <a:r>
              <a:rPr lang="cs-CZ" dirty="0"/>
              <a:t>podklad pro odměňování a trestání?</a:t>
            </a:r>
          </a:p>
          <a:p>
            <a:endParaRPr lang="cs-CZ" dirty="0"/>
          </a:p>
        </p:txBody>
      </p:sp>
    </p:spTree>
    <p:extLst>
      <p:ext uri="{BB962C8B-B14F-4D97-AF65-F5344CB8AC3E}">
        <p14:creationId xmlns:p14="http://schemas.microsoft.com/office/powerpoint/2010/main" val="14265630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FB47536A-1187-68C9-EE71-F4E4BEE7FA50}"/>
              </a:ext>
            </a:extLst>
          </p:cNvPr>
          <p:cNvSpPr>
            <a:spLocks noGrp="1"/>
          </p:cNvSpPr>
          <p:nvPr>
            <p:ph type="title"/>
          </p:nvPr>
        </p:nvSpPr>
        <p:spPr/>
        <p:txBody>
          <a:bodyPr/>
          <a:lstStyle/>
          <a:p>
            <a:r>
              <a:rPr lang="cs-CZ" dirty="0"/>
              <a:t>Možné cíle studentského hodnocení</a:t>
            </a:r>
          </a:p>
        </p:txBody>
      </p:sp>
      <p:sp>
        <p:nvSpPr>
          <p:cNvPr id="7" name="Zástupný text 6">
            <a:extLst>
              <a:ext uri="{FF2B5EF4-FFF2-40B4-BE49-F238E27FC236}">
                <a16:creationId xmlns:a16="http://schemas.microsoft.com/office/drawing/2014/main" id="{F7C11E89-3169-26FE-CD37-68D7DFB06D8E}"/>
              </a:ext>
            </a:extLst>
          </p:cNvPr>
          <p:cNvSpPr>
            <a:spLocks noGrp="1"/>
          </p:cNvSpPr>
          <p:nvPr>
            <p:ph type="body" idx="1"/>
          </p:nvPr>
        </p:nvSpPr>
        <p:spPr>
          <a:xfrm>
            <a:off x="839788" y="1681163"/>
            <a:ext cx="5157787" cy="577295"/>
          </a:xfrm>
        </p:spPr>
        <p:txBody>
          <a:bodyPr>
            <a:normAutofit fontScale="70000" lnSpcReduction="20000"/>
          </a:bodyPr>
          <a:lstStyle/>
          <a:p>
            <a:r>
              <a:rPr lang="cs-CZ" sz="3200" dirty="0"/>
              <a:t>Cíle hodnocení </a:t>
            </a:r>
            <a:r>
              <a:rPr lang="cs-CZ" b="0" dirty="0"/>
              <a:t>dle Řádu pro hodnocení vzdělávací činnosti studenty a absolventy UK, čl. 2 </a:t>
            </a:r>
          </a:p>
        </p:txBody>
      </p:sp>
      <p:sp>
        <p:nvSpPr>
          <p:cNvPr id="8" name="Zástupný obsah 7">
            <a:extLst>
              <a:ext uri="{FF2B5EF4-FFF2-40B4-BE49-F238E27FC236}">
                <a16:creationId xmlns:a16="http://schemas.microsoft.com/office/drawing/2014/main" id="{6BA2A7EC-6F94-9520-EA23-6A9F887852B2}"/>
              </a:ext>
            </a:extLst>
          </p:cNvPr>
          <p:cNvSpPr>
            <a:spLocks noGrp="1"/>
          </p:cNvSpPr>
          <p:nvPr>
            <p:ph sz="half" idx="2"/>
          </p:nvPr>
        </p:nvSpPr>
        <p:spPr>
          <a:xfrm>
            <a:off x="839788" y="2505074"/>
            <a:ext cx="5157787" cy="3895725"/>
          </a:xfrm>
        </p:spPr>
        <p:txBody>
          <a:bodyPr>
            <a:normAutofit fontScale="62500" lnSpcReduction="20000"/>
          </a:bodyPr>
          <a:lstStyle/>
          <a:p>
            <a:pPr marL="385763" indent="-385763">
              <a:buFont typeface="+mj-lt"/>
              <a:buAutoNum type="arabicPeriod"/>
            </a:pPr>
            <a:r>
              <a:rPr lang="cs-CZ" b="1" dirty="0"/>
              <a:t>Přispět k upevňování akademického prostředí </a:t>
            </a:r>
            <a:r>
              <a:rPr lang="cs-CZ" dirty="0"/>
              <a:t>zlepšováním vzdělávací činnosti na univerzitě a ke zdokonalování přípravy, organizace, obsahu, průběhu a návaznosti studia ve studijních programech.</a:t>
            </a:r>
          </a:p>
          <a:p>
            <a:pPr marL="385763" indent="-385763">
              <a:buFont typeface="+mj-lt"/>
              <a:buAutoNum type="arabicPeriod"/>
            </a:pPr>
            <a:r>
              <a:rPr lang="cs-CZ" b="1" dirty="0"/>
              <a:t>Poskytnout akademické obci zpětnou vazbu ke kvalitě vzdělávací činnosti.</a:t>
            </a:r>
          </a:p>
          <a:p>
            <a:pPr marL="385763" indent="-385763">
              <a:buFont typeface="+mj-lt"/>
              <a:buAutoNum type="arabicPeriod"/>
            </a:pPr>
            <a:r>
              <a:rPr lang="cs-CZ" b="1" dirty="0"/>
              <a:t>Poskytnout podklady pro zajišťování a vnitřní hodnocení kvality vzdělávací činnosti </a:t>
            </a:r>
            <a:r>
              <a:rPr lang="cs-CZ" dirty="0"/>
              <a:t>(např. pro hodnocení studijních programů podle pravidel systému zajišťování a vnitřního hodnocení kvality univerzity).</a:t>
            </a:r>
          </a:p>
        </p:txBody>
      </p:sp>
      <p:sp>
        <p:nvSpPr>
          <p:cNvPr id="9" name="Zástupný text 8">
            <a:extLst>
              <a:ext uri="{FF2B5EF4-FFF2-40B4-BE49-F238E27FC236}">
                <a16:creationId xmlns:a16="http://schemas.microsoft.com/office/drawing/2014/main" id="{017DFE67-E3E7-AEC5-534F-C3D5611B9A40}"/>
              </a:ext>
            </a:extLst>
          </p:cNvPr>
          <p:cNvSpPr>
            <a:spLocks noGrp="1"/>
          </p:cNvSpPr>
          <p:nvPr>
            <p:ph type="body" sz="quarter" idx="3"/>
          </p:nvPr>
        </p:nvSpPr>
        <p:spPr>
          <a:xfrm>
            <a:off x="6172200" y="1681163"/>
            <a:ext cx="5183188" cy="577295"/>
          </a:xfrm>
        </p:spPr>
        <p:txBody>
          <a:bodyPr>
            <a:normAutofit fontScale="70000" lnSpcReduction="20000"/>
          </a:bodyPr>
          <a:lstStyle/>
          <a:p>
            <a:r>
              <a:rPr lang="cs-CZ" sz="2800" dirty="0"/>
              <a:t>Další možné cíle </a:t>
            </a:r>
            <a:r>
              <a:rPr lang="cs-CZ" b="0" dirty="0"/>
              <a:t>(čerpáno z materiálu </a:t>
            </a:r>
            <a:r>
              <a:rPr lang="cs-CZ" b="0" i="1" dirty="0"/>
              <a:t>Vize studentského hodnocení, </a:t>
            </a:r>
            <a:r>
              <a:rPr lang="cs-CZ" b="0" i="1" dirty="0" err="1"/>
              <a:t>PedF</a:t>
            </a:r>
            <a:r>
              <a:rPr lang="cs-CZ" b="0" i="1" dirty="0"/>
              <a:t> UK 2024</a:t>
            </a:r>
            <a:r>
              <a:rPr lang="cs-CZ" b="0" dirty="0"/>
              <a:t>)</a:t>
            </a:r>
          </a:p>
        </p:txBody>
      </p:sp>
      <p:sp>
        <p:nvSpPr>
          <p:cNvPr id="10" name="Zástupný obsah 9">
            <a:extLst>
              <a:ext uri="{FF2B5EF4-FFF2-40B4-BE49-F238E27FC236}">
                <a16:creationId xmlns:a16="http://schemas.microsoft.com/office/drawing/2014/main" id="{A44F443F-20DD-964A-AAC6-619524A17042}"/>
              </a:ext>
            </a:extLst>
          </p:cNvPr>
          <p:cNvSpPr>
            <a:spLocks noGrp="1"/>
          </p:cNvSpPr>
          <p:nvPr>
            <p:ph sz="quarter" idx="4"/>
          </p:nvPr>
        </p:nvSpPr>
        <p:spPr>
          <a:xfrm>
            <a:off x="6172200" y="2505075"/>
            <a:ext cx="5183188" cy="3987800"/>
          </a:xfrm>
        </p:spPr>
        <p:txBody>
          <a:bodyPr>
            <a:normAutofit fontScale="62500" lnSpcReduction="20000"/>
          </a:bodyPr>
          <a:lstStyle/>
          <a:p>
            <a:pPr marL="385763" indent="-385763">
              <a:buFont typeface="+mj-lt"/>
              <a:buAutoNum type="arabicPeriod" startAt="4"/>
            </a:pPr>
            <a:r>
              <a:rPr lang="cs-CZ" dirty="0"/>
              <a:t>Poskytnout vedení fakulty zpětnou vazbu k podmínkám studia.</a:t>
            </a:r>
          </a:p>
          <a:p>
            <a:pPr marL="385763" indent="-385763">
              <a:buFont typeface="+mj-lt"/>
              <a:buAutoNum type="arabicPeriod" startAt="4"/>
            </a:pPr>
            <a:r>
              <a:rPr lang="cs-CZ" dirty="0"/>
              <a:t>Poskytnout (anonymní) ZV od studujících k vyučujícím.</a:t>
            </a:r>
          </a:p>
          <a:p>
            <a:pPr marL="385763" indent="-385763">
              <a:buFont typeface="+mj-lt"/>
              <a:buAutoNum type="arabicPeriod" startAt="4"/>
            </a:pPr>
            <a:r>
              <a:rPr lang="cs-CZ" dirty="0"/>
              <a:t>Poskytnout informace o konkrétních předmětech (a) dalším studujícím, (b) vedení fakulty.</a:t>
            </a:r>
          </a:p>
          <a:p>
            <a:pPr marL="385763" indent="-385763">
              <a:buFont typeface="+mj-lt"/>
              <a:buAutoNum type="arabicPeriod" startAt="4"/>
            </a:pPr>
            <a:r>
              <a:rPr lang="cs-CZ" dirty="0"/>
              <a:t>Učit studující poskytovat zpětnou vazbu.</a:t>
            </a:r>
          </a:p>
          <a:p>
            <a:pPr marL="385763" indent="-385763">
              <a:buFont typeface="+mj-lt"/>
              <a:buAutoNum type="arabicPeriod" startAt="4"/>
            </a:pPr>
            <a:r>
              <a:rPr lang="cs-CZ" dirty="0"/>
              <a:t>Kontrolovat / hodnotit vyučujících ze strany (a) vedoucích kateder, (b) vedení fakulty, (c) garantů předmětů a programů.</a:t>
            </a:r>
          </a:p>
          <a:p>
            <a:pPr marL="385763" indent="-385763">
              <a:buFont typeface="+mj-lt"/>
              <a:buAutoNum type="arabicPeriod" startAt="4"/>
            </a:pPr>
            <a:r>
              <a:rPr lang="cs-CZ" dirty="0"/>
              <a:t>Podpořit konstruktivní komunikaci mezi studujícími a vyučujícími o kvalitě vzdělávacího procesu.</a:t>
            </a:r>
          </a:p>
          <a:p>
            <a:pPr marL="385763" indent="-385763">
              <a:buFont typeface="+mj-lt"/>
              <a:buAutoNum type="arabicPeriod" startAt="4"/>
            </a:pPr>
            <a:r>
              <a:rPr lang="cs-CZ" dirty="0"/>
              <a:t>Rozvíjet sebehodnocení studujících.</a:t>
            </a:r>
          </a:p>
        </p:txBody>
      </p:sp>
    </p:spTree>
    <p:extLst>
      <p:ext uri="{BB962C8B-B14F-4D97-AF65-F5344CB8AC3E}">
        <p14:creationId xmlns:p14="http://schemas.microsoft.com/office/powerpoint/2010/main" val="31129939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dpis 6">
            <a:extLst>
              <a:ext uri="{FF2B5EF4-FFF2-40B4-BE49-F238E27FC236}">
                <a16:creationId xmlns:a16="http://schemas.microsoft.com/office/drawing/2014/main" id="{39E41A57-9BBF-C81C-CD1B-81D82554CB79}"/>
              </a:ext>
            </a:extLst>
          </p:cNvPr>
          <p:cNvSpPr>
            <a:spLocks noGrp="1"/>
          </p:cNvSpPr>
          <p:nvPr>
            <p:ph type="title"/>
          </p:nvPr>
        </p:nvSpPr>
        <p:spPr/>
        <p:txBody>
          <a:bodyPr/>
          <a:lstStyle/>
          <a:p>
            <a:r>
              <a:rPr lang="cs-CZ" dirty="0"/>
              <a:t>Reflexe</a:t>
            </a:r>
          </a:p>
        </p:txBody>
      </p:sp>
      <p:sp>
        <p:nvSpPr>
          <p:cNvPr id="9" name="Zástupný obsah 8">
            <a:extLst>
              <a:ext uri="{FF2B5EF4-FFF2-40B4-BE49-F238E27FC236}">
                <a16:creationId xmlns:a16="http://schemas.microsoft.com/office/drawing/2014/main" id="{99BAF565-AB8B-E888-9834-152CB160C3BB}"/>
              </a:ext>
            </a:extLst>
          </p:cNvPr>
          <p:cNvSpPr>
            <a:spLocks noGrp="1"/>
          </p:cNvSpPr>
          <p:nvPr>
            <p:ph sz="half" idx="1"/>
          </p:nvPr>
        </p:nvSpPr>
        <p:spPr/>
        <p:txBody>
          <a:bodyPr>
            <a:normAutofit fontScale="62500" lnSpcReduction="20000"/>
          </a:bodyPr>
          <a:lstStyle/>
          <a:p>
            <a:endParaRPr lang="cs-CZ"/>
          </a:p>
        </p:txBody>
      </p:sp>
      <p:sp>
        <p:nvSpPr>
          <p:cNvPr id="10" name="Zástupný obsah 9">
            <a:extLst>
              <a:ext uri="{FF2B5EF4-FFF2-40B4-BE49-F238E27FC236}">
                <a16:creationId xmlns:a16="http://schemas.microsoft.com/office/drawing/2014/main" id="{441F3F0B-9CC6-322A-AA2D-92997143775E}"/>
              </a:ext>
            </a:extLst>
          </p:cNvPr>
          <p:cNvSpPr>
            <a:spLocks noGrp="1"/>
          </p:cNvSpPr>
          <p:nvPr>
            <p:ph sz="half" idx="2"/>
          </p:nvPr>
        </p:nvSpPr>
        <p:spPr/>
        <p:txBody>
          <a:bodyPr>
            <a:normAutofit fontScale="62500" lnSpcReduction="20000"/>
          </a:bodyPr>
          <a:lstStyle/>
          <a:p>
            <a:r>
              <a:rPr lang="cs-CZ" dirty="0"/>
              <a:t>terminologie</a:t>
            </a:r>
          </a:p>
          <a:p>
            <a:pPr lvl="1"/>
            <a:r>
              <a:rPr lang="cs-CZ" dirty="0"/>
              <a:t>rozliší termíny hodnocení, evaluace, zpětná vazba, formativní, </a:t>
            </a:r>
            <a:r>
              <a:rPr lang="cs-CZ" dirty="0" err="1"/>
              <a:t>sumativní</a:t>
            </a:r>
            <a:r>
              <a:rPr lang="cs-CZ" dirty="0"/>
              <a:t> a diagnostické hodnocení</a:t>
            </a:r>
          </a:p>
          <a:p>
            <a:pPr lvl="1"/>
            <a:r>
              <a:rPr lang="cs-CZ" dirty="0"/>
              <a:t>vybere správný termín pro konkrétní kontext</a:t>
            </a:r>
          </a:p>
          <a:p>
            <a:r>
              <a:rPr lang="cs-CZ" dirty="0"/>
              <a:t>kontext</a:t>
            </a:r>
          </a:p>
          <a:p>
            <a:pPr lvl="1"/>
            <a:r>
              <a:rPr lang="cs-CZ" dirty="0"/>
              <a:t>vyjmenuje různá hodnocení, která se ve vzdělávání objevují</a:t>
            </a:r>
          </a:p>
          <a:p>
            <a:pPr lvl="1"/>
            <a:r>
              <a:rPr lang="cs-CZ" dirty="0"/>
              <a:t>třídí hodnocení podle hodnotitele, hodnoceného, cíle, úrovně politiky</a:t>
            </a:r>
          </a:p>
          <a:p>
            <a:pPr lvl="1"/>
            <a:r>
              <a:rPr lang="cs-CZ" dirty="0"/>
              <a:t>najde příklady hodnocení, které se objevují v českém systému (různého typu, účelu, úrovně politiky)</a:t>
            </a:r>
          </a:p>
          <a:p>
            <a:r>
              <a:rPr lang="cs-CZ" dirty="0"/>
              <a:t>souvislost mezi účelem hodnocení a jeho podobou</a:t>
            </a:r>
          </a:p>
          <a:p>
            <a:pPr lvl="1"/>
            <a:r>
              <a:rPr lang="cs-CZ" dirty="0"/>
              <a:t>určí vhodné formy hodnocení pro konkrétní situace, </a:t>
            </a:r>
          </a:p>
          <a:p>
            <a:pPr lvl="1"/>
            <a:r>
              <a:rPr lang="cs-CZ" dirty="0"/>
              <a:t>identifikuje možné perverzní efekty konkrétního hodnocení</a:t>
            </a:r>
          </a:p>
        </p:txBody>
      </p:sp>
    </p:spTree>
    <p:extLst>
      <p:ext uri="{BB962C8B-B14F-4D97-AF65-F5344CB8AC3E}">
        <p14:creationId xmlns:p14="http://schemas.microsoft.com/office/powerpoint/2010/main" val="11509548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830EB1D1-1656-B01F-6142-E622FBBED5F7}"/>
              </a:ext>
            </a:extLst>
          </p:cNvPr>
          <p:cNvSpPr>
            <a:spLocks noGrp="1"/>
          </p:cNvSpPr>
          <p:nvPr>
            <p:ph type="title"/>
          </p:nvPr>
        </p:nvSpPr>
        <p:spPr>
          <a:xfrm>
            <a:off x="838200" y="365125"/>
            <a:ext cx="10515600" cy="4108904"/>
          </a:xfrm>
        </p:spPr>
        <p:txBody>
          <a:bodyPr>
            <a:normAutofit fontScale="90000"/>
          </a:bodyPr>
          <a:lstStyle/>
          <a:p>
            <a:r>
              <a:rPr lang="cs-CZ" dirty="0"/>
              <a:t>České školy mají povinnost známkovat výkon žáků.</a:t>
            </a:r>
            <a:br>
              <a:rPr lang="cs-CZ" dirty="0"/>
            </a:br>
            <a:r>
              <a:rPr lang="cs-CZ" dirty="0"/>
              <a:t>Formativní hodnocení je lepší než </a:t>
            </a:r>
            <a:r>
              <a:rPr lang="cs-CZ" dirty="0" err="1"/>
              <a:t>sumativní</a:t>
            </a:r>
            <a:r>
              <a:rPr lang="cs-CZ" dirty="0"/>
              <a:t>.</a:t>
            </a:r>
            <a:br>
              <a:rPr lang="cs-CZ" dirty="0"/>
            </a:br>
            <a:r>
              <a:rPr lang="cs-CZ" dirty="0"/>
              <a:t>Slovní hodnocení je ze své podstaty formativní.</a:t>
            </a:r>
            <a:br>
              <a:rPr lang="cs-CZ" dirty="0"/>
            </a:br>
            <a:r>
              <a:rPr lang="cs-CZ" dirty="0"/>
              <a:t>Bez zpětné vazby neprobíhá učení. </a:t>
            </a:r>
            <a:br>
              <a:rPr lang="cs-CZ" dirty="0"/>
            </a:br>
            <a:r>
              <a:rPr lang="cs-CZ" dirty="0"/>
              <a:t>Užitečné hodnocení je popisné.</a:t>
            </a:r>
            <a:br>
              <a:rPr lang="cs-CZ" dirty="0"/>
            </a:br>
            <a:r>
              <a:rPr lang="cs-CZ" dirty="0"/>
              <a:t>Zpětná vazba obecnější pojem než hodnocení. Hodnocení je typ zpětnovazební informace.</a:t>
            </a:r>
            <a:br>
              <a:rPr lang="cs-CZ" dirty="0"/>
            </a:br>
            <a:r>
              <a:rPr lang="cs-CZ" dirty="0"/>
              <a:t>Evaluace je totéž co hodnocení, jen cizím slovem.</a:t>
            </a:r>
            <a:br>
              <a:rPr lang="cs-CZ" dirty="0"/>
            </a:br>
            <a:r>
              <a:rPr lang="cs-CZ" dirty="0"/>
              <a:t>Aby bylo hodnocení spravedlivé, měl by ho vždy dělat učitel.</a:t>
            </a:r>
            <a:br>
              <a:rPr lang="cs-CZ" dirty="0"/>
            </a:br>
            <a:r>
              <a:rPr lang="cs-CZ" dirty="0"/>
              <a:t>Sebehodnocení </a:t>
            </a:r>
            <a:br>
              <a:rPr lang="cs-CZ" dirty="0"/>
            </a:br>
            <a:r>
              <a:rPr lang="cs-CZ" dirty="0"/>
              <a:t>Aby bylo hodnocení spravedlivé, měly by být předem známa kritéria.</a:t>
            </a:r>
            <a:br>
              <a:rPr lang="cs-CZ" dirty="0"/>
            </a:br>
            <a:r>
              <a:rPr lang="cs-CZ" dirty="0"/>
              <a:t>Srovnávání mezi žáky je škodlivé a nepatří do školy.</a:t>
            </a:r>
            <a:br>
              <a:rPr lang="cs-CZ" dirty="0"/>
            </a:br>
            <a:br>
              <a:rPr lang="cs-CZ" dirty="0"/>
            </a:br>
            <a:endParaRPr lang="cs-CZ" dirty="0"/>
          </a:p>
        </p:txBody>
      </p:sp>
    </p:spTree>
    <p:extLst>
      <p:ext uri="{BB962C8B-B14F-4D97-AF65-F5344CB8AC3E}">
        <p14:creationId xmlns:p14="http://schemas.microsoft.com/office/powerpoint/2010/main" val="40635516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8FFED3F-E2FD-5D26-0E7C-20DB79A8F113}"/>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392DAF55-A541-BDEA-020E-60FC6512043C}"/>
              </a:ext>
            </a:extLst>
          </p:cNvPr>
          <p:cNvSpPr>
            <a:spLocks noGrp="1"/>
          </p:cNvSpPr>
          <p:nvPr>
            <p:ph sz="half" idx="1"/>
          </p:nvPr>
        </p:nvSpPr>
        <p:spPr/>
        <p:txBody>
          <a:bodyPr>
            <a:normAutofit fontScale="55000" lnSpcReduction="20000"/>
          </a:bodyPr>
          <a:lstStyle/>
          <a:p>
            <a:r>
              <a:rPr lang="cs-CZ" dirty="0"/>
              <a:t>Hodnocení</a:t>
            </a:r>
          </a:p>
          <a:p>
            <a:r>
              <a:rPr lang="cs-CZ" dirty="0"/>
              <a:t>Zpětná vazba</a:t>
            </a:r>
          </a:p>
          <a:p>
            <a:r>
              <a:rPr lang="cs-CZ" dirty="0"/>
              <a:t>Zpětnovazebná informace</a:t>
            </a:r>
          </a:p>
          <a:p>
            <a:r>
              <a:rPr lang="cs-CZ" dirty="0"/>
              <a:t>Diagnostické hodnocení</a:t>
            </a:r>
          </a:p>
          <a:p>
            <a:r>
              <a:rPr lang="cs-CZ" dirty="0"/>
              <a:t>Formativní hodnocení</a:t>
            </a:r>
          </a:p>
          <a:p>
            <a:r>
              <a:rPr lang="cs-CZ" dirty="0" err="1"/>
              <a:t>Sumativní</a:t>
            </a:r>
            <a:r>
              <a:rPr lang="cs-CZ" dirty="0"/>
              <a:t> hodnocení</a:t>
            </a:r>
          </a:p>
          <a:p>
            <a:r>
              <a:rPr lang="cs-CZ" dirty="0"/>
              <a:t>¨</a:t>
            </a:r>
          </a:p>
        </p:txBody>
      </p:sp>
      <p:sp>
        <p:nvSpPr>
          <p:cNvPr id="4" name="Zástupný obsah 3">
            <a:extLst>
              <a:ext uri="{FF2B5EF4-FFF2-40B4-BE49-F238E27FC236}">
                <a16:creationId xmlns:a16="http://schemas.microsoft.com/office/drawing/2014/main" id="{BC1015A0-E33B-AA8C-F123-272F4EE8DFE6}"/>
              </a:ext>
            </a:extLst>
          </p:cNvPr>
          <p:cNvSpPr>
            <a:spLocks noGrp="1"/>
          </p:cNvSpPr>
          <p:nvPr>
            <p:ph sz="half" idx="2"/>
          </p:nvPr>
        </p:nvSpPr>
        <p:spPr/>
        <p:txBody>
          <a:bodyPr>
            <a:normAutofit fontScale="55000" lnSpcReduction="20000"/>
          </a:bodyPr>
          <a:lstStyle/>
          <a:p>
            <a:r>
              <a:rPr lang="cs-CZ" dirty="0"/>
              <a:t>informace o hodnotě posuzovaného, kdy je výkon nebo výsledek porovnáván s žádoucím stavem (standard, cíl, očekávaný výsledek) nebo jinými výkony/výsledky</a:t>
            </a:r>
          </a:p>
          <a:p>
            <a:r>
              <a:rPr lang="cs-CZ" b="1" dirty="0"/>
              <a:t>Popisná zpětná vazba</a:t>
            </a:r>
            <a:r>
              <a:rPr lang="cs-CZ" dirty="0"/>
              <a:t> neobsahuje hodnotící složku, ale vyjadřuje, co vidíme nebo slyšíme. Aby byla užitečná, musí být konkrétní a vztahovat se ke složkám výkonu, které jsou specifikovány v cílech.</a:t>
            </a:r>
          </a:p>
          <a:p>
            <a:r>
              <a:rPr lang="cs-CZ" b="1" dirty="0"/>
              <a:t>Diagnostické hodnocení</a:t>
            </a:r>
            <a:r>
              <a:rPr lang="cs-CZ" dirty="0"/>
              <a:t> se využívá na začátku učícího procesu a slouží k rozhodování o podobě výuky (metodách, obsahu, cílech).</a:t>
            </a:r>
          </a:p>
          <a:p>
            <a:r>
              <a:rPr lang="cs-CZ" b="1" dirty="0"/>
              <a:t>Formativní hodnocení</a:t>
            </a:r>
            <a:r>
              <a:rPr lang="cs-CZ" dirty="0"/>
              <a:t> se užívá v průběhu učení a pomáhá žákům ve volbě dalších kroků k dosažení cílů, tedy k jejich dalšímu učení. Je založeno na důkazech o dosaženém výkonu, typicky popisu výkonu vztaženém ke kritériím.  </a:t>
            </a:r>
          </a:p>
          <a:p>
            <a:r>
              <a:rPr lang="cs-CZ" b="1" dirty="0" err="1"/>
              <a:t>Sumativní</a:t>
            </a:r>
            <a:r>
              <a:rPr lang="cs-CZ" b="1" dirty="0"/>
              <a:t> hodnocení </a:t>
            </a:r>
            <a:r>
              <a:rPr lang="cs-CZ" dirty="0"/>
              <a:t>shrnuje výsledek učení k určitému okamžiku. Může mít podobu slovního hodnocení, známky či bodů. Využívá se na konci učení a vyjadřuje míru osvojení určitého učiva, znalosti, dovednosti.</a:t>
            </a:r>
          </a:p>
          <a:p>
            <a:r>
              <a:rPr lang="cs-CZ" dirty="0"/>
              <a:t>Výkon žáka může hodnotit pedagog (</a:t>
            </a:r>
            <a:r>
              <a:rPr lang="cs-CZ" b="1" dirty="0"/>
              <a:t>učitelské hodnocení</a:t>
            </a:r>
            <a:r>
              <a:rPr lang="cs-CZ" dirty="0"/>
              <a:t>), sám žák (</a:t>
            </a:r>
            <a:r>
              <a:rPr lang="cs-CZ" b="1" dirty="0"/>
              <a:t>sebehodnocení</a:t>
            </a:r>
            <a:r>
              <a:rPr lang="cs-CZ" dirty="0"/>
              <a:t>) nebo třeba jeho spolužáci (</a:t>
            </a:r>
            <a:r>
              <a:rPr lang="cs-CZ" b="1" dirty="0"/>
              <a:t>vrstevnické hodnocení</a:t>
            </a:r>
            <a:r>
              <a:rPr lang="cs-CZ" dirty="0"/>
              <a:t>).</a:t>
            </a:r>
          </a:p>
          <a:p>
            <a:endParaRPr lang="cs-CZ" dirty="0"/>
          </a:p>
        </p:txBody>
      </p:sp>
    </p:spTree>
    <p:extLst>
      <p:ext uri="{BB962C8B-B14F-4D97-AF65-F5344CB8AC3E}">
        <p14:creationId xmlns:p14="http://schemas.microsoft.com/office/powerpoint/2010/main" val="40858959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EA6B8A-7A24-2B23-8E3D-90665A6F75DB}"/>
              </a:ext>
            </a:extLst>
          </p:cNvPr>
          <p:cNvSpPr>
            <a:spLocks noGrp="1"/>
          </p:cNvSpPr>
          <p:nvPr>
            <p:ph type="title"/>
          </p:nvPr>
        </p:nvSpPr>
        <p:spPr/>
        <p:txBody>
          <a:bodyPr/>
          <a:lstStyle/>
          <a:p>
            <a:r>
              <a:rPr lang="cs-CZ" dirty="0"/>
              <a:t>Výsledky učení </a:t>
            </a:r>
            <a:r>
              <a:rPr lang="cs-CZ" sz="2800" dirty="0"/>
              <a:t>(co bych chtěla, abyste po dnešku uměli)</a:t>
            </a:r>
            <a:endParaRPr lang="cs-CZ" dirty="0"/>
          </a:p>
        </p:txBody>
      </p:sp>
      <p:sp>
        <p:nvSpPr>
          <p:cNvPr id="3" name="Zástupný obsah 2">
            <a:extLst>
              <a:ext uri="{FF2B5EF4-FFF2-40B4-BE49-F238E27FC236}">
                <a16:creationId xmlns:a16="http://schemas.microsoft.com/office/drawing/2014/main" id="{1BA21F09-B5C4-8153-919B-CD023F29155B}"/>
              </a:ext>
            </a:extLst>
          </p:cNvPr>
          <p:cNvSpPr>
            <a:spLocks noGrp="1"/>
          </p:cNvSpPr>
          <p:nvPr>
            <p:ph idx="1"/>
          </p:nvPr>
        </p:nvSpPr>
        <p:spPr/>
        <p:txBody>
          <a:bodyPr>
            <a:normAutofit fontScale="92500" lnSpcReduction="10000"/>
          </a:bodyPr>
          <a:lstStyle/>
          <a:p>
            <a:r>
              <a:rPr lang="cs-CZ" dirty="0"/>
              <a:t>terminologie</a:t>
            </a:r>
          </a:p>
          <a:p>
            <a:pPr lvl="1"/>
            <a:r>
              <a:rPr lang="cs-CZ" dirty="0"/>
              <a:t>rozliší termíny hodnocení, evaluace, zpětná vazba, formativní, </a:t>
            </a:r>
            <a:r>
              <a:rPr lang="cs-CZ" dirty="0" err="1"/>
              <a:t>sumativní</a:t>
            </a:r>
            <a:r>
              <a:rPr lang="cs-CZ" dirty="0"/>
              <a:t> a diagnostické hodnocení</a:t>
            </a:r>
          </a:p>
          <a:p>
            <a:pPr lvl="1"/>
            <a:r>
              <a:rPr lang="cs-CZ" dirty="0"/>
              <a:t>vybere správný termín pro konkrétní kontext</a:t>
            </a:r>
          </a:p>
          <a:p>
            <a:r>
              <a:rPr lang="cs-CZ" dirty="0"/>
              <a:t>kontext</a:t>
            </a:r>
          </a:p>
          <a:p>
            <a:pPr lvl="1"/>
            <a:r>
              <a:rPr lang="cs-CZ" dirty="0"/>
              <a:t>vyjmenuje různá hodnocení, která se ve vzdělávání objevují</a:t>
            </a:r>
          </a:p>
          <a:p>
            <a:pPr lvl="1"/>
            <a:r>
              <a:rPr lang="cs-CZ" dirty="0"/>
              <a:t>třídí hodnocení podle hodnotitele, hodnoceného, cíle, úrovně politiky</a:t>
            </a:r>
          </a:p>
          <a:p>
            <a:pPr lvl="1"/>
            <a:r>
              <a:rPr lang="cs-CZ" dirty="0"/>
              <a:t>najde příklady hodnocení, které se objevují v českém systému (různého typu, účelu, úrovně politiky)</a:t>
            </a:r>
          </a:p>
          <a:p>
            <a:r>
              <a:rPr lang="cs-CZ" dirty="0"/>
              <a:t>souvislost mezi účelem hodnocení a jeho podobou</a:t>
            </a:r>
          </a:p>
          <a:p>
            <a:pPr lvl="1"/>
            <a:r>
              <a:rPr lang="cs-CZ" dirty="0"/>
              <a:t>určí vhodné formy hodnocení pro konkrétní situace, </a:t>
            </a:r>
          </a:p>
          <a:p>
            <a:pPr lvl="1"/>
            <a:r>
              <a:rPr lang="cs-CZ" dirty="0"/>
              <a:t>identifikuje možné perverzní efekty konkrétního hodnocení</a:t>
            </a:r>
          </a:p>
          <a:p>
            <a:endParaRPr lang="cs-CZ" dirty="0"/>
          </a:p>
        </p:txBody>
      </p:sp>
    </p:spTree>
    <p:extLst>
      <p:ext uri="{BB962C8B-B14F-4D97-AF65-F5344CB8AC3E}">
        <p14:creationId xmlns:p14="http://schemas.microsoft.com/office/powerpoint/2010/main" val="33430534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D15E169-EC0A-02DC-0812-12C54C9676C5}"/>
              </a:ext>
            </a:extLst>
          </p:cNvPr>
          <p:cNvSpPr>
            <a:spLocks noGrp="1"/>
          </p:cNvSpPr>
          <p:nvPr>
            <p:ph type="title"/>
          </p:nvPr>
        </p:nvSpPr>
        <p:spPr/>
        <p:txBody>
          <a:bodyPr/>
          <a:lstStyle/>
          <a:p>
            <a:r>
              <a:rPr lang="cs-CZ" dirty="0"/>
              <a:t>Vyjasnění pojmů I – skupinová diskuse</a:t>
            </a:r>
          </a:p>
        </p:txBody>
      </p:sp>
      <p:sp>
        <p:nvSpPr>
          <p:cNvPr id="3" name="Zástupný obsah 2">
            <a:extLst>
              <a:ext uri="{FF2B5EF4-FFF2-40B4-BE49-F238E27FC236}">
                <a16:creationId xmlns:a16="http://schemas.microsoft.com/office/drawing/2014/main" id="{C6104AA6-D97C-4CE2-3AF8-A345DB4D07E0}"/>
              </a:ext>
            </a:extLst>
          </p:cNvPr>
          <p:cNvSpPr>
            <a:spLocks noGrp="1"/>
          </p:cNvSpPr>
          <p:nvPr>
            <p:ph sz="half" idx="1"/>
          </p:nvPr>
        </p:nvSpPr>
        <p:spPr/>
        <p:txBody>
          <a:bodyPr>
            <a:normAutofit lnSpcReduction="10000"/>
          </a:bodyPr>
          <a:lstStyle/>
          <a:p>
            <a:r>
              <a:rPr lang="cs-CZ" dirty="0"/>
              <a:t>hodnocení</a:t>
            </a:r>
          </a:p>
          <a:p>
            <a:endParaRPr lang="cs-CZ" dirty="0"/>
          </a:p>
          <a:p>
            <a:r>
              <a:rPr lang="cs-CZ" dirty="0"/>
              <a:t>zpětná vazba</a:t>
            </a:r>
          </a:p>
          <a:p>
            <a:pPr lvl="1"/>
            <a:r>
              <a:rPr lang="cs-CZ" dirty="0"/>
              <a:t>zpětnovazební informace</a:t>
            </a:r>
          </a:p>
          <a:p>
            <a:endParaRPr lang="cs-CZ" dirty="0"/>
          </a:p>
          <a:p>
            <a:r>
              <a:rPr lang="cs-CZ" dirty="0"/>
              <a:t>evaluace</a:t>
            </a:r>
          </a:p>
        </p:txBody>
      </p:sp>
      <p:sp>
        <p:nvSpPr>
          <p:cNvPr id="4" name="Zástupný obsah 3">
            <a:extLst>
              <a:ext uri="{FF2B5EF4-FFF2-40B4-BE49-F238E27FC236}">
                <a16:creationId xmlns:a16="http://schemas.microsoft.com/office/drawing/2014/main" id="{534AA2F5-69A1-65DB-129D-E1A05C971530}"/>
              </a:ext>
            </a:extLst>
          </p:cNvPr>
          <p:cNvSpPr>
            <a:spLocks noGrp="1"/>
          </p:cNvSpPr>
          <p:nvPr>
            <p:ph sz="half" idx="2"/>
          </p:nvPr>
        </p:nvSpPr>
        <p:spPr/>
        <p:txBody>
          <a:bodyPr>
            <a:normAutofit lnSpcReduction="10000"/>
          </a:bodyPr>
          <a:lstStyle/>
          <a:p>
            <a:r>
              <a:rPr lang="cs-CZ" dirty="0"/>
              <a:t>Zpětná vazba je nehodnotící, tj. je to alternativa k hodnocení.</a:t>
            </a:r>
          </a:p>
          <a:p>
            <a:r>
              <a:rPr lang="cs-CZ" dirty="0"/>
              <a:t>Hodnocení je typ zpětné vazby.</a:t>
            </a:r>
          </a:p>
          <a:p>
            <a:r>
              <a:rPr lang="cs-CZ" dirty="0"/>
              <a:t>Pro učení potřebujeme hodnocení.</a:t>
            </a:r>
          </a:p>
          <a:p>
            <a:r>
              <a:rPr lang="cs-CZ" dirty="0"/>
              <a:t>Hodnocení škodí učení.</a:t>
            </a:r>
          </a:p>
          <a:p>
            <a:r>
              <a:rPr lang="cs-CZ" dirty="0"/>
              <a:t>Evaluace je to samé jako hodnocení, jen cizím slovem.</a:t>
            </a:r>
          </a:p>
          <a:p>
            <a:r>
              <a:rPr lang="cs-CZ" dirty="0"/>
              <a:t>Evaluace a hodnocení jsou různé činnosti.</a:t>
            </a:r>
          </a:p>
          <a:p>
            <a:pPr marL="0" indent="0">
              <a:buNone/>
            </a:pPr>
            <a:endParaRPr lang="cs-CZ" dirty="0"/>
          </a:p>
          <a:p>
            <a:endParaRPr lang="cs-CZ" dirty="0"/>
          </a:p>
        </p:txBody>
      </p:sp>
    </p:spTree>
    <p:extLst>
      <p:ext uri="{BB962C8B-B14F-4D97-AF65-F5344CB8AC3E}">
        <p14:creationId xmlns:p14="http://schemas.microsoft.com/office/powerpoint/2010/main" val="3527473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893644-2125-331B-4157-E15481846A6A}"/>
              </a:ext>
            </a:extLst>
          </p:cNvPr>
          <p:cNvSpPr>
            <a:spLocks noGrp="1"/>
          </p:cNvSpPr>
          <p:nvPr>
            <p:ph type="title"/>
          </p:nvPr>
        </p:nvSpPr>
        <p:spPr/>
        <p:txBody>
          <a:bodyPr/>
          <a:lstStyle/>
          <a:p>
            <a:r>
              <a:rPr lang="cs-CZ" dirty="0"/>
              <a:t>Zpětná vazba</a:t>
            </a:r>
          </a:p>
        </p:txBody>
      </p:sp>
      <p:sp>
        <p:nvSpPr>
          <p:cNvPr id="3" name="Zástupný obsah 2">
            <a:extLst>
              <a:ext uri="{FF2B5EF4-FFF2-40B4-BE49-F238E27FC236}">
                <a16:creationId xmlns:a16="http://schemas.microsoft.com/office/drawing/2014/main" id="{8BCC8A7F-25D0-1556-E366-8A0202ECFBD1}"/>
              </a:ext>
            </a:extLst>
          </p:cNvPr>
          <p:cNvSpPr>
            <a:spLocks noGrp="1"/>
          </p:cNvSpPr>
          <p:nvPr>
            <p:ph idx="1"/>
          </p:nvPr>
        </p:nvSpPr>
        <p:spPr>
          <a:xfrm>
            <a:off x="838200" y="1542361"/>
            <a:ext cx="5716836" cy="4950514"/>
          </a:xfrm>
        </p:spPr>
        <p:txBody>
          <a:bodyPr>
            <a:normAutofit fontScale="92500" lnSpcReduction="20000"/>
          </a:bodyPr>
          <a:lstStyle/>
          <a:p>
            <a:r>
              <a:rPr lang="cs-CZ" sz="2600" dirty="0"/>
              <a:t>Zpětná vazba je proces</a:t>
            </a:r>
          </a:p>
          <a:p>
            <a:r>
              <a:rPr lang="cs-CZ" sz="2600" dirty="0"/>
              <a:t>Zpětnovazebná informace </a:t>
            </a:r>
          </a:p>
          <a:p>
            <a:pPr lvl="1"/>
            <a:r>
              <a:rPr lang="cs-CZ" dirty="0"/>
              <a:t>týká se průběhu a výsledku akce</a:t>
            </a:r>
          </a:p>
          <a:p>
            <a:pPr marL="1428750" lvl="2" indent="-457200"/>
            <a:r>
              <a:rPr lang="cs-CZ" dirty="0"/>
              <a:t>hodnocení a nebo popisný komentář od druhých</a:t>
            </a:r>
          </a:p>
          <a:p>
            <a:pPr marL="1428750" lvl="2" indent="-457200"/>
            <a:r>
              <a:rPr lang="cs-CZ" dirty="0"/>
              <a:t>reakce druhých na akci</a:t>
            </a:r>
          </a:p>
          <a:p>
            <a:pPr marL="1428750" lvl="2" indent="-457200"/>
            <a:r>
              <a:rPr lang="cs-CZ" dirty="0"/>
              <a:t>jiný průběh/výsledek (vzor, řešení druhých, předchozí pokus, cíl, kritéria)</a:t>
            </a:r>
          </a:p>
          <a:p>
            <a:pPr lvl="1"/>
            <a:r>
              <a:rPr lang="cs-CZ" dirty="0"/>
              <a:t>slouží jako komparátor</a:t>
            </a:r>
          </a:p>
          <a:p>
            <a:pPr lvl="1"/>
            <a:r>
              <a:rPr lang="cs-CZ" dirty="0"/>
              <a:t>zpětná vazba znamená přijetí informací k reflexi a užití pro další akce</a:t>
            </a:r>
          </a:p>
          <a:p>
            <a:r>
              <a:rPr lang="cs-CZ" sz="2600" dirty="0"/>
              <a:t>Hodnocení je typ zpětné vazby, srovnání výkonu s nějakou normou</a:t>
            </a:r>
          </a:p>
          <a:p>
            <a:pPr lvl="1"/>
            <a:r>
              <a:rPr lang="cs-CZ" dirty="0"/>
              <a:t>se stanoveným cílem, ideálem</a:t>
            </a:r>
          </a:p>
          <a:p>
            <a:pPr lvl="1"/>
            <a:r>
              <a:rPr lang="cs-CZ" dirty="0"/>
              <a:t>s ostatními</a:t>
            </a:r>
          </a:p>
          <a:p>
            <a:pPr lvl="1"/>
            <a:r>
              <a:rPr lang="cs-CZ" dirty="0"/>
              <a:t>s předchozími výkony</a:t>
            </a:r>
          </a:p>
          <a:p>
            <a:endParaRPr lang="cs-CZ" dirty="0"/>
          </a:p>
        </p:txBody>
      </p:sp>
      <p:graphicFrame>
        <p:nvGraphicFramePr>
          <p:cNvPr id="4" name="Diagram 3">
            <a:extLst>
              <a:ext uri="{FF2B5EF4-FFF2-40B4-BE49-F238E27FC236}">
                <a16:creationId xmlns:a16="http://schemas.microsoft.com/office/drawing/2014/main" id="{364D2D1F-61CC-6BEA-355B-C3AECEB3A14B}"/>
              </a:ext>
            </a:extLst>
          </p:cNvPr>
          <p:cNvGraphicFramePr/>
          <p:nvPr>
            <p:extLst>
              <p:ext uri="{D42A27DB-BD31-4B8C-83A1-F6EECF244321}">
                <p14:modId xmlns:p14="http://schemas.microsoft.com/office/powerpoint/2010/main" val="2458374789"/>
              </p:ext>
            </p:extLst>
          </p:nvPr>
        </p:nvGraphicFramePr>
        <p:xfrm>
          <a:off x="6940627" y="1690688"/>
          <a:ext cx="4413173" cy="47612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958508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F1F867F-7BB7-FF1B-D7BB-D42357ABE225}"/>
              </a:ext>
            </a:extLst>
          </p:cNvPr>
          <p:cNvSpPr>
            <a:spLocks noGrp="1"/>
          </p:cNvSpPr>
          <p:nvPr>
            <p:ph type="title"/>
          </p:nvPr>
        </p:nvSpPr>
        <p:spPr/>
        <p:txBody>
          <a:bodyPr/>
          <a:lstStyle/>
          <a:p>
            <a:r>
              <a:rPr lang="cs-CZ" dirty="0"/>
              <a:t>Evaluace (systematické hodnocení)</a:t>
            </a:r>
          </a:p>
        </p:txBody>
      </p:sp>
      <p:sp>
        <p:nvSpPr>
          <p:cNvPr id="3" name="Zástupný obsah 2">
            <a:extLst>
              <a:ext uri="{FF2B5EF4-FFF2-40B4-BE49-F238E27FC236}">
                <a16:creationId xmlns:a16="http://schemas.microsoft.com/office/drawing/2014/main" id="{A3489BE1-B8E0-EA3B-F9A0-7DC75E0291A4}"/>
              </a:ext>
            </a:extLst>
          </p:cNvPr>
          <p:cNvSpPr>
            <a:spLocks noGrp="1"/>
          </p:cNvSpPr>
          <p:nvPr>
            <p:ph idx="1"/>
          </p:nvPr>
        </p:nvSpPr>
        <p:spPr>
          <a:xfrm>
            <a:off x="838200" y="1825625"/>
            <a:ext cx="5860055" cy="4351338"/>
          </a:xfrm>
        </p:spPr>
        <p:txBody>
          <a:bodyPr/>
          <a:lstStyle/>
          <a:p>
            <a:r>
              <a:rPr lang="cs-CZ" dirty="0"/>
              <a:t>Vyhodnocení funkčnosti intervence</a:t>
            </a:r>
          </a:p>
          <a:p>
            <a:r>
              <a:rPr lang="cs-CZ" dirty="0"/>
              <a:t>Jeden z nejdůležitějších nástrojů VP</a:t>
            </a:r>
          </a:p>
          <a:p>
            <a:r>
              <a:rPr lang="cs-CZ" dirty="0"/>
              <a:t>Fáze v cyklu politiky</a:t>
            </a:r>
          </a:p>
          <a:p>
            <a:endParaRPr lang="cs-CZ" dirty="0"/>
          </a:p>
          <a:p>
            <a:r>
              <a:rPr lang="cs-CZ" dirty="0"/>
              <a:t>Různé typy – ex ante, ex post, vstupů, procesů, výstupů, dopadů</a:t>
            </a:r>
          </a:p>
          <a:p>
            <a:endParaRPr lang="cs-CZ" dirty="0"/>
          </a:p>
        </p:txBody>
      </p:sp>
      <p:pic>
        <p:nvPicPr>
          <p:cNvPr id="4" name="Picture 2" descr="1: The policy cycle model (after Howlett and Ramesh 1995) | Download  Scientific Diagram">
            <a:extLst>
              <a:ext uri="{FF2B5EF4-FFF2-40B4-BE49-F238E27FC236}">
                <a16:creationId xmlns:a16="http://schemas.microsoft.com/office/drawing/2014/main" id="{A26FAA37-8102-8BE2-1E6C-BB159B64394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289" r="12917"/>
          <a:stretch/>
        </p:blipFill>
        <p:spPr bwMode="auto">
          <a:xfrm>
            <a:off x="6869151" y="1825625"/>
            <a:ext cx="4775739"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10693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61B9A8-D87C-BA3F-8134-7070813E89C1}"/>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007CE8C5-B214-EA95-D992-79CAFC225FA9}"/>
              </a:ext>
            </a:extLst>
          </p:cNvPr>
          <p:cNvSpPr>
            <a:spLocks noGrp="1"/>
          </p:cNvSpPr>
          <p:nvPr>
            <p:ph type="title"/>
          </p:nvPr>
        </p:nvSpPr>
        <p:spPr/>
        <p:txBody>
          <a:bodyPr/>
          <a:lstStyle/>
          <a:p>
            <a:r>
              <a:rPr lang="cs-CZ" dirty="0"/>
              <a:t>Vyjasnění pojmů II – skupinová diskuse</a:t>
            </a:r>
          </a:p>
        </p:txBody>
      </p:sp>
      <p:sp>
        <p:nvSpPr>
          <p:cNvPr id="3" name="Zástupný obsah 2">
            <a:extLst>
              <a:ext uri="{FF2B5EF4-FFF2-40B4-BE49-F238E27FC236}">
                <a16:creationId xmlns:a16="http://schemas.microsoft.com/office/drawing/2014/main" id="{42EF84EC-96C8-EDF5-D748-53EEE9014DD7}"/>
              </a:ext>
            </a:extLst>
          </p:cNvPr>
          <p:cNvSpPr>
            <a:spLocks noGrp="1"/>
          </p:cNvSpPr>
          <p:nvPr>
            <p:ph sz="half" idx="1"/>
          </p:nvPr>
        </p:nvSpPr>
        <p:spPr>
          <a:xfrm>
            <a:off x="838199" y="1825625"/>
            <a:ext cx="5419381" cy="4351338"/>
          </a:xfrm>
        </p:spPr>
        <p:txBody>
          <a:bodyPr>
            <a:normAutofit fontScale="92500" lnSpcReduction="20000"/>
          </a:bodyPr>
          <a:lstStyle/>
          <a:p>
            <a:r>
              <a:rPr lang="cs-CZ" dirty="0"/>
              <a:t>formativní, </a:t>
            </a:r>
            <a:r>
              <a:rPr lang="cs-CZ" dirty="0" err="1"/>
              <a:t>sumativní</a:t>
            </a:r>
            <a:r>
              <a:rPr lang="cs-CZ" dirty="0"/>
              <a:t>, diagnostické hodnocení</a:t>
            </a:r>
          </a:p>
          <a:p>
            <a:endParaRPr lang="cs-CZ" dirty="0"/>
          </a:p>
          <a:p>
            <a:r>
              <a:rPr lang="cs-CZ" dirty="0"/>
              <a:t>h. známkami, slovní, </a:t>
            </a:r>
            <a:r>
              <a:rPr lang="cs-CZ" dirty="0" err="1"/>
              <a:t>kriteriární</a:t>
            </a:r>
            <a:r>
              <a:rPr lang="cs-CZ" dirty="0"/>
              <a:t> hodnocení</a:t>
            </a:r>
          </a:p>
          <a:p>
            <a:endParaRPr lang="cs-CZ" dirty="0"/>
          </a:p>
          <a:p>
            <a:r>
              <a:rPr lang="cs-CZ" dirty="0"/>
              <a:t>učitelské hodnocení, vrstevnické hodnocení, sebehodnocení</a:t>
            </a:r>
          </a:p>
          <a:p>
            <a:endParaRPr lang="cs-CZ" dirty="0"/>
          </a:p>
          <a:p>
            <a:r>
              <a:rPr lang="cs-CZ" dirty="0"/>
              <a:t>hodnotící rubrika</a:t>
            </a:r>
          </a:p>
        </p:txBody>
      </p:sp>
      <p:sp>
        <p:nvSpPr>
          <p:cNvPr id="4" name="Zástupný obsah 3">
            <a:extLst>
              <a:ext uri="{FF2B5EF4-FFF2-40B4-BE49-F238E27FC236}">
                <a16:creationId xmlns:a16="http://schemas.microsoft.com/office/drawing/2014/main" id="{BE599DC4-F05E-B9B6-054B-1D10C6BC4536}"/>
              </a:ext>
            </a:extLst>
          </p:cNvPr>
          <p:cNvSpPr>
            <a:spLocks noGrp="1"/>
          </p:cNvSpPr>
          <p:nvPr>
            <p:ph sz="half" idx="2"/>
          </p:nvPr>
        </p:nvSpPr>
        <p:spPr>
          <a:xfrm>
            <a:off x="6172199" y="1825625"/>
            <a:ext cx="5670933" cy="4351338"/>
          </a:xfrm>
        </p:spPr>
        <p:txBody>
          <a:bodyPr>
            <a:normAutofit fontScale="92500" lnSpcReduction="20000"/>
          </a:bodyPr>
          <a:lstStyle/>
          <a:p>
            <a:r>
              <a:rPr lang="cs-CZ" dirty="0"/>
              <a:t>V ČR je povinné hodnotit známkami.</a:t>
            </a:r>
          </a:p>
          <a:p>
            <a:r>
              <a:rPr lang="cs-CZ" dirty="0"/>
              <a:t>Slovní hodnocení je z principu formativní.</a:t>
            </a:r>
          </a:p>
          <a:p>
            <a:r>
              <a:rPr lang="cs-CZ" dirty="0"/>
              <a:t>Spravedlivé hodnocení rozděluje známky přibližně podle </a:t>
            </a:r>
            <a:r>
              <a:rPr lang="cs-CZ" dirty="0" err="1"/>
              <a:t>Gausovy</a:t>
            </a:r>
            <a:r>
              <a:rPr lang="cs-CZ" dirty="0"/>
              <a:t> křivky. </a:t>
            </a:r>
          </a:p>
          <a:p>
            <a:r>
              <a:rPr lang="cs-CZ" dirty="0"/>
              <a:t>Srovnávání žáků mezi sebou je škodlivé.</a:t>
            </a:r>
          </a:p>
          <a:p>
            <a:r>
              <a:rPr lang="cs-CZ" dirty="0"/>
              <a:t>Hodnocení učitele je objektivnější než hodnocení spolužáků.</a:t>
            </a:r>
          </a:p>
          <a:p>
            <a:r>
              <a:rPr lang="cs-CZ" dirty="0"/>
              <a:t>Vystačíme si jen s popisnou zpětnou vazbou (ZV informací)</a:t>
            </a:r>
          </a:p>
          <a:p>
            <a:endParaRPr lang="cs-CZ" dirty="0"/>
          </a:p>
        </p:txBody>
      </p:sp>
    </p:spTree>
    <p:extLst>
      <p:ext uri="{BB962C8B-B14F-4D97-AF65-F5344CB8AC3E}">
        <p14:creationId xmlns:p14="http://schemas.microsoft.com/office/powerpoint/2010/main" val="2956799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VÃ½sledek obrÃ¡zku pro frog fish teaching cow">
            <a:extLst>
              <a:ext uri="{FF2B5EF4-FFF2-40B4-BE49-F238E27FC236}">
                <a16:creationId xmlns:a16="http://schemas.microsoft.com/office/drawing/2014/main" id="{2EF85D04-CC12-47C9-B422-EAE622A1C8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7647" y="1012371"/>
            <a:ext cx="7333652" cy="5500240"/>
          </a:xfrm>
          <a:prstGeom prst="rect">
            <a:avLst/>
          </a:prstGeom>
          <a:noFill/>
          <a:extLst>
            <a:ext uri="{909E8E84-426E-40DD-AFC4-6F175D3DCCD1}">
              <a14:hiddenFill xmlns:a14="http://schemas.microsoft.com/office/drawing/2010/main">
                <a:solidFill>
                  <a:srgbClr val="FFFFFF"/>
                </a:solidFill>
              </a14:hiddenFill>
            </a:ext>
          </a:extLst>
        </p:spPr>
      </p:pic>
      <p:sp>
        <p:nvSpPr>
          <p:cNvPr id="2" name="Ovál 1">
            <a:extLst>
              <a:ext uri="{FF2B5EF4-FFF2-40B4-BE49-F238E27FC236}">
                <a16:creationId xmlns:a16="http://schemas.microsoft.com/office/drawing/2014/main" id="{8AA54D7F-556A-4D47-8C13-6E60CF16F563}"/>
              </a:ext>
            </a:extLst>
          </p:cNvPr>
          <p:cNvSpPr/>
          <p:nvPr/>
        </p:nvSpPr>
        <p:spPr>
          <a:xfrm>
            <a:off x="2351583" y="522514"/>
            <a:ext cx="5856245" cy="413062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 name="Nadpis 5">
            <a:extLst>
              <a:ext uri="{FF2B5EF4-FFF2-40B4-BE49-F238E27FC236}">
                <a16:creationId xmlns:a16="http://schemas.microsoft.com/office/drawing/2014/main" id="{C96C090D-4465-4D55-9CB2-0D783DBA1960}"/>
              </a:ext>
            </a:extLst>
          </p:cNvPr>
          <p:cNvSpPr>
            <a:spLocks noGrp="1"/>
          </p:cNvSpPr>
          <p:nvPr>
            <p:ph type="title"/>
          </p:nvPr>
        </p:nvSpPr>
        <p:spPr>
          <a:xfrm>
            <a:off x="598715" y="286239"/>
            <a:ext cx="8229600" cy="669946"/>
          </a:xfrm>
        </p:spPr>
        <p:txBody>
          <a:bodyPr>
            <a:normAutofit fontScale="90000"/>
          </a:bodyPr>
          <a:lstStyle/>
          <a:p>
            <a:r>
              <a:rPr lang="cs-CZ" dirty="0"/>
              <a:t>Co učitelé učí a hodnotí…</a:t>
            </a:r>
          </a:p>
        </p:txBody>
      </p:sp>
    </p:spTree>
    <p:extLst>
      <p:ext uri="{BB962C8B-B14F-4D97-AF65-F5344CB8AC3E}">
        <p14:creationId xmlns:p14="http://schemas.microsoft.com/office/powerpoint/2010/main" val="4091953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617C78A-176C-F8AC-C93F-2AF799C03B6B}"/>
              </a:ext>
            </a:extLst>
          </p:cNvPr>
          <p:cNvSpPr>
            <a:spLocks noGrp="1"/>
          </p:cNvSpPr>
          <p:nvPr>
            <p:ph type="title"/>
          </p:nvPr>
        </p:nvSpPr>
        <p:spPr/>
        <p:txBody>
          <a:bodyPr/>
          <a:lstStyle/>
          <a:p>
            <a:r>
              <a:rPr lang="cs-CZ" dirty="0"/>
              <a:t>Různé kontexty hodnocení</a:t>
            </a:r>
          </a:p>
        </p:txBody>
      </p:sp>
      <p:sp>
        <p:nvSpPr>
          <p:cNvPr id="3" name="Zástupný obsah 2">
            <a:extLst>
              <a:ext uri="{FF2B5EF4-FFF2-40B4-BE49-F238E27FC236}">
                <a16:creationId xmlns:a16="http://schemas.microsoft.com/office/drawing/2014/main" id="{EB8A746B-9273-E9D7-A7AF-925ED1DE21C3}"/>
              </a:ext>
            </a:extLst>
          </p:cNvPr>
          <p:cNvSpPr>
            <a:spLocks noGrp="1"/>
          </p:cNvSpPr>
          <p:nvPr>
            <p:ph idx="1"/>
          </p:nvPr>
        </p:nvSpPr>
        <p:spPr/>
        <p:txBody>
          <a:bodyPr/>
          <a:lstStyle/>
          <a:p>
            <a:r>
              <a:rPr lang="cs-CZ" dirty="0"/>
              <a:t>Doplňte tabulku</a:t>
            </a:r>
          </a:p>
          <a:p>
            <a:pPr lvl="1"/>
            <a:r>
              <a:rPr lang="cs-CZ" dirty="0"/>
              <a:t>Publikum dokumentu (komu je určen)</a:t>
            </a:r>
          </a:p>
          <a:p>
            <a:pPr lvl="1"/>
            <a:r>
              <a:rPr lang="cs-CZ" dirty="0"/>
              <a:t>Cíl/e hodnocení (k čemu má sloužit)</a:t>
            </a:r>
          </a:p>
          <a:p>
            <a:pPr lvl="1"/>
            <a:r>
              <a:rPr lang="cs-CZ" dirty="0"/>
              <a:t>Kritérium (k čemu je vztahováno)</a:t>
            </a:r>
          </a:p>
          <a:p>
            <a:pPr lvl="1"/>
            <a:endParaRPr lang="cs-CZ" dirty="0"/>
          </a:p>
          <a:p>
            <a:pPr lvl="1"/>
            <a:endParaRPr lang="cs-CZ" dirty="0"/>
          </a:p>
          <a:p>
            <a:pPr lvl="1"/>
            <a:endParaRPr lang="cs-CZ" dirty="0"/>
          </a:p>
        </p:txBody>
      </p:sp>
    </p:spTree>
    <p:extLst>
      <p:ext uri="{BB962C8B-B14F-4D97-AF65-F5344CB8AC3E}">
        <p14:creationId xmlns:p14="http://schemas.microsoft.com/office/powerpoint/2010/main" val="39695358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A9DCF8C-9E87-95F8-0BE6-B2A8803A0839}"/>
              </a:ext>
            </a:extLst>
          </p:cNvPr>
          <p:cNvSpPr>
            <a:spLocks noGrp="1"/>
          </p:cNvSpPr>
          <p:nvPr>
            <p:ph type="title"/>
          </p:nvPr>
        </p:nvSpPr>
        <p:spPr/>
        <p:txBody>
          <a:bodyPr/>
          <a:lstStyle/>
          <a:p>
            <a:r>
              <a:rPr lang="cs-CZ" dirty="0"/>
              <a:t>Různé aspekty hodnocení</a:t>
            </a:r>
          </a:p>
        </p:txBody>
      </p:sp>
      <p:sp>
        <p:nvSpPr>
          <p:cNvPr id="3" name="Zástupný obsah 2">
            <a:extLst>
              <a:ext uri="{FF2B5EF4-FFF2-40B4-BE49-F238E27FC236}">
                <a16:creationId xmlns:a16="http://schemas.microsoft.com/office/drawing/2014/main" id="{9A564B25-BB56-4B60-BF12-822D12718403}"/>
              </a:ext>
            </a:extLst>
          </p:cNvPr>
          <p:cNvSpPr>
            <a:spLocks noGrp="1"/>
          </p:cNvSpPr>
          <p:nvPr>
            <p:ph idx="1"/>
          </p:nvPr>
        </p:nvSpPr>
        <p:spPr/>
        <p:txBody>
          <a:bodyPr/>
          <a:lstStyle/>
          <a:p>
            <a:r>
              <a:rPr lang="cs-CZ" dirty="0"/>
              <a:t>Hodnocen může být žák, učitel, škola, region, systém, opatření, program</a:t>
            </a:r>
          </a:p>
          <a:p>
            <a:pPr lvl="1"/>
            <a:r>
              <a:rPr lang="cs-CZ" dirty="0"/>
              <a:t>Různé úrovně hodnocení</a:t>
            </a:r>
          </a:p>
          <a:p>
            <a:r>
              <a:rPr lang="cs-CZ" dirty="0"/>
              <a:t>Hodnotí učitel, žák, rodič, ředitel, zřizovatel, ČŠI, experti národní i mezinárodní</a:t>
            </a:r>
          </a:p>
          <a:p>
            <a:r>
              <a:rPr lang="cs-CZ" dirty="0"/>
              <a:t>Cílem může být</a:t>
            </a:r>
          </a:p>
          <a:p>
            <a:pPr lvl="1"/>
            <a:r>
              <a:rPr lang="cs-CZ" dirty="0"/>
              <a:t>získat informace, </a:t>
            </a:r>
          </a:p>
          <a:p>
            <a:pPr lvl="1"/>
            <a:r>
              <a:rPr lang="cs-CZ" dirty="0"/>
              <a:t>ovlivnit další jednání (motivovat, zlepšit výkon)</a:t>
            </a:r>
          </a:p>
          <a:p>
            <a:pPr lvl="1"/>
            <a:r>
              <a:rPr lang="cs-CZ" dirty="0"/>
              <a:t>ověřit, zda bylo dosaženo cílů,</a:t>
            </a:r>
          </a:p>
          <a:p>
            <a:pPr lvl="1"/>
            <a:r>
              <a:rPr lang="cs-CZ" dirty="0"/>
              <a:t>rozdělit statky a služby</a:t>
            </a:r>
          </a:p>
          <a:p>
            <a:endParaRPr lang="cs-CZ" dirty="0"/>
          </a:p>
        </p:txBody>
      </p:sp>
    </p:spTree>
    <p:extLst>
      <p:ext uri="{BB962C8B-B14F-4D97-AF65-F5344CB8AC3E}">
        <p14:creationId xmlns:p14="http://schemas.microsoft.com/office/powerpoint/2010/main" val="1243501598"/>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477</TotalTime>
  <Words>1353</Words>
  <Application>Microsoft Office PowerPoint</Application>
  <PresentationFormat>Širokoúhlá obrazovka</PresentationFormat>
  <Paragraphs>173</Paragraphs>
  <Slides>18</Slides>
  <Notes>1</Notes>
  <HiddenSlides>2</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18</vt:i4>
      </vt:variant>
    </vt:vector>
  </HeadingPairs>
  <TitlesOfParts>
    <vt:vector size="22" baseType="lpstr">
      <vt:lpstr>Aptos</vt:lpstr>
      <vt:lpstr>Aptos Display</vt:lpstr>
      <vt:lpstr>Arial</vt:lpstr>
      <vt:lpstr>Motiv Office</vt:lpstr>
      <vt:lpstr>Hodnocení ve vzdělávací politice</vt:lpstr>
      <vt:lpstr>Výsledky učení (co bych chtěla, abyste po dnešku uměli)</vt:lpstr>
      <vt:lpstr>Vyjasnění pojmů I – skupinová diskuse</vt:lpstr>
      <vt:lpstr>Zpětná vazba</vt:lpstr>
      <vt:lpstr>Evaluace (systematické hodnocení)</vt:lpstr>
      <vt:lpstr>Vyjasnění pojmů II – skupinová diskuse</vt:lpstr>
      <vt:lpstr>Co učitelé učí a hodnotí…</vt:lpstr>
      <vt:lpstr>Různé kontexty hodnocení</vt:lpstr>
      <vt:lpstr>Různé aspekty hodnocení</vt:lpstr>
      <vt:lpstr>Hodnocení systému</vt:lpstr>
      <vt:lpstr>Hodnocení škol</vt:lpstr>
      <vt:lpstr>Hodnocení učitelů a ředitelů</vt:lpstr>
      <vt:lpstr>Studentské hodnocení na VŠ – diskuse </vt:lpstr>
      <vt:lpstr>Kontext studentského hodnocení</vt:lpstr>
      <vt:lpstr>Možné cíle studentského hodnocení</vt:lpstr>
      <vt:lpstr>Reflexe</vt:lpstr>
      <vt:lpstr>České školy mají povinnost známkovat výkon žáků. Formativní hodnocení je lepší než sumativní. Slovní hodnocení je ze své podstaty formativní. Bez zpětné vazby neprobíhá učení.  Užitečné hodnocení je popisné. Zpětná vazba obecnější pojem než hodnocení. Hodnocení je typ zpětnovazební informace. Evaluace je totéž co hodnocení, jen cizím slovem. Aby bylo hodnocení spravedlivé, měl by ho vždy dělat učitel. Sebehodnocení  Aby bylo hodnocení spravedlivé, měly by být předem známa kritéria. Srovnávání mezi žáky je škodlivé a nepatří do školy.  </vt:lpstr>
      <vt:lpstr>Prezentace aplikace PowerPoint</vt:lpstr>
    </vt:vector>
  </TitlesOfParts>
  <Company>FSV UK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Magdalena Mouralová</dc:creator>
  <cp:lastModifiedBy>Magdalena Mouralová</cp:lastModifiedBy>
  <cp:revision>4</cp:revision>
  <dcterms:created xsi:type="dcterms:W3CDTF">2026-04-22T23:27:39Z</dcterms:created>
  <dcterms:modified xsi:type="dcterms:W3CDTF">2026-04-23T07:24:47Z</dcterms:modified>
</cp:coreProperties>
</file>