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73" r:id="rId3"/>
    <p:sldId id="262" r:id="rId4"/>
    <p:sldId id="264" r:id="rId5"/>
    <p:sldId id="266" r:id="rId6"/>
    <p:sldId id="274" r:id="rId7"/>
    <p:sldId id="275" r:id="rId8"/>
    <p:sldId id="272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51F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104" autoAdjust="0"/>
  </p:normalViewPr>
  <p:slideViewPr>
    <p:cSldViewPr>
      <p:cViewPr varScale="1">
        <p:scale>
          <a:sx n="73" d="100"/>
          <a:sy n="73" d="100"/>
        </p:scale>
        <p:origin x="180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54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B1E7AB-E428-4688-89EE-D94666A0624A}" type="datetimeFigureOut">
              <a:rPr lang="cs-CZ" smtClean="0"/>
              <a:pPr/>
              <a:t>24.10.2022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A2D407-D8BD-4E91-BFE7-94C0612D357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07091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56B36C-7B75-4624-88EE-CA1F522C503F}" type="datetimeFigureOut">
              <a:rPr lang="cs-CZ" smtClean="0"/>
              <a:pPr/>
              <a:t>24.10.2022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28450B-E813-4660-A9E7-2FCB1EA1871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829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="0" baseline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28450B-E813-4660-A9E7-2FCB1EA18710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6974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5874891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95536" y="2348880"/>
            <a:ext cx="8458200" cy="1222375"/>
          </a:xfrm>
          <a:prstGeom prst="rect">
            <a:avLst/>
          </a:prstGeom>
        </p:spPr>
        <p:txBody>
          <a:bodyPr anchor="t">
            <a:noAutofit/>
          </a:bodyPr>
          <a:lstStyle>
            <a:lvl1pPr algn="ctr">
              <a:defRPr sz="4400" b="1">
                <a:solidFill>
                  <a:srgbClr val="351FD7"/>
                </a:solidFill>
                <a:latin typeface="Calibri" pitchFamily="34" charset="0"/>
              </a:defRPr>
            </a:lvl1pPr>
          </a:lstStyle>
          <a:p>
            <a:r>
              <a:rPr kumimoji="0" lang="cs-CZ" dirty="0"/>
              <a:t>Klepnutím lze upravit styl předlohy nadpisů.</a:t>
            </a:r>
            <a:endParaRPr kumimoji="0" lang="en-US" dirty="0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61048"/>
            <a:ext cx="8458200" cy="1296144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4000" b="1">
                <a:solidFill>
                  <a:schemeClr val="tx2">
                    <a:shade val="75000"/>
                  </a:schemeClr>
                </a:solidFill>
                <a:latin typeface="Calibri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dirty="0"/>
              <a:t>Klepnutím lze upravit styl předlohy podnadpisů.</a:t>
            </a:r>
            <a:endParaRPr kumimoji="0" lang="en-US" dirty="0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>
          <a:xfrm>
            <a:off x="107504" y="44624"/>
            <a:ext cx="1938536" cy="288925"/>
          </a:xfrm>
          <a:prstGeom prst="rect">
            <a:avLst/>
          </a:prstGeom>
        </p:spPr>
        <p:txBody>
          <a:bodyPr/>
          <a:lstStyle/>
          <a:p>
            <a:fld id="{E6127BCC-433F-4370-8319-AC05FA74D150}" type="datetime1">
              <a:rPr lang="cs-CZ" smtClean="0"/>
              <a:pPr/>
              <a:t>24.10.2022</a:t>
            </a:fld>
            <a:endParaRPr lang="cs-CZ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1" name="TextovéPole 10"/>
          <p:cNvSpPr txBox="1"/>
          <p:nvPr userDrawn="1"/>
        </p:nvSpPr>
        <p:spPr>
          <a:xfrm>
            <a:off x="467544" y="5949280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2400" dirty="0"/>
              <a:t>mjr. Vladimír</a:t>
            </a:r>
            <a:r>
              <a:rPr lang="cs-CZ" sz="2400" baseline="0" dirty="0"/>
              <a:t> MICHALIČKA</a:t>
            </a:r>
            <a:endParaRPr lang="cs-CZ" sz="2400" dirty="0"/>
          </a:p>
        </p:txBody>
      </p:sp>
      <p:pic>
        <p:nvPicPr>
          <p:cNvPr id="12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188639"/>
            <a:ext cx="1001984" cy="13455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553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6">
                    <a:lumMod val="75000"/>
                  </a:schemeClr>
                </a:solidFill>
                <a:latin typeface="Calibri" pitchFamily="34" charset="0"/>
              </a:defRPr>
            </a:lvl1pPr>
          </a:lstStyle>
          <a:p>
            <a:r>
              <a:rPr kumimoji="0" lang="cs-CZ" dirty="0"/>
              <a:t>Klepnutím lze upravit styl předlohy nadpisů.</a:t>
            </a:r>
            <a:endParaRPr kumimoji="0" lang="en-US" dirty="0"/>
          </a:p>
        </p:txBody>
      </p:sp>
      <p:sp>
        <p:nvSpPr>
          <p:cNvPr id="27" name="Zástupný symbol pro obsah 26"/>
          <p:cNvSpPr>
            <a:spLocks noGrp="1"/>
          </p:cNvSpPr>
          <p:nvPr>
            <p:ph idx="1" hasCustomPrompt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/>
          <a:lstStyle>
            <a:lvl1pPr marL="514350" indent="-514350">
              <a:spcBef>
                <a:spcPts val="600"/>
              </a:spcBef>
              <a:buClrTx/>
              <a:buFont typeface="+mj-lt"/>
              <a:buNone/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971550" indent="-514350">
              <a:spcBef>
                <a:spcPts val="600"/>
              </a:spcBef>
              <a:buClrTx/>
              <a:buFont typeface="Wingdings" pitchFamily="2" charset="2"/>
              <a:buChar char="§"/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371600" indent="-457200">
              <a:spcBef>
                <a:spcPts val="0"/>
              </a:spcBef>
              <a:buClrTx/>
              <a:buFont typeface="+mj-lt"/>
              <a:buAutoNum type="arabicParenR"/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828800" indent="-457200">
              <a:spcBef>
                <a:spcPts val="0"/>
              </a:spcBef>
              <a:buClrTx/>
              <a:buFont typeface="+mj-lt"/>
              <a:buAutoNum type="arabicParenR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171700" indent="-342900">
              <a:spcBef>
                <a:spcPts val="0"/>
              </a:spcBef>
              <a:buClrTx/>
              <a:buFont typeface="+mj-lt"/>
              <a:buAutoNum type="arabicParenR"/>
              <a:defRPr>
                <a:solidFill>
                  <a:schemeClr val="tx1"/>
                </a:solidFill>
                <a:latin typeface="Calibri" pitchFamily="34" charset="0"/>
              </a:defRPr>
            </a:lvl5pPr>
          </a:lstStyle>
          <a:p>
            <a:pPr lvl="0" eaLnBrk="1" latinLnBrk="0" hangingPunct="1"/>
            <a:r>
              <a:rPr lang="cs-CZ" dirty="0"/>
              <a:t>1)	Klepnutím lze upravit styly předlohy textu.</a:t>
            </a:r>
          </a:p>
          <a:p>
            <a:pPr lvl="1" eaLnBrk="1" latinLnBrk="0" hangingPunct="1"/>
            <a:r>
              <a:rPr lang="cs-CZ" dirty="0"/>
              <a:t>Druhá úroveň</a:t>
            </a:r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&#250;&#269;etn&#237;%20doklad.xl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P&#345;&#237;loha%20%20&#269;%5b1%5d.%202%20Specifakace%20po&#382;adovan&#233;ho%20materi&#225;lu.xls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teorie a didaktika </a:t>
            </a:r>
            <a:r>
              <a:rPr lang="cs-CZ" dirty="0" err="1"/>
              <a:t>tv</a:t>
            </a:r>
            <a:r>
              <a:rPr lang="cs-CZ" dirty="0"/>
              <a:t> v AČR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81000" y="3356992"/>
            <a:ext cx="8458200" cy="1296144"/>
          </a:xfrm>
        </p:spPr>
        <p:txBody>
          <a:bodyPr/>
          <a:lstStyle/>
          <a:p>
            <a:r>
              <a:rPr lang="cs-CZ" dirty="0"/>
              <a:t>Materiální zajištění TV procesu v AČR 1</a:t>
            </a: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1</a:t>
            </a:fld>
            <a:endParaRPr lang="cs-CZ" dirty="0"/>
          </a:p>
        </p:txBody>
      </p:sp>
      <p:sp>
        <p:nvSpPr>
          <p:cNvPr id="9" name="Zástupný symbol pro datum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D8F67-4D5C-43D6-A890-9F36ABEA2009}" type="datetime1">
              <a:rPr lang="cs-CZ" smtClean="0"/>
              <a:pPr/>
              <a:t>24.10.2022</a:t>
            </a:fld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Cíl, forma, kontrolní otázky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cs-CZ" dirty="0"/>
              <a:t>Seznámení se základním materiálovým hospodařením v </a:t>
            </a:r>
            <a:r>
              <a:rPr lang="cs-CZ" dirty="0" err="1"/>
              <a:t>ReMO</a:t>
            </a:r>
            <a:r>
              <a:rPr lang="cs-CZ" dirty="0"/>
              <a:t>.</a:t>
            </a:r>
          </a:p>
          <a:p>
            <a:pPr marL="0" indent="0"/>
            <a:endParaRPr lang="cs-CZ" dirty="0"/>
          </a:p>
          <a:p>
            <a:pPr marL="0" indent="0"/>
            <a:r>
              <a:rPr lang="cs-CZ" dirty="0"/>
              <a:t>PPT je zamýšlena jako background k přednášce.</a:t>
            </a:r>
          </a:p>
          <a:p>
            <a:pPr marL="0" indent="0"/>
            <a:endParaRPr lang="cs-CZ" dirty="0"/>
          </a:p>
          <a:p>
            <a:pPr marL="0" indent="0"/>
            <a:r>
              <a:rPr lang="cs-CZ" u="sng" dirty="0"/>
              <a:t>Klíčová slova:</a:t>
            </a:r>
            <a:r>
              <a:rPr lang="cs-CZ" dirty="0"/>
              <a:t> ISL, DÚD, KČM, specifikace k nákupu</a:t>
            </a:r>
            <a:endParaRPr lang="cs-CZ" u="sng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0861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Legislativa pro práci s materiálem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196752"/>
            <a:ext cx="8686800" cy="5400600"/>
          </a:xfrm>
        </p:spPr>
        <p:txBody>
          <a:bodyPr/>
          <a:lstStyle/>
          <a:p>
            <a:r>
              <a:rPr lang="cs-CZ" dirty="0"/>
              <a:t>Obecná</a:t>
            </a:r>
          </a:p>
          <a:p>
            <a:pPr>
              <a:buFont typeface="Arial" pitchFamily="34" charset="0"/>
              <a:buChar char="•"/>
            </a:pPr>
            <a:r>
              <a:rPr lang="cs-CZ" sz="2000" dirty="0"/>
              <a:t>Log 10-3 </a:t>
            </a:r>
            <a:r>
              <a:rPr lang="cs-CZ" sz="2000" i="1" dirty="0"/>
              <a:t>„Manipulace s materiálem“</a:t>
            </a:r>
          </a:p>
          <a:p>
            <a:pPr>
              <a:buFont typeface="Arial" pitchFamily="34" charset="0"/>
              <a:buChar char="•"/>
            </a:pPr>
            <a:r>
              <a:rPr lang="cs-CZ" sz="2000" dirty="0" err="1"/>
              <a:t>Všeob</a:t>
            </a:r>
            <a:r>
              <a:rPr lang="cs-CZ" sz="2000" dirty="0"/>
              <a:t> P-4 </a:t>
            </a:r>
            <a:r>
              <a:rPr lang="cs-CZ" sz="2000" i="1" dirty="0"/>
              <a:t>„Hospodaření s materiálem v resortu MO“</a:t>
            </a:r>
          </a:p>
          <a:p>
            <a:pPr>
              <a:buFont typeface="Arial" pitchFamily="34" charset="0"/>
              <a:buChar char="•"/>
            </a:pPr>
            <a:endParaRPr lang="cs-CZ" sz="2000" i="1" dirty="0"/>
          </a:p>
          <a:p>
            <a:pPr marL="0" indent="0"/>
            <a:r>
              <a:rPr lang="cs-CZ" dirty="0"/>
              <a:t>Specifická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cs-CZ" sz="2000" dirty="0"/>
              <a:t>NVMO č. 12/2011 </a:t>
            </a:r>
            <a:r>
              <a:rPr lang="cs-CZ" sz="2000" i="1" dirty="0"/>
              <a:t>„Služební tělesná výchova v rezortu MO“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cs-CZ" sz="2000" i="1" dirty="0"/>
              <a:t>Organizační rozkaz útvaru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cs-CZ" sz="2000" i="1" dirty="0"/>
              <a:t>Projekt SNJ </a:t>
            </a:r>
            <a:r>
              <a:rPr lang="cs-CZ" sz="2000" dirty="0"/>
              <a:t>+ směrnice k nakládání s prostředky FKSP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cs-CZ" sz="2000" dirty="0"/>
              <a:t>Fin. a Log. (</a:t>
            </a:r>
            <a:r>
              <a:rPr lang="cs-CZ" sz="2000" i="1" dirty="0"/>
              <a:t>Plán nákupu</a:t>
            </a:r>
            <a:r>
              <a:rPr lang="cs-CZ" sz="2000" dirty="0"/>
              <a:t>, specifikace, objednávky, DÚD,…)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cs-CZ" sz="2000" dirty="0"/>
              <a:t>Další (provozní dokumentace skladu – </a:t>
            </a:r>
            <a:r>
              <a:rPr lang="cs-CZ" sz="2000" i="1" dirty="0"/>
              <a:t>Kniha </a:t>
            </a:r>
            <a:r>
              <a:rPr lang="cs-CZ" sz="2000" i="1" dirty="0" err="1"/>
              <a:t>vz</a:t>
            </a:r>
            <a:r>
              <a:rPr lang="cs-CZ" sz="2000" i="1" dirty="0"/>
              <a:t>. 1</a:t>
            </a:r>
            <a:r>
              <a:rPr lang="cs-CZ" sz="2000" dirty="0"/>
              <a:t>, Zápůjční kniha, záznamníky,…)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9908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Způsob evidence materiálu v </a:t>
            </a:r>
            <a:r>
              <a:rPr lang="cs-CZ" dirty="0" err="1"/>
              <a:t>ačr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268761"/>
            <a:ext cx="8812088" cy="5328591"/>
          </a:xfrm>
        </p:spPr>
        <p:txBody>
          <a:bodyPr/>
          <a:lstStyle/>
          <a:p>
            <a:r>
              <a:rPr lang="cs-CZ" sz="2400" b="1" dirty="0"/>
              <a:t>FIS</a:t>
            </a:r>
            <a:r>
              <a:rPr lang="cs-CZ" sz="2400" dirty="0"/>
              <a:t>			(F</a:t>
            </a:r>
            <a:r>
              <a:rPr lang="cs-CZ" sz="2400" i="1" dirty="0"/>
              <a:t>inanční informační systém – </a:t>
            </a:r>
            <a:r>
              <a:rPr lang="cs-CZ" sz="1800" i="1" dirty="0"/>
              <a:t>Agentura finanční</a:t>
            </a:r>
            <a:r>
              <a:rPr lang="cs-CZ" sz="2400" i="1" dirty="0"/>
              <a:t>)</a:t>
            </a:r>
            <a:endParaRPr lang="cs-CZ" sz="2400" dirty="0"/>
          </a:p>
          <a:p>
            <a:r>
              <a:rPr lang="cs-CZ" sz="2400" b="1" dirty="0"/>
              <a:t>ISL</a:t>
            </a:r>
            <a:r>
              <a:rPr lang="cs-CZ" sz="2400" dirty="0"/>
              <a:t> 			</a:t>
            </a:r>
            <a:r>
              <a:rPr lang="cs-CZ" sz="2400" i="1" dirty="0"/>
              <a:t>(Informační systém logistiky – </a:t>
            </a:r>
            <a:r>
              <a:rPr lang="cs-CZ" sz="1800" i="1" dirty="0"/>
              <a:t>doplňková evidence „V“</a:t>
            </a:r>
            <a:r>
              <a:rPr lang="cs-CZ" sz="2400" i="1" dirty="0"/>
              <a:t>)</a:t>
            </a:r>
          </a:p>
          <a:p>
            <a:r>
              <a:rPr lang="cs-CZ" sz="2400" b="1" dirty="0"/>
              <a:t>NS</a:t>
            </a:r>
            <a:r>
              <a:rPr lang="cs-CZ" sz="2400" dirty="0"/>
              <a:t>			</a:t>
            </a:r>
            <a:r>
              <a:rPr lang="cs-CZ" sz="2400" i="1" dirty="0"/>
              <a:t>(Nákladové středisko – </a:t>
            </a:r>
            <a:r>
              <a:rPr lang="cs-CZ" sz="1800" i="1" dirty="0"/>
              <a:t>829700; 829711</a:t>
            </a:r>
            <a:r>
              <a:rPr lang="cs-CZ" sz="2400" i="1" dirty="0"/>
              <a:t>)</a:t>
            </a:r>
          </a:p>
          <a:p>
            <a:r>
              <a:rPr lang="cs-CZ" sz="2400" b="1" dirty="0"/>
              <a:t>MU</a:t>
            </a:r>
            <a:r>
              <a:rPr lang="cs-CZ" sz="2400" dirty="0"/>
              <a:t>    		</a:t>
            </a:r>
            <a:r>
              <a:rPr lang="cs-CZ" sz="2400" i="1" dirty="0"/>
              <a:t>(Majetkové uskupení – </a:t>
            </a:r>
            <a:r>
              <a:rPr lang="cs-CZ" sz="1800" i="1" dirty="0"/>
              <a:t>2.1; 2.3; 4.1</a:t>
            </a:r>
            <a:r>
              <a:rPr lang="cs-CZ" sz="2400" i="1" dirty="0"/>
              <a:t>)</a:t>
            </a:r>
          </a:p>
          <a:p>
            <a:r>
              <a:rPr lang="cs-CZ" sz="2400" b="1" dirty="0"/>
              <a:t>KČM</a:t>
            </a:r>
            <a:r>
              <a:rPr lang="cs-CZ" sz="2400" dirty="0"/>
              <a:t> 		</a:t>
            </a:r>
            <a:r>
              <a:rPr lang="cs-CZ" sz="2400" i="1" dirty="0"/>
              <a:t>(Katalogové číslo materiálu – </a:t>
            </a:r>
            <a:r>
              <a:rPr lang="cs-CZ" sz="1800" i="1" dirty="0"/>
              <a:t>0260000811327</a:t>
            </a:r>
            <a:r>
              <a:rPr lang="cs-CZ" sz="2400" i="1" dirty="0"/>
              <a:t>)</a:t>
            </a:r>
          </a:p>
          <a:p>
            <a:r>
              <a:rPr lang="cs-CZ" sz="2400" b="1" dirty="0" err="1"/>
              <a:t>Inv</a:t>
            </a:r>
            <a:r>
              <a:rPr lang="cs-CZ" sz="2400" b="1" dirty="0"/>
              <a:t>. č. </a:t>
            </a:r>
            <a:r>
              <a:rPr lang="cs-CZ" sz="2400" i="1" dirty="0"/>
              <a:t>		(A492H016G57D </a:t>
            </a:r>
            <a:r>
              <a:rPr lang="cs-CZ" sz="1800" i="1" dirty="0"/>
              <a:t>generuje FIS pro mat. dlouhodobého použití</a:t>
            </a:r>
            <a:r>
              <a:rPr lang="cs-CZ" sz="2400" i="1" dirty="0"/>
              <a:t>)</a:t>
            </a:r>
          </a:p>
          <a:p>
            <a:r>
              <a:rPr lang="cs-CZ" sz="2400" b="1" dirty="0"/>
              <a:t>Evč.</a:t>
            </a:r>
            <a:r>
              <a:rPr lang="cs-CZ" sz="2400" dirty="0"/>
              <a:t>			</a:t>
            </a:r>
            <a:r>
              <a:rPr lang="cs-CZ" sz="2400" i="1" dirty="0"/>
              <a:t>(Evidenční číslo – </a:t>
            </a:r>
            <a:r>
              <a:rPr lang="cs-CZ" sz="1800" i="1" dirty="0"/>
              <a:t>192300/0301/10122002</a:t>
            </a:r>
            <a:r>
              <a:rPr lang="cs-CZ" sz="2400" i="1" dirty="0"/>
              <a:t>) </a:t>
            </a:r>
          </a:p>
          <a:p>
            <a:r>
              <a:rPr lang="cs-CZ" sz="2400" b="1" i="1" dirty="0"/>
              <a:t>Výrobní číslo </a:t>
            </a:r>
            <a:r>
              <a:rPr lang="cs-CZ" sz="2400" i="1" dirty="0"/>
              <a:t>	(stejné jako Evč. nebo skutečné)</a:t>
            </a:r>
            <a:endParaRPr lang="cs-CZ" sz="2400" dirty="0"/>
          </a:p>
          <a:p>
            <a:r>
              <a:rPr lang="cs-CZ" sz="2400" b="1" dirty="0"/>
              <a:t>Mj. </a:t>
            </a:r>
            <a:r>
              <a:rPr lang="cs-CZ" sz="2400" dirty="0"/>
              <a:t>			</a:t>
            </a:r>
            <a:r>
              <a:rPr lang="cs-CZ" sz="2400" i="1" dirty="0"/>
              <a:t>(Měrné jednotky – </a:t>
            </a:r>
            <a:r>
              <a:rPr lang="cs-CZ" sz="1800" i="1" dirty="0"/>
              <a:t>600; 606</a:t>
            </a:r>
            <a:r>
              <a:rPr lang="cs-CZ" sz="2400" i="1" dirty="0"/>
              <a:t>)</a:t>
            </a:r>
          </a:p>
          <a:p>
            <a:r>
              <a:rPr lang="cs-CZ" sz="2400" b="1" dirty="0"/>
              <a:t>Název</a:t>
            </a:r>
            <a:r>
              <a:rPr lang="cs-CZ" sz="2400" dirty="0"/>
              <a:t>	 	</a:t>
            </a:r>
            <a:r>
              <a:rPr lang="cs-CZ" sz="2400" i="1" dirty="0"/>
              <a:t>Lano </a:t>
            </a:r>
            <a:r>
              <a:rPr lang="cs-CZ" sz="2400" i="1" dirty="0" err="1"/>
              <a:t>prac</a:t>
            </a:r>
            <a:r>
              <a:rPr lang="cs-CZ" sz="2400" i="1" dirty="0"/>
              <a:t>. stat.12/50m </a:t>
            </a:r>
            <a:r>
              <a:rPr lang="cs-CZ" sz="2400" b="1" i="1" dirty="0"/>
              <a:t>X</a:t>
            </a:r>
            <a:r>
              <a:rPr lang="cs-CZ" sz="2400" i="1" dirty="0"/>
              <a:t> Lano ke kruhu </a:t>
            </a:r>
            <a:r>
              <a:rPr lang="cs-CZ" sz="2400" b="1" i="1" dirty="0"/>
              <a:t>X</a:t>
            </a:r>
            <a:r>
              <a:rPr lang="cs-CZ" sz="2400" i="1" dirty="0"/>
              <a:t> Lano 			sportovní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2917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dokumentace k materiálu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196752"/>
            <a:ext cx="8686800" cy="504319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cs-CZ" sz="2800" dirty="0"/>
              <a:t>Dohoda o hmotné odpovědnosti</a:t>
            </a:r>
          </a:p>
          <a:p>
            <a:pPr>
              <a:buFont typeface="Arial" pitchFamily="34" charset="0"/>
              <a:buChar char="•"/>
            </a:pPr>
            <a:r>
              <a:rPr lang="cs-CZ" sz="2800" dirty="0">
                <a:hlinkClick r:id="rId3" action="ppaction://hlinkfile"/>
              </a:rPr>
              <a:t>DÚD</a:t>
            </a:r>
            <a:r>
              <a:rPr lang="cs-CZ" sz="2800" dirty="0"/>
              <a:t> </a:t>
            </a:r>
            <a:r>
              <a:rPr lang="cs-CZ" sz="2000" i="1" dirty="0"/>
              <a:t>(Deník účetních dokladů)</a:t>
            </a:r>
          </a:p>
          <a:p>
            <a:pPr>
              <a:buFont typeface="Arial" pitchFamily="34" charset="0"/>
              <a:buChar char="•"/>
            </a:pPr>
            <a:r>
              <a:rPr lang="cs-CZ" sz="2800" dirty="0"/>
              <a:t>Kniha </a:t>
            </a:r>
            <a:r>
              <a:rPr lang="cs-CZ" sz="2800" dirty="0" err="1"/>
              <a:t>vz</a:t>
            </a:r>
            <a:r>
              <a:rPr lang="cs-CZ" sz="2800" dirty="0"/>
              <a:t>. 1 +</a:t>
            </a:r>
            <a:r>
              <a:rPr lang="cs-CZ" sz="2000" i="1" dirty="0"/>
              <a:t> </a:t>
            </a:r>
            <a:r>
              <a:rPr lang="cs-CZ" sz="2800" b="1" dirty="0"/>
              <a:t>ISL</a:t>
            </a:r>
          </a:p>
          <a:p>
            <a:pPr>
              <a:buFont typeface="Arial" pitchFamily="34" charset="0"/>
              <a:buChar char="•"/>
            </a:pPr>
            <a:r>
              <a:rPr lang="cs-CZ" sz="2800" dirty="0"/>
              <a:t>Přehled o Inventárních a Výrobních číslech</a:t>
            </a:r>
          </a:p>
          <a:p>
            <a:pPr>
              <a:buFont typeface="Arial" pitchFamily="34" charset="0"/>
              <a:buChar char="•"/>
            </a:pPr>
            <a:r>
              <a:rPr lang="cs-CZ" sz="2800" dirty="0"/>
              <a:t>Evidenční karty materiálu</a:t>
            </a:r>
          </a:p>
          <a:p>
            <a:pPr>
              <a:buFont typeface="Arial" pitchFamily="34" charset="0"/>
              <a:buChar char="•"/>
            </a:pPr>
            <a:r>
              <a:rPr lang="cs-CZ" sz="2800" dirty="0"/>
              <a:t>Plán nákupu na dané období</a:t>
            </a:r>
          </a:p>
          <a:p>
            <a:pPr>
              <a:buFont typeface="Arial" pitchFamily="34" charset="0"/>
              <a:buChar char="•"/>
            </a:pPr>
            <a:r>
              <a:rPr lang="cs-CZ" sz="2800" dirty="0">
                <a:hlinkClick r:id="rId4" action="ppaction://hlinkfile"/>
              </a:rPr>
              <a:t>Specifikace nákupu</a:t>
            </a:r>
            <a:endParaRPr lang="cs-CZ" sz="2800" dirty="0"/>
          </a:p>
          <a:p>
            <a:pPr>
              <a:buFont typeface="Arial" pitchFamily="34" charset="0"/>
              <a:buChar char="•"/>
            </a:pPr>
            <a:r>
              <a:rPr lang="cs-CZ" sz="2800" dirty="0"/>
              <a:t>Objednávka </a:t>
            </a:r>
            <a:r>
              <a:rPr lang="cs-CZ" sz="2800" i="1" dirty="0"/>
              <a:t>(podpis VÚ, Agentury Finanční)</a:t>
            </a:r>
          </a:p>
          <a:p>
            <a:pPr>
              <a:buFont typeface="Arial" pitchFamily="34" charset="0"/>
              <a:buChar char="•"/>
            </a:pPr>
            <a:r>
              <a:rPr lang="cs-CZ" sz="2800" dirty="0"/>
              <a:t>Plán oprav obnovy a revizí materiálu</a:t>
            </a:r>
          </a:p>
          <a:p>
            <a:pPr>
              <a:buFont typeface="Arial" pitchFamily="34" charset="0"/>
              <a:buChar char="•"/>
            </a:pPr>
            <a:r>
              <a:rPr lang="cs-CZ" sz="2800" dirty="0"/>
              <a:t>Skladová dokumentace – Log-10-3</a:t>
            </a:r>
          </a:p>
          <a:p>
            <a:pPr>
              <a:buFont typeface="Arial" pitchFamily="34" charset="0"/>
              <a:buChar char="•"/>
            </a:pPr>
            <a:endParaRPr lang="cs-CZ" sz="2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02622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Kontrolní otázky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V jakém systému je vedena evidence materiálu v resortu?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Kdo má materiál útvaru na starost?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Jaké dokumenty jsou pro evidenci </a:t>
            </a:r>
            <a:r>
              <a:rPr lang="cs-CZ"/>
              <a:t>a vedení </a:t>
            </a:r>
            <a:r>
              <a:rPr lang="cs-CZ" dirty="0"/>
              <a:t>materiálového hospodářství nezbytné?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87867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A110DDF-1CF7-2218-058D-BCEA3817E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zdroje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4F13AB6-0A9A-9A9B-DDA8-51F167F7DC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Všeob-P-35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NVMO č. 12/2011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Log-10-3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Organizační rozkaz útvaru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E541256-04EE-CA65-AAF6-45C9D0A16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3381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95536" y="2710681"/>
            <a:ext cx="8458200" cy="1222375"/>
          </a:xfrm>
        </p:spPr>
        <p:txBody>
          <a:bodyPr/>
          <a:lstStyle/>
          <a:p>
            <a:r>
              <a:rPr lang="cs-CZ" dirty="0"/>
              <a:t>děkuji za pozornost</a:t>
            </a: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8</a:t>
            </a:fld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Urbanistický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335</TotalTime>
  <Words>369</Words>
  <Application>Microsoft Office PowerPoint</Application>
  <PresentationFormat>Předvádění na obrazovce (4:3)</PresentationFormat>
  <Paragraphs>61</Paragraphs>
  <Slides>8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4" baseType="lpstr">
      <vt:lpstr>Arial</vt:lpstr>
      <vt:lpstr>Calibri</vt:lpstr>
      <vt:lpstr>Franklin Gothic Book</vt:lpstr>
      <vt:lpstr>Wingdings</vt:lpstr>
      <vt:lpstr>Wingdings 2</vt:lpstr>
      <vt:lpstr>Cesta</vt:lpstr>
      <vt:lpstr>teorie a didaktika tv v AČR</vt:lpstr>
      <vt:lpstr>Cíl, forma, kontrolní otázky</vt:lpstr>
      <vt:lpstr>Legislativa pro práci s materiálem</vt:lpstr>
      <vt:lpstr>Způsob evidence materiálu v ačr</vt:lpstr>
      <vt:lpstr>dokumentace k materiálu</vt:lpstr>
      <vt:lpstr>Kontrolní otázky</vt:lpstr>
      <vt:lpstr>zdroje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Ladyk</dc:creator>
  <cp:lastModifiedBy>Vladimír Michalička</cp:lastModifiedBy>
  <cp:revision>132</cp:revision>
  <dcterms:modified xsi:type="dcterms:W3CDTF">2022-10-24T07:34:07Z</dcterms:modified>
</cp:coreProperties>
</file>