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78" r:id="rId4"/>
    <p:sldId id="279" r:id="rId5"/>
    <p:sldId id="280" r:id="rId6"/>
    <p:sldId id="275" r:id="rId7"/>
    <p:sldId id="257" r:id="rId8"/>
    <p:sldId id="258" r:id="rId9"/>
    <p:sldId id="260" r:id="rId10"/>
    <p:sldId id="261" r:id="rId11"/>
    <p:sldId id="262" r:id="rId12"/>
    <p:sldId id="259" r:id="rId13"/>
    <p:sldId id="276" r:id="rId14"/>
    <p:sldId id="277" r:id="rId15"/>
    <p:sldId id="263" r:id="rId16"/>
    <p:sldId id="268" r:id="rId17"/>
    <p:sldId id="269" r:id="rId18"/>
    <p:sldId id="264" r:id="rId19"/>
    <p:sldId id="281" r:id="rId20"/>
    <p:sldId id="272" r:id="rId21"/>
    <p:sldId id="270" r:id="rId22"/>
    <p:sldId id="271" r:id="rId23"/>
    <p:sldId id="266" r:id="rId24"/>
    <p:sldId id="273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pos="3840" userDrawn="1">
          <p15:clr>
            <a:srgbClr val="A4A3A4"/>
          </p15:clr>
        </p15:guide>
        <p15:guide id="2" orient="horz" pos="17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80" d="100"/>
          <a:sy n="80" d="100"/>
        </p:scale>
        <p:origin x="-84" y="-480"/>
      </p:cViewPr>
      <p:guideLst>
        <p:guide orient="horz" pos="179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19BC-4B07-4114-B3BE-72EB152A0E67}" type="datetimeFigureOut">
              <a:rPr lang="cs-CZ" smtClean="0"/>
              <a:t>20.9.2018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22817-8DF0-49F7-8EBA-557FB0844D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858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19BC-4B07-4114-B3BE-72EB152A0E67}" type="datetimeFigureOut">
              <a:rPr lang="cs-CZ" smtClean="0"/>
              <a:t>20.9.2018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22817-8DF0-49F7-8EBA-557FB0844D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91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19BC-4B07-4114-B3BE-72EB152A0E67}" type="datetimeFigureOut">
              <a:rPr lang="cs-CZ" smtClean="0"/>
              <a:t>20.9.2018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22817-8DF0-49F7-8EBA-557FB0844D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7560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19BC-4B07-4114-B3BE-72EB152A0E67}" type="datetimeFigureOut">
              <a:rPr lang="cs-CZ" smtClean="0"/>
              <a:t>20.9.2018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22817-8DF0-49F7-8EBA-557FB0844D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118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19BC-4B07-4114-B3BE-72EB152A0E67}" type="datetimeFigureOut">
              <a:rPr lang="cs-CZ" smtClean="0"/>
              <a:t>20.9.2018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22817-8DF0-49F7-8EBA-557FB0844D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402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19BC-4B07-4114-B3BE-72EB152A0E67}" type="datetimeFigureOut">
              <a:rPr lang="cs-CZ" smtClean="0"/>
              <a:t>20.9.2018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22817-8DF0-49F7-8EBA-557FB0844D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96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19BC-4B07-4114-B3BE-72EB152A0E67}" type="datetimeFigureOut">
              <a:rPr lang="cs-CZ" smtClean="0"/>
              <a:t>20.9.2018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22817-8DF0-49F7-8EBA-557FB0844D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525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19BC-4B07-4114-B3BE-72EB152A0E67}" type="datetimeFigureOut">
              <a:rPr lang="cs-CZ" smtClean="0"/>
              <a:t>20.9.2018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22817-8DF0-49F7-8EBA-557FB0844D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822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19BC-4B07-4114-B3BE-72EB152A0E67}" type="datetimeFigureOut">
              <a:rPr lang="cs-CZ" smtClean="0"/>
              <a:t>20.9.2018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22817-8DF0-49F7-8EBA-557FB0844D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91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19BC-4B07-4114-B3BE-72EB152A0E67}" type="datetimeFigureOut">
              <a:rPr lang="cs-CZ" smtClean="0"/>
              <a:t>20.9.2018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22817-8DF0-49F7-8EBA-557FB0844D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03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19BC-4B07-4114-B3BE-72EB152A0E67}" type="datetimeFigureOut">
              <a:rPr lang="cs-CZ" smtClean="0"/>
              <a:t>20.9.2018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22817-8DF0-49F7-8EBA-557FB0844D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72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E19BC-4B07-4114-B3BE-72EB152A0E67}" type="datetimeFigureOut">
              <a:rPr lang="cs-CZ" smtClean="0"/>
              <a:t>20.9.2018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22817-8DF0-49F7-8EBA-557FB0844D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201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Creative_Commons" TargetMode="External"/><Relationship Id="rId7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l1.cuni.cz/course/view.php?id=635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E-learnin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026367"/>
            <a:ext cx="9144000" cy="343479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8000" b="1" i="1" dirty="0" smtClean="0">
                <a:solidFill>
                  <a:schemeClr val="accent1">
                    <a:lumMod val="75000"/>
                  </a:schemeClr>
                </a:solidFill>
              </a:rPr>
              <a:t>E- </a:t>
            </a:r>
            <a:r>
              <a:rPr lang="cs-CZ" sz="8000" b="1" i="1" dirty="0" err="1" smtClean="0">
                <a:solidFill>
                  <a:schemeClr val="accent1">
                    <a:lumMod val="75000"/>
                  </a:schemeClr>
                </a:solidFill>
              </a:rPr>
              <a:t>learning</a:t>
            </a:r>
            <a:r>
              <a:rPr lang="cs-CZ" sz="80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8000" b="1" i="1" dirty="0" smtClean="0">
                <a:solidFill>
                  <a:schemeClr val="accent1">
                    <a:lumMod val="75000"/>
                  </a:schemeClr>
                </a:solidFill>
              </a:rPr>
              <a:t>-  jeho možnosti a </a:t>
            </a:r>
            <a:r>
              <a:rPr lang="cs-CZ" sz="8000" b="1" i="1" dirty="0" err="1" smtClean="0">
                <a:solidFill>
                  <a:schemeClr val="accent1">
                    <a:lumMod val="75000"/>
                  </a:schemeClr>
                </a:solidFill>
              </a:rPr>
              <a:t>využití</a:t>
            </a:r>
            <a:r>
              <a:rPr lang="cs-CZ" sz="4000" b="1" i="1" dirty="0" err="1" smtClean="0">
                <a:solidFill>
                  <a:schemeClr val="bg1"/>
                </a:solidFill>
              </a:rPr>
              <a:t>mm</a:t>
            </a:r>
            <a:r>
              <a:rPr lang="cs-CZ" b="1" i="1" dirty="0" smtClean="0"/>
              <a:t/>
            </a:r>
            <a:br>
              <a:rPr lang="cs-CZ" b="1" i="1" dirty="0" smtClean="0"/>
            </a:br>
            <a:r>
              <a:rPr lang="cs-CZ" sz="2200" b="1" i="1" dirty="0" smtClean="0">
                <a:solidFill>
                  <a:schemeClr val="bg1"/>
                </a:solidFill>
              </a:rPr>
              <a:t>m</a:t>
            </a:r>
            <a:r>
              <a:rPr lang="cs-CZ" b="1" i="1" dirty="0" smtClean="0"/>
              <a:t/>
            </a:r>
            <a:br>
              <a:rPr lang="cs-CZ" b="1" i="1" dirty="0" smtClean="0"/>
            </a:br>
            <a:r>
              <a:rPr lang="cs-CZ" sz="4900" dirty="0" smtClean="0"/>
              <a:t>Projekt ESF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090844"/>
            <a:ext cx="9144000" cy="1992715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151064"/>
            <a:ext cx="9144000" cy="202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4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Výhody e-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learningu</a:t>
            </a:r>
            <a:endParaRPr lang="cs-CZ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55093"/>
          </a:xfrm>
        </p:spPr>
        <p:txBody>
          <a:bodyPr>
            <a:normAutofit lnSpcReduction="10000"/>
          </a:bodyPr>
          <a:lstStyle/>
          <a:p>
            <a:r>
              <a:rPr lang="cs-CZ" sz="3200" dirty="0" smtClean="0"/>
              <a:t>Neomezený přístup k výukovým materiálům</a:t>
            </a:r>
          </a:p>
          <a:p>
            <a:r>
              <a:rPr lang="cs-CZ" sz="3200" dirty="0" smtClean="0"/>
              <a:t>Možnost vlastního tempa výuky</a:t>
            </a:r>
          </a:p>
          <a:p>
            <a:r>
              <a:rPr lang="cs-CZ" sz="3200" dirty="0" smtClean="0"/>
              <a:t>Snadná zapamatovatelnost informací</a:t>
            </a:r>
          </a:p>
          <a:p>
            <a:r>
              <a:rPr lang="cs-CZ" sz="3200" dirty="0" smtClean="0"/>
              <a:t>Aktuálnost informací</a:t>
            </a:r>
          </a:p>
          <a:p>
            <a:r>
              <a:rPr lang="cs-CZ" sz="3200" dirty="0" smtClean="0"/>
              <a:t>Možnost integrace dalšího vzdělávacího obsahu do LMS</a:t>
            </a:r>
          </a:p>
          <a:p>
            <a:r>
              <a:rPr lang="cs-CZ" sz="3200" dirty="0" smtClean="0"/>
              <a:t>Interaktivita obsahu e-</a:t>
            </a:r>
            <a:r>
              <a:rPr lang="cs-CZ" sz="3200" dirty="0" err="1" smtClean="0"/>
              <a:t>learningového</a:t>
            </a:r>
            <a:r>
              <a:rPr lang="cs-CZ" sz="3200" dirty="0" smtClean="0"/>
              <a:t> kurzu</a:t>
            </a:r>
          </a:p>
          <a:p>
            <a:r>
              <a:rPr lang="cs-CZ" sz="3200" dirty="0" smtClean="0"/>
              <a:t>Pokročilé nástroje ověřování znalostí</a:t>
            </a:r>
          </a:p>
          <a:p>
            <a:r>
              <a:rPr lang="cs-CZ" sz="3200" dirty="0" smtClean="0"/>
              <a:t>Spolupráce a komunikace</a:t>
            </a:r>
          </a:p>
          <a:p>
            <a:pPr marL="3657600" lvl="8" indent="0">
              <a:buNone/>
            </a:pPr>
            <a:r>
              <a:rPr lang="cs-CZ" sz="2200" dirty="0" smtClean="0"/>
              <a:t>				[</a:t>
            </a:r>
            <a:r>
              <a:rPr lang="cs-CZ" sz="2200" dirty="0"/>
              <a:t>2, str. 35 - 36]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8768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Nevýhody e-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learningu</a:t>
            </a:r>
            <a:endParaRPr lang="cs-CZ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/>
              <a:t>Vysoká počáteční investice a náročnost tvorby kurzů</a:t>
            </a:r>
          </a:p>
          <a:p>
            <a:r>
              <a:rPr lang="cs-CZ" sz="3600" dirty="0" smtClean="0"/>
              <a:t>Nedostatečná standardizace kurzů a jejich obsahu</a:t>
            </a:r>
          </a:p>
          <a:p>
            <a:r>
              <a:rPr lang="cs-CZ" sz="3600" dirty="0" smtClean="0"/>
              <a:t>Nevhodnost e-</a:t>
            </a:r>
            <a:r>
              <a:rPr lang="cs-CZ" sz="3600" dirty="0" err="1" smtClean="0"/>
              <a:t>learningu</a:t>
            </a:r>
            <a:r>
              <a:rPr lang="cs-CZ" sz="3600" dirty="0" smtClean="0"/>
              <a:t> pro určitou skupinu studentů a druhy vzdělávacího obsahu</a:t>
            </a:r>
          </a:p>
          <a:p>
            <a:r>
              <a:rPr lang="cs-CZ" sz="3600" dirty="0" smtClean="0"/>
              <a:t>Odmítavý postoj k novým technologiím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42298" y="4837083"/>
            <a:ext cx="551997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8"/>
            <a:r>
              <a:rPr lang="cs-CZ" sz="2200" dirty="0"/>
              <a:t>[2, str. </a:t>
            </a:r>
            <a:r>
              <a:rPr lang="cs-CZ" sz="2200" dirty="0" smtClean="0"/>
              <a:t>36 </a:t>
            </a:r>
            <a:r>
              <a:rPr lang="cs-CZ" sz="2200" dirty="0"/>
              <a:t>- </a:t>
            </a:r>
            <a:r>
              <a:rPr lang="cs-CZ" sz="2200" dirty="0" smtClean="0"/>
              <a:t>37]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531761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Vhodné použití ITC ve výuce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438279"/>
            <a:ext cx="10515600" cy="3703441"/>
          </a:xfrm>
        </p:spPr>
        <p:txBody>
          <a:bodyPr>
            <a:normAutofit/>
          </a:bodyPr>
          <a:lstStyle/>
          <a:p>
            <a:r>
              <a:rPr lang="cs-CZ" dirty="0" smtClean="0"/>
              <a:t>Využití výukového appletu „Váhy“ pro získání vhledu do problematiky  rovnic ve výuce matematiky v 8.roníku ZŠ</a:t>
            </a:r>
          </a:p>
          <a:p>
            <a:pPr marL="0" indent="0">
              <a:buNone/>
            </a:pPr>
            <a:r>
              <a:rPr lang="cs-CZ" sz="1200" dirty="0" smtClean="0"/>
              <a:t>https</a:t>
            </a:r>
            <a:r>
              <a:rPr lang="cs-CZ" sz="1200" dirty="0"/>
              <a:t>://</a:t>
            </a:r>
            <a:r>
              <a:rPr lang="cs-CZ" sz="1200" dirty="0" smtClean="0"/>
              <a:t>www.pbslearningmedia.org/asset/mgbh_int_balance/</a:t>
            </a:r>
          </a:p>
          <a:p>
            <a:pPr marL="0" indent="0">
              <a:buNone/>
            </a:pPr>
            <a:r>
              <a:rPr lang="cs-CZ" sz="1200" dirty="0"/>
              <a:t>http://nlvm.usu.edu/en/nav/frames_asid_324_g_3_t_2.html?open=instructions&amp;from=topic_t_2.htm</a:t>
            </a:r>
            <a:endParaRPr lang="cs-CZ" sz="1200" dirty="0" smtClean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 smtClean="0"/>
          </a:p>
          <a:p>
            <a:r>
              <a:rPr lang="cs-CZ" dirty="0" smtClean="0"/>
              <a:t>Promítání neinteraktivní elektronické učebnice projektorem, žáci májí k dispozici i tištěnou verzi učebnice.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4219" y="1385769"/>
            <a:ext cx="676656" cy="666990"/>
          </a:xfrm>
          <a:prstGeom prst="rect">
            <a:avLst/>
          </a:prstGeom>
        </p:spPr>
      </p:pic>
      <p:sp>
        <p:nvSpPr>
          <p:cNvPr id="7" name="Oválný bublinový popisek 6"/>
          <p:cNvSpPr/>
          <p:nvPr/>
        </p:nvSpPr>
        <p:spPr>
          <a:xfrm>
            <a:off x="7148946" y="834388"/>
            <a:ext cx="3920837" cy="1459682"/>
          </a:xfrm>
          <a:prstGeom prst="wedgeEllipseCallou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Toto využití ITC je vhodné, protože pomáhá splnit výukové cíle a má přidanou hodnotu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Oválný bublinový popisek 7"/>
          <p:cNvSpPr/>
          <p:nvPr/>
        </p:nvSpPr>
        <p:spPr>
          <a:xfrm>
            <a:off x="7460672" y="3061795"/>
            <a:ext cx="3913909" cy="1343830"/>
          </a:xfrm>
          <a:prstGeom prst="wedgeEllipseCallou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Není vhodné, když budou žáci sledovat výuku z papírových učebnic bude to mít stejný efekt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838200" y="1503024"/>
            <a:ext cx="52943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i="1" dirty="0"/>
              <a:t>Vhodné použití ITC ve </a:t>
            </a:r>
            <a:r>
              <a:rPr lang="cs-CZ" sz="2800" i="1" dirty="0" smtClean="0"/>
              <a:t>výuce </a:t>
            </a:r>
            <a:endParaRPr lang="cs-CZ" sz="2800" i="1" dirty="0"/>
          </a:p>
        </p:txBody>
      </p:sp>
      <p:sp>
        <p:nvSpPr>
          <p:cNvPr id="11" name="Obdélník 10"/>
          <p:cNvSpPr/>
          <p:nvPr/>
        </p:nvSpPr>
        <p:spPr>
          <a:xfrm>
            <a:off x="788644" y="3882405"/>
            <a:ext cx="53934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i="1" dirty="0" smtClean="0"/>
              <a:t>Nevhodné použití          </a:t>
            </a:r>
            <a:endParaRPr lang="cs-CZ" sz="2800" i="1" dirty="0"/>
          </a:p>
        </p:txBody>
      </p:sp>
      <p:sp>
        <p:nvSpPr>
          <p:cNvPr id="13" name="Násobení 12"/>
          <p:cNvSpPr/>
          <p:nvPr/>
        </p:nvSpPr>
        <p:spPr>
          <a:xfrm>
            <a:off x="4978771" y="3774689"/>
            <a:ext cx="832104" cy="630936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799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6747" y="268143"/>
            <a:ext cx="10515600" cy="1325563"/>
          </a:xfrm>
        </p:spPr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Různé typy kurzů v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Moodlu</a:t>
            </a:r>
            <a:endParaRPr lang="cs-CZ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9092" y="2120179"/>
            <a:ext cx="4334140" cy="442443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798" y="2120179"/>
            <a:ext cx="3581400" cy="4248150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976747" y="1593706"/>
            <a:ext cx="92735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 smtClean="0"/>
              <a:t>Kurz obsahující pouze textové dokumenty v podobě prezentací</a:t>
            </a:r>
          </a:p>
        </p:txBody>
      </p:sp>
    </p:spTree>
    <p:extLst>
      <p:ext uri="{BB962C8B-B14F-4D97-AF65-F5344CB8AC3E}">
        <p14:creationId xmlns:p14="http://schemas.microsoft.com/office/powerpoint/2010/main" val="112833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Kurz vytvořený s využitím různých modulů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58021" r="27285" b="3452"/>
          <a:stretch/>
        </p:blipFill>
        <p:spPr>
          <a:xfrm>
            <a:off x="6132513" y="3743541"/>
            <a:ext cx="5693871" cy="247714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r="37699" b="29287"/>
          <a:stretch/>
        </p:blipFill>
        <p:spPr>
          <a:xfrm>
            <a:off x="838200" y="1690688"/>
            <a:ext cx="4325216" cy="1772948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4"/>
          <a:srcRect l="604" t="-2280" r="34828" b="50392"/>
          <a:stretch/>
        </p:blipFill>
        <p:spPr>
          <a:xfrm>
            <a:off x="658091" y="3604996"/>
            <a:ext cx="5337846" cy="1895258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 rotWithShape="1">
          <a:blip r:embed="rId4"/>
          <a:srcRect t="39897" r="29854" b="3149"/>
          <a:stretch/>
        </p:blipFill>
        <p:spPr>
          <a:xfrm>
            <a:off x="6292061" y="1531359"/>
            <a:ext cx="4823979" cy="173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12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Historie e-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learningu</a:t>
            </a:r>
            <a:endParaRPr lang="cs-CZ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Vznikl na Univerzitě v Illinois v 60. letech 20. stol. Už tehdy obsahoval diskuzní fóra, e-mailovou komunikaci, testování, vzdělávací on-line hry.</a:t>
            </a:r>
          </a:p>
          <a:p>
            <a:r>
              <a:rPr lang="cs-CZ" sz="3200" dirty="0" smtClean="0"/>
              <a:t>1982 New Hampshire počítačové vzdělávací centrum</a:t>
            </a:r>
          </a:p>
          <a:p>
            <a:r>
              <a:rPr lang="cs-CZ" sz="3200" dirty="0" smtClean="0"/>
              <a:t>1988 Open Univerzity Velká Británie – vzdělávání pomocí nových technologií, každoročně zpřístupněn kurz                        o informačních technologiích.</a:t>
            </a:r>
            <a:endParaRPr lang="cs-CZ" sz="3200" dirty="0"/>
          </a:p>
          <a:p>
            <a:pPr marL="3657600" lvl="8" indent="0">
              <a:lnSpc>
                <a:spcPct val="100000"/>
              </a:lnSpc>
              <a:buNone/>
            </a:pPr>
            <a:r>
              <a:rPr lang="cs-CZ" sz="3200" dirty="0" smtClean="0"/>
              <a:t>	</a:t>
            </a:r>
            <a:r>
              <a:rPr lang="cs-CZ" sz="2200" dirty="0" smtClean="0"/>
              <a:t>			[</a:t>
            </a:r>
            <a:r>
              <a:rPr lang="cs-CZ" sz="2200" dirty="0"/>
              <a:t>podle 2, str. 42 - 43]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97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Rozmach e-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learningu</a:t>
            </a:r>
            <a:endParaRPr lang="cs-CZ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Počátek 90. let 20. stol. v návaznosti na rozvoj internetu.</a:t>
            </a:r>
          </a:p>
          <a:p>
            <a:r>
              <a:rPr lang="cs-CZ" dirty="0" smtClean="0"/>
              <a:t>Velké investice do e-</a:t>
            </a:r>
            <a:r>
              <a:rPr lang="cs-CZ" dirty="0" err="1" smtClean="0"/>
              <a:t>learningu</a:t>
            </a:r>
            <a:r>
              <a:rPr lang="cs-CZ" dirty="0" smtClean="0"/>
              <a:t> na VŠ v USA</a:t>
            </a:r>
          </a:p>
          <a:p>
            <a:r>
              <a:rPr lang="cs-CZ" dirty="0" smtClean="0"/>
              <a:t>Problém – nízká úroveň počítačové gramotnosti</a:t>
            </a:r>
          </a:p>
          <a:p>
            <a:r>
              <a:rPr lang="cs-CZ" dirty="0" smtClean="0"/>
              <a:t>Základní prvek ve výuce výukový kurz</a:t>
            </a:r>
          </a:p>
          <a:p>
            <a:r>
              <a:rPr lang="cs-CZ" dirty="0" smtClean="0"/>
              <a:t>Léto 1994 – 1. Virtuální letní škola (experimentální výuka z domova)</a:t>
            </a:r>
          </a:p>
          <a:p>
            <a:pPr marL="0" indent="0">
              <a:buNone/>
            </a:pPr>
            <a:r>
              <a:rPr lang="cs-CZ" dirty="0" smtClean="0"/>
              <a:t>   součástí byly diskuze, rešerše, prohlížení publikací, skupinové projekty</a:t>
            </a:r>
          </a:p>
          <a:p>
            <a:r>
              <a:rPr lang="cs-CZ" dirty="0" smtClean="0"/>
              <a:t>1994/1995 CALCampus.com – 1. škola zcela on-line</a:t>
            </a:r>
          </a:p>
          <a:p>
            <a:r>
              <a:rPr lang="cs-CZ" dirty="0" smtClean="0"/>
              <a:t>1997 – e-</a:t>
            </a:r>
            <a:r>
              <a:rPr lang="cs-CZ" dirty="0" err="1" smtClean="0"/>
              <a:t>learningový</a:t>
            </a:r>
            <a:r>
              <a:rPr lang="cs-CZ" dirty="0" smtClean="0"/>
              <a:t> web </a:t>
            </a:r>
            <a:r>
              <a:rPr lang="cs-CZ" dirty="0" err="1" smtClean="0"/>
              <a:t>WebCT</a:t>
            </a:r>
            <a:endParaRPr lang="cs-CZ" dirty="0" smtClean="0"/>
          </a:p>
          <a:p>
            <a:pPr marL="3657600" lvl="8" indent="0">
              <a:lnSpc>
                <a:spcPct val="100000"/>
              </a:lnSpc>
              <a:buNone/>
            </a:pPr>
            <a:r>
              <a:rPr lang="cs-CZ" dirty="0" smtClean="0"/>
              <a:t>												</a:t>
            </a:r>
            <a:r>
              <a:rPr lang="cs-CZ" sz="2200" dirty="0" smtClean="0"/>
              <a:t>[podle 2</a:t>
            </a:r>
            <a:r>
              <a:rPr lang="cs-CZ" sz="2200" dirty="0"/>
              <a:t>, str. </a:t>
            </a:r>
            <a:r>
              <a:rPr lang="cs-CZ" sz="2200" dirty="0" smtClean="0"/>
              <a:t>43]</a:t>
            </a:r>
            <a:endParaRPr lang="cs-CZ" sz="2200" dirty="0"/>
          </a:p>
          <a:p>
            <a:pPr marL="3657600" lvl="8" indent="0">
              <a:lnSpc>
                <a:spcPct val="100000"/>
              </a:lnSpc>
              <a:buNone/>
            </a:pP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284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12371"/>
            <a:ext cx="10515600" cy="1325563"/>
          </a:xfrm>
        </p:spPr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Vznik LMS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Moodle</a:t>
            </a:r>
            <a:endParaRPr lang="cs-CZ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roce 1999 vznikl systém pro řízení výuky LMS – </a:t>
            </a:r>
            <a:r>
              <a:rPr lang="cs-CZ" dirty="0" err="1" smtClean="0"/>
              <a:t>learning</a:t>
            </a:r>
            <a:r>
              <a:rPr lang="cs-CZ" dirty="0" smtClean="0"/>
              <a:t> management </a:t>
            </a:r>
            <a:r>
              <a:rPr lang="cs-CZ" dirty="0" err="1" smtClean="0"/>
              <a:t>system</a:t>
            </a:r>
            <a:endParaRPr lang="cs-CZ" dirty="0" smtClean="0"/>
          </a:p>
          <a:p>
            <a:r>
              <a:rPr lang="cs-CZ" dirty="0" smtClean="0"/>
              <a:t>Nonstop dostupnost prostřednictvím internetu</a:t>
            </a:r>
          </a:p>
          <a:p>
            <a:r>
              <a:rPr lang="cs-CZ" dirty="0" smtClean="0"/>
              <a:t>Systém řeší administrativu a organizaci výuky</a:t>
            </a:r>
          </a:p>
          <a:p>
            <a:r>
              <a:rPr lang="cs-CZ" dirty="0" smtClean="0"/>
              <a:t>Obsahuje nástroje pro komunikaci, zpřístupňuje studijní materiály, nástroje pro hodnocení studentů a zpětnou vazbu</a:t>
            </a:r>
          </a:p>
          <a:p>
            <a:r>
              <a:rPr lang="cs-CZ" dirty="0" smtClean="0"/>
              <a:t>V roce 2001 byl vyvinut e-</a:t>
            </a:r>
            <a:r>
              <a:rPr lang="cs-CZ" dirty="0" err="1" smtClean="0"/>
              <a:t>learningový</a:t>
            </a:r>
            <a:r>
              <a:rPr lang="cs-CZ" dirty="0" smtClean="0"/>
              <a:t> software Moodle.com</a:t>
            </a:r>
          </a:p>
          <a:p>
            <a:r>
              <a:rPr lang="cs-CZ" dirty="0" smtClean="0"/>
              <a:t>E- </a:t>
            </a:r>
            <a:r>
              <a:rPr lang="cs-CZ" dirty="0" err="1" smtClean="0"/>
              <a:t>learning</a:t>
            </a:r>
            <a:r>
              <a:rPr lang="cs-CZ" dirty="0" smtClean="0"/>
              <a:t> je velice vhodná forma distančního studia</a:t>
            </a:r>
          </a:p>
          <a:p>
            <a:r>
              <a:rPr lang="cs-CZ" dirty="0" smtClean="0"/>
              <a:t>Patří mezi nejefektivnější formy výuky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775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E-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learning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a autorská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1627" y="1690688"/>
            <a:ext cx="11468746" cy="472877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Podle § 11 autorského zákona je autorské právo, právo osobnostní, které má absolutní právní povahu a je nepromlčitelné. Může se vztahovat na jakékoliv vědecké, literární či umělecké dílo. Autorské právo trvá po celý život autora a ještě 70 let po jeho smrti.</a:t>
            </a:r>
          </a:p>
          <a:p>
            <a:pPr marL="0" indent="0">
              <a:buNone/>
            </a:pPr>
            <a:endParaRPr lang="cs-CZ" sz="900" dirty="0" smtClean="0"/>
          </a:p>
          <a:p>
            <a:pPr marL="0" indent="0">
              <a:buNone/>
            </a:pPr>
            <a:r>
              <a:rPr lang="cs-CZ" dirty="0" smtClean="0"/>
              <a:t>Příklady autorských děl:</a:t>
            </a:r>
          </a:p>
          <a:p>
            <a:pPr marL="0" indent="0">
              <a:buNone/>
            </a:pPr>
            <a:r>
              <a:rPr lang="cs-CZ" dirty="0" smtClean="0"/>
              <a:t>Slogan na reklamním letáku</a:t>
            </a:r>
          </a:p>
          <a:p>
            <a:pPr marL="0" indent="0">
              <a:buNone/>
            </a:pPr>
            <a:r>
              <a:rPr lang="cs-CZ" dirty="0" smtClean="0"/>
              <a:t>Jména populárních filmových a literárních postav (</a:t>
            </a:r>
            <a:r>
              <a:rPr lang="cs-CZ" dirty="0" err="1"/>
              <a:t>M</a:t>
            </a:r>
            <a:r>
              <a:rPr lang="cs-CZ" dirty="0" err="1" smtClean="0"/>
              <a:t>ickey</a:t>
            </a:r>
            <a:r>
              <a:rPr lang="cs-CZ" dirty="0" smtClean="0"/>
              <a:t> Mouse, Krteček, Rumcajs)</a:t>
            </a:r>
          </a:p>
          <a:p>
            <a:pPr marL="0" indent="0">
              <a:buNone/>
            </a:pPr>
            <a:r>
              <a:rPr lang="cs-CZ" dirty="0" smtClean="0"/>
              <a:t>Novinové články, rozhovory, básně. Ilustrace …</a:t>
            </a:r>
          </a:p>
          <a:p>
            <a:pPr marL="0" indent="0">
              <a:buNone/>
            </a:pPr>
            <a:r>
              <a:rPr lang="cs-CZ" dirty="0" smtClean="0"/>
              <a:t>Obálky knih</a:t>
            </a:r>
          </a:p>
          <a:p>
            <a:pPr marL="0" indent="0">
              <a:buNone/>
            </a:pPr>
            <a:r>
              <a:rPr lang="cs-CZ" dirty="0" smtClean="0"/>
              <a:t>Neologismy  </a:t>
            </a:r>
          </a:p>
          <a:p>
            <a:pPr marL="0" indent="0">
              <a:buNone/>
            </a:pPr>
            <a:r>
              <a:rPr lang="cs-CZ" dirty="0" smtClean="0"/>
              <a:t>Zlidovělé hlášky z filmů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								</a:t>
            </a:r>
            <a:r>
              <a:rPr lang="cs-CZ" sz="2400" dirty="0" smtClean="0"/>
              <a:t> </a:t>
            </a:r>
            <a:r>
              <a:rPr lang="cs-CZ" sz="2400" dirty="0"/>
              <a:t>[podle 2, str. </a:t>
            </a:r>
            <a:r>
              <a:rPr lang="cs-CZ" sz="2400" dirty="0" smtClean="0"/>
              <a:t>67 - 69]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047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98271" cy="1325563"/>
          </a:xfrm>
        </p:spPr>
        <p:txBody>
          <a:bodyPr>
            <a:normAutofit/>
          </a:bodyPr>
          <a:lstStyle/>
          <a:p>
            <a:r>
              <a:rPr lang="cs-CZ" sz="4200" b="1" i="1" dirty="0">
                <a:solidFill>
                  <a:schemeClr val="accent1">
                    <a:lumMod val="75000"/>
                  </a:schemeClr>
                </a:solidFill>
              </a:rPr>
              <a:t>Kopírování textu chráněného autorským zákonem</a:t>
            </a:r>
            <a:endParaRPr lang="cs-CZ" sz="42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344" y="1238151"/>
            <a:ext cx="4035121" cy="5378199"/>
          </a:xfrm>
        </p:spPr>
      </p:pic>
    </p:spTree>
    <p:extLst>
      <p:ext uri="{BB962C8B-B14F-4D97-AF65-F5344CB8AC3E}">
        <p14:creationId xmlns:p14="http://schemas.microsoft.com/office/powerpoint/2010/main" val="161848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9818" y="383413"/>
            <a:ext cx="10515600" cy="1325563"/>
          </a:xfrm>
        </p:spPr>
        <p:txBody>
          <a:bodyPr/>
          <a:lstStyle/>
          <a:p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Struktura kurzu</a:t>
            </a:r>
            <a:endParaRPr lang="cs-CZ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5462016" cy="435133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Úvod</a:t>
            </a:r>
          </a:p>
          <a:p>
            <a:r>
              <a:rPr lang="cs-CZ" dirty="0" smtClean="0"/>
              <a:t>Didaktika e-</a:t>
            </a:r>
            <a:r>
              <a:rPr lang="cs-CZ" dirty="0" err="1" smtClean="0"/>
              <a:t>learningu</a:t>
            </a:r>
            <a:endParaRPr lang="cs-CZ" dirty="0" smtClean="0"/>
          </a:p>
          <a:p>
            <a:r>
              <a:rPr lang="cs-CZ" dirty="0" smtClean="0"/>
              <a:t>Tvorba kurzu </a:t>
            </a:r>
          </a:p>
          <a:p>
            <a:r>
              <a:rPr lang="cs-CZ" dirty="0" smtClean="0"/>
              <a:t>Tvorba studijního obsahu</a:t>
            </a:r>
          </a:p>
          <a:p>
            <a:r>
              <a:rPr lang="cs-CZ" dirty="0" smtClean="0"/>
              <a:t>Nástroje pro komunikaci </a:t>
            </a:r>
          </a:p>
          <a:p>
            <a:r>
              <a:rPr lang="cs-CZ" dirty="0" smtClean="0"/>
              <a:t>Sběr a hodnocení prací studentů</a:t>
            </a:r>
          </a:p>
          <a:p>
            <a:r>
              <a:rPr lang="cs-CZ" dirty="0" smtClean="0"/>
              <a:t>Rozvíjení spolupráce studentů</a:t>
            </a:r>
          </a:p>
          <a:p>
            <a:r>
              <a:rPr lang="cs-CZ" dirty="0" smtClean="0"/>
              <a:t>Testování </a:t>
            </a:r>
          </a:p>
          <a:p>
            <a:r>
              <a:rPr lang="cs-CZ" dirty="0" smtClean="0"/>
              <a:t>Sledování aktivity studenta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112087" y="3019138"/>
            <a:ext cx="28620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LMS </a:t>
            </a:r>
            <a:r>
              <a:rPr lang="cs-CZ" sz="3200" dirty="0" err="1" smtClean="0"/>
              <a:t>Moodle</a:t>
            </a:r>
            <a:endParaRPr lang="cs-CZ" sz="3200" dirty="0" smtClean="0"/>
          </a:p>
          <a:p>
            <a:endParaRPr lang="cs-CZ" sz="3200" dirty="0"/>
          </a:p>
          <a:p>
            <a:endParaRPr lang="cs-CZ" sz="3200" dirty="0" smtClean="0"/>
          </a:p>
          <a:p>
            <a:endParaRPr lang="cs-CZ" sz="3200" dirty="0"/>
          </a:p>
        </p:txBody>
      </p:sp>
      <p:sp>
        <p:nvSpPr>
          <p:cNvPr id="7" name="Pravá složená závorka 6"/>
          <p:cNvSpPr/>
          <p:nvPr/>
        </p:nvSpPr>
        <p:spPr>
          <a:xfrm>
            <a:off x="5316605" y="2852738"/>
            <a:ext cx="1631815" cy="2905723"/>
          </a:xfrm>
          <a:prstGeom prst="rightBrace">
            <a:avLst>
              <a:gd name="adj1" fmla="val 0"/>
              <a:gd name="adj2" fmla="val 5028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Pravá složená závorka 7"/>
          <p:cNvSpPr/>
          <p:nvPr/>
        </p:nvSpPr>
        <p:spPr>
          <a:xfrm>
            <a:off x="5366541" y="1922753"/>
            <a:ext cx="1531941" cy="595600"/>
          </a:xfrm>
          <a:prstGeom prst="rightBrace">
            <a:avLst>
              <a:gd name="adj1" fmla="val 0"/>
              <a:gd name="adj2" fmla="val 4584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08485" y="1922753"/>
            <a:ext cx="13023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/>
              <a:t>Teorie </a:t>
            </a:r>
          </a:p>
        </p:txBody>
      </p:sp>
    </p:spTree>
    <p:extLst>
      <p:ext uri="{BB962C8B-B14F-4D97-AF65-F5344CB8AC3E}">
        <p14:creationId xmlns:p14="http://schemas.microsoft.com/office/powerpoint/2010/main" val="4582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200" b="1" i="1" dirty="0">
                <a:solidFill>
                  <a:schemeClr val="accent1">
                    <a:lumMod val="75000"/>
                  </a:schemeClr>
                </a:solidFill>
              </a:rPr>
              <a:t>Kopírování textu chráněného autorským zákonem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49820"/>
          </a:xfrm>
        </p:spPr>
        <p:txBody>
          <a:bodyPr>
            <a:normAutofit/>
          </a:bodyPr>
          <a:lstStyle/>
          <a:p>
            <a:r>
              <a:rPr lang="cs-CZ" dirty="0" smtClean="0"/>
              <a:t>Je možné pouze pro vlastní potřebu na vlastním kopírovacím zařízení</a:t>
            </a:r>
          </a:p>
          <a:p>
            <a:pPr marL="0" indent="0">
              <a:buNone/>
            </a:pPr>
            <a:r>
              <a:rPr lang="cs-CZ" dirty="0" smtClean="0"/>
              <a:t>  Nebo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800" dirty="0" smtClean="0"/>
              <a:t>Pro potřebu osob s postižením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800" dirty="0" smtClean="0"/>
              <a:t>K citaci krátkého úryvku v rámci komentáře nebo kritiky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800" dirty="0" smtClean="0"/>
              <a:t>Při analýze textu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800" dirty="0" smtClean="0"/>
              <a:t>Citace úryvku pro pedagogické účely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800" dirty="0" smtClean="0"/>
              <a:t>Při parodii textu</a:t>
            </a:r>
          </a:p>
          <a:p>
            <a:pPr marL="0" indent="0">
              <a:buNone/>
            </a:pPr>
            <a:r>
              <a:rPr lang="cs-CZ" dirty="0" smtClean="0"/>
              <a:t>Jinak potřebujeme svolení autora i pro nekomerční účely, můžeme se obrátit na DILIA o. s. nebo asociaci provozovatelů kopírovacích služeb.</a:t>
            </a:r>
          </a:p>
          <a:p>
            <a:pPr marL="0" indent="0">
              <a:buNone/>
            </a:pPr>
            <a:r>
              <a:rPr lang="cs-CZ" dirty="0" smtClean="0"/>
              <a:t>							</a:t>
            </a:r>
            <a:r>
              <a:rPr lang="cs-CZ" sz="2200" dirty="0" smtClean="0"/>
              <a:t>[</a:t>
            </a:r>
            <a:r>
              <a:rPr lang="cs-CZ" sz="2200" dirty="0"/>
              <a:t>podle 2, str. </a:t>
            </a:r>
            <a:r>
              <a:rPr lang="cs-CZ" sz="2200" dirty="0" smtClean="0"/>
              <a:t>70]</a:t>
            </a:r>
            <a:endParaRPr lang="cs-CZ" sz="2200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018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047" y="500062"/>
            <a:ext cx="10515600" cy="1325563"/>
          </a:xfrm>
        </p:spPr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Školní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Školním dílem se rozumí práce studentů : seminární práce, bakalářská práce, diplomová práce</a:t>
            </a:r>
          </a:p>
          <a:p>
            <a:r>
              <a:rPr lang="cs-CZ" dirty="0" smtClean="0"/>
              <a:t>Rigorózní práce a habilitační práce nejsou školní díla, protože autor při jejich odevzdání nemá status studenta</a:t>
            </a:r>
          </a:p>
          <a:p>
            <a:r>
              <a:rPr lang="cs-CZ" dirty="0" smtClean="0"/>
              <a:t>Práce vytvoření v rámci celoživotního studia nejsou majetkem školy</a:t>
            </a:r>
          </a:p>
          <a:p>
            <a:r>
              <a:rPr lang="cs-CZ" dirty="0" smtClean="0"/>
              <a:t>Student může použít svou práci ke komerčním účelům, jediným omezením můžou mít majetkové zájmy školy (škola může po studentovi vyžadovat náklady, které do vzniku díla investovala)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788739" y="5807631"/>
            <a:ext cx="203985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/>
              <a:t>[podle 2, str. </a:t>
            </a:r>
            <a:r>
              <a:rPr lang="cs-CZ" sz="2200" dirty="0" smtClean="0"/>
              <a:t>69]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66006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Creative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Commons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(CC- tvůrčí společenství)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7808" y="5636560"/>
            <a:ext cx="2931522" cy="1039613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712923" y="1505229"/>
            <a:ext cx="112982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Je americká nezisková </a:t>
            </a:r>
            <a:r>
              <a:rPr lang="cs-CZ" dirty="0" smtClean="0"/>
              <a:t>organizace založená advokátem </a:t>
            </a:r>
            <a:r>
              <a:rPr lang="cs-CZ" dirty="0" err="1" smtClean="0"/>
              <a:t>Lawrencem</a:t>
            </a:r>
            <a:r>
              <a:rPr lang="cs-CZ" dirty="0" smtClean="0"/>
              <a:t> </a:t>
            </a:r>
            <a:r>
              <a:rPr lang="cs-CZ" dirty="0" err="1" smtClean="0"/>
              <a:t>Lessigem</a:t>
            </a:r>
            <a:r>
              <a:rPr lang="cs-CZ" dirty="0" smtClean="0"/>
              <a:t>, </a:t>
            </a:r>
            <a:r>
              <a:rPr lang="cs-CZ" dirty="0"/>
              <a:t>která si </a:t>
            </a:r>
            <a:r>
              <a:rPr lang="cs-CZ" dirty="0" smtClean="0"/>
              <a:t>klade za cíl rozšířit </a:t>
            </a:r>
            <a:r>
              <a:rPr lang="cs-CZ" dirty="0"/>
              <a:t>množství </a:t>
            </a:r>
            <a:r>
              <a:rPr lang="cs-CZ" dirty="0" smtClean="0"/>
              <a:t>autorských děl</a:t>
            </a:r>
            <a:r>
              <a:rPr lang="cs-CZ" dirty="0"/>
              <a:t> dostupných veřejnosti k legálnímu využívání a sdílení.</a:t>
            </a:r>
          </a:p>
          <a:p>
            <a:r>
              <a:rPr lang="cs-CZ" dirty="0" err="1"/>
              <a:t>Creative</a:t>
            </a:r>
            <a:r>
              <a:rPr lang="cs-CZ" dirty="0"/>
              <a:t> </a:t>
            </a:r>
            <a:r>
              <a:rPr lang="cs-CZ" dirty="0" err="1"/>
              <a:t>Commons</a:t>
            </a:r>
            <a:r>
              <a:rPr lang="cs-CZ" dirty="0"/>
              <a:t> nabízí škálu </a:t>
            </a:r>
            <a:r>
              <a:rPr lang="cs-CZ" dirty="0" smtClean="0"/>
              <a:t>různých licenčních schémat</a:t>
            </a:r>
            <a:r>
              <a:rPr lang="cs-CZ" dirty="0"/>
              <a:t>, která držitelům </a:t>
            </a:r>
            <a:r>
              <a:rPr lang="cs-CZ" dirty="0" smtClean="0"/>
              <a:t>autorských </a:t>
            </a:r>
            <a:r>
              <a:rPr lang="cs-CZ" dirty="0"/>
              <a:t> umožňují nabídnout některá práva na užívání díla veřejnosti, zatímco jiná práva jim stále zůstávají. Cílem je omezit potíže, které platné </a:t>
            </a:r>
            <a:r>
              <a:rPr lang="cs-CZ" dirty="0" smtClean="0"/>
              <a:t>autorské zákony</a:t>
            </a:r>
            <a:r>
              <a:rPr lang="cs-CZ" dirty="0"/>
              <a:t> kladou sdílení informací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První licence CC byly zveřejněny roce 2002. Licencí CC existuje celkem šest, ale jsou kombinací čtyř základních licencí.</a:t>
            </a:r>
          </a:p>
          <a:p>
            <a:endParaRPr lang="cs-CZ" dirty="0" smtClean="0"/>
          </a:p>
          <a:p>
            <a:r>
              <a:rPr lang="cs-CZ" dirty="0" smtClean="0"/>
              <a:t>	</a:t>
            </a:r>
            <a:r>
              <a:rPr lang="cs-CZ" dirty="0" err="1" smtClean="0"/>
              <a:t>Attribution</a:t>
            </a:r>
            <a:r>
              <a:rPr lang="cs-CZ" dirty="0"/>
              <a:t> </a:t>
            </a:r>
            <a:r>
              <a:rPr lang="cs-CZ" dirty="0" smtClean="0"/>
              <a:t>– umožňuje dílo rozmnožovat, rozšiřovat, vystavovat pouze při uvádění autora</a:t>
            </a:r>
          </a:p>
          <a:p>
            <a:endParaRPr lang="cs-CZ" dirty="0"/>
          </a:p>
          <a:p>
            <a:r>
              <a:rPr lang="cs-CZ" dirty="0" smtClean="0"/>
              <a:t>	</a:t>
            </a:r>
            <a:r>
              <a:rPr lang="en-US" dirty="0" err="1" smtClean="0"/>
              <a:t>NonCommercial</a:t>
            </a:r>
            <a:r>
              <a:rPr lang="cs-CZ" dirty="0" smtClean="0"/>
              <a:t> </a:t>
            </a:r>
            <a:r>
              <a:rPr lang="cs-CZ" dirty="0"/>
              <a:t>–</a:t>
            </a:r>
            <a:r>
              <a:rPr lang="cs-CZ" dirty="0" smtClean="0"/>
              <a:t> </a:t>
            </a:r>
            <a:r>
              <a:rPr lang="cs-CZ" dirty="0"/>
              <a:t>umožňuje dílo rozmnožovat, </a:t>
            </a:r>
            <a:r>
              <a:rPr lang="cs-CZ" dirty="0" smtClean="0"/>
              <a:t>rozšiřovat</a:t>
            </a:r>
            <a:r>
              <a:rPr lang="cs-CZ" dirty="0"/>
              <a:t>, vystavovat </a:t>
            </a:r>
            <a:r>
              <a:rPr lang="cs-CZ" dirty="0" smtClean="0"/>
              <a:t>pro nevýdělečné účely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	</a:t>
            </a:r>
            <a:r>
              <a:rPr lang="en-US" dirty="0"/>
              <a:t>No </a:t>
            </a:r>
            <a:r>
              <a:rPr lang="en-US" dirty="0" smtClean="0"/>
              <a:t>Derivatives</a:t>
            </a:r>
            <a:r>
              <a:rPr lang="cs-CZ" dirty="0"/>
              <a:t> –</a:t>
            </a:r>
            <a:r>
              <a:rPr lang="cs-CZ" dirty="0" smtClean="0"/>
              <a:t> umožňuje </a:t>
            </a:r>
            <a:r>
              <a:rPr lang="cs-CZ" dirty="0"/>
              <a:t>dílo rozmnožovat, </a:t>
            </a:r>
            <a:r>
              <a:rPr lang="cs-CZ" dirty="0" smtClean="0"/>
              <a:t>rozšiřovat</a:t>
            </a:r>
            <a:r>
              <a:rPr lang="cs-CZ" dirty="0"/>
              <a:t>, vystavovat </a:t>
            </a:r>
            <a:r>
              <a:rPr lang="cs-CZ" dirty="0" smtClean="0"/>
              <a:t>ale na vytvářet odvozená díla z původního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	</a:t>
            </a:r>
            <a:r>
              <a:rPr lang="cs-CZ" dirty="0" err="1" smtClean="0"/>
              <a:t>Share</a:t>
            </a:r>
            <a:r>
              <a:rPr lang="cs-CZ" dirty="0" smtClean="0"/>
              <a:t> </a:t>
            </a:r>
            <a:r>
              <a:rPr lang="cs-CZ" dirty="0" err="1" smtClean="0"/>
              <a:t>Alike</a:t>
            </a:r>
            <a:r>
              <a:rPr lang="cs-CZ" dirty="0" smtClean="0"/>
              <a:t> – umožňuje ostatním rozšiřovat odvozená díla pouze za podmínek identické licence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				</a:t>
            </a:r>
            <a:r>
              <a:rPr lang="en-US" dirty="0"/>
              <a:t> </a:t>
            </a:r>
            <a:r>
              <a:rPr lang="cs-CZ" dirty="0" smtClean="0"/>
              <a:t>	</a:t>
            </a:r>
          </a:p>
          <a:p>
            <a:r>
              <a:rPr lang="cs-CZ" dirty="0"/>
              <a:t>				</a:t>
            </a:r>
            <a:r>
              <a:rPr lang="cs-CZ" dirty="0" smtClean="0"/>
              <a:t>zdroj:  </a:t>
            </a: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cs.wikipedia.org/wiki/</a:t>
            </a:r>
            <a:r>
              <a:rPr lang="cs-CZ" dirty="0" err="1" smtClean="0">
                <a:hlinkClick r:id="rId3"/>
              </a:rPr>
              <a:t>Creative_Commons</a:t>
            </a:r>
            <a:r>
              <a:rPr lang="cs-CZ" dirty="0" smtClean="0"/>
              <a:t>, citováno 10,9. 2018 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6160" y="3250516"/>
            <a:ext cx="609600" cy="6096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6160" y="3843463"/>
            <a:ext cx="609600" cy="590550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0760" y="4417360"/>
            <a:ext cx="609600" cy="609600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6160" y="502696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21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344912" cy="659003"/>
          </a:xfrm>
        </p:spPr>
        <p:txBody>
          <a:bodyPr>
            <a:noAutofit/>
          </a:bodyPr>
          <a:lstStyle/>
          <a:p>
            <a:r>
              <a:rPr lang="cs-CZ" sz="3600" i="1" dirty="0">
                <a:solidFill>
                  <a:schemeClr val="accent1">
                    <a:lumMod val="75000"/>
                  </a:schemeClr>
                </a:solidFill>
              </a:rPr>
              <a:t>Použité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07008"/>
            <a:ext cx="10515600" cy="49699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[1] 	Drlík, M., Švec, P., Kapusta, J., </a:t>
            </a:r>
            <a:r>
              <a:rPr lang="cs-CZ" dirty="0" err="1" smtClean="0"/>
              <a:t>Mesárošová</a:t>
            </a:r>
            <a:r>
              <a:rPr lang="cs-CZ" dirty="0" smtClean="0"/>
              <a:t>, M.(2013). </a:t>
            </a:r>
            <a:r>
              <a:rPr lang="cs-CZ" i="1" dirty="0" err="1" smtClean="0"/>
              <a:t>Moddle</a:t>
            </a:r>
            <a:r>
              <a:rPr lang="cs-CZ" i="1" dirty="0" smtClean="0"/>
              <a:t>, 	Kompletní 	průvodce tvorbou a správou elektronických kurzů</a:t>
            </a:r>
            <a:r>
              <a:rPr lang="cs-CZ" dirty="0" smtClean="0"/>
              <a:t>, 	</a:t>
            </a:r>
            <a:r>
              <a:rPr lang="cs-CZ" dirty="0" err="1" smtClean="0"/>
              <a:t>Computer</a:t>
            </a:r>
            <a:r>
              <a:rPr lang="cs-CZ" dirty="0" smtClean="0"/>
              <a:t> 	</a:t>
            </a:r>
            <a:r>
              <a:rPr lang="cs-CZ" dirty="0" err="1" smtClean="0"/>
              <a:t>press</a:t>
            </a:r>
            <a:r>
              <a:rPr lang="cs-CZ" dirty="0" smtClean="0"/>
              <a:t>, Brno </a:t>
            </a:r>
          </a:p>
          <a:p>
            <a:pPr marL="0" indent="0">
              <a:buNone/>
            </a:pPr>
            <a:r>
              <a:rPr lang="cs-CZ" dirty="0" smtClean="0"/>
              <a:t>[2]	Matěna, </a:t>
            </a:r>
            <a:r>
              <a:rPr lang="cs-CZ" dirty="0"/>
              <a:t>V. </a:t>
            </a:r>
            <a:r>
              <a:rPr lang="cs-CZ" dirty="0" smtClean="0"/>
              <a:t>a kol.(2015). </a:t>
            </a:r>
            <a:r>
              <a:rPr lang="cs-CZ" i="1" dirty="0" smtClean="0"/>
              <a:t>Moderně s </a:t>
            </a:r>
            <a:r>
              <a:rPr lang="cs-CZ" i="1" dirty="0" err="1" smtClean="0"/>
              <a:t>Moodlem</a:t>
            </a:r>
            <a:r>
              <a:rPr lang="cs-CZ" dirty="0" smtClean="0"/>
              <a:t>, </a:t>
            </a:r>
            <a:r>
              <a:rPr lang="pl-PL" dirty="0"/>
              <a:t>CZ.NIC, z. s. p. o</a:t>
            </a:r>
            <a:r>
              <a:rPr lang="pl-PL" dirty="0" smtClean="0"/>
              <a:t>., 	Praha 	</a:t>
            </a:r>
          </a:p>
          <a:p>
            <a:pPr marL="0" indent="0">
              <a:buNone/>
            </a:pPr>
            <a:r>
              <a:rPr lang="cs-CZ" dirty="0" smtClean="0"/>
              <a:t>[3]	</a:t>
            </a:r>
            <a:r>
              <a:rPr lang="cs-CZ" dirty="0" err="1" smtClean="0"/>
              <a:t>Zounek</a:t>
            </a:r>
            <a:r>
              <a:rPr lang="cs-CZ" dirty="0" smtClean="0"/>
              <a:t>, J., </a:t>
            </a:r>
            <a:r>
              <a:rPr lang="cs-CZ" dirty="0" err="1" smtClean="0"/>
              <a:t>Juhaňák</a:t>
            </a:r>
            <a:r>
              <a:rPr lang="cs-CZ" dirty="0" smtClean="0"/>
              <a:t>, L., Staudková, </a:t>
            </a:r>
            <a:r>
              <a:rPr lang="cs-CZ" dirty="0"/>
              <a:t>H.</a:t>
            </a:r>
            <a:r>
              <a:rPr lang="cs-CZ" dirty="0" smtClean="0"/>
              <a:t>, Poláček, </a:t>
            </a:r>
            <a:r>
              <a:rPr lang="cs-CZ" dirty="0"/>
              <a:t>J</a:t>
            </a:r>
            <a:r>
              <a:rPr lang="cs-CZ" dirty="0" smtClean="0"/>
              <a:t>. (2016). </a:t>
            </a:r>
            <a:r>
              <a:rPr lang="cs-CZ" i="1" dirty="0" smtClean="0"/>
              <a:t>E-	</a:t>
            </a:r>
            <a:r>
              <a:rPr lang="cs-CZ" i="1" dirty="0" err="1" smtClean="0"/>
              <a:t>learning</a:t>
            </a:r>
            <a:r>
              <a:rPr lang="cs-CZ" i="1" dirty="0"/>
              <a:t>, </a:t>
            </a:r>
            <a:r>
              <a:rPr lang="cs-CZ" i="1" dirty="0" smtClean="0"/>
              <a:t>	Učení 	se </a:t>
            </a:r>
            <a:r>
              <a:rPr lang="cs-CZ" i="1" dirty="0"/>
              <a:t>s digitálními technologiemi</a:t>
            </a:r>
            <a:r>
              <a:rPr lang="cs-CZ" dirty="0"/>
              <a:t>,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smtClean="0"/>
              <a:t>	</a:t>
            </a:r>
            <a:r>
              <a:rPr lang="cs-CZ" dirty="0" err="1" smtClean="0"/>
              <a:t>Kluwer</a:t>
            </a:r>
            <a:r>
              <a:rPr lang="cs-CZ" dirty="0"/>
              <a:t>, Praha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cs-CZ" dirty="0" smtClean="0"/>
              <a:t>Student </a:t>
            </a:r>
            <a:r>
              <a:rPr lang="cs-CZ" dirty="0" err="1"/>
              <a:t>Engagement</a:t>
            </a:r>
            <a:r>
              <a:rPr lang="cs-CZ" dirty="0"/>
              <a:t> in Online </a:t>
            </a:r>
            <a:r>
              <a:rPr lang="cs-CZ" dirty="0" err="1"/>
              <a:t>Learning</a:t>
            </a:r>
            <a:r>
              <a:rPr lang="cs-CZ" dirty="0"/>
              <a:t>: </a:t>
            </a:r>
            <a:r>
              <a:rPr lang="cs-CZ" dirty="0" err="1"/>
              <a:t>What</a:t>
            </a:r>
            <a:r>
              <a:rPr lang="cs-CZ" dirty="0"/>
              <a:t> Works and </a:t>
            </a:r>
            <a:r>
              <a:rPr lang="cs-CZ" dirty="0" err="1"/>
              <a:t>Why</a:t>
            </a:r>
            <a:r>
              <a:rPr lang="cs-CZ" dirty="0"/>
              <a:t>, John </a:t>
            </a:r>
            <a:r>
              <a:rPr lang="cs-CZ" dirty="0" err="1"/>
              <a:t>Wiley</a:t>
            </a:r>
            <a:r>
              <a:rPr lang="cs-CZ" dirty="0"/>
              <a:t> &amp; </a:t>
            </a:r>
            <a:r>
              <a:rPr lang="cs-CZ" dirty="0" err="1"/>
              <a:t>Sons</a:t>
            </a:r>
            <a:r>
              <a:rPr lang="cs-CZ" dirty="0"/>
              <a:t>, </a:t>
            </a:r>
            <a:r>
              <a:rPr lang="cs-CZ" dirty="0" err="1" smtClean="0"/>
              <a:t>Inc</a:t>
            </a:r>
            <a:r>
              <a:rPr lang="cs-CZ" dirty="0" smtClean="0"/>
              <a:t>, </a:t>
            </a:r>
            <a:r>
              <a:rPr lang="cs-CZ" dirty="0" err="1" smtClean="0"/>
              <a:t>Published</a:t>
            </a:r>
            <a:r>
              <a:rPr lang="cs-CZ" dirty="0" smtClean="0"/>
              <a:t> </a:t>
            </a:r>
            <a:r>
              <a:rPr lang="cs-CZ" dirty="0"/>
              <a:t>online in </a:t>
            </a:r>
            <a:r>
              <a:rPr lang="cs-CZ" dirty="0" err="1"/>
              <a:t>Wiley</a:t>
            </a:r>
            <a:r>
              <a:rPr lang="cs-CZ" dirty="0"/>
              <a:t> Online </a:t>
            </a:r>
            <a:r>
              <a:rPr lang="cs-CZ" dirty="0" err="1"/>
              <a:t>Library</a:t>
            </a:r>
            <a:r>
              <a:rPr lang="cs-CZ" dirty="0"/>
              <a:t> (wileyonlinelibrary.com) ∙ DOI: 10.1002/aehe.20018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272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339748"/>
          </a:xfrm>
        </p:spPr>
        <p:txBody>
          <a:bodyPr>
            <a:normAutofit/>
          </a:bodyPr>
          <a:lstStyle/>
          <a:p>
            <a:pPr algn="ctr"/>
            <a:r>
              <a:rPr lang="cs-CZ" sz="8800" b="1" i="1" dirty="0">
                <a:solidFill>
                  <a:schemeClr val="accent1">
                    <a:lumMod val="75000"/>
                  </a:schemeClr>
                </a:solidFill>
              </a:rPr>
              <a:t>Děkuji za pozornost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954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Přihlášení do </a:t>
            </a:r>
            <a:r>
              <a:rPr lang="cs-CZ" dirty="0" err="1" smtClean="0"/>
              <a:t>Moodlu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27018"/>
            <a:ext cx="10515600" cy="4749945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dl1.cuni.cz – odkaz přihlášení vpravo nahoře, pak okno přihlášení</a:t>
            </a:r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0384" y="2033588"/>
            <a:ext cx="7624476" cy="4034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49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Ukázkový kurz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4390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Kurz lze vyhledat v kurzech po přihlášení se na: </a:t>
            </a:r>
            <a:r>
              <a:rPr lang="cs-CZ" dirty="0" smtClean="0">
                <a:solidFill>
                  <a:srgbClr val="FF0000"/>
                </a:solidFill>
              </a:rPr>
              <a:t>dl1.cuni.cz</a:t>
            </a:r>
          </a:p>
          <a:p>
            <a:pPr marL="0" indent="0">
              <a:buNone/>
            </a:pPr>
            <a:r>
              <a:rPr lang="cs-CZ" dirty="0" smtClean="0"/>
              <a:t>Název kurz: </a:t>
            </a:r>
            <a:r>
              <a:rPr lang="cs-CZ" dirty="0" smtClean="0">
                <a:solidFill>
                  <a:srgbClr val="FF0000"/>
                </a:solidFill>
              </a:rPr>
              <a:t>Cvičný kurz </a:t>
            </a:r>
            <a:r>
              <a:rPr lang="cs-CZ" dirty="0" err="1" smtClean="0">
                <a:solidFill>
                  <a:srgbClr val="FF0000"/>
                </a:solidFill>
              </a:rPr>
              <a:t>Moodle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Odkaz na kurz:</a:t>
            </a:r>
            <a:endParaRPr lang="cs-CZ" dirty="0"/>
          </a:p>
          <a:p>
            <a:pPr marL="0" indent="0">
              <a:buNone/>
            </a:pP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dl1.cuni.cz/course/view.php?id=6356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 kurzu najdete informace o organizaci kurzu, strukturu kurzu</a:t>
            </a:r>
          </a:p>
          <a:p>
            <a:pPr marL="0" indent="0">
              <a:buNone/>
            </a:pPr>
            <a:r>
              <a:rPr lang="cs-CZ" dirty="0" smtClean="0"/>
              <a:t>Základní informace k probíraným tématům</a:t>
            </a:r>
          </a:p>
          <a:p>
            <a:pPr marL="0" indent="0">
              <a:buNone/>
            </a:pPr>
            <a:r>
              <a:rPr lang="cs-CZ" dirty="0" smtClean="0"/>
              <a:t>Test nebo úkol na konci každého tématu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32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E-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learning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teoretická část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353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344912" cy="659003"/>
          </a:xfrm>
        </p:spPr>
        <p:txBody>
          <a:bodyPr>
            <a:noAutofit/>
          </a:bodyPr>
          <a:lstStyle/>
          <a:p>
            <a:r>
              <a:rPr lang="cs-CZ" sz="3600" i="1" dirty="0">
                <a:solidFill>
                  <a:schemeClr val="accent1">
                    <a:lumMod val="75000"/>
                  </a:schemeClr>
                </a:solidFill>
              </a:rPr>
              <a:t>Použité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4713" y="1207008"/>
            <a:ext cx="10515600" cy="49699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[1] 	Drlík, M., Švec, P., Kapusta, J., </a:t>
            </a:r>
            <a:r>
              <a:rPr lang="cs-CZ" dirty="0" err="1" smtClean="0"/>
              <a:t>Mesárošová</a:t>
            </a:r>
            <a:r>
              <a:rPr lang="cs-CZ" dirty="0" smtClean="0"/>
              <a:t>, M.(2013). </a:t>
            </a:r>
            <a:r>
              <a:rPr lang="cs-CZ" i="1" dirty="0" err="1" smtClean="0"/>
              <a:t>Moodle</a:t>
            </a:r>
            <a:r>
              <a:rPr lang="cs-CZ" i="1" dirty="0" smtClean="0"/>
              <a:t>, 	Kompletní průvodce tvorbou a správou elektronických kurzů</a:t>
            </a:r>
            <a:r>
              <a:rPr lang="cs-CZ" dirty="0" smtClean="0"/>
              <a:t>, 	</a:t>
            </a:r>
            <a:r>
              <a:rPr lang="cs-CZ" dirty="0" err="1" smtClean="0"/>
              <a:t>Computer</a:t>
            </a:r>
            <a:r>
              <a:rPr lang="cs-CZ" dirty="0" smtClean="0"/>
              <a:t> 	</a:t>
            </a:r>
            <a:r>
              <a:rPr lang="cs-CZ" dirty="0" err="1" smtClean="0"/>
              <a:t>press</a:t>
            </a:r>
            <a:r>
              <a:rPr lang="cs-CZ" dirty="0" smtClean="0"/>
              <a:t>, Brno </a:t>
            </a:r>
          </a:p>
          <a:p>
            <a:pPr marL="0" indent="0">
              <a:buNone/>
            </a:pPr>
            <a:r>
              <a:rPr lang="cs-CZ" dirty="0" smtClean="0"/>
              <a:t>[2]	Matěna, </a:t>
            </a:r>
            <a:r>
              <a:rPr lang="cs-CZ" dirty="0"/>
              <a:t>V. </a:t>
            </a:r>
            <a:r>
              <a:rPr lang="cs-CZ" dirty="0" smtClean="0"/>
              <a:t>a kol.(2015). </a:t>
            </a:r>
            <a:r>
              <a:rPr lang="cs-CZ" i="1" dirty="0" smtClean="0"/>
              <a:t>Moderně s </a:t>
            </a:r>
            <a:r>
              <a:rPr lang="cs-CZ" i="1" dirty="0" err="1" smtClean="0"/>
              <a:t>Moodlem</a:t>
            </a:r>
            <a:r>
              <a:rPr lang="cs-CZ" dirty="0" smtClean="0"/>
              <a:t>, </a:t>
            </a:r>
            <a:r>
              <a:rPr lang="pl-PL" dirty="0"/>
              <a:t>CZ.NIC, z. s. p. o</a:t>
            </a:r>
            <a:r>
              <a:rPr lang="pl-PL" dirty="0" smtClean="0"/>
              <a:t>., 	Praha 	</a:t>
            </a:r>
          </a:p>
          <a:p>
            <a:pPr marL="0" indent="0">
              <a:buNone/>
            </a:pPr>
            <a:r>
              <a:rPr lang="cs-CZ" dirty="0" smtClean="0"/>
              <a:t>[3]	</a:t>
            </a:r>
            <a:r>
              <a:rPr lang="cs-CZ" dirty="0" err="1" smtClean="0"/>
              <a:t>Zounek</a:t>
            </a:r>
            <a:r>
              <a:rPr lang="cs-CZ" dirty="0" smtClean="0"/>
              <a:t>, J., </a:t>
            </a:r>
            <a:r>
              <a:rPr lang="cs-CZ" dirty="0" err="1" smtClean="0"/>
              <a:t>Juhaňák</a:t>
            </a:r>
            <a:r>
              <a:rPr lang="cs-CZ" dirty="0" smtClean="0"/>
              <a:t>, L., Staudková, </a:t>
            </a:r>
            <a:r>
              <a:rPr lang="cs-CZ" dirty="0"/>
              <a:t>H.</a:t>
            </a:r>
            <a:r>
              <a:rPr lang="cs-CZ" dirty="0" smtClean="0"/>
              <a:t>, Poláček, </a:t>
            </a:r>
            <a:r>
              <a:rPr lang="cs-CZ" dirty="0"/>
              <a:t>J</a:t>
            </a:r>
            <a:r>
              <a:rPr lang="cs-CZ" dirty="0" smtClean="0"/>
              <a:t>. (2016). 	                   	</a:t>
            </a:r>
            <a:r>
              <a:rPr lang="cs-CZ" i="1" dirty="0" smtClean="0"/>
              <a:t>E-</a:t>
            </a:r>
            <a:r>
              <a:rPr lang="cs-CZ" i="1" dirty="0" err="1" smtClean="0"/>
              <a:t>learning</a:t>
            </a:r>
            <a:r>
              <a:rPr lang="cs-CZ" i="1" dirty="0"/>
              <a:t>, </a:t>
            </a:r>
            <a:r>
              <a:rPr lang="cs-CZ" i="1" dirty="0" smtClean="0"/>
              <a:t>Učení se </a:t>
            </a:r>
            <a:r>
              <a:rPr lang="cs-CZ" i="1" dirty="0"/>
              <a:t>s digitálními technologiemi</a:t>
            </a:r>
            <a:r>
              <a:rPr lang="cs-CZ" dirty="0"/>
              <a:t>,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smtClean="0"/>
              <a:t>		</a:t>
            </a:r>
            <a:r>
              <a:rPr lang="cs-CZ" dirty="0" err="1" smtClean="0"/>
              <a:t>Kluwer</a:t>
            </a:r>
            <a:r>
              <a:rPr lang="cs-CZ" dirty="0"/>
              <a:t>, Praha </a:t>
            </a:r>
            <a:endParaRPr lang="pl-PL" dirty="0" smtClean="0"/>
          </a:p>
          <a:p>
            <a:pPr marL="0" indent="0">
              <a:buNone/>
            </a:pPr>
            <a:r>
              <a:rPr lang="cs-CZ" dirty="0" smtClean="0"/>
              <a:t>[4] 	Student </a:t>
            </a:r>
            <a:r>
              <a:rPr lang="cs-CZ" dirty="0" err="1"/>
              <a:t>Engagement</a:t>
            </a:r>
            <a:r>
              <a:rPr lang="cs-CZ" dirty="0"/>
              <a:t> in Online </a:t>
            </a:r>
            <a:r>
              <a:rPr lang="cs-CZ" dirty="0" err="1"/>
              <a:t>Learning</a:t>
            </a:r>
            <a:r>
              <a:rPr lang="cs-CZ" dirty="0"/>
              <a:t>: </a:t>
            </a:r>
            <a:r>
              <a:rPr lang="cs-CZ" dirty="0" err="1"/>
              <a:t>What</a:t>
            </a:r>
            <a:r>
              <a:rPr lang="cs-CZ" dirty="0"/>
              <a:t> Works and </a:t>
            </a:r>
            <a:r>
              <a:rPr lang="cs-CZ" dirty="0" err="1"/>
              <a:t>Why</a:t>
            </a:r>
            <a:r>
              <a:rPr lang="cs-CZ" dirty="0"/>
              <a:t>, </a:t>
            </a:r>
            <a:r>
              <a:rPr lang="cs-CZ" dirty="0" smtClean="0"/>
              <a:t>	John </a:t>
            </a:r>
            <a:r>
              <a:rPr lang="cs-CZ" dirty="0" err="1"/>
              <a:t>Wiley</a:t>
            </a:r>
            <a:r>
              <a:rPr lang="cs-CZ" dirty="0"/>
              <a:t> &amp; </a:t>
            </a:r>
            <a:r>
              <a:rPr lang="cs-CZ" dirty="0" err="1"/>
              <a:t>Sons</a:t>
            </a:r>
            <a:r>
              <a:rPr lang="cs-CZ" dirty="0"/>
              <a:t>, </a:t>
            </a:r>
            <a:r>
              <a:rPr lang="cs-CZ" dirty="0" err="1" smtClean="0"/>
              <a:t>Inc</a:t>
            </a:r>
            <a:r>
              <a:rPr lang="cs-CZ" dirty="0" smtClean="0"/>
              <a:t>, </a:t>
            </a:r>
            <a:r>
              <a:rPr lang="cs-CZ" dirty="0" err="1" smtClean="0"/>
              <a:t>Published</a:t>
            </a:r>
            <a:r>
              <a:rPr lang="cs-CZ" dirty="0" smtClean="0"/>
              <a:t> </a:t>
            </a:r>
            <a:r>
              <a:rPr lang="cs-CZ" dirty="0"/>
              <a:t>online in </a:t>
            </a:r>
            <a:r>
              <a:rPr lang="cs-CZ" dirty="0" err="1"/>
              <a:t>Wiley</a:t>
            </a:r>
            <a:r>
              <a:rPr lang="cs-CZ" dirty="0"/>
              <a:t> Online </a:t>
            </a:r>
            <a:r>
              <a:rPr lang="cs-CZ" dirty="0" err="1"/>
              <a:t>Library</a:t>
            </a:r>
            <a:r>
              <a:rPr lang="cs-CZ" dirty="0"/>
              <a:t> </a:t>
            </a:r>
            <a:r>
              <a:rPr lang="cs-CZ" dirty="0" smtClean="0"/>
              <a:t>	(</a:t>
            </a:r>
            <a:r>
              <a:rPr lang="cs-CZ" dirty="0"/>
              <a:t>wileyonlinelibrary.com) ∙ DOI: 10.1002/aehe.20018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87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Co je to 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e-</a:t>
            </a:r>
            <a:r>
              <a:rPr lang="cs-CZ" b="1" i="1" dirty="0" err="1" smtClean="0">
                <a:solidFill>
                  <a:schemeClr val="accent1">
                    <a:lumMod val="75000"/>
                  </a:schemeClr>
                </a:solidFill>
              </a:rPr>
              <a:t>learning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80931"/>
            <a:ext cx="10515600" cy="5143015"/>
          </a:xfrm>
        </p:spPr>
        <p:txBody>
          <a:bodyPr>
            <a:normAutofit fontScale="92500"/>
          </a:bodyPr>
          <a:lstStyle/>
          <a:p>
            <a:pPr algn="just"/>
            <a:r>
              <a:rPr lang="cs-CZ" sz="3600" dirty="0" smtClean="0"/>
              <a:t>Vzdělávací proces využívající informační a komunikační technologie </a:t>
            </a:r>
            <a:r>
              <a:rPr lang="cs-CZ" sz="3600" kern="1600" spc="600" dirty="0" smtClean="0"/>
              <a:t>k </a:t>
            </a:r>
            <a:r>
              <a:rPr lang="cs-CZ" sz="3600" i="1" u="sng" kern="1600" dirty="0" smtClean="0"/>
              <a:t>t</a:t>
            </a:r>
            <a:r>
              <a:rPr lang="cs-CZ" sz="3600" i="1" u="sng" dirty="0" smtClean="0"/>
              <a:t>vorbě</a:t>
            </a:r>
            <a:r>
              <a:rPr lang="cs-CZ" sz="3600" dirty="0" smtClean="0"/>
              <a:t> kurzů, </a:t>
            </a:r>
            <a:r>
              <a:rPr lang="cs-CZ" sz="3600" spc="800" dirty="0" err="1" smtClean="0"/>
              <a:t>k</a:t>
            </a:r>
            <a:r>
              <a:rPr lang="cs-CZ" sz="3600" i="1" u="sng" dirty="0" err="1" smtClean="0"/>
              <a:t>distribuci</a:t>
            </a:r>
            <a:r>
              <a:rPr lang="cs-CZ" sz="3600" i="1" u="sng" dirty="0" smtClean="0"/>
              <a:t> </a:t>
            </a:r>
            <a:r>
              <a:rPr lang="cs-CZ" sz="3600" dirty="0" smtClean="0"/>
              <a:t>studijního obsahu, </a:t>
            </a:r>
            <a:r>
              <a:rPr lang="cs-CZ" sz="3600" i="1" u="sng" dirty="0" smtClean="0"/>
              <a:t>komunikaci</a:t>
            </a:r>
            <a:r>
              <a:rPr lang="cs-CZ" sz="3600" dirty="0" smtClean="0"/>
              <a:t> mezi studenty a pedagogy a </a:t>
            </a:r>
            <a:r>
              <a:rPr lang="cs-CZ" sz="3600" i="1" u="sng" dirty="0" smtClean="0"/>
              <a:t>řízení </a:t>
            </a:r>
            <a:r>
              <a:rPr lang="cs-CZ" sz="3600" dirty="0" smtClean="0"/>
              <a:t>studia.</a:t>
            </a:r>
          </a:p>
          <a:p>
            <a:pPr marL="0" indent="0">
              <a:buNone/>
            </a:pPr>
            <a:r>
              <a:rPr lang="cs-CZ" sz="3200" dirty="0"/>
              <a:t>	</a:t>
            </a:r>
            <a:r>
              <a:rPr lang="cs-CZ" sz="3200" dirty="0" smtClean="0"/>
              <a:t>	               </a:t>
            </a:r>
            <a:r>
              <a:rPr lang="cs-CZ" sz="2200" dirty="0" smtClean="0"/>
              <a:t>Dostupné </a:t>
            </a:r>
            <a:r>
              <a:rPr lang="cs-CZ" sz="2200" dirty="0"/>
              <a:t>z: </a:t>
            </a:r>
            <a:r>
              <a:rPr lang="cs-CZ" sz="2200" dirty="0">
                <a:hlinkClick r:id="rId2"/>
              </a:rPr>
              <a:t>https://</a:t>
            </a:r>
            <a:r>
              <a:rPr lang="cs-CZ" sz="2200" dirty="0" smtClean="0">
                <a:hlinkClick r:id="rId2"/>
              </a:rPr>
              <a:t>cs.wikipedia.org/wiki/E-</a:t>
            </a:r>
            <a:r>
              <a:rPr lang="cs-CZ" sz="2200" dirty="0" err="1" smtClean="0">
                <a:hlinkClick r:id="rId2"/>
              </a:rPr>
              <a:t>learning</a:t>
            </a:r>
            <a:r>
              <a:rPr lang="cs-CZ" sz="2200" dirty="0" smtClean="0"/>
              <a:t>, cit. 10. 9. 2018</a:t>
            </a:r>
          </a:p>
          <a:p>
            <a:pPr marL="3657600" lvl="8" indent="0">
              <a:buNone/>
            </a:pPr>
            <a:endParaRPr lang="cs-CZ" sz="1100" dirty="0" smtClean="0"/>
          </a:p>
          <a:p>
            <a:pPr algn="just"/>
            <a:r>
              <a:rPr lang="cs-CZ" sz="3600" dirty="0" smtClean="0"/>
              <a:t>Obecně vzato představuje e-</a:t>
            </a:r>
            <a:r>
              <a:rPr lang="cs-CZ" sz="3600" dirty="0" err="1" smtClean="0"/>
              <a:t>learning</a:t>
            </a:r>
            <a:r>
              <a:rPr lang="cs-CZ" sz="3600" dirty="0" smtClean="0"/>
              <a:t> způsob vzdělávání, který využívá moderní informační a komunikační technologie k </a:t>
            </a:r>
            <a:r>
              <a:rPr lang="cs-CZ" sz="3600" i="1" u="sng" dirty="0" smtClean="0"/>
              <a:t>předávání</a:t>
            </a:r>
            <a:r>
              <a:rPr lang="cs-CZ" sz="3600" dirty="0" smtClean="0"/>
              <a:t> výukového obsahu, </a:t>
            </a:r>
            <a:r>
              <a:rPr lang="cs-CZ" sz="3600" i="1" u="sng" dirty="0" smtClean="0"/>
              <a:t>komunikaci</a:t>
            </a:r>
            <a:r>
              <a:rPr lang="cs-CZ" sz="3600" dirty="0" smtClean="0"/>
              <a:t> účastníků vzdělávání a k </a:t>
            </a:r>
            <a:r>
              <a:rPr lang="cs-CZ" sz="3600" i="1" u="sng" dirty="0" smtClean="0"/>
              <a:t>řízení</a:t>
            </a:r>
            <a:r>
              <a:rPr lang="cs-CZ" sz="3600" dirty="0" smtClean="0"/>
              <a:t> výukového procesu.</a:t>
            </a:r>
          </a:p>
          <a:p>
            <a:pPr marL="3657600" lvl="8" indent="0">
              <a:buNone/>
            </a:pPr>
            <a:r>
              <a:rPr lang="cs-CZ" sz="2200" dirty="0" smtClean="0"/>
              <a:t>					[2, str. 33]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50198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92557"/>
            <a:ext cx="10515600" cy="1325563"/>
          </a:xfrm>
        </p:spPr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V jaké formě studia se e- 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learning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používá?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12276"/>
            <a:ext cx="10515600" cy="4818185"/>
          </a:xfrm>
        </p:spPr>
        <p:txBody>
          <a:bodyPr>
            <a:normAutofit/>
          </a:bodyPr>
          <a:lstStyle/>
          <a:p>
            <a:r>
              <a:rPr lang="cs-CZ" sz="3000" i="1" u="sng" dirty="0" smtClean="0"/>
              <a:t>Distanční</a:t>
            </a:r>
            <a:r>
              <a:rPr lang="cs-CZ" sz="3000" dirty="0" smtClean="0"/>
              <a:t> 1) výuka probíhá výhradně touto formou</a:t>
            </a:r>
          </a:p>
          <a:p>
            <a:pPr marL="0" indent="0">
              <a:buNone/>
            </a:pPr>
            <a:r>
              <a:rPr lang="cs-CZ" sz="3000" dirty="0"/>
              <a:t>	 </a:t>
            </a:r>
            <a:r>
              <a:rPr lang="cs-CZ" sz="3000" dirty="0" smtClean="0"/>
              <a:t>       2) E-</a:t>
            </a:r>
            <a:r>
              <a:rPr lang="cs-CZ" sz="3000" dirty="0" err="1" smtClean="0"/>
              <a:t>learningová</a:t>
            </a:r>
            <a:r>
              <a:rPr lang="cs-CZ" sz="3000" dirty="0" smtClean="0"/>
              <a:t> výuka + několik osobních setkání</a:t>
            </a:r>
          </a:p>
          <a:p>
            <a:pPr algn="just"/>
            <a:r>
              <a:rPr lang="cs-CZ" sz="3000" i="1" u="sng" dirty="0"/>
              <a:t>Prezenční </a:t>
            </a:r>
            <a:r>
              <a:rPr lang="cs-CZ" sz="3000" dirty="0" smtClean="0"/>
              <a:t> -  </a:t>
            </a:r>
            <a:r>
              <a:rPr lang="cs-CZ" sz="3000" i="1" dirty="0" err="1" smtClean="0"/>
              <a:t>Blended</a:t>
            </a:r>
            <a:r>
              <a:rPr lang="cs-CZ" sz="3000" i="1" dirty="0" smtClean="0"/>
              <a:t> </a:t>
            </a:r>
            <a:r>
              <a:rPr lang="cs-CZ" sz="3000" i="1" dirty="0" err="1" smtClean="0"/>
              <a:t>learning</a:t>
            </a:r>
            <a:r>
              <a:rPr lang="cs-CZ" sz="3000" i="1" dirty="0" smtClean="0"/>
              <a:t> </a:t>
            </a:r>
            <a:r>
              <a:rPr lang="cs-CZ" sz="3000" dirty="0" smtClean="0"/>
              <a:t>prezenční forma + e-</a:t>
            </a:r>
            <a:r>
              <a:rPr lang="cs-CZ" sz="3000" dirty="0" err="1" smtClean="0"/>
              <a:t>learningová</a:t>
            </a:r>
            <a:r>
              <a:rPr lang="cs-CZ" sz="3000" dirty="0" smtClean="0"/>
              <a:t> výuka.  V tomto případě e-</a:t>
            </a:r>
            <a:r>
              <a:rPr lang="cs-CZ" sz="3000" dirty="0" err="1" smtClean="0"/>
              <a:t>learning</a:t>
            </a:r>
            <a:r>
              <a:rPr lang="cs-CZ" sz="3000" dirty="0" smtClean="0"/>
              <a:t> pouze poskytuje podporu        v podobě studijních materiálů, nebo může sloužit např.                   k testování studentů. </a:t>
            </a:r>
          </a:p>
          <a:p>
            <a:pPr algn="just"/>
            <a:r>
              <a:rPr lang="cs-CZ" dirty="0" smtClean="0"/>
              <a:t>Podle průzkumu vyššího a vysokoškolského vzdělávání z roku 2012 (Allen a </a:t>
            </a:r>
            <a:r>
              <a:rPr lang="cs-CZ" dirty="0" err="1" smtClean="0"/>
              <a:t>Seaman</a:t>
            </a:r>
            <a:r>
              <a:rPr lang="cs-CZ" dirty="0" smtClean="0"/>
              <a:t>) 87% VŠ z 2082 VŠ institucí nabízí on-line kurz            (e-</a:t>
            </a:r>
            <a:r>
              <a:rPr lang="cs-CZ" dirty="0" err="1" smtClean="0"/>
              <a:t>learningové</a:t>
            </a:r>
            <a:r>
              <a:rPr lang="cs-CZ" dirty="0" smtClean="0"/>
              <a:t> kurzy) a 63% nabízí studijní  programy, které celé probíhají formou e-</a:t>
            </a:r>
            <a:r>
              <a:rPr lang="cs-CZ" dirty="0" err="1" smtClean="0"/>
              <a:t>learningu</a:t>
            </a:r>
            <a:r>
              <a:rPr lang="cs-CZ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8004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Co e-</a:t>
            </a:r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learning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umožňuje?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/>
              <a:t>Řízení </a:t>
            </a:r>
            <a:r>
              <a:rPr lang="cs-CZ" sz="3600" dirty="0"/>
              <a:t>studia</a:t>
            </a:r>
          </a:p>
          <a:p>
            <a:r>
              <a:rPr lang="cs-CZ" sz="3600" dirty="0" smtClean="0"/>
              <a:t>Tvoření studijních materiálů</a:t>
            </a:r>
          </a:p>
          <a:p>
            <a:r>
              <a:rPr lang="cs-CZ" sz="3600" dirty="0" smtClean="0"/>
              <a:t>Komunikace se studenty </a:t>
            </a:r>
          </a:p>
          <a:p>
            <a:r>
              <a:rPr lang="cs-CZ" sz="3600" dirty="0" smtClean="0"/>
              <a:t>Vzájemná spolupráce studentů (studijní skupiny)</a:t>
            </a:r>
          </a:p>
          <a:p>
            <a:r>
              <a:rPr lang="cs-CZ" sz="3600" dirty="0" smtClean="0"/>
              <a:t>Hodnocení práce studentů</a:t>
            </a:r>
          </a:p>
          <a:p>
            <a:r>
              <a:rPr lang="cs-CZ" sz="3600" dirty="0" smtClean="0"/>
              <a:t>Sledování studijního pokroku studentů</a:t>
            </a:r>
          </a:p>
        </p:txBody>
      </p:sp>
    </p:spTree>
    <p:extLst>
      <p:ext uri="{BB962C8B-B14F-4D97-AF65-F5344CB8AC3E}">
        <p14:creationId xmlns:p14="http://schemas.microsoft.com/office/powerpoint/2010/main" val="71879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1518</TotalTime>
  <Words>809</Words>
  <Application>Microsoft Office PowerPoint</Application>
  <PresentationFormat>Vlastní</PresentationFormat>
  <Paragraphs>159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Office</vt:lpstr>
      <vt:lpstr>      E- learning -  jeho možnosti a využitímm m Projekt ESF </vt:lpstr>
      <vt:lpstr>Struktura kurzu</vt:lpstr>
      <vt:lpstr>Přihlášení do Moodlu</vt:lpstr>
      <vt:lpstr>Ukázkový kurz</vt:lpstr>
      <vt:lpstr>E-learning teoretická část</vt:lpstr>
      <vt:lpstr>Použité zdroje</vt:lpstr>
      <vt:lpstr>Co je to e-learning?</vt:lpstr>
      <vt:lpstr>V jaké formě studia se e- learning používá?</vt:lpstr>
      <vt:lpstr>Co e-learning umožňuje?</vt:lpstr>
      <vt:lpstr>Výhody e-learningu</vt:lpstr>
      <vt:lpstr>Nevýhody e-learningu</vt:lpstr>
      <vt:lpstr>Vhodné použití ITC ve výuce</vt:lpstr>
      <vt:lpstr>Různé typy kurzů v Moodlu</vt:lpstr>
      <vt:lpstr>Kurz vytvořený s využitím různých modulů</vt:lpstr>
      <vt:lpstr>Historie e-learningu</vt:lpstr>
      <vt:lpstr>Rozmach e-learningu</vt:lpstr>
      <vt:lpstr>Vznik LMS Moodle</vt:lpstr>
      <vt:lpstr>E-learning a autorská práva</vt:lpstr>
      <vt:lpstr>Kopírování textu chráněného autorským zákonem</vt:lpstr>
      <vt:lpstr>Kopírování textu chráněného autorským zákonem</vt:lpstr>
      <vt:lpstr>Školní práce</vt:lpstr>
      <vt:lpstr>Creative Commons (CC- tvůrčí společenství)</vt:lpstr>
      <vt:lpstr>Použité zdroje</vt:lpstr>
      <vt:lpstr>Děkuji za pozornost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 learning a jeho praktické využití</dc:title>
  <dc:creator>Mašatová Zora</dc:creator>
  <cp:lastModifiedBy>admin</cp:lastModifiedBy>
  <cp:revision>69</cp:revision>
  <dcterms:created xsi:type="dcterms:W3CDTF">2018-08-31T04:57:41Z</dcterms:created>
  <dcterms:modified xsi:type="dcterms:W3CDTF">2018-09-20T08:23:48Z</dcterms:modified>
</cp:coreProperties>
</file>