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64" r:id="rId2"/>
    <p:sldMasterId id="2147483871" r:id="rId3"/>
  </p:sldMasterIdLst>
  <p:notesMasterIdLst>
    <p:notesMasterId r:id="rId17"/>
  </p:notesMasterIdLst>
  <p:sldIdLst>
    <p:sldId id="304" r:id="rId4"/>
    <p:sldId id="458" r:id="rId5"/>
    <p:sldId id="459" r:id="rId6"/>
    <p:sldId id="461" r:id="rId7"/>
    <p:sldId id="484" r:id="rId8"/>
    <p:sldId id="462" r:id="rId9"/>
    <p:sldId id="463" r:id="rId10"/>
    <p:sldId id="474" r:id="rId11"/>
    <p:sldId id="475" r:id="rId12"/>
    <p:sldId id="485" r:id="rId13"/>
    <p:sldId id="486" r:id="rId14"/>
    <p:sldId id="487" r:id="rId15"/>
    <p:sldId id="47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A1F9B40-C8FA-FF43-B352-859A9B50A2C6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58E9F4-C2E5-0D43-A4FB-3C11AF2F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750-8E21-9048-8D4A-FA6A1DC32A3D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720F-75D9-EE4E-B3C8-405D32E0E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E832-A245-B54C-8097-DF38BE9F635E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CAA7-60E9-A64E-9442-5859A58D7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7BF7-AFFD-A142-8CAE-81069F662BA7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1D2C-64FD-3A40-A72D-FBDE5C6FE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1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:\_GRAFIKA\PIAF\UCESANI_PREZENTACE\FOTO\Obrázek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476250"/>
            <a:ext cx="282575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6270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31280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933200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622288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054219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8626-32C7-B742-8510-1C7E52EAED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69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CD0D-613E-C740-A8BF-8FA783C54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9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3863-310C-114F-8293-7A4C3B930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B758-E28B-0043-8214-F07C4B99EAC0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36ED-35A6-3A48-A360-A441ED63B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B2B-CAC2-3C4E-A3BE-4C26B84A7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56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B8B6-BC20-C54E-B2AF-FD69B40A4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1865-B8CA-F144-8969-110F8346C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95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55F1-28BA-DC4D-8BA2-0F641B9CD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03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0CC3-56A6-AD40-8854-C33B2B115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0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6DEB-1B83-0849-96B5-1E650CE3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905-308F-9E43-87E9-1379E3EFE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6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9BF3-B22C-AF4A-974D-14FAAEC2C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1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08C-F436-3044-B819-17EBA6434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76EB-9D35-2E4E-BF4C-291D67E64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3CA5-6883-FD4A-9349-AEC80CCFBF7A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900-F489-704C-9080-4A958256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28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169863" y="6480175"/>
            <a:ext cx="7196137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564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BD4D-6115-9447-8E03-6B1210A0064C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578A-42A0-7247-82BC-312A1D3A0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AFF4-6B9A-6144-8D1C-050062C7221D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5942-8E09-3F47-A24E-9CBCE287B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CEFF-DCF3-0B44-BDD1-7FA73C9164DC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BCA6-DFAB-A848-9DC2-CE07BEF1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635E-7E27-BF46-AD71-85BE6EA20574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C949-B8BF-4C49-A740-428462D18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3E6F8-A23C-BF4B-818F-DACF58F23005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769A-95C7-5D49-8636-46D5F3603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B3EF-E8F1-6E49-B232-68F771D5A371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0795-AF07-A948-BA59-3D5FC6E851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16B4569C-1694-B74B-B82C-8AC66EFB26D0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6012AB58-FA36-E643-B5E4-91F9FE1FB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9E369-46FC-7E4B-A137-B61022E9F93E}" type="datetime1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00FC6-94F1-4E4D-9B57-57ACE4F99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08.04.20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C21F84C-C26D-F747-A85F-570DC483B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5" r:id="rId12"/>
    <p:sldLayoutId id="2147484356" r:id="rId13"/>
    <p:sldLayoutId id="214748435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Metodika</a:t>
            </a:r>
            <a:r>
              <a:rPr lang="en-US" dirty="0" smtClean="0"/>
              <a:t> </a:t>
            </a:r>
            <a:r>
              <a:rPr lang="en-US" dirty="0" err="1" smtClean="0"/>
              <a:t>tvorby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b="1" dirty="0" err="1" smtClean="0"/>
              <a:t>Způsoby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stanovení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výběrového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souboru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- </a:t>
            </a:r>
            <a:r>
              <a:rPr lang="en-US" sz="2400" dirty="0" err="1" smtClean="0"/>
              <a:t>náhodný</a:t>
            </a:r>
            <a:r>
              <a:rPr lang="en-US" sz="2400" dirty="0" smtClean="0"/>
              <a:t> </a:t>
            </a:r>
            <a:r>
              <a:rPr lang="en-US" sz="2400" dirty="0" err="1" smtClean="0"/>
              <a:t>výběr</a:t>
            </a:r>
            <a:r>
              <a:rPr lang="en-US" sz="2400" dirty="0" smtClean="0"/>
              <a:t> </a:t>
            </a:r>
            <a:r>
              <a:rPr lang="en-US" sz="2400" dirty="0" smtClean="0"/>
              <a:t>(“</a:t>
            </a:r>
            <a:r>
              <a:rPr lang="en-US" sz="2400" dirty="0" err="1" smtClean="0"/>
              <a:t>losování</a:t>
            </a:r>
            <a:r>
              <a:rPr lang="en-US" sz="2400" dirty="0" smtClean="0"/>
              <a:t>”, </a:t>
            </a:r>
            <a:r>
              <a:rPr lang="en-US" sz="2400" dirty="0" err="1" smtClean="0"/>
              <a:t>každý</a:t>
            </a:r>
            <a:r>
              <a:rPr lang="en-US" sz="2400" dirty="0" smtClean="0"/>
              <a:t> x-</a:t>
            </a:r>
            <a:r>
              <a:rPr lang="en-US" sz="2400" dirty="0" err="1" smtClean="0"/>
              <a:t>tý</a:t>
            </a:r>
            <a:r>
              <a:rPr lang="en-US" sz="2400" dirty="0" smtClean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.) </a:t>
            </a:r>
            <a:br>
              <a:rPr lang="en-US" sz="2400" dirty="0" smtClean="0"/>
            </a:br>
            <a:r>
              <a:rPr lang="en-US" sz="2400" dirty="0" smtClean="0"/>
              <a:t>- </a:t>
            </a:r>
            <a:r>
              <a:rPr lang="en-US" sz="2400" dirty="0" err="1" smtClean="0"/>
              <a:t>záměrný</a:t>
            </a:r>
            <a:r>
              <a:rPr lang="en-US" sz="2400" dirty="0" smtClean="0"/>
              <a:t> </a:t>
            </a:r>
            <a:r>
              <a:rPr lang="en-US" sz="2400" dirty="0" err="1" smtClean="0"/>
              <a:t>výběr</a:t>
            </a:r>
            <a:r>
              <a:rPr lang="en-US" sz="2400" dirty="0" smtClean="0"/>
              <a:t> </a:t>
            </a:r>
            <a:r>
              <a:rPr lang="en-US" sz="2400" dirty="0" smtClean="0"/>
              <a:t>(snowball, </a:t>
            </a:r>
            <a:r>
              <a:rPr lang="en-US" sz="2400" dirty="0" err="1" smtClean="0"/>
              <a:t>kvótní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snowball - </a:t>
            </a:r>
            <a:r>
              <a:rPr lang="cs-CZ" sz="2400" dirty="0"/>
              <a:t>výběr jedinců z málo početných, mezi obyv. rozptýlených a špatně dostupných skupin, </a:t>
            </a:r>
            <a:r>
              <a:rPr lang="cs-CZ" sz="2400" dirty="0" smtClean="0"/>
              <a:t>uvnitř </a:t>
            </a:r>
            <a:r>
              <a:rPr lang="cs-CZ" sz="2400" dirty="0"/>
              <a:t>nichž dochází ke kontaktům (jde např. o zájmové skupiny, sběratele apod.) Metoda spočívá v počátečním vyhledání několika osob a poté v kontaktování těch dalších členů skupiny, na které již vybraní lidé odkázali.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</a:t>
            </a:r>
            <a:r>
              <a:rPr lang="en-US" sz="2400" dirty="0" err="1" smtClean="0"/>
              <a:t>dostupný</a:t>
            </a:r>
            <a:r>
              <a:rPr lang="en-US" sz="2400" dirty="0" smtClean="0"/>
              <a:t> (</a:t>
            </a:r>
            <a:r>
              <a:rPr lang="en-US" sz="2400" dirty="0" err="1" smtClean="0"/>
              <a:t>bereme</a:t>
            </a:r>
            <a:r>
              <a:rPr lang="en-US" sz="2400" dirty="0" smtClean="0"/>
              <a:t> data, </a:t>
            </a:r>
            <a:r>
              <a:rPr lang="en-US" sz="2400" dirty="0" err="1" smtClean="0"/>
              <a:t>která</a:t>
            </a:r>
            <a:r>
              <a:rPr lang="en-US" sz="2400" dirty="0" smtClean="0"/>
              <a:t> </a:t>
            </a:r>
            <a:r>
              <a:rPr lang="en-US" sz="2400" dirty="0" err="1" smtClean="0"/>
              <a:t>máme</a:t>
            </a:r>
            <a:r>
              <a:rPr lang="en-US" sz="2400" dirty="0" smtClean="0"/>
              <a:t> k </a:t>
            </a:r>
            <a:r>
              <a:rPr lang="en-US" sz="2400" dirty="0" err="1" smtClean="0"/>
              <a:t>dispozici</a:t>
            </a:r>
            <a:r>
              <a:rPr lang="en-US" sz="2400" dirty="0" smtClean="0"/>
              <a:t>, </a:t>
            </a:r>
            <a:r>
              <a:rPr lang="en-US" sz="2400" dirty="0" err="1" smtClean="0"/>
              <a:t>protože</a:t>
            </a:r>
            <a:r>
              <a:rPr lang="en-US" sz="2400" dirty="0" smtClean="0"/>
              <a:t> z </a:t>
            </a:r>
            <a:r>
              <a:rPr lang="en-US" sz="2400" dirty="0" err="1" smtClean="0"/>
              <a:t>nějakého</a:t>
            </a:r>
            <a:r>
              <a:rPr lang="en-US" sz="2400" dirty="0" smtClean="0"/>
              <a:t> </a:t>
            </a:r>
            <a:r>
              <a:rPr lang="en-US" sz="2400" dirty="0" err="1" smtClean="0"/>
              <a:t>důvodu</a:t>
            </a:r>
            <a:r>
              <a:rPr lang="en-US" sz="2400" dirty="0" smtClean="0"/>
              <a:t> </a:t>
            </a:r>
            <a:r>
              <a:rPr lang="en-US" sz="2400" dirty="0" err="1" smtClean="0"/>
              <a:t>nejsme</a:t>
            </a:r>
            <a:r>
              <a:rPr lang="en-US" sz="2400" dirty="0" smtClean="0"/>
              <a:t> </a:t>
            </a:r>
            <a:r>
              <a:rPr lang="en-US" sz="2400" dirty="0" err="1" smtClean="0"/>
              <a:t>schopni</a:t>
            </a:r>
            <a:r>
              <a:rPr lang="en-US" sz="2400" dirty="0" smtClean="0"/>
              <a:t> </a:t>
            </a:r>
            <a:r>
              <a:rPr lang="en-US" sz="2400" dirty="0" err="1" smtClean="0"/>
              <a:t>získat</a:t>
            </a:r>
            <a:r>
              <a:rPr lang="en-US" sz="2400" dirty="0" smtClean="0"/>
              <a:t> data </a:t>
            </a:r>
            <a:r>
              <a:rPr lang="en-US" sz="2400" dirty="0" err="1" smtClean="0"/>
              <a:t>jiným</a:t>
            </a:r>
            <a:r>
              <a:rPr lang="en-US" sz="2400" dirty="0" smtClean="0"/>
              <a:t> </a:t>
            </a:r>
            <a:r>
              <a:rPr lang="en-US" sz="2400" dirty="0" err="1" smtClean="0"/>
              <a:t>způsobem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36573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06186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Pokud</a:t>
            </a:r>
            <a:r>
              <a:rPr lang="en-US" sz="2400" dirty="0"/>
              <a:t> </a:t>
            </a:r>
            <a:r>
              <a:rPr lang="en-US" sz="2400" dirty="0" smtClean="0"/>
              <a:t>je </a:t>
            </a:r>
            <a:r>
              <a:rPr lang="en-US" sz="2400" dirty="0" err="1" smtClean="0"/>
              <a:t>metodou</a:t>
            </a:r>
            <a:r>
              <a:rPr lang="en-US" sz="2400" dirty="0" smtClean="0"/>
              <a:t> </a:t>
            </a:r>
            <a:r>
              <a:rPr lang="en-US" sz="2400" dirty="0" err="1" smtClean="0"/>
              <a:t>sběru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</a:t>
            </a:r>
            <a:r>
              <a:rPr lang="en-US" sz="2400" dirty="0" err="1" smtClean="0"/>
              <a:t>např</a:t>
            </a:r>
            <a:r>
              <a:rPr lang="en-US" sz="2400" dirty="0" smtClean="0"/>
              <a:t>. </a:t>
            </a:r>
            <a:r>
              <a:rPr lang="en-US" sz="2400" dirty="0" err="1" smtClean="0"/>
              <a:t>dotazníkové</a:t>
            </a:r>
            <a:r>
              <a:rPr lang="en-US" sz="2400" dirty="0" smtClean="0"/>
              <a:t> </a:t>
            </a:r>
            <a:r>
              <a:rPr lang="en-US" sz="2400" dirty="0" err="1" smtClean="0"/>
              <a:t>šetření</a:t>
            </a:r>
            <a:r>
              <a:rPr lang="en-US" sz="2400" dirty="0" smtClean="0"/>
              <a:t>,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určitě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nezískáme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reprezentativní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výběrový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soubor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tím</a:t>
            </a:r>
            <a:r>
              <a:rPr lang="en-US" sz="2400" u="sng" dirty="0" smtClean="0"/>
              <a:t>, </a:t>
            </a:r>
            <a:r>
              <a:rPr lang="en-US" sz="2400" u="sng" dirty="0" err="1" smtClean="0"/>
              <a:t>že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dotazník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distribuujeme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mezi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své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kontakty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na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sociálních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sítích</a:t>
            </a:r>
            <a:r>
              <a:rPr lang="en-US" sz="2400" u="sng" dirty="0" smtClean="0"/>
              <a:t>!</a:t>
            </a:r>
          </a:p>
          <a:p>
            <a:endParaRPr lang="en-US" sz="2400" u="sng" dirty="0"/>
          </a:p>
          <a:p>
            <a:r>
              <a:rPr lang="en-US" sz="2400" dirty="0" err="1" smtClean="0"/>
              <a:t>Možnosti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studentů</a:t>
            </a:r>
            <a:r>
              <a:rPr lang="en-US" sz="2400" dirty="0" smtClean="0"/>
              <a:t> </a:t>
            </a:r>
            <a:r>
              <a:rPr lang="en-US" sz="2400" dirty="0" err="1" smtClean="0"/>
              <a:t>jsou</a:t>
            </a:r>
            <a:r>
              <a:rPr lang="en-US" sz="2400" dirty="0" smtClean="0"/>
              <a:t> (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rozdíl</a:t>
            </a:r>
            <a:r>
              <a:rPr lang="en-US" sz="2400" dirty="0" smtClean="0"/>
              <a:t> </a:t>
            </a:r>
            <a:r>
              <a:rPr lang="en-US" sz="2400" dirty="0" err="1" smtClean="0"/>
              <a:t>například</a:t>
            </a:r>
            <a:r>
              <a:rPr lang="en-US" sz="2400" dirty="0" smtClean="0"/>
              <a:t> od </a:t>
            </a:r>
            <a:r>
              <a:rPr lang="en-US" sz="2400" dirty="0" err="1" smtClean="0"/>
              <a:t>výzkumných</a:t>
            </a:r>
            <a:r>
              <a:rPr lang="en-US" sz="2400" dirty="0" smtClean="0"/>
              <a:t> </a:t>
            </a:r>
            <a:r>
              <a:rPr lang="en-US" sz="2400" dirty="0" err="1" smtClean="0"/>
              <a:t>agentur</a:t>
            </a:r>
            <a:r>
              <a:rPr lang="en-US" sz="2400" dirty="0" smtClean="0"/>
              <a:t>) </a:t>
            </a:r>
            <a:r>
              <a:rPr lang="en-US" sz="2400" dirty="0" err="1" smtClean="0"/>
              <a:t>při</a:t>
            </a:r>
            <a:r>
              <a:rPr lang="en-US" sz="2400" dirty="0" smtClean="0"/>
              <a:t> </a:t>
            </a:r>
            <a:r>
              <a:rPr lang="en-US" sz="2400" dirty="0" err="1" smtClean="0"/>
              <a:t>získávání</a:t>
            </a:r>
            <a:r>
              <a:rPr lang="en-US" sz="2400" dirty="0" smtClean="0"/>
              <a:t> </a:t>
            </a:r>
            <a:r>
              <a:rPr lang="en-US" sz="2400" dirty="0" err="1" smtClean="0"/>
              <a:t>reprezentativních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</a:t>
            </a:r>
            <a:r>
              <a:rPr lang="en-US" sz="2400" dirty="0" err="1" smtClean="0"/>
              <a:t>omezené,je</a:t>
            </a:r>
            <a:r>
              <a:rPr lang="en-US" sz="2400" dirty="0" smtClean="0"/>
              <a:t> ale </a:t>
            </a:r>
            <a:r>
              <a:rPr lang="en-US" sz="2400" dirty="0" err="1" smtClean="0"/>
              <a:t>potřeba</a:t>
            </a:r>
            <a:r>
              <a:rPr lang="en-US" sz="2400" dirty="0" smtClean="0"/>
              <a:t> </a:t>
            </a:r>
            <a:r>
              <a:rPr lang="en-US" sz="2400" dirty="0" err="1" smtClean="0"/>
              <a:t>alespo</a:t>
            </a:r>
            <a:r>
              <a:rPr lang="en-US" sz="2400" dirty="0" err="1" smtClean="0"/>
              <a:t>ň</a:t>
            </a:r>
            <a:r>
              <a:rPr lang="en-US" sz="2400" dirty="0" smtClean="0"/>
              <a:t> </a:t>
            </a:r>
            <a:r>
              <a:rPr lang="en-US" sz="2400" dirty="0" err="1" smtClean="0"/>
              <a:t>prokázat</a:t>
            </a:r>
            <a:r>
              <a:rPr lang="en-US" sz="2400" dirty="0" smtClean="0"/>
              <a:t> </a:t>
            </a:r>
            <a:r>
              <a:rPr lang="en-US" sz="2400" dirty="0" err="1" smtClean="0"/>
              <a:t>snahu</a:t>
            </a:r>
            <a:r>
              <a:rPr lang="en-US" sz="2400" dirty="0" smtClean="0"/>
              <a:t> o </a:t>
            </a:r>
            <a:r>
              <a:rPr lang="en-US" sz="2400" dirty="0" err="1" smtClean="0"/>
              <a:t>dosažení</a:t>
            </a:r>
            <a:r>
              <a:rPr lang="en-US" sz="2400" dirty="0" smtClean="0"/>
              <a:t> </a:t>
            </a:r>
            <a:r>
              <a:rPr lang="en-US" sz="2400" dirty="0" err="1" smtClean="0"/>
              <a:t>reperezentativnosti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(</a:t>
            </a:r>
            <a:r>
              <a:rPr lang="en-US" sz="2400" dirty="0" err="1" smtClean="0"/>
              <a:t>distribuovat</a:t>
            </a:r>
            <a:r>
              <a:rPr lang="en-US" sz="2400" dirty="0" smtClean="0"/>
              <a:t> </a:t>
            </a:r>
            <a:r>
              <a:rPr lang="en-US" sz="2400" dirty="0" err="1" smtClean="0"/>
              <a:t>například</a:t>
            </a:r>
            <a:r>
              <a:rPr lang="en-US" sz="2400" dirty="0" smtClean="0"/>
              <a:t> </a:t>
            </a:r>
            <a:r>
              <a:rPr lang="en-US" sz="2400" dirty="0" err="1" smtClean="0"/>
              <a:t>dotazník</a:t>
            </a:r>
            <a:r>
              <a:rPr lang="en-US" sz="2400" dirty="0" smtClean="0"/>
              <a:t> </a:t>
            </a:r>
            <a:r>
              <a:rPr lang="en-US" sz="2400" dirty="0" err="1" smtClean="0"/>
              <a:t>různými</a:t>
            </a:r>
            <a:r>
              <a:rPr lang="en-US" sz="2400" dirty="0" smtClean="0"/>
              <a:t> </a:t>
            </a:r>
            <a:r>
              <a:rPr lang="en-US" sz="2400" dirty="0" err="1" smtClean="0"/>
              <a:t>cestami</a:t>
            </a:r>
            <a:r>
              <a:rPr lang="en-US" sz="2400" dirty="0" smtClean="0"/>
              <a:t>, v </a:t>
            </a:r>
            <a:r>
              <a:rPr lang="en-US" sz="2400" dirty="0" err="1" smtClean="0"/>
              <a:t>závislosti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konkrétním</a:t>
            </a:r>
            <a:r>
              <a:rPr lang="en-US" sz="2400" dirty="0" smtClean="0"/>
              <a:t> </a:t>
            </a:r>
            <a:r>
              <a:rPr lang="en-US" sz="2400" dirty="0" err="1" smtClean="0"/>
              <a:t>tématu</a:t>
            </a:r>
            <a:r>
              <a:rPr lang="en-US" sz="24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6226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06186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smtClean="0"/>
              <a:t>U</a:t>
            </a:r>
            <a:r>
              <a:rPr lang="cs-CZ" sz="2400" dirty="0" smtClean="0"/>
              <a:t> kvalitativního výzkumu (pokud například realizujeme rozhovory či </a:t>
            </a:r>
            <a:r>
              <a:rPr lang="cs-CZ" sz="2400" dirty="0" err="1" smtClean="0"/>
              <a:t>focus</a:t>
            </a:r>
            <a:r>
              <a:rPr lang="cs-CZ" sz="2400" dirty="0" smtClean="0"/>
              <a:t> </a:t>
            </a:r>
            <a:r>
              <a:rPr lang="cs-CZ" sz="2400" dirty="0" err="1" smtClean="0"/>
              <a:t>groups</a:t>
            </a:r>
            <a:r>
              <a:rPr lang="cs-CZ" sz="2400" dirty="0" smtClean="0"/>
              <a:t> nebo kvalitativně analyzujeme mediální obsahy), se o reprezentativnost nesnažíme, s počtem jednotek, které zkoumáme (typicky u rozhovorů například cca 10), by to ani nebylo možné</a:t>
            </a:r>
          </a:p>
          <a:p>
            <a:r>
              <a:rPr lang="en-US" sz="2400" dirty="0" smtClean="0"/>
              <a:t>V</a:t>
            </a:r>
            <a:r>
              <a:rPr lang="cs-CZ" sz="2400" dirty="0" err="1" smtClean="0"/>
              <a:t>ýsledky</a:t>
            </a:r>
            <a:r>
              <a:rPr lang="cs-CZ" sz="2400" dirty="0" smtClean="0"/>
              <a:t> výzkumu pak ale nezobec</a:t>
            </a:r>
            <a:r>
              <a:rPr lang="cs-CZ" sz="2400" dirty="0" smtClean="0"/>
              <a:t>ňujeme na celý základní soubor, jde nám o hlubší pochopení problematiky, nacházení zajímavých vztahů apod.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5994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Výzkumné</a:t>
            </a:r>
            <a:r>
              <a:rPr lang="en-US" dirty="0" smtClean="0"/>
              <a:t> </a:t>
            </a:r>
            <a:r>
              <a:rPr lang="en-US" dirty="0" err="1" smtClean="0"/>
              <a:t>jednotky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koho</a:t>
            </a:r>
            <a:r>
              <a:rPr lang="en-US" dirty="0" smtClean="0"/>
              <a:t>/co </a:t>
            </a:r>
            <a:r>
              <a:rPr lang="en-US" dirty="0" err="1" smtClean="0"/>
              <a:t>vybíráme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17848"/>
            <a:ext cx="8229600" cy="4535488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Jedinci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Dokumenty</a:t>
            </a:r>
            <a:r>
              <a:rPr lang="en-US" sz="2400" dirty="0" smtClean="0"/>
              <a:t> </a:t>
            </a:r>
            <a:r>
              <a:rPr lang="en-US" sz="2400" dirty="0" err="1" smtClean="0"/>
              <a:t>různé</a:t>
            </a:r>
            <a:r>
              <a:rPr lang="en-US" sz="2400" dirty="0" smtClean="0"/>
              <a:t> </a:t>
            </a:r>
            <a:r>
              <a:rPr lang="en-US" sz="2400" dirty="0" err="1" smtClean="0"/>
              <a:t>povahy</a:t>
            </a:r>
            <a:endParaRPr lang="en-US" sz="2400" dirty="0"/>
          </a:p>
          <a:p>
            <a:pPr>
              <a:defRPr/>
            </a:pPr>
            <a:r>
              <a:rPr lang="en-US" sz="2400" dirty="0" err="1" smtClean="0"/>
              <a:t>Skupiny</a:t>
            </a:r>
            <a:r>
              <a:rPr lang="en-US" sz="2400" dirty="0" smtClean="0"/>
              <a:t> (</a:t>
            </a:r>
            <a:r>
              <a:rPr lang="en-US" sz="2400" dirty="0" err="1" smtClean="0"/>
              <a:t>fanoušci</a:t>
            </a:r>
            <a:r>
              <a:rPr lang="en-US" sz="2400" dirty="0" smtClean="0"/>
              <a:t>, </a:t>
            </a:r>
            <a:r>
              <a:rPr lang="en-US" sz="2400" dirty="0" err="1" smtClean="0"/>
              <a:t>diváci</a:t>
            </a:r>
            <a:r>
              <a:rPr lang="en-US" sz="2400" dirty="0" smtClean="0"/>
              <a:t>...)</a:t>
            </a:r>
            <a:endParaRPr lang="en-US" sz="2400" dirty="0"/>
          </a:p>
          <a:p>
            <a:pPr>
              <a:defRPr/>
            </a:pPr>
            <a:r>
              <a:rPr lang="en-US" sz="2400" dirty="0" err="1" smtClean="0"/>
              <a:t>Reklamní</a:t>
            </a:r>
            <a:r>
              <a:rPr lang="en-US" sz="2400" dirty="0" smtClean="0"/>
              <a:t> </a:t>
            </a:r>
            <a:r>
              <a:rPr lang="en-US" sz="2400" dirty="0" err="1" smtClean="0"/>
              <a:t>spoty</a:t>
            </a:r>
            <a:endParaRPr lang="en-US" sz="2400" dirty="0"/>
          </a:p>
          <a:p>
            <a:pPr>
              <a:defRPr/>
            </a:pPr>
            <a:r>
              <a:rPr lang="en-US" sz="2400" dirty="0" err="1"/>
              <a:t>N</a:t>
            </a:r>
            <a:r>
              <a:rPr lang="en-US" sz="2400" dirty="0" err="1" smtClean="0"/>
              <a:t>ovinové</a:t>
            </a:r>
            <a:r>
              <a:rPr lang="en-US" sz="2400" dirty="0" smtClean="0"/>
              <a:t> </a:t>
            </a:r>
            <a:r>
              <a:rPr lang="en-US" sz="2400" dirty="0" err="1" smtClean="0"/>
              <a:t>titulky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Organizace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Jednotlivá</a:t>
            </a:r>
            <a:r>
              <a:rPr lang="en-US" sz="2400" dirty="0" smtClean="0"/>
              <a:t> </a:t>
            </a:r>
            <a:r>
              <a:rPr lang="en-US" sz="2400" dirty="0" err="1" smtClean="0"/>
              <a:t>média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K</a:t>
            </a:r>
            <a:r>
              <a:rPr lang="en-US" sz="2400" dirty="0" err="1" smtClean="0"/>
              <a:t>omentáře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facebooku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R</a:t>
            </a:r>
            <a:r>
              <a:rPr lang="en-US" sz="2400" dirty="0" err="1" smtClean="0"/>
              <a:t>eklamní</a:t>
            </a:r>
            <a:r>
              <a:rPr lang="en-US" sz="2400" dirty="0" smtClean="0"/>
              <a:t> </a:t>
            </a:r>
            <a:r>
              <a:rPr lang="en-US" sz="2400" dirty="0" err="1" smtClean="0"/>
              <a:t>materiály</a:t>
            </a:r>
            <a:r>
              <a:rPr lang="en-US" sz="2400" dirty="0" smtClean="0"/>
              <a:t> </a:t>
            </a:r>
            <a:r>
              <a:rPr lang="en-US" sz="2400" dirty="0" err="1" smtClean="0"/>
              <a:t>politických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stran</a:t>
            </a:r>
            <a:r>
              <a:rPr lang="en-US" sz="2400" dirty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6287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</a:t>
            </a:r>
            <a:r>
              <a:rPr lang="en-US" dirty="0" smtClean="0"/>
              <a:t> v </a:t>
            </a:r>
            <a:r>
              <a:rPr lang="en-US" dirty="0" err="1" smtClean="0"/>
              <a:t>sociálních</a:t>
            </a:r>
            <a:r>
              <a:rPr lang="en-US" dirty="0" smtClean="0"/>
              <a:t> </a:t>
            </a:r>
            <a:r>
              <a:rPr lang="en-US" dirty="0" err="1" smtClean="0"/>
              <a:t>vědách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S</a:t>
            </a:r>
            <a:r>
              <a:rPr lang="en-US" sz="2400" dirty="0" err="1" smtClean="0"/>
              <a:t>polečenské</a:t>
            </a:r>
            <a:r>
              <a:rPr lang="en-US" sz="2400" dirty="0" smtClean="0"/>
              <a:t> </a:t>
            </a:r>
            <a:r>
              <a:rPr lang="en-US" sz="2400" dirty="0" err="1" smtClean="0"/>
              <a:t>vědy</a:t>
            </a:r>
            <a:r>
              <a:rPr lang="en-US" sz="2400" dirty="0" smtClean="0"/>
              <a:t> </a:t>
            </a:r>
            <a:r>
              <a:rPr lang="en-US" sz="2400" dirty="0" err="1" smtClean="0"/>
              <a:t>jsou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</a:t>
            </a:r>
            <a:r>
              <a:rPr lang="en-US" sz="2400" b="1" dirty="0" err="1" smtClean="0"/>
              <a:t>ultiparadigmatickým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oborem</a:t>
            </a:r>
            <a:r>
              <a:rPr lang="en-US" sz="2400" dirty="0" smtClean="0"/>
              <a:t> –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-&gt; </a:t>
            </a:r>
            <a:r>
              <a:rPr lang="en-US" sz="2400" dirty="0" err="1" smtClean="0"/>
              <a:t>kvantitativní</a:t>
            </a:r>
            <a:r>
              <a:rPr lang="en-US" sz="2400" dirty="0" smtClean="0"/>
              <a:t> vs. </a:t>
            </a:r>
            <a:r>
              <a:rPr lang="en-US" sz="2400" dirty="0" err="1" smtClean="0"/>
              <a:t>kvalitativní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paradigma</a:t>
            </a:r>
            <a:r>
              <a:rPr lang="en-US" sz="2400" dirty="0" smtClean="0"/>
              <a:t> </a:t>
            </a:r>
            <a:r>
              <a:rPr lang="en-US" sz="2400" dirty="0" err="1" smtClean="0"/>
              <a:t>přístupu</a:t>
            </a:r>
            <a:r>
              <a:rPr lang="en-US" sz="2400" dirty="0" smtClean="0"/>
              <a:t> k </a:t>
            </a:r>
            <a:r>
              <a:rPr lang="en-US" sz="2400" dirty="0" err="1" smtClean="0"/>
              <a:t>sociální</a:t>
            </a:r>
            <a:r>
              <a:rPr lang="en-US" sz="2400" dirty="0" smtClean="0"/>
              <a:t> </a:t>
            </a:r>
            <a:r>
              <a:rPr lang="en-US" sz="2400" dirty="0" err="1" smtClean="0"/>
              <a:t>realitě</a:t>
            </a:r>
            <a:r>
              <a:rPr lang="en-US" sz="2400" dirty="0" smtClean="0"/>
              <a:t> a </a:t>
            </a:r>
            <a:r>
              <a:rPr lang="en-US" sz="2400" dirty="0" err="1" smtClean="0"/>
              <a:t>jejímu</a:t>
            </a:r>
            <a:r>
              <a:rPr lang="en-US" sz="2400" dirty="0" smtClean="0"/>
              <a:t> </a:t>
            </a:r>
            <a:r>
              <a:rPr lang="en-US" sz="2400" dirty="0" err="1" smtClean="0"/>
              <a:t>zkoumání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(</a:t>
            </a:r>
            <a:r>
              <a:rPr lang="en-US" sz="2400" dirty="0" err="1" smtClean="0"/>
              <a:t>pozitivistická</a:t>
            </a:r>
            <a:r>
              <a:rPr lang="en-US" sz="2400" dirty="0" smtClean="0"/>
              <a:t> vs. </a:t>
            </a:r>
            <a:r>
              <a:rPr lang="en-US" sz="2400" dirty="0" err="1" smtClean="0"/>
              <a:t>interpretativní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pozice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 smtClean="0"/>
              <a:t>Mohou</a:t>
            </a:r>
            <a:r>
              <a:rPr lang="en-US" sz="2400" dirty="0" smtClean="0"/>
              <a:t> </a:t>
            </a:r>
            <a:r>
              <a:rPr lang="en-US" sz="2400" dirty="0" err="1" smtClean="0"/>
              <a:t>existovat</a:t>
            </a:r>
            <a:r>
              <a:rPr lang="en-US" sz="2400" dirty="0" smtClean="0"/>
              <a:t> </a:t>
            </a:r>
            <a:r>
              <a:rPr lang="en-US" sz="2400" dirty="0" err="1" smtClean="0"/>
              <a:t>různé</a:t>
            </a:r>
            <a:r>
              <a:rPr lang="en-US" sz="2400" dirty="0" smtClean="0"/>
              <a:t> </a:t>
            </a:r>
            <a:r>
              <a:rPr lang="en-US" sz="2400" dirty="0" err="1" smtClean="0"/>
              <a:t>typy</a:t>
            </a:r>
            <a:r>
              <a:rPr lang="en-US" sz="2400" dirty="0" smtClean="0"/>
              <a:t> </a:t>
            </a:r>
            <a:r>
              <a:rPr lang="en-US" sz="2400" dirty="0" err="1" smtClean="0"/>
              <a:t>zkoumání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vyžadují</a:t>
            </a:r>
            <a:r>
              <a:rPr lang="en-US" sz="2400" dirty="0" smtClean="0"/>
              <a:t> od </a:t>
            </a:r>
            <a:r>
              <a:rPr lang="en-US" sz="2400" dirty="0" err="1" smtClean="0"/>
              <a:t>výzkumníků</a:t>
            </a:r>
            <a:r>
              <a:rPr lang="en-US" sz="2400" dirty="0" smtClean="0"/>
              <a:t> </a:t>
            </a:r>
            <a:r>
              <a:rPr lang="en-US" sz="2400" dirty="0" err="1" smtClean="0"/>
              <a:t>různý</a:t>
            </a:r>
            <a:r>
              <a:rPr lang="en-US" sz="2400" dirty="0" smtClean="0"/>
              <a:t> </a:t>
            </a:r>
            <a:r>
              <a:rPr lang="en-US" sz="2400" dirty="0" err="1" smtClean="0"/>
              <a:t>přístup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4138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vs. </a:t>
            </a:r>
            <a:r>
              <a:rPr lang="en-US" dirty="0" err="1" smtClean="0"/>
              <a:t>kvantitativní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 smtClean="0"/>
              <a:t>Kvantitativní</a:t>
            </a:r>
            <a:r>
              <a:rPr lang="en-US" sz="2400" dirty="0" smtClean="0"/>
              <a:t> – </a:t>
            </a:r>
            <a:r>
              <a:rPr lang="en-US" sz="2400" dirty="0" err="1" smtClean="0"/>
              <a:t>předpoklad</a:t>
            </a:r>
            <a:r>
              <a:rPr lang="en-US" sz="2400" dirty="0" smtClean="0"/>
              <a:t> </a:t>
            </a:r>
            <a:r>
              <a:rPr lang="en-US" sz="2400" dirty="0" err="1" smtClean="0"/>
              <a:t>objektivně</a:t>
            </a:r>
            <a:r>
              <a:rPr lang="en-US" sz="2400" dirty="0" smtClean="0"/>
              <a:t> </a:t>
            </a:r>
            <a:r>
              <a:rPr lang="en-US" sz="2400" dirty="0" err="1" smtClean="0"/>
              <a:t>existující</a:t>
            </a:r>
            <a:r>
              <a:rPr lang="en-US" sz="2400" dirty="0" smtClean="0"/>
              <a:t>, </a:t>
            </a:r>
            <a:r>
              <a:rPr lang="en-US" sz="2400" dirty="0" err="1" smtClean="0"/>
              <a:t>exaktními</a:t>
            </a:r>
            <a:r>
              <a:rPr lang="en-US" sz="2400" dirty="0" smtClean="0"/>
              <a:t> </a:t>
            </a:r>
            <a:r>
              <a:rPr lang="en-US" sz="2400" dirty="0" err="1" smtClean="0"/>
              <a:t>metodami</a:t>
            </a:r>
            <a:r>
              <a:rPr lang="en-US" sz="2400" dirty="0" smtClean="0"/>
              <a:t> </a:t>
            </a:r>
            <a:r>
              <a:rPr lang="en-US" sz="2400" dirty="0" err="1" smtClean="0"/>
              <a:t>poznatelná</a:t>
            </a:r>
            <a:r>
              <a:rPr lang="en-US" sz="2400" dirty="0" smtClean="0"/>
              <a:t> </a:t>
            </a:r>
            <a:r>
              <a:rPr lang="en-US" sz="2400" dirty="0" err="1" smtClean="0"/>
              <a:t>empirická</a:t>
            </a:r>
            <a:r>
              <a:rPr lang="en-US" sz="2400" dirty="0" smtClean="0"/>
              <a:t> </a:t>
            </a:r>
            <a:r>
              <a:rPr lang="en-US" sz="2400" dirty="0" err="1" smtClean="0"/>
              <a:t>realita</a:t>
            </a:r>
            <a:r>
              <a:rPr lang="en-US" sz="2400" dirty="0" smtClean="0"/>
              <a:t> </a:t>
            </a:r>
            <a:r>
              <a:rPr lang="en-US" sz="2400" dirty="0" err="1" smtClean="0"/>
              <a:t>nezávislá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jedincích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r>
              <a:rPr lang="en-US" sz="2400" b="1" dirty="0" err="1" smtClean="0"/>
              <a:t>Interpretativní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kvalitativní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realita</a:t>
            </a:r>
            <a:r>
              <a:rPr lang="en-US" sz="2400" dirty="0" smtClean="0"/>
              <a:t> je </a:t>
            </a:r>
            <a:r>
              <a:rPr lang="en-US" sz="2400" dirty="0" err="1" smtClean="0"/>
              <a:t>průběžně</a:t>
            </a:r>
            <a:r>
              <a:rPr lang="en-US" sz="2400" dirty="0" smtClean="0"/>
              <a:t> </a:t>
            </a:r>
            <a:r>
              <a:rPr lang="en-US" sz="2400" dirty="0" err="1" smtClean="0"/>
              <a:t>vytvářena</a:t>
            </a:r>
            <a:r>
              <a:rPr lang="en-US" sz="2400" dirty="0" smtClean="0"/>
              <a:t> </a:t>
            </a:r>
            <a:r>
              <a:rPr lang="en-US" sz="2400" dirty="0" err="1" smtClean="0"/>
              <a:t>jednajícími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individui</a:t>
            </a:r>
            <a:r>
              <a:rPr lang="en-US" sz="2400" dirty="0" smtClean="0"/>
              <a:t>, </a:t>
            </a:r>
            <a:r>
              <a:rPr lang="en-US" sz="2400" dirty="0" err="1" smtClean="0"/>
              <a:t>která</a:t>
            </a:r>
            <a:r>
              <a:rPr lang="en-US" sz="2400" dirty="0" smtClean="0"/>
              <a:t> v </a:t>
            </a:r>
            <a:r>
              <a:rPr lang="en-US" sz="2400" dirty="0" err="1" smtClean="0"/>
              <a:t>ní</a:t>
            </a:r>
            <a:r>
              <a:rPr lang="en-US" sz="2400" dirty="0" smtClean="0"/>
              <a:t> </a:t>
            </a:r>
            <a:r>
              <a:rPr lang="en-US" sz="2400" dirty="0" err="1" smtClean="0"/>
              <a:t>žijí</a:t>
            </a:r>
            <a:r>
              <a:rPr lang="en-US" sz="2400" dirty="0" smtClean="0"/>
              <a:t> a </a:t>
            </a:r>
            <a:r>
              <a:rPr lang="en-US" sz="2400" dirty="0" err="1" smtClean="0"/>
              <a:t>připisují</a:t>
            </a:r>
            <a:r>
              <a:rPr lang="en-US" sz="2400" dirty="0" smtClean="0"/>
              <a:t> </a:t>
            </a:r>
            <a:r>
              <a:rPr lang="en-US" sz="2400" dirty="0" err="1" smtClean="0"/>
              <a:t>jí</a:t>
            </a:r>
            <a:r>
              <a:rPr lang="en-US" sz="2400" dirty="0" smtClean="0"/>
              <a:t> </a:t>
            </a:r>
            <a:r>
              <a:rPr lang="en-US" sz="2400" dirty="0" err="1" smtClean="0"/>
              <a:t>významy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624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vs. </a:t>
            </a:r>
            <a:r>
              <a:rPr lang="en-US" dirty="0" err="1" smtClean="0"/>
              <a:t>kvantitativní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9856"/>
            <a:ext cx="8229600" cy="453548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/>
              <a:t>Kvantitativní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zkoumání</a:t>
            </a:r>
            <a:r>
              <a:rPr lang="en-US" sz="2400" dirty="0" smtClean="0"/>
              <a:t> </a:t>
            </a:r>
            <a:r>
              <a:rPr lang="en-US" sz="2400" dirty="0" err="1" smtClean="0"/>
              <a:t>větších</a:t>
            </a:r>
            <a:r>
              <a:rPr lang="en-US" sz="2400" dirty="0" smtClean="0"/>
              <a:t> </a:t>
            </a:r>
            <a:r>
              <a:rPr lang="en-US" sz="2400" dirty="0" err="1" smtClean="0"/>
              <a:t>celků</a:t>
            </a:r>
            <a:r>
              <a:rPr lang="en-US" sz="2400" dirty="0" smtClean="0"/>
              <a:t>, </a:t>
            </a:r>
            <a:r>
              <a:rPr lang="en-US" sz="2400" dirty="0" err="1" smtClean="0"/>
              <a:t>analýza</a:t>
            </a:r>
            <a:r>
              <a:rPr lang="en-US" sz="2400" dirty="0" smtClean="0"/>
              <a:t> </a:t>
            </a:r>
            <a:r>
              <a:rPr lang="en-US" sz="2400" dirty="0" err="1" smtClean="0"/>
              <a:t>hromadných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, </a:t>
            </a:r>
            <a:r>
              <a:rPr lang="en-US" sz="2400" dirty="0" err="1" smtClean="0"/>
              <a:t>číselné</a:t>
            </a:r>
            <a:r>
              <a:rPr lang="en-US" sz="2400" dirty="0" smtClean="0"/>
              <a:t> </a:t>
            </a:r>
            <a:r>
              <a:rPr lang="en-US" sz="2400" dirty="0" err="1" smtClean="0"/>
              <a:t>vyjádření</a:t>
            </a:r>
            <a:r>
              <a:rPr lang="en-US" sz="2400" dirty="0" smtClean="0"/>
              <a:t> </a:t>
            </a:r>
            <a:r>
              <a:rPr lang="en-US" sz="2400" dirty="0" err="1" smtClean="0"/>
              <a:t>výsledků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r>
              <a:rPr lang="en-US" sz="2400" b="1" dirty="0" err="1" smtClean="0"/>
              <a:t>Kvalitativní</a:t>
            </a:r>
            <a:r>
              <a:rPr lang="en-US" sz="2400" dirty="0" smtClean="0"/>
              <a:t> - </a:t>
            </a:r>
            <a:r>
              <a:rPr lang="en-US" sz="2400" dirty="0" err="1" smtClean="0"/>
              <a:t>zkoumání</a:t>
            </a:r>
            <a:r>
              <a:rPr lang="en-US" sz="2400" dirty="0" smtClean="0"/>
              <a:t> </a:t>
            </a:r>
            <a:r>
              <a:rPr lang="en-US" sz="2400" dirty="0" err="1" smtClean="0"/>
              <a:t>vedeno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slovní</a:t>
            </a:r>
            <a:r>
              <a:rPr lang="en-US" sz="2400" dirty="0" smtClean="0"/>
              <a:t> </a:t>
            </a:r>
            <a:r>
              <a:rPr lang="en-US" sz="2400" dirty="0" err="1" smtClean="0"/>
              <a:t>podobě</a:t>
            </a:r>
            <a:r>
              <a:rPr lang="en-US" sz="2400" dirty="0" smtClean="0"/>
              <a:t>, </a:t>
            </a:r>
            <a:r>
              <a:rPr lang="en-US" sz="2400" dirty="0" err="1" smtClean="0"/>
              <a:t>snaha</a:t>
            </a:r>
            <a:r>
              <a:rPr lang="en-US" sz="2400" dirty="0" smtClean="0"/>
              <a:t> o </a:t>
            </a:r>
            <a:r>
              <a:rPr lang="en-US" sz="2400" dirty="0" err="1" smtClean="0"/>
              <a:t>proniknutí</a:t>
            </a:r>
            <a:r>
              <a:rPr lang="en-US" sz="2400" dirty="0" smtClean="0"/>
              <a:t> do </a:t>
            </a:r>
            <a:r>
              <a:rPr lang="en-US" sz="2400" dirty="0" err="1" smtClean="0"/>
              <a:t>hloubky</a:t>
            </a:r>
            <a:r>
              <a:rPr lang="en-US" sz="2400" dirty="0" smtClean="0"/>
              <a:t> </a:t>
            </a:r>
            <a:r>
              <a:rPr lang="en-US" sz="2400" dirty="0" err="1" smtClean="0"/>
              <a:t>tématu</a:t>
            </a:r>
            <a:r>
              <a:rPr lang="en-US" sz="2400" dirty="0" smtClean="0"/>
              <a:t> a </a:t>
            </a:r>
            <a:r>
              <a:rPr lang="en-US" sz="2400" dirty="0" err="1" smtClean="0"/>
              <a:t>interpretaci</a:t>
            </a:r>
            <a:r>
              <a:rPr lang="en-US" sz="2400" dirty="0" smtClean="0"/>
              <a:t> </a:t>
            </a:r>
            <a:r>
              <a:rPr lang="en-US" sz="2400" dirty="0" err="1" smtClean="0"/>
              <a:t>získaných</a:t>
            </a:r>
            <a:r>
              <a:rPr lang="en-US" sz="2400" dirty="0" smtClean="0"/>
              <a:t> </a:t>
            </a:r>
            <a:r>
              <a:rPr lang="en-US" sz="2400" dirty="0" err="1" smtClean="0"/>
              <a:t>charakteristik</a:t>
            </a:r>
            <a:r>
              <a:rPr lang="en-US" sz="2400" dirty="0" smtClean="0"/>
              <a:t>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Výsledkem</a:t>
            </a:r>
            <a:r>
              <a:rPr lang="en-US" sz="2400" dirty="0" smtClean="0"/>
              <a:t> je </a:t>
            </a:r>
            <a:r>
              <a:rPr lang="en-US" sz="2400" dirty="0" err="1"/>
              <a:t>p</a:t>
            </a:r>
            <a:r>
              <a:rPr lang="en-US" sz="2400" dirty="0" err="1" smtClean="0"/>
              <a:t>opis</a:t>
            </a:r>
            <a:r>
              <a:rPr lang="en-US" sz="2400" dirty="0" smtClean="0"/>
              <a:t>, </a:t>
            </a:r>
            <a:r>
              <a:rPr lang="en-US" sz="2400" dirty="0" err="1" smtClean="0"/>
              <a:t>který</a:t>
            </a:r>
            <a:r>
              <a:rPr lang="en-US" sz="2400" dirty="0" smtClean="0"/>
              <a:t> je </a:t>
            </a:r>
            <a:r>
              <a:rPr lang="en-US" sz="2400" dirty="0" err="1" smtClean="0"/>
              <a:t>plastický</a:t>
            </a:r>
            <a:r>
              <a:rPr lang="en-US" sz="2400" dirty="0" smtClean="0"/>
              <a:t>, </a:t>
            </a:r>
            <a:r>
              <a:rPr lang="en-US" sz="2400" dirty="0" err="1" smtClean="0"/>
              <a:t>výstižný</a:t>
            </a:r>
            <a:r>
              <a:rPr lang="en-US" sz="2400" dirty="0" smtClean="0"/>
              <a:t> a </a:t>
            </a:r>
            <a:r>
              <a:rPr lang="en-US" sz="2400" dirty="0" err="1" smtClean="0"/>
              <a:t>podrobný</a:t>
            </a:r>
            <a:r>
              <a:rPr lang="en-US" sz="2400" dirty="0" smtClean="0"/>
              <a:t> (“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čísly</a:t>
            </a:r>
            <a:r>
              <a:rPr lang="en-US" sz="2400" dirty="0" smtClean="0"/>
              <a:t> se </a:t>
            </a:r>
            <a:r>
              <a:rPr lang="en-US" sz="2400" dirty="0" err="1" smtClean="0"/>
              <a:t>ztrácí</a:t>
            </a:r>
            <a:r>
              <a:rPr lang="en-US" sz="2400" dirty="0" smtClean="0"/>
              <a:t> </a:t>
            </a:r>
            <a:r>
              <a:rPr lang="en-US" sz="2400" dirty="0" err="1" smtClean="0"/>
              <a:t>člověk</a:t>
            </a:r>
            <a:r>
              <a:rPr lang="en-US" sz="2400" dirty="0" smtClean="0"/>
              <a:t>”)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011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vs. </a:t>
            </a:r>
            <a:r>
              <a:rPr lang="en-US" dirty="0" err="1" smtClean="0"/>
              <a:t>kvantitativní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i="1" dirty="0" err="1" smtClean="0"/>
              <a:t>K</a:t>
            </a:r>
            <a:r>
              <a:rPr lang="en-US" sz="2400" b="1" i="1" dirty="0" err="1" smtClean="0"/>
              <a:t>vantitativní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přístup</a:t>
            </a:r>
            <a:r>
              <a:rPr lang="en-US" sz="2400" b="1" i="1" dirty="0" smtClean="0"/>
              <a:t> </a:t>
            </a:r>
            <a:r>
              <a:rPr lang="mr-IN" sz="2400" b="1" i="1" dirty="0" smtClean="0"/>
              <a:t>–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výsledkem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jsou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omezené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informace</a:t>
            </a:r>
            <a:r>
              <a:rPr lang="en-US" sz="2400" b="1" i="1" dirty="0" smtClean="0"/>
              <a:t> o </a:t>
            </a:r>
            <a:r>
              <a:rPr lang="en-US" sz="2400" b="1" i="1" dirty="0" err="1" smtClean="0"/>
              <a:t>mnoha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jednicích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err="1" smtClean="0"/>
              <a:t>Kvalitativní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přístup</a:t>
            </a:r>
            <a:r>
              <a:rPr lang="en-US" sz="2400" b="1" i="1" dirty="0" smtClean="0"/>
              <a:t> </a:t>
            </a:r>
            <a:r>
              <a:rPr lang="mr-IN" sz="2400" b="1" i="1" dirty="0" smtClean="0"/>
              <a:t>–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výsledkem</a:t>
            </a:r>
            <a:r>
              <a:rPr lang="en-US" sz="2400" b="1" i="1" dirty="0" smtClean="0"/>
              <a:t> je </a:t>
            </a:r>
            <a:r>
              <a:rPr lang="en-US" sz="2400" b="1" i="1" dirty="0" err="1" smtClean="0"/>
              <a:t>mnoho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informací</a:t>
            </a:r>
            <a:r>
              <a:rPr lang="en-US" sz="2400" b="1" i="1" dirty="0" smtClean="0"/>
              <a:t> o </a:t>
            </a:r>
            <a:r>
              <a:rPr lang="en-US" sz="2400" b="1" i="1" dirty="0" err="1" smtClean="0"/>
              <a:t>málo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jedincích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</a:t>
            </a:r>
            <a:r>
              <a:rPr lang="en-US" sz="2400" dirty="0" smtClean="0"/>
              <a:t>v </a:t>
            </a:r>
            <a:r>
              <a:rPr lang="en-US" sz="2400" dirty="0" err="1" smtClean="0"/>
              <a:t>jedné</a:t>
            </a:r>
            <a:r>
              <a:rPr lang="en-US" sz="2400" dirty="0" smtClean="0"/>
              <a:t> BP </a:t>
            </a:r>
            <a:r>
              <a:rPr lang="en-US" sz="2400" dirty="0" err="1" smtClean="0"/>
              <a:t>můžete</a:t>
            </a:r>
            <a:r>
              <a:rPr lang="en-US" sz="2400" dirty="0" smtClean="0"/>
              <a:t> </a:t>
            </a:r>
            <a:r>
              <a:rPr lang="en-US" sz="2400" dirty="0" err="1" smtClean="0"/>
              <a:t>samozřejmě</a:t>
            </a:r>
            <a:r>
              <a:rPr lang="en-US" sz="2400" dirty="0" smtClean="0"/>
              <a:t> </a:t>
            </a:r>
            <a:r>
              <a:rPr lang="en-US" sz="2400" dirty="0" err="1" smtClean="0"/>
              <a:t>kombinovat</a:t>
            </a:r>
            <a:r>
              <a:rPr lang="en-US" sz="2400" dirty="0" smtClean="0"/>
              <a:t> </a:t>
            </a:r>
            <a:r>
              <a:rPr lang="en-US" sz="2400" dirty="0" err="1" smtClean="0"/>
              <a:t>oba</a:t>
            </a:r>
            <a:r>
              <a:rPr lang="en-US" sz="2400" dirty="0" smtClean="0"/>
              <a:t> </a:t>
            </a:r>
            <a:r>
              <a:rPr lang="en-US" sz="2400" dirty="0" err="1" smtClean="0"/>
              <a:t>přístupy</a:t>
            </a:r>
            <a:r>
              <a:rPr lang="en-US" sz="2400" dirty="0" smtClean="0"/>
              <a:t>, </a:t>
            </a:r>
            <a:r>
              <a:rPr lang="en-US" sz="2400" dirty="0" err="1" smtClean="0"/>
              <a:t>mohou</a:t>
            </a:r>
            <a:r>
              <a:rPr lang="en-US" sz="2400" dirty="0" smtClean="0"/>
              <a:t> </a:t>
            </a:r>
            <a:r>
              <a:rPr lang="en-US" sz="2400" dirty="0" smtClean="0"/>
              <a:t>se </a:t>
            </a:r>
            <a:r>
              <a:rPr lang="en-US" sz="2400" dirty="0" err="1" smtClean="0"/>
              <a:t>doplňovat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032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nímek obrazovky 2018-11-05 v 10.26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8961"/>
            <a:ext cx="5544616" cy="681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68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ímek obrazovky 2018-11-05 v 10.26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4410"/>
            <a:ext cx="5904656" cy="610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0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smtClean="0"/>
              <a:t>I</a:t>
            </a:r>
            <a:r>
              <a:rPr lang="en-US" sz="2400" dirty="0" smtClean="0"/>
              <a:t> u </a:t>
            </a:r>
            <a:r>
              <a:rPr lang="en-US" sz="2400" dirty="0" err="1" smtClean="0"/>
              <a:t>kvantitativní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analýzy</a:t>
            </a:r>
            <a:r>
              <a:rPr lang="en-US" sz="2400" dirty="0" smtClean="0"/>
              <a:t> </a:t>
            </a:r>
            <a:r>
              <a:rPr lang="en-US" sz="2400" dirty="0" err="1" smtClean="0"/>
              <a:t>mají</a:t>
            </a:r>
            <a:r>
              <a:rPr lang="en-US" sz="2400" dirty="0" smtClean="0"/>
              <a:t> </a:t>
            </a:r>
            <a:r>
              <a:rPr lang="en-US" sz="2400" dirty="0" err="1" smtClean="0"/>
              <a:t>v</a:t>
            </a:r>
            <a:r>
              <a:rPr lang="en-US" sz="2400" dirty="0" err="1" smtClean="0"/>
              <a:t>ýsledky</a:t>
            </a:r>
            <a:r>
              <a:rPr lang="en-US" sz="2400" dirty="0" smtClean="0"/>
              <a:t> </a:t>
            </a:r>
            <a:r>
              <a:rPr lang="en-US" sz="2400" dirty="0" err="1" smtClean="0"/>
              <a:t>vždy</a:t>
            </a:r>
            <a:r>
              <a:rPr lang="en-US" sz="2400" dirty="0" smtClean="0"/>
              <a:t> </a:t>
            </a:r>
            <a:r>
              <a:rPr lang="en-US" sz="2400" dirty="0" err="1" smtClean="0"/>
              <a:t>jen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pravděpodobnostní</a:t>
            </a:r>
            <a:r>
              <a:rPr lang="en-US" sz="2400" dirty="0" smtClean="0"/>
              <a:t> </a:t>
            </a:r>
            <a:r>
              <a:rPr lang="en-US" sz="2400" dirty="0" err="1" smtClean="0"/>
              <a:t>charakter</a:t>
            </a:r>
            <a:r>
              <a:rPr lang="en-US" sz="2400" dirty="0" smtClean="0"/>
              <a:t> a </a:t>
            </a:r>
            <a:r>
              <a:rPr lang="en-US" sz="2400" dirty="0" err="1" smtClean="0"/>
              <a:t>platí</a:t>
            </a:r>
            <a:r>
              <a:rPr lang="en-US" sz="2400" dirty="0" smtClean="0"/>
              <a:t> </a:t>
            </a:r>
            <a:r>
              <a:rPr lang="en-US" sz="2400" dirty="0" err="1" smtClean="0"/>
              <a:t>zpravidla</a:t>
            </a:r>
            <a:r>
              <a:rPr lang="en-US" sz="2400" dirty="0" smtClean="0"/>
              <a:t> </a:t>
            </a:r>
            <a:r>
              <a:rPr lang="en-US" sz="2400" dirty="0" err="1" smtClean="0"/>
              <a:t>jen</a:t>
            </a:r>
            <a:r>
              <a:rPr lang="en-US" sz="2400" dirty="0" smtClean="0"/>
              <a:t> pro </a:t>
            </a:r>
            <a:r>
              <a:rPr lang="en-US" sz="2400" dirty="0" err="1" smtClean="0"/>
              <a:t>prostředí</a:t>
            </a:r>
            <a:r>
              <a:rPr lang="en-US" sz="2400" dirty="0" smtClean="0"/>
              <a:t>, z </a:t>
            </a:r>
            <a:r>
              <a:rPr lang="en-US" sz="2400" dirty="0" err="1" smtClean="0"/>
              <a:t>nějž</a:t>
            </a:r>
            <a:r>
              <a:rPr lang="en-US" sz="2400" dirty="0" smtClean="0"/>
              <a:t> </a:t>
            </a:r>
            <a:r>
              <a:rPr lang="en-US" sz="2400" dirty="0" err="1" smtClean="0"/>
              <a:t>pochází</a:t>
            </a:r>
            <a:r>
              <a:rPr lang="en-US" sz="2400" dirty="0" smtClean="0"/>
              <a:t> data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 smtClean="0"/>
              <a:t>Hrozí</a:t>
            </a:r>
            <a:r>
              <a:rPr lang="en-US" sz="2400" dirty="0" smtClean="0"/>
              <a:t> </a:t>
            </a:r>
            <a:r>
              <a:rPr lang="en-US" sz="2400" dirty="0" err="1" smtClean="0"/>
              <a:t>různá</a:t>
            </a:r>
            <a:r>
              <a:rPr lang="en-US" sz="2400" dirty="0" smtClean="0"/>
              <a:t> </a:t>
            </a:r>
            <a:r>
              <a:rPr lang="en-US" sz="2400" dirty="0" err="1" smtClean="0"/>
              <a:t>zkreslení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1. </a:t>
            </a:r>
            <a:r>
              <a:rPr lang="en-US" sz="2400" dirty="0" err="1" smtClean="0"/>
              <a:t>redukce</a:t>
            </a:r>
            <a:r>
              <a:rPr lang="en-US" sz="2400" dirty="0" smtClean="0"/>
              <a:t> </a:t>
            </a:r>
            <a:r>
              <a:rPr lang="en-US" sz="2400" dirty="0" err="1" smtClean="0"/>
              <a:t>počtu</a:t>
            </a:r>
            <a:r>
              <a:rPr lang="en-US" sz="2400" dirty="0" smtClean="0"/>
              <a:t> </a:t>
            </a:r>
            <a:r>
              <a:rPr lang="en-US" sz="2400" dirty="0" err="1" smtClean="0"/>
              <a:t>pozorovaných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proměnných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2. </a:t>
            </a:r>
            <a:r>
              <a:rPr lang="en-US" sz="2400" dirty="0" err="1" smtClean="0"/>
              <a:t>redukce</a:t>
            </a:r>
            <a:r>
              <a:rPr lang="en-US" sz="2400" dirty="0" smtClean="0"/>
              <a:t> </a:t>
            </a:r>
            <a:r>
              <a:rPr lang="en-US" sz="2400" dirty="0" err="1" smtClean="0"/>
              <a:t>počtu</a:t>
            </a:r>
            <a:r>
              <a:rPr lang="en-US" sz="2400" dirty="0" smtClean="0"/>
              <a:t> </a:t>
            </a:r>
            <a:r>
              <a:rPr lang="en-US" sz="2400" dirty="0" err="1" smtClean="0"/>
              <a:t>analyzovaných</a:t>
            </a:r>
            <a:r>
              <a:rPr lang="en-US" sz="2400" dirty="0" smtClean="0"/>
              <a:t> </a:t>
            </a:r>
            <a:r>
              <a:rPr lang="en-US" sz="2400" dirty="0" err="1" smtClean="0"/>
              <a:t>vztahů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nimi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3. </a:t>
            </a:r>
            <a:r>
              <a:rPr lang="en-US" sz="2400" dirty="0" err="1" smtClean="0"/>
              <a:t>redukce</a:t>
            </a:r>
            <a:r>
              <a:rPr lang="en-US" sz="2400" dirty="0" smtClean="0"/>
              <a:t> populace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vzorek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4. </a:t>
            </a:r>
            <a:r>
              <a:rPr lang="en-US" sz="2400" dirty="0" err="1" smtClean="0"/>
              <a:t>redukce</a:t>
            </a:r>
            <a:r>
              <a:rPr lang="en-US" sz="2400" dirty="0" smtClean="0"/>
              <a:t> </a:t>
            </a:r>
            <a:r>
              <a:rPr lang="en-US" sz="2400" dirty="0" err="1" smtClean="0"/>
              <a:t>časového</a:t>
            </a:r>
            <a:r>
              <a:rPr lang="en-US" sz="2400" dirty="0" smtClean="0"/>
              <a:t> </a:t>
            </a:r>
            <a:r>
              <a:rPr lang="en-US" sz="2400" dirty="0" err="1" smtClean="0"/>
              <a:t>kontinua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jeden</a:t>
            </a:r>
            <a:r>
              <a:rPr lang="en-US" sz="2400" dirty="0" smtClean="0"/>
              <a:t> bod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err="1"/>
              <a:t>pravděpodobnostní</a:t>
            </a:r>
            <a:r>
              <a:rPr lang="en-US" sz="2400" b="1" dirty="0"/>
              <a:t> </a:t>
            </a:r>
            <a:r>
              <a:rPr lang="en-US" sz="2400" b="1" dirty="0" err="1"/>
              <a:t>charakter</a:t>
            </a:r>
            <a:r>
              <a:rPr lang="en-US" sz="2400" b="1" dirty="0"/>
              <a:t> </a:t>
            </a:r>
            <a:r>
              <a:rPr lang="en-US" sz="2400" b="1" dirty="0" err="1"/>
              <a:t>získaných</a:t>
            </a:r>
            <a:r>
              <a:rPr lang="en-US" sz="2400" b="1" dirty="0"/>
              <a:t> </a:t>
            </a:r>
            <a:r>
              <a:rPr lang="en-US" sz="2400" b="1" dirty="0" err="1"/>
              <a:t>poznatků</a:t>
            </a:r>
            <a:r>
              <a:rPr lang="en-US" sz="2400" b="1" dirty="0"/>
              <a:t>!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956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Základní</a:t>
            </a:r>
            <a:r>
              <a:rPr lang="en-US" sz="2400" dirty="0" smtClean="0"/>
              <a:t> </a:t>
            </a:r>
            <a:r>
              <a:rPr lang="en-US" sz="2400" dirty="0" err="1" smtClean="0"/>
              <a:t>soubor</a:t>
            </a:r>
            <a:r>
              <a:rPr lang="en-US" sz="2400" dirty="0" smtClean="0"/>
              <a:t> (populace) – </a:t>
            </a:r>
            <a:r>
              <a:rPr lang="en-US" sz="2400" dirty="0" err="1" smtClean="0"/>
              <a:t>všechny</a:t>
            </a:r>
            <a:r>
              <a:rPr lang="en-US" sz="2400" dirty="0" smtClean="0"/>
              <a:t> </a:t>
            </a:r>
            <a:r>
              <a:rPr lang="en-US" sz="2400" dirty="0" err="1" smtClean="0"/>
              <a:t>prvky</a:t>
            </a:r>
            <a:r>
              <a:rPr lang="en-US" sz="2400" dirty="0" smtClean="0"/>
              <a:t> (</a:t>
            </a:r>
            <a:r>
              <a:rPr lang="en-US" sz="2400" dirty="0" err="1" smtClean="0"/>
              <a:t>osoby</a:t>
            </a:r>
            <a:r>
              <a:rPr lang="en-US" sz="2400" dirty="0" smtClean="0"/>
              <a:t>, </a:t>
            </a:r>
            <a:r>
              <a:rPr lang="en-US" sz="2400" dirty="0" err="1" smtClean="0"/>
              <a:t>situace</a:t>
            </a:r>
            <a:r>
              <a:rPr lang="en-US" sz="2400" dirty="0" smtClean="0"/>
              <a:t>) </a:t>
            </a:r>
            <a:r>
              <a:rPr lang="en-US" sz="2400" dirty="0" err="1" smtClean="0"/>
              <a:t>patřící</a:t>
            </a:r>
            <a:r>
              <a:rPr lang="en-US" sz="2400" dirty="0" smtClean="0"/>
              <a:t> do </a:t>
            </a:r>
            <a:r>
              <a:rPr lang="en-US" sz="2400" dirty="0" err="1" smtClean="0"/>
              <a:t>skupiny</a:t>
            </a:r>
            <a:r>
              <a:rPr lang="en-US" sz="2400" dirty="0" smtClean="0"/>
              <a:t>, </a:t>
            </a:r>
            <a:r>
              <a:rPr lang="en-US" sz="2400" dirty="0" err="1" smtClean="0"/>
              <a:t>kterou</a:t>
            </a:r>
            <a:r>
              <a:rPr lang="en-US" sz="2400" dirty="0" smtClean="0"/>
              <a:t> </a:t>
            </a:r>
            <a:r>
              <a:rPr lang="en-US" sz="2400" dirty="0" err="1" smtClean="0"/>
              <a:t>zkoumáme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err="1" smtClean="0"/>
              <a:t>Výběrový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soubor</a:t>
            </a:r>
            <a:r>
              <a:rPr lang="en-US" sz="2400" dirty="0" smtClean="0"/>
              <a:t> (</a:t>
            </a:r>
            <a:r>
              <a:rPr lang="en-US" sz="2400" dirty="0" err="1" smtClean="0"/>
              <a:t>výběr</a:t>
            </a:r>
            <a:r>
              <a:rPr lang="en-US" sz="2400" dirty="0" smtClean="0"/>
              <a:t>, </a:t>
            </a:r>
            <a:r>
              <a:rPr lang="en-US" sz="2400" dirty="0" err="1" smtClean="0"/>
              <a:t>vzorek</a:t>
            </a:r>
            <a:r>
              <a:rPr lang="en-US" sz="2400" dirty="0" smtClean="0"/>
              <a:t>) – </a:t>
            </a:r>
            <a:r>
              <a:rPr lang="en-US" sz="2400" dirty="0" err="1" smtClean="0"/>
              <a:t>určitá</a:t>
            </a:r>
            <a:r>
              <a:rPr lang="en-US" sz="2400" dirty="0" smtClean="0"/>
              <a:t> </a:t>
            </a:r>
            <a:r>
              <a:rPr lang="en-US" sz="2400" dirty="0" err="1" smtClean="0"/>
              <a:t>část</a:t>
            </a:r>
            <a:r>
              <a:rPr lang="en-US" sz="2400" dirty="0" smtClean="0"/>
              <a:t> </a:t>
            </a:r>
            <a:r>
              <a:rPr lang="en-US" sz="2400" dirty="0" err="1" smtClean="0"/>
              <a:t>prvků</a:t>
            </a:r>
            <a:r>
              <a:rPr lang="en-US" sz="2400" dirty="0" smtClean="0"/>
              <a:t> </a:t>
            </a:r>
            <a:r>
              <a:rPr lang="en-US" sz="2400" dirty="0" err="1" smtClean="0"/>
              <a:t>vybraná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základního</a:t>
            </a:r>
            <a:r>
              <a:rPr lang="en-US" sz="2400" dirty="0" smtClean="0"/>
              <a:t> </a:t>
            </a:r>
            <a:r>
              <a:rPr lang="en-US" sz="2400" dirty="0" err="1" smtClean="0"/>
              <a:t>souboru</a:t>
            </a:r>
            <a:r>
              <a:rPr lang="en-US" sz="2400" dirty="0" smtClean="0"/>
              <a:t>, </a:t>
            </a:r>
            <a:r>
              <a:rPr lang="en-US" sz="2400" dirty="0" err="1" smtClean="0"/>
              <a:t>která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základní</a:t>
            </a:r>
            <a:r>
              <a:rPr lang="en-US" sz="2400" dirty="0" smtClean="0"/>
              <a:t> </a:t>
            </a:r>
            <a:r>
              <a:rPr lang="en-US" sz="2400" dirty="0" err="1" smtClean="0"/>
              <a:t>soubor</a:t>
            </a:r>
            <a:r>
              <a:rPr lang="en-US" sz="2400" dirty="0" smtClean="0"/>
              <a:t> </a:t>
            </a:r>
            <a:r>
              <a:rPr lang="en-US" sz="2400" dirty="0" err="1" smtClean="0"/>
              <a:t>zastupuje</a:t>
            </a:r>
            <a:r>
              <a:rPr lang="en-US" sz="2400" dirty="0" smtClean="0"/>
              <a:t> (</a:t>
            </a:r>
            <a:r>
              <a:rPr lang="en-US" sz="2400" dirty="0" err="1" smtClean="0"/>
              <a:t>reprezentuje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u </a:t>
            </a:r>
            <a:r>
              <a:rPr lang="en-US" sz="2400" dirty="0" err="1" smtClean="0"/>
              <a:t>kvantitativní</a:t>
            </a:r>
            <a:r>
              <a:rPr lang="en-US" sz="2400" dirty="0" err="1" smtClean="0"/>
              <a:t>ho</a:t>
            </a:r>
            <a:r>
              <a:rPr lang="en-US" sz="2400" dirty="0" smtClean="0"/>
              <a:t> </a:t>
            </a:r>
            <a:r>
              <a:rPr lang="en-US" sz="2400" dirty="0" err="1" smtClean="0"/>
              <a:t>přístupu</a:t>
            </a:r>
            <a:r>
              <a:rPr lang="en-US" sz="2400" dirty="0" smtClean="0"/>
              <a:t> </a:t>
            </a:r>
            <a:r>
              <a:rPr lang="en-US" sz="2400" dirty="0" err="1" smtClean="0"/>
              <a:t>bychom</a:t>
            </a:r>
            <a:r>
              <a:rPr lang="en-US" sz="2400" dirty="0" smtClean="0"/>
              <a:t> se </a:t>
            </a:r>
            <a:r>
              <a:rPr lang="en-US" sz="2400" dirty="0" err="1" smtClean="0"/>
              <a:t>měli</a:t>
            </a:r>
            <a:r>
              <a:rPr lang="en-US" sz="2400" dirty="0" smtClean="0"/>
              <a:t> </a:t>
            </a:r>
            <a:r>
              <a:rPr lang="en-US" sz="2400" dirty="0" err="1" smtClean="0"/>
              <a:t>snažit</a:t>
            </a:r>
            <a:r>
              <a:rPr lang="en-US" sz="2400" dirty="0" smtClean="0"/>
              <a:t> o co </a:t>
            </a:r>
            <a:r>
              <a:rPr lang="en-US" sz="2400" dirty="0" err="1" smtClean="0"/>
              <a:t>největší</a:t>
            </a:r>
            <a:r>
              <a:rPr lang="en-US" sz="2400" dirty="0" smtClean="0"/>
              <a:t> </a:t>
            </a:r>
            <a:r>
              <a:rPr lang="en-US" sz="2400" dirty="0" err="1" smtClean="0"/>
              <a:t>reprezentativnost</a:t>
            </a:r>
            <a:r>
              <a:rPr lang="en-US" sz="2400" dirty="0" smtClean="0"/>
              <a:t>, u </a:t>
            </a:r>
            <a:r>
              <a:rPr lang="en-US" sz="2400" dirty="0" err="1" smtClean="0"/>
              <a:t>kvalitativního</a:t>
            </a:r>
            <a:r>
              <a:rPr lang="en-US" sz="2400" dirty="0" smtClean="0"/>
              <a:t> </a:t>
            </a:r>
            <a:r>
              <a:rPr lang="en-US" sz="2400" dirty="0" err="1" smtClean="0"/>
              <a:t>přístpu</a:t>
            </a:r>
            <a:r>
              <a:rPr lang="en-US" sz="2400" dirty="0" smtClean="0"/>
              <a:t> </a:t>
            </a:r>
            <a:r>
              <a:rPr lang="en-US" sz="2400" dirty="0" err="1" smtClean="0"/>
              <a:t>reprezentativnost</a:t>
            </a:r>
            <a:r>
              <a:rPr lang="en-US" sz="2400" dirty="0" smtClean="0"/>
              <a:t> </a:t>
            </a:r>
            <a:r>
              <a:rPr lang="en-US" sz="2400" dirty="0" err="1" smtClean="0"/>
              <a:t>řešit</a:t>
            </a:r>
            <a:r>
              <a:rPr lang="en-US" sz="2400" dirty="0" smtClean="0"/>
              <a:t> </a:t>
            </a:r>
            <a:r>
              <a:rPr lang="en-US" sz="2400" dirty="0" err="1" smtClean="0"/>
              <a:t>nemusíme</a:t>
            </a:r>
            <a:r>
              <a:rPr lang="en-US" sz="2400" dirty="0"/>
              <a:t>!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32251331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cin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AF_Government Communica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32271</TotalTime>
  <Words>303</Words>
  <Application>Microsoft Macintosh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Vlastní návrh</vt:lpstr>
      <vt:lpstr>Micinka</vt:lpstr>
      <vt:lpstr>PIAF_Government Communication</vt:lpstr>
      <vt:lpstr>Metodika tvorby bakalářské práce</vt:lpstr>
      <vt:lpstr>Výzkum v sociálních vědách</vt:lpstr>
      <vt:lpstr>Kvalitativní vs. kvantitativní paradigma</vt:lpstr>
      <vt:lpstr>Kvalitativní vs. kvantitativní paradigma</vt:lpstr>
      <vt:lpstr>Kvalitativní vs. kvantitativní paradigma</vt:lpstr>
      <vt:lpstr>PowerPoint Presentation</vt:lpstr>
      <vt:lpstr>PowerPoint Presentation</vt:lpstr>
      <vt:lpstr>Výzkumný soubor a jeho výběr</vt:lpstr>
      <vt:lpstr>Výzkumný soubor a jeho výběr</vt:lpstr>
      <vt:lpstr>Výzkumný soubor a jeho výběr</vt:lpstr>
      <vt:lpstr>Výzkumný soubor a jeho výběr</vt:lpstr>
      <vt:lpstr>Výzkumný soubor a jeho výběr</vt:lpstr>
      <vt:lpstr>Výzkumné jednotky – koho/co vybíráme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of Marketing:  Creating the ethics and educating the marketing literacy</dc:title>
  <dc:creator>Kasl</dc:creator>
  <cp:lastModifiedBy>Jana Rosenfeldová</cp:lastModifiedBy>
  <cp:revision>553</cp:revision>
  <dcterms:created xsi:type="dcterms:W3CDTF">2010-10-06T12:14:53Z</dcterms:created>
  <dcterms:modified xsi:type="dcterms:W3CDTF">2020-04-08T10:01:10Z</dcterms:modified>
</cp:coreProperties>
</file>