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9.png" ContentType="image/png"/>
  <Override PartName="/ppt/media/image13.png" ContentType="image/png"/>
  <Override PartName="/ppt/media/image15.png" ContentType="image/png"/>
  <Override PartName="/ppt/media/image14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10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12.png" ContentType="image/png"/>
  <Override PartName="/ppt/media/image8.png" ContentType="image/png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.xml" ContentType="application/vnd.openxmlformats-officedocument.presentationml.slide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</p:sldIdLst>
  <p:sldSz cx="9144000" cy="51435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9143280" cy="122760"/>
          </a:xfrm>
          <a:prstGeom prst="rect">
            <a:avLst/>
          </a:prstGeom>
          <a:solidFill>
            <a:srgbClr val="d22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Line 2"/>
          <p:cNvSpPr/>
          <p:nvPr/>
        </p:nvSpPr>
        <p:spPr>
          <a:xfrm>
            <a:off x="251280" y="3867840"/>
            <a:ext cx="8641080" cy="0"/>
          </a:xfrm>
          <a:prstGeom prst="line">
            <a:avLst/>
          </a:prstGeom>
          <a:ln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" name="Picture 2" descr=""/>
          <p:cNvPicPr/>
          <p:nvPr/>
        </p:nvPicPr>
        <p:blipFill>
          <a:blip r:embed="rId2"/>
          <a:stretch/>
        </p:blipFill>
        <p:spPr>
          <a:xfrm>
            <a:off x="827640" y="4083840"/>
            <a:ext cx="3054600" cy="899280"/>
          </a:xfrm>
          <a:prstGeom prst="rect">
            <a:avLst/>
          </a:prstGeom>
          <a:ln>
            <a:noFill/>
          </a:ln>
        </p:spPr>
      </p:pic>
      <p:sp>
        <p:nvSpPr>
          <p:cNvPr id="3" name="PlaceHolder 3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</a:t>
            </a:r>
            <a:r>
              <a:rPr b="0" lang="en-US" sz="4400" spc="-1" strike="noStrike">
                <a:latin typeface="Arial"/>
              </a:rPr>
              <a:t>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6255000" y="4659840"/>
            <a:ext cx="2133000" cy="27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F3BEB3DF-C04C-4CB6-A311-A0BF9013A9B4}" type="slidenum">
              <a:rPr b="0" lang="cs-CZ" sz="1000" spc="-1" strike="noStrike">
                <a:solidFill>
                  <a:srgbClr val="000000"/>
                </a:solidFill>
                <a:latin typeface="Tahoma"/>
                <a:ea typeface="Tahoma"/>
              </a:rPr>
              <a:t>&lt;number&gt;</a:t>
            </a:fld>
            <a:endParaRPr b="0" lang="en-US" sz="1000" spc="-1" strike="noStrike">
              <a:latin typeface="Arial"/>
            </a:endParaRPr>
          </a:p>
        </p:txBody>
      </p:sp>
      <p:sp>
        <p:nvSpPr>
          <p:cNvPr id="42" name="CustomShape 2"/>
          <p:cNvSpPr/>
          <p:nvPr/>
        </p:nvSpPr>
        <p:spPr>
          <a:xfrm>
            <a:off x="0" y="0"/>
            <a:ext cx="9143280" cy="122760"/>
          </a:xfrm>
          <a:prstGeom prst="rect">
            <a:avLst/>
          </a:prstGeom>
          <a:solidFill>
            <a:srgbClr val="d22d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Line 3"/>
          <p:cNvSpPr/>
          <p:nvPr/>
        </p:nvSpPr>
        <p:spPr>
          <a:xfrm>
            <a:off x="251280" y="4371840"/>
            <a:ext cx="8641080" cy="0"/>
          </a:xfrm>
          <a:prstGeom prst="line">
            <a:avLst/>
          </a:prstGeom>
          <a:ln>
            <a:solidFill>
              <a:srgbClr val="c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4" name="Picture 2" descr=""/>
          <p:cNvPicPr/>
          <p:nvPr/>
        </p:nvPicPr>
        <p:blipFill>
          <a:blip r:embed="rId2"/>
          <a:stretch/>
        </p:blipFill>
        <p:spPr>
          <a:xfrm>
            <a:off x="827640" y="4587840"/>
            <a:ext cx="901800" cy="359280"/>
          </a:xfrm>
          <a:prstGeom prst="rect">
            <a:avLst/>
          </a:prstGeom>
          <a:ln>
            <a:noFill/>
          </a:ln>
        </p:spPr>
      </p:pic>
      <p:sp>
        <p:nvSpPr>
          <p:cNvPr id="45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</a:t>
            </a:r>
            <a:r>
              <a:rPr b="0" lang="en-US" sz="4400" spc="-1" strike="noStrike">
                <a:latin typeface="Arial"/>
              </a:rPr>
              <a:t>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1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1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stomShape 1"/>
          <p:cNvSpPr/>
          <p:nvPr/>
        </p:nvSpPr>
        <p:spPr>
          <a:xfrm>
            <a:off x="755280" y="1585440"/>
            <a:ext cx="7633080" cy="220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CustomShape 2"/>
          <p:cNvSpPr/>
          <p:nvPr/>
        </p:nvSpPr>
        <p:spPr>
          <a:xfrm>
            <a:off x="755280" y="771480"/>
            <a:ext cx="7633080" cy="719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TextShape 3"/>
          <p:cNvSpPr txBox="1"/>
          <p:nvPr/>
        </p:nvSpPr>
        <p:spPr>
          <a:xfrm>
            <a:off x="2560320" y="1371600"/>
            <a:ext cx="4937760" cy="772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n-US" sz="1800" spc="-1" strike="noStrike">
                <a:latin typeface="Arial"/>
              </a:rPr>
              <a:t>Different strands of non-relativistic atomic/molecular collision physics</a:t>
            </a:r>
            <a:endParaRPr b="0" lang="en-US" sz="1800" spc="-1" strike="noStrike">
              <a:latin typeface="Arial"/>
            </a:endParaRPr>
          </a:p>
          <a:p>
            <a:pPr algn="ctr"/>
            <a:r>
              <a:rPr b="0" i="1" lang="en-US" sz="1200" spc="-1" strike="noStrike">
                <a:latin typeface="Arial"/>
              </a:rPr>
              <a:t>...and the future of collision physics</a:t>
            </a:r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2200" spc="-1" strike="noStrike">
                <a:latin typeface="Arial"/>
              </a:rPr>
              <a:t>Roadmap on photonic, electronic and atomic collision physics</a:t>
            </a:r>
            <a:br/>
            <a:r>
              <a:rPr b="0" lang="en-US" sz="1200" spc="-1" strike="noStrike">
                <a:latin typeface="Arial"/>
              </a:rPr>
              <a:t>2019 ICPEAC (International Conference on Photonic, Electronic and Atomic Collisions)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365760" y="1998000"/>
            <a:ext cx="5394960" cy="931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Font typeface="StarSymbol"/>
              <a:buAutoNum type="romanUcPeriod"/>
            </a:pPr>
            <a:r>
              <a:rPr b="0" lang="en-US" sz="1800" spc="-1" strike="noStrike">
                <a:latin typeface="Arial"/>
              </a:rPr>
              <a:t>Light-matter interaction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romanUcPeriod"/>
            </a:pPr>
            <a:r>
              <a:rPr b="0" lang="en-US" sz="1800" spc="-1" strike="noStrike">
                <a:latin typeface="Arial"/>
              </a:rPr>
              <a:t>Electron and Antimatter interactions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romanUcPeriod"/>
            </a:pPr>
            <a:r>
              <a:rPr b="0" lang="en-US" sz="1800" spc="-1" strike="noStrike">
                <a:latin typeface="Arial"/>
              </a:rPr>
              <a:t>Heavy particles: with zero to relativistic speeds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88" name="TextShape 3"/>
          <p:cNvSpPr txBox="1"/>
          <p:nvPr/>
        </p:nvSpPr>
        <p:spPr>
          <a:xfrm>
            <a:off x="2651760" y="3974040"/>
            <a:ext cx="4754880" cy="232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US" sz="1000" spc="-1" strike="noStrike">
                <a:latin typeface="Arial"/>
              </a:rPr>
              <a:t>I</a:t>
            </a:r>
            <a:r>
              <a:rPr b="0" lang="en-US" sz="1000" spc="-1" strike="noStrike">
                <a:latin typeface="Arial"/>
              </a:rPr>
              <a:t> </a:t>
            </a:r>
            <a:r>
              <a:rPr b="0" lang="en-US" sz="1000" spc="-1" strike="noStrike">
                <a:latin typeface="Arial"/>
              </a:rPr>
              <a:t>w</a:t>
            </a:r>
            <a:r>
              <a:rPr b="0" lang="en-US" sz="1000" spc="-1" strike="noStrike">
                <a:latin typeface="Arial"/>
              </a:rPr>
              <a:t>i</a:t>
            </a:r>
            <a:r>
              <a:rPr b="0" lang="en-US" sz="1000" spc="-1" strike="noStrike">
                <a:latin typeface="Arial"/>
              </a:rPr>
              <a:t>l</a:t>
            </a:r>
            <a:r>
              <a:rPr b="0" lang="en-US" sz="1000" spc="-1" strike="noStrike">
                <a:latin typeface="Arial"/>
              </a:rPr>
              <a:t>l</a:t>
            </a:r>
            <a:r>
              <a:rPr b="0" lang="en-US" sz="1000" spc="-1" strike="noStrike">
                <a:latin typeface="Arial"/>
              </a:rPr>
              <a:t> </a:t>
            </a:r>
            <a:r>
              <a:rPr b="0" lang="en-US" sz="1000" spc="-1" strike="noStrike">
                <a:latin typeface="Arial"/>
              </a:rPr>
              <a:t>d</a:t>
            </a:r>
            <a:r>
              <a:rPr b="0" lang="en-US" sz="1000" spc="-1" strike="noStrike">
                <a:latin typeface="Arial"/>
              </a:rPr>
              <a:t>i</a:t>
            </a:r>
            <a:r>
              <a:rPr b="0" lang="en-US" sz="1000" spc="-1" strike="noStrike">
                <a:latin typeface="Arial"/>
              </a:rPr>
              <a:t>s</a:t>
            </a:r>
            <a:r>
              <a:rPr b="0" lang="en-US" sz="1000" spc="-1" strike="noStrike">
                <a:latin typeface="Arial"/>
              </a:rPr>
              <a:t>t</a:t>
            </a:r>
            <a:r>
              <a:rPr b="0" lang="en-US" sz="1000" spc="-1" strike="noStrike">
                <a:latin typeface="Arial"/>
              </a:rPr>
              <a:t>r</a:t>
            </a:r>
            <a:r>
              <a:rPr b="0" lang="en-US" sz="1000" spc="-1" strike="noStrike">
                <a:latin typeface="Arial"/>
              </a:rPr>
              <a:t>i</a:t>
            </a:r>
            <a:r>
              <a:rPr b="0" lang="en-US" sz="1000" spc="-1" strike="noStrike">
                <a:latin typeface="Arial"/>
              </a:rPr>
              <a:t>b</a:t>
            </a:r>
            <a:r>
              <a:rPr b="0" lang="en-US" sz="1000" spc="-1" strike="noStrike">
                <a:latin typeface="Arial"/>
              </a:rPr>
              <a:t>u</a:t>
            </a:r>
            <a:r>
              <a:rPr b="0" lang="en-US" sz="1000" spc="-1" strike="noStrike">
                <a:latin typeface="Arial"/>
              </a:rPr>
              <a:t>t</a:t>
            </a:r>
            <a:r>
              <a:rPr b="0" lang="en-US" sz="1000" spc="-1" strike="noStrike">
                <a:latin typeface="Arial"/>
              </a:rPr>
              <a:t>e</a:t>
            </a:r>
            <a:r>
              <a:rPr b="0" lang="en-US" sz="1000" spc="-1" strike="noStrike">
                <a:latin typeface="Arial"/>
              </a:rPr>
              <a:t> </a:t>
            </a:r>
            <a:r>
              <a:rPr b="0" lang="en-US" sz="1000" spc="-1" strike="noStrike">
                <a:latin typeface="Arial"/>
              </a:rPr>
              <a:t>t</a:t>
            </a:r>
            <a:r>
              <a:rPr b="0" lang="en-US" sz="1000" spc="-1" strike="noStrike">
                <a:latin typeface="Arial"/>
              </a:rPr>
              <a:t>h</a:t>
            </a:r>
            <a:r>
              <a:rPr b="0" lang="en-US" sz="1000" spc="-1" strike="noStrike">
                <a:latin typeface="Arial"/>
              </a:rPr>
              <a:t>e</a:t>
            </a:r>
            <a:r>
              <a:rPr b="0" lang="en-US" sz="1000" spc="-1" strike="noStrike">
                <a:latin typeface="Arial"/>
              </a:rPr>
              <a:t> </a:t>
            </a:r>
            <a:r>
              <a:rPr b="0" lang="en-US" sz="1000" spc="-1" strike="noStrike">
                <a:latin typeface="Arial"/>
              </a:rPr>
              <a:t>P</a:t>
            </a:r>
            <a:r>
              <a:rPr b="0" lang="en-US" sz="1000" spc="-1" strike="noStrike">
                <a:latin typeface="Arial"/>
              </a:rPr>
              <a:t>D</a:t>
            </a:r>
            <a:r>
              <a:rPr b="0" lang="en-US" sz="1000" spc="-1" strike="noStrike">
                <a:latin typeface="Arial"/>
              </a:rPr>
              <a:t>F</a:t>
            </a:r>
            <a:r>
              <a:rPr b="0" lang="en-US" sz="1000" spc="-1" strike="noStrike">
                <a:latin typeface="Arial"/>
              </a:rPr>
              <a:t>s</a:t>
            </a:r>
            <a:r>
              <a:rPr b="0" lang="en-US" sz="1000" spc="-1" strike="noStrike">
                <a:latin typeface="Arial"/>
              </a:rPr>
              <a:t>.</a:t>
            </a:r>
            <a:r>
              <a:rPr b="0" lang="en-US" sz="1000" spc="-1" strike="noStrike">
                <a:latin typeface="Arial"/>
              </a:rPr>
              <a:t>.</a:t>
            </a:r>
            <a:r>
              <a:rPr b="0" lang="en-US" sz="1000" spc="-1" strike="noStrike">
                <a:latin typeface="Arial"/>
              </a:rPr>
              <a:t>.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89" name="" descr=""/>
          <p:cNvPicPr/>
          <p:nvPr/>
        </p:nvPicPr>
        <p:blipFill>
          <a:blip r:embed="rId1"/>
          <a:stretch/>
        </p:blipFill>
        <p:spPr>
          <a:xfrm>
            <a:off x="5918400" y="1587600"/>
            <a:ext cx="2651400" cy="457200"/>
          </a:xfrm>
          <a:prstGeom prst="rect">
            <a:avLst/>
          </a:prstGeom>
          <a:ln>
            <a:noFill/>
          </a:ln>
        </p:spPr>
      </p:pic>
      <p:pic>
        <p:nvPicPr>
          <p:cNvPr id="90" name="" descr=""/>
          <p:cNvPicPr/>
          <p:nvPr/>
        </p:nvPicPr>
        <p:blipFill>
          <a:blip r:embed="rId2"/>
          <a:stretch/>
        </p:blipFill>
        <p:spPr>
          <a:xfrm>
            <a:off x="5918400" y="2227680"/>
            <a:ext cx="2846160" cy="571320"/>
          </a:xfrm>
          <a:prstGeom prst="rect">
            <a:avLst/>
          </a:prstGeom>
          <a:ln>
            <a:noFill/>
          </a:ln>
        </p:spPr>
      </p:pic>
      <p:pic>
        <p:nvPicPr>
          <p:cNvPr id="91" name="" descr=""/>
          <p:cNvPicPr/>
          <p:nvPr/>
        </p:nvPicPr>
        <p:blipFill>
          <a:blip r:embed="rId3"/>
          <a:stretch/>
        </p:blipFill>
        <p:spPr>
          <a:xfrm>
            <a:off x="5918400" y="2940120"/>
            <a:ext cx="2843640" cy="539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2200" spc="-1" strike="noStrike">
                <a:latin typeface="Arial"/>
              </a:rPr>
              <a:t>I. Light-matter interaction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822960" y="1738800"/>
            <a:ext cx="4206240" cy="1370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Attosecond electron dynamics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Femtosecond molecular dynamics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Photoionization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Complex systems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New light sources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94" name="Line 3"/>
          <p:cNvSpPr/>
          <p:nvPr/>
        </p:nvSpPr>
        <p:spPr>
          <a:xfrm flipV="1">
            <a:off x="4297680" y="1097280"/>
            <a:ext cx="640080" cy="82296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TextShape 4"/>
          <p:cNvSpPr txBox="1"/>
          <p:nvPr/>
        </p:nvSpPr>
        <p:spPr>
          <a:xfrm>
            <a:off x="4921200" y="842400"/>
            <a:ext cx="4206240" cy="799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000" spc="-1" strike="noStrike">
                <a:latin typeface="Arial"/>
              </a:rPr>
              <a:t>Ionization by light: fastest atomic process (as duration)</a:t>
            </a:r>
            <a:endParaRPr b="0" lang="en-US" sz="10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000" spc="-1" strike="noStrike">
                <a:latin typeface="Arial"/>
              </a:rPr>
              <a:t>Control of atomic/molecular ionization by tailored laser pulses</a:t>
            </a:r>
            <a:endParaRPr b="0" lang="en-US" sz="10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000" spc="-1" strike="noStrike">
                <a:latin typeface="Arial"/>
              </a:rPr>
              <a:t>High Harmonic Generation (HHG)</a:t>
            </a:r>
            <a:endParaRPr b="0" lang="en-US" sz="10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000" spc="-1" strike="noStrike">
                <a:latin typeface="Arial"/>
              </a:rPr>
              <a:t>Capture electronic dynamics, charge transfer, bond breaking, etc. in real time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96" name="Line 5"/>
          <p:cNvSpPr/>
          <p:nvPr/>
        </p:nvSpPr>
        <p:spPr>
          <a:xfrm flipV="1">
            <a:off x="4663440" y="2011680"/>
            <a:ext cx="640080" cy="18288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TextShape 6"/>
          <p:cNvSpPr txBox="1"/>
          <p:nvPr/>
        </p:nvSpPr>
        <p:spPr>
          <a:xfrm>
            <a:off x="5303520" y="1770120"/>
            <a:ext cx="3749040" cy="515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000" spc="-1" strike="noStrike">
                <a:latin typeface="Arial"/>
              </a:rPr>
              <a:t>Study of molecular reactions (fragmentation) using time-resolved photoel. spectroscopy...detection of ionized el.</a:t>
            </a:r>
            <a:endParaRPr b="0" lang="en-US" sz="10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000" spc="-1" strike="noStrike">
                <a:latin typeface="Arial"/>
              </a:rPr>
              <a:t>Interplay between electron dynamics and nuclear dynamics 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98" name="Line 7"/>
          <p:cNvSpPr/>
          <p:nvPr/>
        </p:nvSpPr>
        <p:spPr>
          <a:xfrm>
            <a:off x="2743200" y="2468880"/>
            <a:ext cx="2011680" cy="27432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9" name="TextShape 8"/>
          <p:cNvSpPr txBox="1"/>
          <p:nvPr/>
        </p:nvSpPr>
        <p:spPr>
          <a:xfrm>
            <a:off x="4754880" y="2468880"/>
            <a:ext cx="3108960" cy="65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000" spc="-1" strike="noStrike">
                <a:latin typeface="Arial"/>
              </a:rPr>
              <a:t>Multiple ionization + excitation dynamics</a:t>
            </a:r>
            <a:endParaRPr b="0" lang="en-US" sz="10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000" spc="-1" strike="noStrike">
                <a:latin typeface="Arial"/>
              </a:rPr>
              <a:t>Multi-electron interactions (Auger decay, etc.)</a:t>
            </a:r>
            <a:endParaRPr b="0" lang="en-US" sz="10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000" spc="-1" strike="noStrike">
                <a:latin typeface="Arial"/>
              </a:rPr>
              <a:t>Molecular-frame angular distributions</a:t>
            </a:r>
            <a:endParaRPr b="0" lang="en-US" sz="10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000" spc="-1" strike="noStrike">
                <a:latin typeface="Arial"/>
              </a:rPr>
              <a:t>Chiral molecules (PECD)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00" name="Line 9"/>
          <p:cNvSpPr/>
          <p:nvPr/>
        </p:nvSpPr>
        <p:spPr>
          <a:xfrm>
            <a:off x="3017520" y="2743200"/>
            <a:ext cx="1371600" cy="64008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TextShape 10"/>
          <p:cNvSpPr txBox="1"/>
          <p:nvPr/>
        </p:nvSpPr>
        <p:spPr>
          <a:xfrm>
            <a:off x="4297680" y="3383280"/>
            <a:ext cx="4297680" cy="731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000" spc="-1" strike="noStrike">
                <a:latin typeface="Arial"/>
              </a:rPr>
              <a:t>Fragmentation of biomolecules...from gas-phase to biological systems (initial steps in ionization, fragmentation), time-resolved experiments.</a:t>
            </a:r>
            <a:endParaRPr b="0" lang="en-US" sz="10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000" spc="-1" strike="noStrike">
                <a:latin typeface="Arial"/>
              </a:rPr>
              <a:t>Fullerenes (C</a:t>
            </a:r>
            <a:r>
              <a:rPr b="0" lang="en-US" sz="1000" spc="-1" strike="noStrike" baseline="-33000">
                <a:latin typeface="Arial"/>
              </a:rPr>
              <a:t>60</a:t>
            </a:r>
            <a:r>
              <a:rPr b="0" lang="en-US" sz="1000" spc="-1" strike="noStrike">
                <a:latin typeface="Arial"/>
              </a:rPr>
              <a:t>)...model for a complex system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02" name="Line 11"/>
          <p:cNvSpPr/>
          <p:nvPr/>
        </p:nvSpPr>
        <p:spPr>
          <a:xfrm flipH="1">
            <a:off x="1280160" y="3108960"/>
            <a:ext cx="365760" cy="45720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TextShape 12"/>
          <p:cNvSpPr txBox="1"/>
          <p:nvPr/>
        </p:nvSpPr>
        <p:spPr>
          <a:xfrm>
            <a:off x="822960" y="3566160"/>
            <a:ext cx="3566160" cy="799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000" spc="-1" strike="noStrike">
                <a:latin typeface="Arial"/>
              </a:rPr>
              <a:t>Free electron lasers</a:t>
            </a:r>
            <a:endParaRPr b="0" lang="en-US" sz="10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000" spc="-1" strike="noStrike">
                <a:latin typeface="Arial"/>
              </a:rPr>
              <a:t>Experimental challenges (pulse stability)</a:t>
            </a:r>
            <a:endParaRPr b="0" lang="en-US" sz="10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000" spc="-1" strike="noStrike">
                <a:latin typeface="Arial"/>
              </a:rPr>
              <a:t>Theory: interaction of intense X-ray pulses with atoms/molecules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104" name="" descr=""/>
          <p:cNvPicPr/>
          <p:nvPr/>
        </p:nvPicPr>
        <p:blipFill>
          <a:blip r:embed="rId1"/>
          <a:stretch/>
        </p:blipFill>
        <p:spPr>
          <a:xfrm>
            <a:off x="2194560" y="4114800"/>
            <a:ext cx="1463040" cy="978840"/>
          </a:xfrm>
          <a:prstGeom prst="rect">
            <a:avLst/>
          </a:prstGeom>
          <a:ln>
            <a:noFill/>
          </a:ln>
        </p:spPr>
      </p:pic>
      <p:pic>
        <p:nvPicPr>
          <p:cNvPr id="105" name="" descr=""/>
          <p:cNvPicPr/>
          <p:nvPr/>
        </p:nvPicPr>
        <p:blipFill>
          <a:blip r:embed="rId2"/>
          <a:stretch/>
        </p:blipFill>
        <p:spPr>
          <a:xfrm>
            <a:off x="7652880" y="2268360"/>
            <a:ext cx="1284120" cy="1023480"/>
          </a:xfrm>
          <a:prstGeom prst="rect">
            <a:avLst/>
          </a:prstGeom>
          <a:ln>
            <a:noFill/>
          </a:ln>
        </p:spPr>
      </p:pic>
      <p:pic>
        <p:nvPicPr>
          <p:cNvPr id="106" name="" descr=""/>
          <p:cNvPicPr/>
          <p:nvPr/>
        </p:nvPicPr>
        <p:blipFill>
          <a:blip r:embed="rId3"/>
          <a:stretch/>
        </p:blipFill>
        <p:spPr>
          <a:xfrm>
            <a:off x="798480" y="822960"/>
            <a:ext cx="1501920" cy="915840"/>
          </a:xfrm>
          <a:prstGeom prst="rect">
            <a:avLst/>
          </a:prstGeom>
          <a:ln>
            <a:noFill/>
          </a:ln>
        </p:spPr>
      </p:pic>
      <p:pic>
        <p:nvPicPr>
          <p:cNvPr id="107" name="" descr=""/>
          <p:cNvPicPr/>
          <p:nvPr/>
        </p:nvPicPr>
        <p:blipFill>
          <a:blip r:embed="rId4"/>
          <a:stretch/>
        </p:blipFill>
        <p:spPr>
          <a:xfrm>
            <a:off x="2736720" y="824400"/>
            <a:ext cx="1560960" cy="914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2200" spc="-1" strike="noStrike">
                <a:latin typeface="Arial"/>
              </a:rPr>
              <a:t>II. Electron and Antimatter interactions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822960" y="2103120"/>
            <a:ext cx="2926080" cy="85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Electron scattering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Positrons and antimatter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Applications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10" name="Line 3"/>
          <p:cNvSpPr/>
          <p:nvPr/>
        </p:nvSpPr>
        <p:spPr>
          <a:xfrm flipV="1">
            <a:off x="3108960" y="1554480"/>
            <a:ext cx="914400" cy="73152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1" name="TextShape 4"/>
          <p:cNvSpPr txBox="1"/>
          <p:nvPr/>
        </p:nvSpPr>
        <p:spPr>
          <a:xfrm>
            <a:off x="4023360" y="1188720"/>
            <a:ext cx="4846320" cy="9414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000" spc="-1" strike="noStrike">
                <a:latin typeface="Arial"/>
              </a:rPr>
              <a:t>Collisions with atoms and molecules</a:t>
            </a:r>
            <a:endParaRPr b="0" lang="en-US" sz="10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000" spc="-1" strike="noStrike">
                <a:latin typeface="Arial"/>
              </a:rPr>
              <a:t>Accurate calculations of elastic and inelastic collisions (incl. ionzation)</a:t>
            </a:r>
            <a:endParaRPr b="0" lang="en-US" sz="10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000" spc="-1" strike="noStrike">
                <a:latin typeface="Arial"/>
              </a:rPr>
              <a:t>Study of resonant states (temporary bound states of molecules)</a:t>
            </a:r>
            <a:endParaRPr b="0" lang="en-US" sz="10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000" spc="-1" strike="noStrike">
                <a:latin typeface="Arial"/>
              </a:rPr>
              <a:t>Dissociative electron attachment (breakup reaction)</a:t>
            </a:r>
            <a:endParaRPr b="0" lang="en-US" sz="10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000" spc="-1" strike="noStrike">
                <a:latin typeface="Arial"/>
              </a:rPr>
              <a:t>Biomolecules, clusters (DNA damage)</a:t>
            </a:r>
            <a:endParaRPr b="0" lang="en-US" sz="10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000" spc="-1" strike="noStrike">
                <a:latin typeface="Arial"/>
              </a:rPr>
              <a:t>Ultrafast electron diffraction (time-resolved studies)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12" name="TextShape 5"/>
          <p:cNvSpPr txBox="1"/>
          <p:nvPr/>
        </p:nvSpPr>
        <p:spPr>
          <a:xfrm>
            <a:off x="4114800" y="2194560"/>
            <a:ext cx="4846320" cy="657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000" spc="-1" strike="noStrike">
                <a:latin typeface="Arial"/>
              </a:rPr>
              <a:t>Fundamental tests of symmetry between matter and antimatter</a:t>
            </a:r>
            <a:endParaRPr b="0" lang="en-US" sz="10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000" spc="-1" strike="noStrike">
                <a:latin typeface="Arial"/>
              </a:rPr>
              <a:t>Positron collisions with atoms/molecules (fundamental and applied, e.g. PET)</a:t>
            </a:r>
            <a:endParaRPr b="0" lang="en-US" sz="10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000" spc="-1" strike="noStrike">
                <a:latin typeface="Arial"/>
              </a:rPr>
              <a:t>Positronium (e</a:t>
            </a:r>
            <a:r>
              <a:rPr b="0" lang="en-US" sz="1000" spc="-1" strike="noStrike" baseline="33000">
                <a:latin typeface="Arial"/>
              </a:rPr>
              <a:t>-</a:t>
            </a:r>
            <a:r>
              <a:rPr b="0" lang="en-US" sz="1000" spc="-1" strike="noStrike">
                <a:latin typeface="Arial"/>
              </a:rPr>
              <a:t>e</a:t>
            </a:r>
            <a:r>
              <a:rPr b="0" lang="en-US" sz="1000" spc="-1" strike="noStrike" baseline="33000">
                <a:latin typeface="Arial"/>
              </a:rPr>
              <a:t>+</a:t>
            </a:r>
            <a:r>
              <a:rPr b="0" lang="en-US" sz="1000" spc="-1" strike="noStrike">
                <a:latin typeface="Arial"/>
              </a:rPr>
              <a:t>) collision with atoms/molecules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13" name="Line 6"/>
          <p:cNvSpPr/>
          <p:nvPr/>
        </p:nvSpPr>
        <p:spPr>
          <a:xfrm flipV="1">
            <a:off x="3657600" y="2377440"/>
            <a:ext cx="457200" cy="18288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4" name="TextShape 7"/>
          <p:cNvSpPr txBox="1"/>
          <p:nvPr/>
        </p:nvSpPr>
        <p:spPr>
          <a:xfrm>
            <a:off x="684720" y="3294360"/>
            <a:ext cx="4435920" cy="1003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000" spc="-1" strike="noStrike">
                <a:latin typeface="Arial"/>
              </a:rPr>
              <a:t>Astrophysical applications (electron collisions): modelling of cosmic gas and stellar atmospheres</a:t>
            </a:r>
            <a:endParaRPr b="0" lang="en-US" sz="10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000" spc="-1" strike="noStrike">
                <a:latin typeface="Arial"/>
              </a:rPr>
              <a:t>Fusion applications: plasma spectroscopy...modelling of the fusion plasma spectrum</a:t>
            </a:r>
            <a:endParaRPr b="0" lang="en-US" sz="1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000" spc="-1" strike="noStrike">
                <a:latin typeface="Arial"/>
              </a:rPr>
              <a:t>Track-structure modelling for radiation damage studies</a:t>
            </a:r>
            <a:endParaRPr b="0" lang="en-US" sz="1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000" spc="-1" strike="noStrike">
                <a:latin typeface="Arial"/>
              </a:rPr>
              <a:t>Molecular anions in space (C</a:t>
            </a:r>
            <a:r>
              <a:rPr b="0" lang="en-US" sz="1000" spc="-1" strike="noStrike" baseline="-33000">
                <a:latin typeface="Arial"/>
              </a:rPr>
              <a:t>2n</a:t>
            </a:r>
            <a:r>
              <a:rPr b="0" lang="en-US" sz="1000" spc="-1" strike="noStrike">
                <a:latin typeface="Arial"/>
              </a:rPr>
              <a:t>H</a:t>
            </a:r>
            <a:r>
              <a:rPr b="0" lang="en-US" sz="1000" spc="-1" strike="noStrike" baseline="33000">
                <a:latin typeface="Arial"/>
              </a:rPr>
              <a:t>-</a:t>
            </a:r>
            <a:r>
              <a:rPr b="0" lang="en-US" sz="1000" spc="-1" strike="noStrike">
                <a:latin typeface="Arial"/>
              </a:rPr>
              <a:t>) … collisional formation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15" name="Line 8"/>
          <p:cNvSpPr/>
          <p:nvPr/>
        </p:nvSpPr>
        <p:spPr>
          <a:xfrm flipH="1">
            <a:off x="1554480" y="2925360"/>
            <a:ext cx="182880" cy="42192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116" name="" descr=""/>
          <p:cNvPicPr/>
          <p:nvPr/>
        </p:nvPicPr>
        <p:blipFill>
          <a:blip r:embed="rId1"/>
          <a:stretch/>
        </p:blipFill>
        <p:spPr>
          <a:xfrm>
            <a:off x="822960" y="895680"/>
            <a:ext cx="2531520" cy="1116000"/>
          </a:xfrm>
          <a:prstGeom prst="rect">
            <a:avLst/>
          </a:prstGeom>
          <a:ln>
            <a:noFill/>
          </a:ln>
        </p:spPr>
      </p:pic>
      <p:pic>
        <p:nvPicPr>
          <p:cNvPr id="117" name="" descr=""/>
          <p:cNvPicPr/>
          <p:nvPr/>
        </p:nvPicPr>
        <p:blipFill>
          <a:blip r:embed="rId2"/>
          <a:stretch/>
        </p:blipFill>
        <p:spPr>
          <a:xfrm>
            <a:off x="7223760" y="2560320"/>
            <a:ext cx="1635480" cy="1749240"/>
          </a:xfrm>
          <a:prstGeom prst="rect">
            <a:avLst/>
          </a:prstGeom>
          <a:ln>
            <a:noFill/>
          </a:ln>
        </p:spPr>
      </p:pic>
      <p:pic>
        <p:nvPicPr>
          <p:cNvPr id="118" name="" descr=""/>
          <p:cNvPicPr/>
          <p:nvPr/>
        </p:nvPicPr>
        <p:blipFill>
          <a:blip r:embed="rId3"/>
          <a:stretch/>
        </p:blipFill>
        <p:spPr>
          <a:xfrm>
            <a:off x="5131080" y="3108960"/>
            <a:ext cx="1726920" cy="1101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US" sz="2200" spc="-1" strike="noStrike">
                <a:latin typeface="Arial"/>
              </a:rPr>
              <a:t>III. Heavy particles: with zero to relativistic speeds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20" name="TextShape 2"/>
          <p:cNvSpPr txBox="1"/>
          <p:nvPr/>
        </p:nvSpPr>
        <p:spPr>
          <a:xfrm>
            <a:off x="640080" y="2194560"/>
            <a:ext cx="4389120" cy="858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Rydberg atoms and cold collisions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Collisions involving heavy projectiles</a:t>
            </a:r>
            <a:endParaRPr b="0" lang="en-US" sz="18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Highly charged ions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21" name="TextShape 3"/>
          <p:cNvSpPr txBox="1"/>
          <p:nvPr/>
        </p:nvSpPr>
        <p:spPr>
          <a:xfrm>
            <a:off x="4480560" y="1280160"/>
            <a:ext cx="4389120" cy="1083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000" spc="-1" strike="noStrike">
                <a:latin typeface="Arial"/>
              </a:rPr>
              <a:t>Rydberg state physics...rapid scaling of properties with </a:t>
            </a:r>
            <a:r>
              <a:rPr b="0" i="1" lang="en-US" sz="1000" spc="-1" strike="noStrike">
                <a:latin typeface="Arial"/>
              </a:rPr>
              <a:t>n</a:t>
            </a:r>
            <a:r>
              <a:rPr b="0" lang="en-US" sz="1000" spc="-1" strike="noStrike">
                <a:latin typeface="Arial"/>
              </a:rPr>
              <a:t> (polarizability, el. dipole moment, ionization el. Field)...exploitation for storage and movement of atoms/molecules.</a:t>
            </a:r>
            <a:endParaRPr b="0" lang="en-US" sz="10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000" spc="-1" strike="noStrike">
                <a:latin typeface="Arial"/>
              </a:rPr>
              <a:t>Reactions between Rydberg atoms/molecules and neutral molecules (ion+neutral)</a:t>
            </a:r>
            <a:endParaRPr b="0" lang="en-US" sz="10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000" spc="-1" strike="noStrike">
                <a:latin typeface="Arial"/>
              </a:rPr>
              <a:t>Low temperature (~ 0 K) physics...sensitivity to particular states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22" name="Line 4"/>
          <p:cNvSpPr/>
          <p:nvPr/>
        </p:nvSpPr>
        <p:spPr>
          <a:xfrm flipV="1">
            <a:off x="4114800" y="1645920"/>
            <a:ext cx="457200" cy="64008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TextShape 5"/>
          <p:cNvSpPr txBox="1"/>
          <p:nvPr/>
        </p:nvSpPr>
        <p:spPr>
          <a:xfrm>
            <a:off x="5458320" y="2413440"/>
            <a:ext cx="3594240" cy="515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000" spc="-1" strike="noStrike">
                <a:latin typeface="Arial"/>
              </a:rPr>
              <a:t>Theory development for ion-atom collisions...multiple reaction channels</a:t>
            </a:r>
            <a:endParaRPr b="0" lang="en-US" sz="10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000" spc="-1" strike="noStrike">
                <a:latin typeface="Arial"/>
              </a:rPr>
              <a:t>e.g. electron capture from an incoming ion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24" name="Line 6"/>
          <p:cNvSpPr/>
          <p:nvPr/>
        </p:nvSpPr>
        <p:spPr>
          <a:xfrm>
            <a:off x="4663440" y="2651760"/>
            <a:ext cx="822960" cy="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TextShape 7"/>
          <p:cNvSpPr txBox="1"/>
          <p:nvPr/>
        </p:nvSpPr>
        <p:spPr>
          <a:xfrm>
            <a:off x="1898640" y="3435840"/>
            <a:ext cx="3566160" cy="374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000" spc="-1" strike="noStrike">
                <a:latin typeface="Arial"/>
              </a:rPr>
              <a:t>Fundamental physics (QED tests, nuclear-size effects)</a:t>
            </a:r>
            <a:endParaRPr b="0" lang="en-US" sz="1000" spc="-1" strike="noStrike"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000" spc="-1" strike="noStrike">
                <a:latin typeface="Arial"/>
              </a:rPr>
              <a:t>Less sensitive to external perturbations in lab</a:t>
            </a:r>
            <a:endParaRPr b="0" lang="en-US" sz="1000" spc="-1" strike="noStrike">
              <a:latin typeface="Arial"/>
            </a:endParaRPr>
          </a:p>
        </p:txBody>
      </p:sp>
      <p:sp>
        <p:nvSpPr>
          <p:cNvPr id="126" name="Line 8"/>
          <p:cNvSpPr/>
          <p:nvPr/>
        </p:nvSpPr>
        <p:spPr>
          <a:xfrm>
            <a:off x="1554480" y="3017520"/>
            <a:ext cx="457200" cy="457200"/>
          </a:xfrm>
          <a:prstGeom prst="line">
            <a:avLst/>
          </a:prstGeom>
          <a:ln>
            <a:solidFill>
              <a:srgbClr val="3465a4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127" name="" descr=""/>
          <p:cNvPicPr/>
          <p:nvPr/>
        </p:nvPicPr>
        <p:blipFill>
          <a:blip r:embed="rId1"/>
          <a:stretch/>
        </p:blipFill>
        <p:spPr>
          <a:xfrm>
            <a:off x="1859400" y="822960"/>
            <a:ext cx="2255400" cy="1316520"/>
          </a:xfrm>
          <a:prstGeom prst="rect">
            <a:avLst/>
          </a:prstGeom>
          <a:ln>
            <a:noFill/>
          </a:ln>
        </p:spPr>
      </p:pic>
      <p:pic>
        <p:nvPicPr>
          <p:cNvPr id="128" name="" descr=""/>
          <p:cNvPicPr/>
          <p:nvPr/>
        </p:nvPicPr>
        <p:blipFill>
          <a:blip r:embed="rId2"/>
          <a:stretch/>
        </p:blipFill>
        <p:spPr>
          <a:xfrm>
            <a:off x="6583680" y="2995560"/>
            <a:ext cx="1823040" cy="1302120"/>
          </a:xfrm>
          <a:prstGeom prst="rect">
            <a:avLst/>
          </a:prstGeom>
          <a:ln>
            <a:noFill/>
          </a:ln>
        </p:spPr>
      </p:pic>
      <p:pic>
        <p:nvPicPr>
          <p:cNvPr id="129" name="" descr=""/>
          <p:cNvPicPr/>
          <p:nvPr/>
        </p:nvPicPr>
        <p:blipFill>
          <a:blip r:embed="rId3"/>
          <a:stretch/>
        </p:blipFill>
        <p:spPr>
          <a:xfrm>
            <a:off x="399960" y="3153600"/>
            <a:ext cx="1245960" cy="1052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</TotalTime>
  <Application>LibreOffice/6.4.7.2$Linux_X86_64 LibreOffice_project/40$Build-2</Applicat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2021-04-20T17:14:46Z</dcterms:created>
  <dc:creator/>
  <dc:description/>
  <dc:language>en-US</dc:language>
  <cp:lastModifiedBy/>
  <dcterms:modified xsi:type="dcterms:W3CDTF">2021-10-05T13:21:19Z</dcterms:modified>
  <cp:revision>31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Předvádění na obrazovce (16:9)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</vt:i4>
  </property>
</Properties>
</file>