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55"/>
  </p:notesMasterIdLst>
  <p:sldIdLst>
    <p:sldId id="336" r:id="rId2"/>
    <p:sldId id="259" r:id="rId3"/>
    <p:sldId id="261" r:id="rId4"/>
    <p:sldId id="339" r:id="rId5"/>
    <p:sldId id="338" r:id="rId6"/>
    <p:sldId id="260" r:id="rId7"/>
    <p:sldId id="269" r:id="rId8"/>
    <p:sldId id="270" r:id="rId9"/>
    <p:sldId id="271" r:id="rId10"/>
    <p:sldId id="272" r:id="rId11"/>
    <p:sldId id="276" r:id="rId12"/>
    <p:sldId id="281" r:id="rId13"/>
    <p:sldId id="278" r:id="rId14"/>
    <p:sldId id="340" r:id="rId15"/>
    <p:sldId id="279" r:id="rId16"/>
    <p:sldId id="289" r:id="rId17"/>
    <p:sldId id="280" r:id="rId18"/>
    <p:sldId id="290" r:id="rId19"/>
    <p:sldId id="291" r:id="rId20"/>
    <p:sldId id="337" r:id="rId21"/>
    <p:sldId id="293" r:id="rId22"/>
    <p:sldId id="294" r:id="rId23"/>
    <p:sldId id="295" r:id="rId24"/>
    <p:sldId id="296" r:id="rId25"/>
    <p:sldId id="297" r:id="rId26"/>
    <p:sldId id="299" r:id="rId27"/>
    <p:sldId id="300" r:id="rId28"/>
    <p:sldId id="301" r:id="rId29"/>
    <p:sldId id="302" r:id="rId30"/>
    <p:sldId id="298" r:id="rId31"/>
    <p:sldId id="304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21" r:id="rId44"/>
    <p:sldId id="322" r:id="rId45"/>
    <p:sldId id="323" r:id="rId46"/>
    <p:sldId id="326" r:id="rId47"/>
    <p:sldId id="327" r:id="rId48"/>
    <p:sldId id="328" r:id="rId49"/>
    <p:sldId id="329" r:id="rId50"/>
    <p:sldId id="330" r:id="rId51"/>
    <p:sldId id="332" r:id="rId52"/>
    <p:sldId id="333" r:id="rId53"/>
    <p:sldId id="334" r:id="rId5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76" d="100"/>
          <a:sy n="76" d="100"/>
        </p:scale>
        <p:origin x="12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3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808F6B-2B41-473D-849F-85059375D5A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B633D03B-946E-4B44-8BEC-3D9738A1F9B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Obrat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Tržní podíl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zisk</a:t>
          </a:r>
        </a:p>
      </dgm:t>
    </dgm:pt>
    <dgm:pt modelId="{170D00A8-B387-4AB6-8870-C49ADBE3BA99}" type="parTrans" cxnId="{62AFA712-2CE5-4C4F-950E-1DD0A0DEF4EE}">
      <dgm:prSet/>
      <dgm:spPr/>
      <dgm:t>
        <a:bodyPr/>
        <a:lstStyle/>
        <a:p>
          <a:endParaRPr lang="cs-CZ"/>
        </a:p>
      </dgm:t>
    </dgm:pt>
    <dgm:pt modelId="{2A0661B5-35C5-4D02-B7FD-535013032F82}" type="sibTrans" cxnId="{62AFA712-2CE5-4C4F-950E-1DD0A0DEF4EE}">
      <dgm:prSet/>
      <dgm:spPr/>
      <dgm:t>
        <a:bodyPr/>
        <a:lstStyle/>
        <a:p>
          <a:endParaRPr lang="cs-CZ"/>
        </a:p>
      </dgm:t>
    </dgm:pt>
    <dgm:pt modelId="{1F3F2D4D-BEEE-4AAF-B934-7FA422B0BBA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Dlouhodobá spokojenost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zákazníka</a:t>
          </a:r>
        </a:p>
      </dgm:t>
    </dgm:pt>
    <dgm:pt modelId="{7EFDF25C-2539-4769-8918-20B87C21E5A3}" type="parTrans" cxnId="{1C2C744C-E32F-4E48-A7DB-902390BF5AE5}">
      <dgm:prSet/>
      <dgm:spPr/>
      <dgm:t>
        <a:bodyPr/>
        <a:lstStyle/>
        <a:p>
          <a:endParaRPr lang="cs-CZ"/>
        </a:p>
      </dgm:t>
    </dgm:pt>
    <dgm:pt modelId="{410CA641-537F-423E-B396-509D93D24805}" type="sibTrans" cxnId="{1C2C744C-E32F-4E48-A7DB-902390BF5AE5}">
      <dgm:prSet/>
      <dgm:spPr/>
      <dgm:t>
        <a:bodyPr/>
        <a:lstStyle/>
        <a:p>
          <a:endParaRPr lang="cs-CZ"/>
        </a:p>
      </dgm:t>
    </dgm:pt>
    <dgm:pt modelId="{38D34089-D76C-4E76-B2EF-A046803432F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Výrobky a služby</a:t>
          </a:r>
        </a:p>
      </dgm:t>
    </dgm:pt>
    <dgm:pt modelId="{0AB44068-005F-42B0-99B2-2772B61D86DD}" type="parTrans" cxnId="{151281A1-7EF7-4869-975E-2A1E21A2F0A0}">
      <dgm:prSet/>
      <dgm:spPr/>
      <dgm:t>
        <a:bodyPr/>
        <a:lstStyle/>
        <a:p>
          <a:endParaRPr lang="cs-CZ"/>
        </a:p>
      </dgm:t>
    </dgm:pt>
    <dgm:pt modelId="{BEFDC6AB-99B3-4C86-95B6-6F4626BBEA99}" type="sibTrans" cxnId="{151281A1-7EF7-4869-975E-2A1E21A2F0A0}">
      <dgm:prSet/>
      <dgm:spPr/>
      <dgm:t>
        <a:bodyPr/>
        <a:lstStyle/>
        <a:p>
          <a:endParaRPr lang="cs-CZ"/>
        </a:p>
      </dgm:t>
    </dgm:pt>
    <dgm:pt modelId="{303CCCE7-E879-485C-85E5-B1DB7BF38E41}" type="pres">
      <dgm:prSet presAssocID="{D3808F6B-2B41-473D-849F-85059375D5AC}" presName="compositeShape" presStyleCnt="0">
        <dgm:presLayoutVars>
          <dgm:chMax val="7"/>
          <dgm:dir/>
          <dgm:resizeHandles val="exact"/>
        </dgm:presLayoutVars>
      </dgm:prSet>
      <dgm:spPr/>
    </dgm:pt>
    <dgm:pt modelId="{7BB3FAC5-0ACE-4A7E-ADD9-F694DEB5EBF8}" type="pres">
      <dgm:prSet presAssocID="{B633D03B-946E-4B44-8BEC-3D9738A1F9B5}" presName="circ1" presStyleLbl="vennNode1" presStyleIdx="0" presStyleCnt="3"/>
      <dgm:spPr/>
      <dgm:t>
        <a:bodyPr/>
        <a:lstStyle/>
        <a:p>
          <a:endParaRPr lang="cs-CZ"/>
        </a:p>
      </dgm:t>
    </dgm:pt>
    <dgm:pt modelId="{CA9A4D8B-B17C-4672-BC58-B5BB97446871}" type="pres">
      <dgm:prSet presAssocID="{B633D03B-946E-4B44-8BEC-3D9738A1F9B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694529-D75A-435A-9BC2-EF722EF9D944}" type="pres">
      <dgm:prSet presAssocID="{1F3F2D4D-BEEE-4AAF-B934-7FA422B0BBA2}" presName="circ2" presStyleLbl="vennNode1" presStyleIdx="1" presStyleCnt="3"/>
      <dgm:spPr/>
      <dgm:t>
        <a:bodyPr/>
        <a:lstStyle/>
        <a:p>
          <a:endParaRPr lang="cs-CZ"/>
        </a:p>
      </dgm:t>
    </dgm:pt>
    <dgm:pt modelId="{D04CE949-0B8C-4214-9047-C572E7E747A6}" type="pres">
      <dgm:prSet presAssocID="{1F3F2D4D-BEEE-4AAF-B934-7FA422B0BBA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46BC01-DC80-4B5F-A822-942A92D57CD7}" type="pres">
      <dgm:prSet presAssocID="{38D34089-D76C-4E76-B2EF-A046803432F9}" presName="circ3" presStyleLbl="vennNode1" presStyleIdx="2" presStyleCnt="3"/>
      <dgm:spPr/>
      <dgm:t>
        <a:bodyPr/>
        <a:lstStyle/>
        <a:p>
          <a:endParaRPr lang="cs-CZ"/>
        </a:p>
      </dgm:t>
    </dgm:pt>
    <dgm:pt modelId="{FD4BED7A-A1E3-4F0E-8B09-4E42AC33BAA9}" type="pres">
      <dgm:prSet presAssocID="{38D34089-D76C-4E76-B2EF-A046803432F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6C4794F-66B6-4114-8B07-D3E5CB39DA16}" type="presOf" srcId="{1F3F2D4D-BEEE-4AAF-B934-7FA422B0BBA2}" destId="{D04CE949-0B8C-4214-9047-C572E7E747A6}" srcOrd="1" destOrd="0" presId="urn:microsoft.com/office/officeart/2005/8/layout/venn1"/>
    <dgm:cxn modelId="{96B7AB4A-E56B-4286-AE54-5E165E00F5BC}" type="presOf" srcId="{38D34089-D76C-4E76-B2EF-A046803432F9}" destId="{FD4BED7A-A1E3-4F0E-8B09-4E42AC33BAA9}" srcOrd="1" destOrd="0" presId="urn:microsoft.com/office/officeart/2005/8/layout/venn1"/>
    <dgm:cxn modelId="{62AFA712-2CE5-4C4F-950E-1DD0A0DEF4EE}" srcId="{D3808F6B-2B41-473D-849F-85059375D5AC}" destId="{B633D03B-946E-4B44-8BEC-3D9738A1F9B5}" srcOrd="0" destOrd="0" parTransId="{170D00A8-B387-4AB6-8870-C49ADBE3BA99}" sibTransId="{2A0661B5-35C5-4D02-B7FD-535013032F82}"/>
    <dgm:cxn modelId="{151281A1-7EF7-4869-975E-2A1E21A2F0A0}" srcId="{D3808F6B-2B41-473D-849F-85059375D5AC}" destId="{38D34089-D76C-4E76-B2EF-A046803432F9}" srcOrd="2" destOrd="0" parTransId="{0AB44068-005F-42B0-99B2-2772B61D86DD}" sibTransId="{BEFDC6AB-99B3-4C86-95B6-6F4626BBEA99}"/>
    <dgm:cxn modelId="{8AF9BB18-FD1E-40D6-ABE3-23076E282F32}" type="presOf" srcId="{D3808F6B-2B41-473D-849F-85059375D5AC}" destId="{303CCCE7-E879-485C-85E5-B1DB7BF38E41}" srcOrd="0" destOrd="0" presId="urn:microsoft.com/office/officeart/2005/8/layout/venn1"/>
    <dgm:cxn modelId="{4CBDAC15-3AB9-4BB7-BED9-583A870EE557}" type="presOf" srcId="{B633D03B-946E-4B44-8BEC-3D9738A1F9B5}" destId="{7BB3FAC5-0ACE-4A7E-ADD9-F694DEB5EBF8}" srcOrd="0" destOrd="0" presId="urn:microsoft.com/office/officeart/2005/8/layout/venn1"/>
    <dgm:cxn modelId="{3F6E19DB-379F-4A60-B36E-3C86506060EB}" type="presOf" srcId="{B633D03B-946E-4B44-8BEC-3D9738A1F9B5}" destId="{CA9A4D8B-B17C-4672-BC58-B5BB97446871}" srcOrd="1" destOrd="0" presId="urn:microsoft.com/office/officeart/2005/8/layout/venn1"/>
    <dgm:cxn modelId="{7BC00C80-5CFF-4AC3-9122-2F7C09B1EFE0}" type="presOf" srcId="{1F3F2D4D-BEEE-4AAF-B934-7FA422B0BBA2}" destId="{4E694529-D75A-435A-9BC2-EF722EF9D944}" srcOrd="0" destOrd="0" presId="urn:microsoft.com/office/officeart/2005/8/layout/venn1"/>
    <dgm:cxn modelId="{67FD0908-E064-4396-9916-6A8770FEBBE8}" type="presOf" srcId="{38D34089-D76C-4E76-B2EF-A046803432F9}" destId="{8946BC01-DC80-4B5F-A822-942A92D57CD7}" srcOrd="0" destOrd="0" presId="urn:microsoft.com/office/officeart/2005/8/layout/venn1"/>
    <dgm:cxn modelId="{1C2C744C-E32F-4E48-A7DB-902390BF5AE5}" srcId="{D3808F6B-2B41-473D-849F-85059375D5AC}" destId="{1F3F2D4D-BEEE-4AAF-B934-7FA422B0BBA2}" srcOrd="1" destOrd="0" parTransId="{7EFDF25C-2539-4769-8918-20B87C21E5A3}" sibTransId="{410CA641-537F-423E-B396-509D93D24805}"/>
    <dgm:cxn modelId="{B5DE3570-0A7D-4B8E-966F-096C56A2B418}" type="presParOf" srcId="{303CCCE7-E879-485C-85E5-B1DB7BF38E41}" destId="{7BB3FAC5-0ACE-4A7E-ADD9-F694DEB5EBF8}" srcOrd="0" destOrd="0" presId="urn:microsoft.com/office/officeart/2005/8/layout/venn1"/>
    <dgm:cxn modelId="{B4E9114B-B1BD-4CA2-A6EF-A6A8CA9092CD}" type="presParOf" srcId="{303CCCE7-E879-485C-85E5-B1DB7BF38E41}" destId="{CA9A4D8B-B17C-4672-BC58-B5BB97446871}" srcOrd="1" destOrd="0" presId="urn:microsoft.com/office/officeart/2005/8/layout/venn1"/>
    <dgm:cxn modelId="{CE197916-5B7B-41C5-A348-F3DD57E7413F}" type="presParOf" srcId="{303CCCE7-E879-485C-85E5-B1DB7BF38E41}" destId="{4E694529-D75A-435A-9BC2-EF722EF9D944}" srcOrd="2" destOrd="0" presId="urn:microsoft.com/office/officeart/2005/8/layout/venn1"/>
    <dgm:cxn modelId="{3ACE0987-3672-4F10-B8D2-03C4FD91FAD6}" type="presParOf" srcId="{303CCCE7-E879-485C-85E5-B1DB7BF38E41}" destId="{D04CE949-0B8C-4214-9047-C572E7E747A6}" srcOrd="3" destOrd="0" presId="urn:microsoft.com/office/officeart/2005/8/layout/venn1"/>
    <dgm:cxn modelId="{0AD6B2D0-6ED6-48B7-841D-41509756B980}" type="presParOf" srcId="{303CCCE7-E879-485C-85E5-B1DB7BF38E41}" destId="{8946BC01-DC80-4B5F-A822-942A92D57CD7}" srcOrd="4" destOrd="0" presId="urn:microsoft.com/office/officeart/2005/8/layout/venn1"/>
    <dgm:cxn modelId="{67CEACE8-F57D-4A76-AD4A-11F591B6A7F5}" type="presParOf" srcId="{303CCCE7-E879-485C-85E5-B1DB7BF38E41}" destId="{FD4BED7A-A1E3-4F0E-8B09-4E42AC33BAA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BB4AE-CE87-405E-B522-AD82A6E528F1}" type="datetimeFigureOut">
              <a:rPr lang="cs-CZ" smtClean="0"/>
              <a:pPr/>
              <a:t>6.12.2016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8A09F-B977-44E5-B442-914D104D6B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27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954E1-A3CF-47C6-BDC7-B9E781E0EF37}" type="slidenum">
              <a:rPr lang="cs-CZ"/>
              <a:pPr/>
              <a:t>50</a:t>
            </a:fld>
            <a:endParaRPr lang="cs-CZ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618"/>
            <a:ext cx="5029200" cy="4115237"/>
          </a:xfrm>
        </p:spPr>
        <p:txBody>
          <a:bodyPr/>
          <a:lstStyle/>
          <a:p>
            <a:r>
              <a:rPr lang="cs-CZ"/>
              <a:t>Strategické plánování – časové omezení návratností investice POZOR velmi rychlé morální zastarávání, změny v technologiích léčby a diagnostiky, centralizace a decentralizace služeb</a:t>
            </a:r>
          </a:p>
        </p:txBody>
      </p:sp>
    </p:spTree>
    <p:extLst>
      <p:ext uri="{BB962C8B-B14F-4D97-AF65-F5344CB8AC3E}">
        <p14:creationId xmlns:p14="http://schemas.microsoft.com/office/powerpoint/2010/main" val="267448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0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0335"/>
            <a:ext cx="7848000" cy="2400932"/>
          </a:xfrm>
        </p:spPr>
        <p:txBody>
          <a:bodyPr anchor="t"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4936067"/>
            <a:ext cx="6480933" cy="1270000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0"/>
          </p:nvPr>
        </p:nvSpPr>
        <p:spPr>
          <a:xfrm>
            <a:off x="7128933" y="5698067"/>
            <a:ext cx="1367067" cy="508000"/>
          </a:xfrm>
        </p:spPr>
        <p:txBody>
          <a:bodyPr anchor="b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</a:defRPr>
            </a:lvl1pPr>
            <a:lvl2pPr marL="360362" indent="0" algn="r">
              <a:buFontTx/>
              <a:buNone/>
              <a:defRPr sz="1700">
                <a:solidFill>
                  <a:schemeClr val="bg1"/>
                </a:solidFill>
              </a:defRPr>
            </a:lvl2pPr>
            <a:lvl3pPr marL="720725" indent="0" algn="r">
              <a:buFontTx/>
              <a:buNone/>
              <a:defRPr sz="1700">
                <a:solidFill>
                  <a:schemeClr val="bg1"/>
                </a:solidFill>
              </a:defRPr>
            </a:lvl3pPr>
            <a:lvl4pPr marL="990600" indent="0" algn="r">
              <a:buFontTx/>
              <a:buNone/>
              <a:defRPr sz="1700">
                <a:solidFill>
                  <a:schemeClr val="bg1"/>
                </a:solidFill>
              </a:defRPr>
            </a:lvl4pPr>
            <a:lvl5pPr marL="1257300" indent="0" algn="r">
              <a:buFontTx/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79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va řádky - Dva obsahy -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0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74400"/>
            <a:ext cx="7848000" cy="1065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814400"/>
            <a:ext cx="3780000" cy="4363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00" y="1814400"/>
            <a:ext cx="3780000" cy="4363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>
            <a:off x="360000" y="6285707"/>
            <a:ext cx="8424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59999" y="6565291"/>
            <a:ext cx="541013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800" b="0" i="0" u="none" strike="noStrike" kern="1200" baseline="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Katedra řízení a supervize v sociálních a zdravotnických organizacích • Fakulta humanitních studií • Univerzita Karlova</a:t>
            </a:r>
            <a:endParaRPr lang="cs-CZ" sz="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56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va řádky - Dva obsahy - text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0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74400"/>
            <a:ext cx="7848000" cy="1065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814400"/>
            <a:ext cx="3780000" cy="43632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68288" indent="-268288">
              <a:defRPr/>
            </a:lvl3pPr>
            <a:lvl4pPr marL="536575" indent="-268288">
              <a:buClr>
                <a:schemeClr val="accent3"/>
              </a:buClr>
              <a:defRPr/>
            </a:lvl4pPr>
            <a:lvl5pPr marL="804863" indent="-268288">
              <a:buClr>
                <a:schemeClr val="accent3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00" y="1814400"/>
            <a:ext cx="3780000" cy="43632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68288" indent="-268288">
              <a:defRPr/>
            </a:lvl3pPr>
            <a:lvl4pPr marL="536575" indent="-268288">
              <a:buClr>
                <a:schemeClr val="accent3"/>
              </a:buClr>
              <a:defRPr/>
            </a:lvl4pPr>
            <a:lvl5pPr marL="804863" indent="-268288">
              <a:buClr>
                <a:schemeClr val="accent3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/>
        </p:nvCxnSpPr>
        <p:spPr>
          <a:xfrm>
            <a:off x="360000" y="6285707"/>
            <a:ext cx="8424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59999" y="6565291"/>
            <a:ext cx="541013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800" b="0" i="0" u="none" strike="noStrike" kern="1200" baseline="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Katedra řízení a supervize v sociálních a zdravotnických organizacích • Fakulta humanitních studií • Univerzita Karlova</a:t>
            </a:r>
            <a:endParaRPr lang="cs-CZ" sz="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83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455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284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6CB6593-4F7E-4C72-80A6-92B22D6A0120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6.12.2016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6.12.2016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6.12.2016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EC0B916-442E-493A-A218-874F6344A36F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6.12.2016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_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tabLst>
                <a:tab pos="7848000" algn="r"/>
              </a:tabLst>
              <a:defRPr sz="2100"/>
            </a:lvl1pPr>
            <a:lvl2pPr marL="0" indent="0">
              <a:buFontTx/>
              <a:buNone/>
              <a:tabLst>
                <a:tab pos="7848000" algn="r"/>
              </a:tabLst>
              <a:defRPr sz="1900"/>
            </a:lvl2pPr>
            <a:lvl3pPr marL="0" indent="0">
              <a:buFontTx/>
              <a:buNone/>
              <a:tabLst>
                <a:tab pos="7848000" algn="r"/>
              </a:tabLst>
              <a:defRPr sz="1900">
                <a:solidFill>
                  <a:schemeClr val="accent4"/>
                </a:solidFill>
              </a:defRPr>
            </a:lvl3pPr>
            <a:lvl4pPr marL="0" indent="0">
              <a:buFontTx/>
              <a:buNone/>
              <a:tabLst>
                <a:tab pos="7848000" algn="r"/>
              </a:tabLst>
              <a:defRPr sz="1900"/>
            </a:lvl4pPr>
            <a:lvl5pPr marL="0" indent="0">
              <a:buFontTx/>
              <a:buNone/>
              <a:tabLst>
                <a:tab pos="7848000" algn="r"/>
              </a:tabLst>
              <a:defRPr sz="1900">
                <a:solidFill>
                  <a:schemeClr val="accent4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495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B33A5BF-6574-41D6-A66E-7056BF352F42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6.12.2016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vodni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4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>
                <a:solidFill>
                  <a:schemeClr val="accent3"/>
                </a:solidFill>
              </a:defRPr>
            </a:lvl2pPr>
            <a:lvl3pPr marL="0" indent="0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39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den rádek -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90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den rádek - text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74400"/>
            <a:ext cx="7848000" cy="712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1458000"/>
            <a:ext cx="7848000" cy="4719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69875" indent="-269875">
              <a:defRPr/>
            </a:lvl3pPr>
            <a:lvl4pPr marL="536575" indent="-268288">
              <a:buClr>
                <a:schemeClr val="accent3"/>
              </a:buClr>
              <a:tabLst/>
              <a:defRPr/>
            </a:lvl4pPr>
            <a:lvl5pPr marL="804863" indent="-268288">
              <a:buClr>
                <a:schemeClr val="accent3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93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va rádky -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0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74400"/>
            <a:ext cx="7848000" cy="106578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1814580"/>
            <a:ext cx="7848000" cy="436238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/>
          <p:cNvCxnSpPr/>
          <p:nvPr/>
        </p:nvCxnSpPr>
        <p:spPr>
          <a:xfrm>
            <a:off x="360000" y="6285707"/>
            <a:ext cx="8424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59999" y="6565291"/>
            <a:ext cx="541013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800" b="0" i="0" u="none" strike="noStrike" kern="1200" baseline="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Katedra řízení a supervize v sociálních a zdravotnických organizacích • Fakulta humanitních studií • Univerzita Karlova</a:t>
            </a:r>
            <a:endParaRPr lang="cs-CZ" sz="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48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va rádky - text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0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74400"/>
            <a:ext cx="7848000" cy="1065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1814400"/>
            <a:ext cx="7848000" cy="43632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69875" indent="-269875">
              <a:defRPr/>
            </a:lvl3pPr>
            <a:lvl4pPr marL="536575" indent="-268288">
              <a:buClr>
                <a:schemeClr val="accent3"/>
              </a:buClr>
              <a:tabLst/>
              <a:defRPr/>
            </a:lvl4pPr>
            <a:lvl5pPr marL="804863" indent="-268288">
              <a:buClr>
                <a:schemeClr val="accent3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/>
        </p:nvCxnSpPr>
        <p:spPr>
          <a:xfrm>
            <a:off x="360000" y="6285707"/>
            <a:ext cx="8424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59999" y="6565291"/>
            <a:ext cx="541013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800" b="0" i="0" u="none" strike="noStrike" kern="1200" baseline="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Katedra řízení a supervize v sociálních a zdravotnických organizacích • Fakulta humanitních studií • Univerzita Karlova</a:t>
            </a:r>
            <a:endParaRPr lang="cs-CZ" sz="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2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den řádek - Dva obsahy -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458000"/>
            <a:ext cx="3780000" cy="4719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00" y="1458000"/>
            <a:ext cx="3780000" cy="4719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03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den řádek - Dva obsahy - text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458000"/>
            <a:ext cx="3780000" cy="4719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68288" indent="-268288">
              <a:defRPr/>
            </a:lvl3pPr>
            <a:lvl4pPr marL="536575" indent="-268288">
              <a:buClr>
                <a:schemeClr val="accent3"/>
              </a:buClr>
              <a:defRPr/>
            </a:lvl4pPr>
            <a:lvl5pPr marL="804863" indent="-268288">
              <a:buClr>
                <a:schemeClr val="accent3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00" y="1458000"/>
            <a:ext cx="3780000" cy="4719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68288" indent="-268288">
              <a:defRPr/>
            </a:lvl3pPr>
            <a:lvl4pPr marL="536575" indent="-268288">
              <a:buClr>
                <a:schemeClr val="accent3"/>
              </a:buClr>
              <a:defRPr/>
            </a:lvl4pPr>
            <a:lvl5pPr marL="804863" indent="-268288">
              <a:buClr>
                <a:schemeClr val="accent3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1702" y="6320666"/>
            <a:ext cx="973647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6.12.2016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19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871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372533"/>
            <a:ext cx="7848000" cy="711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456098"/>
            <a:ext cx="7848000" cy="47208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999" y="6320667"/>
            <a:ext cx="7156301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762" y="6320667"/>
            <a:ext cx="376238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/>
        </p:nvCxnSpPr>
        <p:spPr>
          <a:xfrm>
            <a:off x="360000" y="6285707"/>
            <a:ext cx="8424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59999" y="6565291"/>
            <a:ext cx="541013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800" b="0" i="0" u="none" strike="noStrike" kern="1200" baseline="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Katedra řízení a supervize v sociálních a zdravotnických organizacích • Fakulta humanitních studií • Univerzita Karlova</a:t>
            </a:r>
            <a:endParaRPr lang="cs-CZ" sz="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59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363" indent="-360363" algn="l" defTabSz="914400" rtl="0" eaLnBrk="1" latinLnBrk="0" hangingPunct="1">
        <a:lnSpc>
          <a:spcPct val="110000"/>
        </a:lnSpc>
        <a:spcBef>
          <a:spcPts val="1000"/>
        </a:spcBef>
        <a:buSzPct val="130000"/>
        <a:buFont typeface="Arial" panose="020B0604020202020204" pitchFamily="34" charset="0"/>
        <a:buChar char="•"/>
        <a:defRPr sz="2500" b="1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725" indent="-360363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SzPct val="130000"/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90600" indent="-269875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SzPct val="130000"/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58888" indent="-268288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SzPct val="130000"/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27175" indent="-269875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SzPct val="130000"/>
        <a:buFont typeface="Arial" panose="020B0604020202020204" pitchFamily="34" charset="0"/>
        <a:buChar char="•"/>
        <a:defRPr sz="14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List_aplikace_Microsoft_Excel_97_20031.xls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Uspokojování potřeb zákazníka</a:t>
            </a:r>
            <a:endParaRPr lang="cs-CZ" sz="48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cs-CZ" sz="2400" dirty="0" smtClean="0"/>
              <a:t>Milan </a:t>
            </a:r>
            <a:r>
              <a:rPr lang="cs-CZ" sz="2400" dirty="0" err="1" smtClean="0"/>
              <a:t>Trpišovský</a:t>
            </a: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10. 11. 2016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/>
              <a:t>S</a:t>
            </a:r>
            <a:r>
              <a:rPr lang="cs-CZ" sz="4000" b="1" dirty="0" smtClean="0"/>
              <a:t>tudie </a:t>
            </a:r>
            <a:r>
              <a:rPr lang="cs-CZ" sz="4000" b="1" dirty="0"/>
              <a:t>nespokojených zákazníků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b="1" dirty="0" smtClean="0"/>
              <a:t>Obecné závěry: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100" dirty="0" smtClean="0"/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 smtClean="0"/>
              <a:t>-   je </a:t>
            </a:r>
            <a:r>
              <a:rPr lang="cs-CZ" sz="2400" dirty="0"/>
              <a:t>cca 25 % nespokojených </a:t>
            </a:r>
            <a:r>
              <a:rPr lang="cs-CZ" sz="2400" dirty="0" smtClean="0"/>
              <a:t>zákazníků (tzn. každý čtvrtý)</a:t>
            </a:r>
            <a:endParaRPr lang="cs-CZ" sz="2400" dirty="0"/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cs-CZ" sz="2400" dirty="0"/>
              <a:t>z toho si ztěžuje pouze 5% zbývajících 95 % si myslí, že by jim stěžování nepomohlo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cs-CZ" sz="2400" dirty="0"/>
              <a:t>50% z uvedených 5% stěžujících zákazníků uvádí, že stížnost byla uspokojivě řešena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cs-CZ" sz="2400" b="1" dirty="0"/>
              <a:t>zákazník jehož stížnost byla uspokojivě vyřešena je zpravidla věrnější firmě než trvale spokojený zákazník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cs-CZ" sz="2400" dirty="0"/>
              <a:t>při závažném nedostatku a uspokojivém řešení se vrací cca 35% zákazníků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cs-CZ" sz="2400" dirty="0"/>
              <a:t>při drobných nedostatcích a uspokojivém řešení se vrací cca 52% zákazníků a při rychlém a uspokojivém řešení se vrací až 95% zákazníků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cs-CZ" sz="21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/>
              <a:t>D</a:t>
            </a:r>
            <a:r>
              <a:rPr lang="cs-CZ" sz="4000" b="1" dirty="0" smtClean="0"/>
              <a:t>ůvody </a:t>
            </a:r>
            <a:r>
              <a:rPr lang="cs-CZ" sz="4000" b="1" dirty="0"/>
              <a:t>přechodu ke konkurenci</a:t>
            </a:r>
          </a:p>
        </p:txBody>
      </p:sp>
      <p:graphicFrame>
        <p:nvGraphicFramePr>
          <p:cNvPr id="18438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647700" y="1838281"/>
          <a:ext cx="7848600" cy="431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Graf" r:id="rId3" imgW="8229600" imgH="4524390" progId="MSGraph.Chart.8">
                  <p:embed followColorScheme="full"/>
                </p:oleObj>
              </mc:Choice>
              <mc:Fallback>
                <p:oleObj name="Graf" r:id="rId3" imgW="8229600" imgH="452439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838281"/>
                        <a:ext cx="7848600" cy="431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/>
              <a:t>Kroky jak získat spokojeného zákazníka</a:t>
            </a:r>
            <a:endParaRPr lang="cs-CZ" sz="4000" b="1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zjistěte, co skutečně zákazník očekává</a:t>
            </a:r>
          </a:p>
          <a:p>
            <a:pPr>
              <a:lnSpc>
                <a:spcPct val="90000"/>
              </a:lnSpc>
            </a:pPr>
            <a:r>
              <a:rPr lang="cs-CZ" dirty="0"/>
              <a:t>vytvořte standardy (normy) kvality</a:t>
            </a:r>
          </a:p>
          <a:p>
            <a:pPr>
              <a:lnSpc>
                <a:spcPct val="90000"/>
              </a:lnSpc>
            </a:pPr>
            <a:r>
              <a:rPr lang="cs-CZ" dirty="0"/>
              <a:t>zajistěte důsledné poskytování kvality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dirty="0"/>
              <a:t>      - </a:t>
            </a:r>
            <a:r>
              <a:rPr lang="cs-CZ" b="1" dirty="0"/>
              <a:t>vytvořte podmínky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/>
              <a:t>      - </a:t>
            </a:r>
            <a:r>
              <a:rPr lang="cs-CZ" b="1" dirty="0" smtClean="0"/>
              <a:t>stimulujte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 smtClean="0"/>
              <a:t>      - plánujte, realizujte</a:t>
            </a:r>
            <a:endParaRPr lang="cs-CZ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/>
              <a:t>      - kontrolujte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/>
              <a:t>Z</a:t>
            </a:r>
            <a:r>
              <a:rPr lang="cs-CZ" sz="2400" b="1" dirty="0" smtClean="0"/>
              <a:t>ákladní </a:t>
            </a:r>
            <a:r>
              <a:rPr lang="cs-CZ" sz="2400" b="1" dirty="0"/>
              <a:t>možnosti získávání informací od zákazníků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48000" y="1458000"/>
            <a:ext cx="3996008" cy="4719600"/>
          </a:xfrm>
        </p:spPr>
        <p:txBody>
          <a:bodyPr>
            <a:no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Osobní </a:t>
            </a:r>
            <a:r>
              <a:rPr lang="cs-CZ" sz="2400" dirty="0" smtClean="0"/>
              <a:t>rozhovory</a:t>
            </a: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Setkání </a:t>
            </a:r>
            <a:r>
              <a:rPr lang="cs-CZ" sz="2400" dirty="0"/>
              <a:t>se zákazníky ve vlastních provozovnách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  <a:p>
            <a:pPr>
              <a:lnSpc>
                <a:spcPct val="80000"/>
              </a:lnSpc>
            </a:pPr>
            <a:endParaRPr lang="cs-CZ" sz="2400" dirty="0" smtClean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Telefonické </a:t>
            </a:r>
            <a:r>
              <a:rPr lang="cs-CZ" sz="2400" dirty="0"/>
              <a:t>či písemné dotazníky</a:t>
            </a:r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Veletrhy a výstavy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/>
          </a:p>
        </p:txBody>
      </p:sp>
      <p:sp>
        <p:nvSpPr>
          <p:cNvPr id="14950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716000" y="1458000"/>
            <a:ext cx="4032464" cy="4719600"/>
          </a:xfrm>
        </p:spPr>
        <p:txBody>
          <a:bodyPr>
            <a:no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Přímý kontakt – možnost hlubšího </a:t>
            </a:r>
            <a:r>
              <a:rPr lang="cs-CZ" sz="2400" dirty="0" smtClean="0"/>
              <a:t>proniknutí</a:t>
            </a:r>
            <a:endParaRPr lang="cs-CZ" sz="24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Možnost získání nových pohledů od zákazníků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Při správné přípravě – zisk „representativního“ </a:t>
            </a:r>
            <a:r>
              <a:rPr lang="cs-CZ" sz="2400" dirty="0" smtClean="0"/>
              <a:t>názoru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  <a:p>
            <a:pPr>
              <a:lnSpc>
                <a:spcPct val="80000"/>
              </a:lnSpc>
            </a:pPr>
            <a:endParaRPr lang="cs-CZ" sz="24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Koncentrace zákazníků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Základní možnosti získávání informací od zákazníků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/>
              <a:t>Záznamy o kontaktech se zákazníky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smtClean="0"/>
              <a:t>Rozhovory </a:t>
            </a:r>
            <a:r>
              <a:rPr lang="cs-CZ" sz="2400" dirty="0"/>
              <a:t>se zákazníky po získaném či ztraceném kontaktu</a:t>
            </a:r>
          </a:p>
          <a:p>
            <a:pPr marL="0" indent="0">
              <a:lnSpc>
                <a:spcPct val="80000"/>
              </a:lnSpc>
              <a:buNone/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err="1" smtClean="0"/>
              <a:t>Focus</a:t>
            </a:r>
            <a:r>
              <a:rPr lang="cs-CZ" sz="2400" dirty="0" smtClean="0"/>
              <a:t> </a:t>
            </a:r>
            <a:r>
              <a:rPr lang="cs-CZ" sz="2400" dirty="0" err="1"/>
              <a:t>group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sz="2400" dirty="0"/>
              <a:t>Rychlé získání informací přímo od pramene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  <a:p>
            <a:pPr>
              <a:lnSpc>
                <a:spcPct val="80000"/>
              </a:lnSpc>
            </a:pP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Informace </a:t>
            </a:r>
            <a:r>
              <a:rPr lang="cs-CZ" sz="2400" dirty="0"/>
              <a:t>o hierarchii potřeb zákazníka ve srovnání s </a:t>
            </a:r>
            <a:r>
              <a:rPr lang="cs-CZ" sz="2400" dirty="0" smtClean="0"/>
              <a:t>konkurencí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Otevřená </a:t>
            </a:r>
            <a:r>
              <a:rPr lang="cs-CZ" sz="2400" dirty="0"/>
              <a:t>výměna názorů – komentátor – nikdy by se v dotazníku asi neobjevila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1645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/>
              <a:t>Model zlepšování kvality - příklad</a:t>
            </a:r>
          </a:p>
        </p:txBody>
      </p:sp>
      <p:pic>
        <p:nvPicPr>
          <p:cNvPr id="249860" name="Picture 4" descr="mode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1637" y="1814513"/>
            <a:ext cx="4840725" cy="4362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</a:t>
            </a:r>
            <a:r>
              <a:rPr lang="cs-CZ" sz="4000" b="1" dirty="0" smtClean="0"/>
              <a:t>lánování</a:t>
            </a:r>
            <a:r>
              <a:rPr lang="cs-CZ" sz="4000" b="1" dirty="0"/>
              <a:t>, realizace a kontrola</a:t>
            </a:r>
          </a:p>
        </p:txBody>
      </p:sp>
      <p:pic>
        <p:nvPicPr>
          <p:cNvPr id="180228" name="Picture 4" descr="3-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220" y="1814513"/>
            <a:ext cx="7663559" cy="4362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00042"/>
            <a:ext cx="8229600" cy="113982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Upozornění </a:t>
            </a:r>
            <a:endParaRPr lang="cs-CZ" sz="3600" dirty="0"/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2071678"/>
            <a:ext cx="8229600" cy="21859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sz="2600" dirty="0"/>
          </a:p>
          <a:p>
            <a:pPr algn="ctr">
              <a:buFont typeface="Wingdings" pitchFamily="2" charset="2"/>
              <a:buNone/>
            </a:pPr>
            <a:r>
              <a:rPr lang="cs-CZ" sz="4000" b="1" i="1" dirty="0"/>
              <a:t>Víra v důležitost našich služeb nestačí!</a:t>
            </a:r>
          </a:p>
        </p:txBody>
      </p:sp>
      <p:pic>
        <p:nvPicPr>
          <p:cNvPr id="39946" name="Picture 10" descr="j0186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84117" y="4123773"/>
            <a:ext cx="1775765" cy="182514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b="1" dirty="0"/>
              <a:t>R</a:t>
            </a:r>
            <a:r>
              <a:rPr lang="cs-CZ" sz="3800" b="1" dirty="0" smtClean="0"/>
              <a:t>ozdíly </a:t>
            </a:r>
            <a:r>
              <a:rPr lang="cs-CZ" sz="3800" b="1" dirty="0"/>
              <a:t>v řízení kvality výrobků a služeb</a:t>
            </a:r>
          </a:p>
        </p:txBody>
      </p:sp>
      <p:sp>
        <p:nvSpPr>
          <p:cNvPr id="14746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cs-CZ" sz="2200" b="1" dirty="0"/>
          </a:p>
          <a:p>
            <a:pPr>
              <a:lnSpc>
                <a:spcPct val="80000"/>
              </a:lnSpc>
            </a:pPr>
            <a:r>
              <a:rPr lang="cs-CZ" b="1" dirty="0"/>
              <a:t>Kvalita výrobků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dirty="0"/>
              <a:t>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dirty="0"/>
              <a:t>„hmatatelná“ kvalita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dirty="0"/>
              <a:t>většinou dobře měřitelná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dirty="0"/>
              <a:t>nekvalitní výrobek lze </a:t>
            </a:r>
            <a:r>
              <a:rPr lang="cs-CZ" dirty="0" smtClean="0"/>
              <a:t>reklamovat, vrátit, výrobce může poskytnout bezvadné plnění</a:t>
            </a:r>
            <a:endParaRPr lang="cs-CZ" dirty="0"/>
          </a:p>
        </p:txBody>
      </p:sp>
      <p:sp>
        <p:nvSpPr>
          <p:cNvPr id="14746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endParaRPr lang="cs-CZ" sz="2200" b="1" dirty="0"/>
          </a:p>
          <a:p>
            <a:pPr>
              <a:lnSpc>
                <a:spcPct val="80000"/>
              </a:lnSpc>
            </a:pPr>
            <a:r>
              <a:rPr lang="cs-CZ" b="1" dirty="0"/>
              <a:t>Kvalita služeb</a:t>
            </a:r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dirty="0"/>
              <a:t>nehmatatelná povaha služeb – obtížně měřitelná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dirty="0"/>
              <a:t>podmíněnost úrovně služeb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dirty="0"/>
              <a:t>nekvalitní služba nemá alternativu – musí být v pořádku hned napoprvé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dirty="0"/>
              <a:t>důležitost osobního kontaktu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cs-CZ" dirty="0"/>
          </a:p>
          <a:p>
            <a:pPr>
              <a:lnSpc>
                <a:spcPct val="80000"/>
              </a:lnSpc>
              <a:buFontTx/>
              <a:buChar char="-"/>
            </a:pPr>
            <a:endParaRPr lang="cs-CZ" sz="2200" dirty="0"/>
          </a:p>
          <a:p>
            <a:pPr>
              <a:lnSpc>
                <a:spcPct val="80000"/>
              </a:lnSpc>
              <a:buFontTx/>
              <a:buChar char="-"/>
            </a:pP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/>
              <a:t>P</a:t>
            </a:r>
            <a:r>
              <a:rPr lang="cs-CZ" sz="4000" b="1" dirty="0" smtClean="0"/>
              <a:t>otenciální </a:t>
            </a:r>
            <a:r>
              <a:rPr lang="cs-CZ" sz="4000" b="1" dirty="0"/>
              <a:t>příčiny „nekvality“ v oblasti služeb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48000" y="1700809"/>
            <a:ext cx="7848000" cy="44644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endParaRPr lang="cs-CZ" sz="2100" dirty="0"/>
          </a:p>
          <a:p>
            <a:pPr>
              <a:lnSpc>
                <a:spcPct val="80000"/>
              </a:lnSpc>
            </a:pPr>
            <a:r>
              <a:rPr lang="cs-CZ" sz="2600" dirty="0"/>
              <a:t>Nedostatečná znalost očekávání zákazníků, nesoulad mezi očekáváním zákazníků a poskytovatelů.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600" dirty="0"/>
          </a:p>
          <a:p>
            <a:pPr>
              <a:lnSpc>
                <a:spcPct val="80000"/>
              </a:lnSpc>
            </a:pPr>
            <a:r>
              <a:rPr lang="cs-CZ" sz="2600" dirty="0"/>
              <a:t>Nedostatečná angažovanost managementu v řízení kvality – nedostatečná specifikace kvality (chybějící standardy).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600" dirty="0"/>
          </a:p>
          <a:p>
            <a:pPr>
              <a:lnSpc>
                <a:spcPct val="80000"/>
              </a:lnSpc>
            </a:pPr>
            <a:r>
              <a:rPr lang="cs-CZ" sz="2600" dirty="0"/>
              <a:t>Nedostatečná angažovanost managementu v řízení kvality – nedostatečné řízení jejího poskytování.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600" dirty="0"/>
          </a:p>
          <a:p>
            <a:pPr>
              <a:lnSpc>
                <a:spcPct val="80000"/>
              </a:lnSpc>
            </a:pPr>
            <a:r>
              <a:rPr lang="cs-CZ" sz="2600" dirty="0"/>
              <a:t>Nesoulad mezi „slibovanou“ kvalitou (vnější komunikace) a poskytovanou kvalitou (provedení).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nejdříve pár definic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cs-CZ" sz="1700" dirty="0"/>
              <a:t>M</a:t>
            </a:r>
            <a:r>
              <a:rPr lang="cs-CZ" sz="1900" b="1" dirty="0" smtClean="0"/>
              <a:t>arketing </a:t>
            </a:r>
            <a:r>
              <a:rPr lang="cs-CZ" sz="1900" b="1" dirty="0"/>
              <a:t>je lidská aktivita směřující k uspokojování potřeb a přání prostřednictvím směnného procesu</a:t>
            </a:r>
            <a:r>
              <a:rPr lang="cs-CZ" sz="1900" dirty="0"/>
              <a:t>.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cs-CZ" sz="1900" dirty="0"/>
              <a:t>                                                                                              Philip </a:t>
            </a:r>
            <a:r>
              <a:rPr lang="cs-CZ" sz="1900" dirty="0" err="1"/>
              <a:t>Kotler</a:t>
            </a:r>
            <a:endParaRPr lang="cs-CZ" sz="1900" dirty="0"/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cs-CZ" sz="1900" dirty="0"/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cs-CZ" sz="1900" b="1" dirty="0"/>
              <a:t>Marketing je proces řízení, v jehož rámci se identifikují a předvídají požadavky zákazníků a účinně a rentabilně se uspokojují.</a:t>
            </a:r>
            <a:r>
              <a:rPr lang="cs-CZ" sz="1900" dirty="0"/>
              <a:t>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cs-CZ" sz="1900" dirty="0"/>
              <a:t>                                                                                              Institut Marketingu USA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cs-CZ" sz="1900" dirty="0"/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cs-CZ" sz="1900" b="1" dirty="0"/>
              <a:t>Existuje pouze jediný účel podnikání : vytváření zákazníka … Zákazník je </a:t>
            </a:r>
            <a:r>
              <a:rPr lang="cs-CZ" sz="1900" b="1" dirty="0" err="1"/>
              <a:t>tím,kdo</a:t>
            </a:r>
            <a:r>
              <a:rPr lang="cs-CZ" sz="1900" b="1" dirty="0"/>
              <a:t> určuje, jaký bude podnik … Rozhodující je jeho názor na to, co kupuje, jaké hodnoty oceňuje – to vše určuje jaký bude podnik, jaké budou jeho výrobky a také zda bude prosperovat.</a:t>
            </a:r>
            <a:r>
              <a:rPr lang="cs-CZ" sz="1900" dirty="0"/>
              <a:t>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cs-CZ" sz="1900" dirty="0"/>
              <a:t>                                                                                               Peter </a:t>
            </a:r>
            <a:r>
              <a:rPr lang="cs-CZ" sz="1900" dirty="0" err="1"/>
              <a:t>Drucker</a:t>
            </a:r>
            <a:endParaRPr lang="cs-CZ" sz="1900" dirty="0"/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cs-CZ" sz="1900" dirty="0"/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cs-CZ" sz="1900" b="1" dirty="0"/>
              <a:t>Marketing je myšlenkovým procesem, který staví zákazníka na první místo. Je završen organizací podniku a aktivit, které vykonává a to takovým způsobem, aby potřeby zákazníků byly identifikovány a uspokojeny efektivně.</a:t>
            </a:r>
            <a:r>
              <a:rPr lang="cs-CZ" sz="1900" dirty="0"/>
              <a:t> </a:t>
            </a:r>
            <a:r>
              <a:rPr lang="cs-CZ" sz="1900" dirty="0" err="1"/>
              <a:t>D.W.Foster</a:t>
            </a:r>
            <a:endParaRPr lang="cs-CZ" sz="1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848000" cy="10656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Očekávání zákazníků ovlivňuje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916832"/>
            <a:ext cx="7848000" cy="45488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</a:t>
            </a:r>
            <a:r>
              <a:rPr lang="cs-CZ" sz="2400" dirty="0" smtClean="0"/>
              <a:t>dělení mezi zákazníky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osobní potřeby, životní styl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vlastní zkušenosti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kultura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komunikace (PR, reklama, podpora prodeje, …)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V</a:t>
            </a:r>
            <a:r>
              <a:rPr lang="cs-CZ" sz="4000" b="1" dirty="0" smtClean="0"/>
              <a:t>nímání </a:t>
            </a:r>
            <a:r>
              <a:rPr lang="cs-CZ" sz="4000" b="1" dirty="0"/>
              <a:t>služeb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800" dirty="0"/>
              <a:t>rozdílné vnímání zákazníky a poskytovateli (rozdílná očekávání)</a:t>
            </a:r>
          </a:p>
          <a:p>
            <a:r>
              <a:rPr lang="cs-CZ" sz="2800" dirty="0"/>
              <a:t>rostoucí náročnost zákazníků</a:t>
            </a:r>
          </a:p>
          <a:p>
            <a:r>
              <a:rPr lang="cs-CZ" sz="2800" dirty="0"/>
              <a:t>proměnlivost kritérií pro posouzení kvality</a:t>
            </a:r>
          </a:p>
          <a:p>
            <a:r>
              <a:rPr lang="cs-CZ" sz="2800" dirty="0"/>
              <a:t>rozdílné vnímání nových služeb</a:t>
            </a:r>
          </a:p>
          <a:p>
            <a:r>
              <a:rPr lang="cs-CZ" sz="2800" dirty="0"/>
              <a:t>vliv informací na vnímání kvality</a:t>
            </a:r>
          </a:p>
          <a:p>
            <a:r>
              <a:rPr lang="cs-CZ" sz="2800" dirty="0"/>
              <a:t>vliv motivací na vnímání kvality (nákupní chování)</a:t>
            </a:r>
          </a:p>
          <a:p>
            <a:r>
              <a:rPr lang="cs-CZ" sz="2800" dirty="0"/>
              <a:t>vliv prostředí na vnímání kvality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/>
              <a:t>D</a:t>
            </a:r>
            <a:r>
              <a:rPr lang="cs-CZ" sz="4000" b="1" dirty="0" smtClean="0"/>
              <a:t>imenze </a:t>
            </a:r>
            <a:r>
              <a:rPr lang="cs-CZ" sz="4000" b="1" dirty="0"/>
              <a:t>spokojenosti zákazníků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cs-CZ" sz="2800" b="1" dirty="0" smtClean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b="1" dirty="0" smtClean="0"/>
              <a:t>Spolehlivost </a:t>
            </a:r>
            <a:r>
              <a:rPr lang="cs-CZ" sz="2400" b="1" dirty="0"/>
              <a:t>- </a:t>
            </a:r>
            <a:r>
              <a:rPr lang="cs-CZ" sz="2400" dirty="0"/>
              <a:t>schopnost poskytnout co je slíbeno přesně a </a:t>
            </a:r>
            <a:r>
              <a:rPr lang="cs-CZ" sz="2400" dirty="0" smtClean="0"/>
              <a:t>bezchybně</a:t>
            </a:r>
            <a:endParaRPr lang="cs-CZ" sz="24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Serióznost - </a:t>
            </a:r>
            <a:r>
              <a:rPr lang="cs-CZ" sz="2400" dirty="0"/>
              <a:t>znalost a ochota, zdvořilost zaměstnanců a jejich schopnost vzbuzovat </a:t>
            </a:r>
            <a:r>
              <a:rPr lang="cs-CZ" sz="2400" dirty="0" smtClean="0"/>
              <a:t>důvěru</a:t>
            </a:r>
            <a:endParaRPr lang="cs-CZ" sz="24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Dojem - </a:t>
            </a:r>
            <a:r>
              <a:rPr lang="cs-CZ" sz="2400" dirty="0"/>
              <a:t>vzhled fyzického prostředí personálu, vybavení a </a:t>
            </a:r>
            <a:r>
              <a:rPr lang="cs-CZ" sz="2400" dirty="0" smtClean="0"/>
              <a:t>zařízení</a:t>
            </a:r>
            <a:endParaRPr lang="cs-CZ" sz="24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Orientace na zákazníka - </a:t>
            </a:r>
            <a:r>
              <a:rPr lang="cs-CZ" sz="2400" dirty="0"/>
              <a:t>individuální </a:t>
            </a:r>
            <a:r>
              <a:rPr lang="cs-CZ" sz="2400" dirty="0" smtClean="0"/>
              <a:t>pozornost</a:t>
            </a:r>
            <a:endParaRPr lang="cs-CZ" sz="24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b="1" dirty="0" smtClean="0"/>
              <a:t>Zodpovědnost</a:t>
            </a:r>
            <a:endParaRPr lang="cs-CZ" sz="24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M</a:t>
            </a:r>
            <a:r>
              <a:rPr lang="cs-CZ" sz="4000" b="1" dirty="0" smtClean="0"/>
              <a:t>etody </a:t>
            </a:r>
            <a:r>
              <a:rPr lang="cs-CZ" sz="4000" b="1" dirty="0"/>
              <a:t>pro měření kvality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cs-CZ" sz="21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r</a:t>
            </a:r>
            <a:r>
              <a:rPr lang="cs-CZ" sz="2800" dirty="0" smtClean="0"/>
              <a:t>egistrace </a:t>
            </a:r>
            <a:r>
              <a:rPr lang="cs-CZ" sz="2800" dirty="0"/>
              <a:t>stížností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a</a:t>
            </a:r>
            <a:r>
              <a:rPr lang="cs-CZ" sz="2800" dirty="0" smtClean="0"/>
              <a:t>nalýzy </a:t>
            </a:r>
            <a:r>
              <a:rPr lang="cs-CZ" sz="2800" dirty="0"/>
              <a:t>důvodů ztrát zákazníků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m</a:t>
            </a:r>
            <a:r>
              <a:rPr lang="cs-CZ" sz="2800" dirty="0" smtClean="0"/>
              <a:t>ěření </a:t>
            </a:r>
            <a:r>
              <a:rPr lang="cs-CZ" sz="2800" dirty="0"/>
              <a:t>image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800" b="1" dirty="0"/>
              <a:t>v</a:t>
            </a:r>
            <a:r>
              <a:rPr lang="cs-CZ" sz="2800" b="1" dirty="0" smtClean="0"/>
              <a:t>ýzkum </a:t>
            </a:r>
            <a:r>
              <a:rPr lang="cs-CZ" sz="2800" b="1" dirty="0"/>
              <a:t>spokojenosti zákazníků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z</a:t>
            </a:r>
            <a:r>
              <a:rPr lang="cs-CZ" sz="2800" dirty="0" smtClean="0"/>
              <a:t>jišťování </a:t>
            </a:r>
            <a:r>
              <a:rPr lang="cs-CZ" sz="2800" dirty="0"/>
              <a:t>situace bezprostředně po poskytnutí služby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b="1"/>
              <a:t>výzkum spokojenosti zákazníků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cs-CZ" sz="3600" b="1" dirty="0" smtClean="0"/>
              <a:t>přínos</a:t>
            </a:r>
            <a:endParaRPr lang="cs-CZ" sz="3600" b="1" dirty="0"/>
          </a:p>
          <a:p>
            <a:pPr algn="ctr">
              <a:buFont typeface="Wingdings" pitchFamily="2" charset="2"/>
              <a:buNone/>
            </a:pPr>
            <a:endParaRPr lang="cs-CZ" sz="2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/>
              <a:t>zvýšení tržeb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/>
              <a:t>udržení stávajícího zákazníka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/>
              <a:t>informace pro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/>
              <a:t>snížení nákladů na podporu zákazníků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/>
              <a:t>omezení stížností ze strany zákazníků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marketing</a:t>
            </a:r>
          </a:p>
        </p:txBody>
      </p:sp>
      <p:sp>
        <p:nvSpPr>
          <p:cNvPr id="24166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3600" dirty="0" smtClean="0"/>
          </a:p>
          <a:p>
            <a:pPr marL="0" indent="0" algn="ctr">
              <a:buNone/>
            </a:pPr>
            <a:endParaRPr lang="cs-CZ" sz="3600" dirty="0"/>
          </a:p>
          <a:p>
            <a:pPr marL="0" indent="0" algn="ctr">
              <a:buNone/>
            </a:pPr>
            <a:r>
              <a:rPr lang="cs-CZ" sz="3600" dirty="0" err="1" smtClean="0"/>
              <a:t>mikromarketing</a:t>
            </a:r>
            <a:r>
              <a:rPr lang="cs-CZ" sz="3600" dirty="0" smtClean="0"/>
              <a:t> x makromarketing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M</a:t>
            </a:r>
            <a:r>
              <a:rPr lang="cs-CZ" sz="4000" b="1" dirty="0" err="1" smtClean="0"/>
              <a:t>ikromarketing</a:t>
            </a:r>
            <a:r>
              <a:rPr lang="cs-CZ" sz="4000" b="1" dirty="0" smtClean="0"/>
              <a:t>-</a:t>
            </a:r>
            <a:endParaRPr lang="cs-CZ" sz="4000" b="1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cs-CZ" sz="2800" b="1" dirty="0" err="1"/>
              <a:t>m</a:t>
            </a:r>
            <a:r>
              <a:rPr lang="cs-CZ" sz="2800" b="1" dirty="0" err="1" smtClean="0"/>
              <a:t>ikromarketing</a:t>
            </a:r>
            <a:r>
              <a:rPr lang="cs-CZ" sz="2800" b="1" dirty="0"/>
              <a:t>:</a:t>
            </a:r>
          </a:p>
          <a:p>
            <a:pPr>
              <a:buFont typeface="Wingdings" pitchFamily="2" charset="2"/>
              <a:buNone/>
            </a:pPr>
            <a:endParaRPr lang="cs-CZ" sz="2200" b="1" dirty="0"/>
          </a:p>
          <a:p>
            <a:pPr>
              <a:buFont typeface="Wingdings" pitchFamily="2" charset="2"/>
              <a:buNone/>
            </a:pPr>
            <a:r>
              <a:rPr lang="cs-CZ" sz="2400" dirty="0" smtClean="0"/>
              <a:t>     Jsou </a:t>
            </a:r>
            <a:r>
              <a:rPr lang="cs-CZ" sz="2400" dirty="0"/>
              <a:t>to aktivity, které </a:t>
            </a:r>
            <a:r>
              <a:rPr lang="cs-CZ" sz="2400" dirty="0" smtClean="0"/>
              <a:t>usilují o dosažení </a:t>
            </a:r>
            <a:r>
              <a:rPr lang="cs-CZ" sz="2400" dirty="0"/>
              <a:t>cílů organizace tím, že poznávají a předvídají potřeby zákazníků a řídí tok produktu od výrobce (poskytovatele) k zákazníkovi (klientovi).</a:t>
            </a:r>
          </a:p>
          <a:p>
            <a:endParaRPr lang="cs-CZ" sz="24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M</a:t>
            </a:r>
            <a:r>
              <a:rPr lang="cs-CZ" sz="4000" b="1" dirty="0" smtClean="0"/>
              <a:t>akromarketing</a:t>
            </a:r>
            <a:endParaRPr lang="cs-CZ" sz="4000" b="1" dirty="0"/>
          </a:p>
        </p:txBody>
      </p:sp>
      <p:sp>
        <p:nvSpPr>
          <p:cNvPr id="21606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cs-CZ" sz="2800" b="1" dirty="0"/>
              <a:t>m</a:t>
            </a:r>
            <a:r>
              <a:rPr lang="cs-CZ" sz="2800" b="1" dirty="0" smtClean="0"/>
              <a:t>akromarketing</a:t>
            </a:r>
            <a:r>
              <a:rPr lang="cs-CZ" sz="2800" b="1" dirty="0"/>
              <a:t>:</a:t>
            </a:r>
          </a:p>
          <a:p>
            <a:pPr>
              <a:buFont typeface="Wingdings" pitchFamily="2" charset="2"/>
              <a:buNone/>
            </a:pPr>
            <a:endParaRPr lang="cs-CZ" sz="2200" b="1" dirty="0"/>
          </a:p>
          <a:p>
            <a:pPr>
              <a:buFont typeface="Wingdings" pitchFamily="2" charset="2"/>
              <a:buNone/>
            </a:pPr>
            <a:r>
              <a:rPr lang="cs-CZ" sz="2400" dirty="0" smtClean="0"/>
              <a:t>     Je </a:t>
            </a:r>
            <a:r>
              <a:rPr lang="cs-CZ" sz="2400" dirty="0"/>
              <a:t>sociální proces, který řídí tok zboží a služeb v ekonomice od výrobců k zákazníkovi, tak, aby byla nabídka a poptávka ve vzájemném souladu a aby bylo dosahováno cílů společnosti.</a:t>
            </a:r>
          </a:p>
          <a:p>
            <a:endParaRPr lang="cs-CZ" sz="2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/>
              <a:t>O</a:t>
            </a:r>
            <a:r>
              <a:rPr lang="cs-CZ" sz="4000" b="1" dirty="0" smtClean="0"/>
              <a:t>becné </a:t>
            </a:r>
            <a:r>
              <a:rPr lang="cs-CZ" sz="4000" b="1" dirty="0"/>
              <a:t>podmínky fungování trhu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cs-CZ" dirty="0"/>
          </a:p>
          <a:p>
            <a:pPr>
              <a:buFont typeface="Wingdings" pitchFamily="2" charset="2"/>
              <a:buNone/>
            </a:pPr>
            <a:r>
              <a:rPr lang="cs-CZ" dirty="0" smtClean="0"/>
              <a:t>    O </a:t>
            </a:r>
            <a:r>
              <a:rPr lang="cs-CZ" dirty="0"/>
              <a:t>trhu se dá hovořit v mnoha souvislostech: může být chápán jako určité </a:t>
            </a:r>
            <a:r>
              <a:rPr lang="cs-CZ" b="1" dirty="0"/>
              <a:t>místo</a:t>
            </a:r>
            <a:r>
              <a:rPr lang="cs-CZ" dirty="0"/>
              <a:t>, na němž probíhá nákup a prodej, jako územní vyjádření prostoru (domácí x zahraniční trh), jako určité uspořádání vztahů, </a:t>
            </a:r>
            <a:r>
              <a:rPr lang="cs-CZ" b="1" dirty="0"/>
              <a:t>umožňující realizaci směny</a:t>
            </a:r>
            <a:r>
              <a:rPr lang="cs-CZ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/>
              <a:t>P</a:t>
            </a:r>
            <a:r>
              <a:rPr lang="cs-CZ" sz="4000" b="1" dirty="0" smtClean="0"/>
              <a:t>ro </a:t>
            </a:r>
            <a:r>
              <a:rPr lang="cs-CZ" sz="4000" b="1" dirty="0"/>
              <a:t>realizaci směny je třeba splnit obecné podmínky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cs-CZ" sz="2100" dirty="0"/>
          </a:p>
          <a:p>
            <a:pPr>
              <a:lnSpc>
                <a:spcPct val="90000"/>
              </a:lnSpc>
            </a:pPr>
            <a:r>
              <a:rPr lang="cs-CZ" sz="2400" dirty="0"/>
              <a:t>Musí existovat 2 směňující strany – nakupující a prodávající.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Každá z nich musí mít </a:t>
            </a:r>
            <a:r>
              <a:rPr lang="cs-CZ" sz="2400" dirty="0" smtClean="0"/>
              <a:t>něco, </a:t>
            </a:r>
            <a:r>
              <a:rPr lang="cs-CZ" sz="2400" dirty="0"/>
              <a:t>co pro tu druhou stranu má určitý </a:t>
            </a:r>
            <a:r>
              <a:rPr lang="cs-CZ" sz="2400" dirty="0" smtClean="0"/>
              <a:t>význam - </a:t>
            </a:r>
            <a:r>
              <a:rPr lang="cs-CZ" sz="2400" dirty="0"/>
              <a:t>určitou hodnotu.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Tyto strany musí být schopny spolu navzájem komunikovat a uskutečnit dodávku.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Obě strany musí mít volnost při přijetí či zamítnutí nabídky druhé strany.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Každá ze stran považuje za žádoucí a přijatelné vstoupit s druhou stranou do obchodního jednání se záměrem realizovat kontrakt.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/>
              <a:t>Základní předpoklady rozvoje společnosti v tržní </a:t>
            </a:r>
            <a:r>
              <a:rPr lang="cs-CZ" sz="2400" b="1" dirty="0" smtClean="0"/>
              <a:t>ekonomice </a:t>
            </a:r>
            <a:r>
              <a:rPr lang="cs-CZ" sz="2400" b="1" dirty="0"/>
              <a:t>a </a:t>
            </a:r>
            <a:r>
              <a:rPr lang="cs-CZ" sz="2400" b="1" dirty="0" smtClean="0"/>
              <a:t>účinné </a:t>
            </a:r>
            <a:r>
              <a:rPr lang="cs-CZ" sz="2400" b="1" dirty="0"/>
              <a:t>uplatnění marketingu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Právní </a:t>
            </a:r>
            <a:r>
              <a:rPr lang="cs-CZ" sz="2400" dirty="0"/>
              <a:t>samostatnost podniku.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Jeho plná závislost na tržbách z prodeje svých výrobků či služeb.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Rovnoprávnost všech forem vlastnictví a možnost jejich vzájemné integrace.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Konkurence nutící k podnikatelské aktivitě.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Reálná možnost volby dodavatele a odběratele.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Možnost vzniku a zániku firem.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Trh zboží, kapitálu a práce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</a:t>
            </a:r>
            <a:r>
              <a:rPr lang="cs-CZ" sz="4000" b="1" dirty="0" smtClean="0"/>
              <a:t>ředávání </a:t>
            </a:r>
            <a:r>
              <a:rPr lang="cs-CZ" sz="4000" b="1" dirty="0"/>
              <a:t>hodnot</a:t>
            </a:r>
          </a:p>
        </p:txBody>
      </p:sp>
      <p:pic>
        <p:nvPicPr>
          <p:cNvPr id="222212" name="Picture 4" descr="rozdily_koncepc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" y="2141103"/>
            <a:ext cx="7848600" cy="3709269"/>
          </a:xfrm>
          <a:noFill/>
          <a:ln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V</a:t>
            </a:r>
            <a:r>
              <a:rPr lang="cs-CZ" sz="4000" b="1" dirty="0" smtClean="0"/>
              <a:t>elikost </a:t>
            </a:r>
            <a:r>
              <a:rPr lang="cs-CZ" sz="4000" b="1" dirty="0"/>
              <a:t>trhu</a:t>
            </a:r>
            <a:r>
              <a:rPr lang="cs-CZ" sz="4000" dirty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48000" y="1814400"/>
            <a:ext cx="4212032" cy="4363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sz="2600" dirty="0"/>
          </a:p>
          <a:p>
            <a:pPr>
              <a:buFont typeface="Wingdings" pitchFamily="2" charset="2"/>
              <a:buNone/>
            </a:pPr>
            <a:r>
              <a:rPr lang="cs-CZ" sz="2600" dirty="0"/>
              <a:t>Závisí :</a:t>
            </a:r>
          </a:p>
          <a:p>
            <a:pPr>
              <a:buFont typeface="Wingdings" pitchFamily="2" charset="2"/>
              <a:buNone/>
            </a:pPr>
            <a:endParaRPr lang="cs-CZ" sz="2600" dirty="0"/>
          </a:p>
          <a:p>
            <a:r>
              <a:rPr lang="cs-CZ" sz="2600" dirty="0"/>
              <a:t>na počtu zákazníků</a:t>
            </a:r>
          </a:p>
          <a:p>
            <a:r>
              <a:rPr lang="cs-CZ" sz="2600" dirty="0"/>
              <a:t>na zájmu zákazníků</a:t>
            </a:r>
          </a:p>
          <a:p>
            <a:r>
              <a:rPr lang="cs-CZ" sz="2600" dirty="0"/>
              <a:t>na příjmu zákazníků</a:t>
            </a:r>
          </a:p>
          <a:p>
            <a:r>
              <a:rPr lang="cs-CZ" sz="2600" dirty="0"/>
              <a:t>na přístupu zákazníků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S</a:t>
            </a:r>
            <a:r>
              <a:rPr lang="cs-CZ" sz="4000" b="1" dirty="0" smtClean="0"/>
              <a:t>egmentace </a:t>
            </a:r>
            <a:r>
              <a:rPr lang="cs-CZ" sz="4000" b="1" dirty="0"/>
              <a:t>trhu</a:t>
            </a:r>
          </a:p>
        </p:txBody>
      </p:sp>
      <p:graphicFrame>
        <p:nvGraphicFramePr>
          <p:cNvPr id="23552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633538" y="1909763"/>
          <a:ext cx="5876925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List" r:id="rId4" imgW="5876761" imgH="4172012" progId="Excel.Sheet.8">
                  <p:embed/>
                </p:oleObj>
              </mc:Choice>
              <mc:Fallback>
                <p:oleObj name="List" r:id="rId4" imgW="5876761" imgH="4172012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909763"/>
                        <a:ext cx="5876925" cy="417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/>
              <a:t>Z</a:t>
            </a:r>
            <a:r>
              <a:rPr lang="cs-CZ" sz="4000" b="1" dirty="0" smtClean="0"/>
              <a:t>měněné </a:t>
            </a:r>
            <a:r>
              <a:rPr lang="cs-CZ" sz="4000" b="1" dirty="0"/>
              <a:t>podmínky pro fungování společností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sílící konkurence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globalizace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diskontinuita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turbulentní prostředí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zkracování inovačního cyklu</a:t>
            </a:r>
          </a:p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/>
              <a:t>Což vyúsťuje v 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/>
              <a:t>   </a:t>
            </a:r>
            <a:r>
              <a:rPr lang="cs-CZ" sz="2400" b="1" i="1" dirty="0"/>
              <a:t>- nutnost komplexního pohledu na firmu a její prostředí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i="1" dirty="0"/>
              <a:t>   - rostoucí důraz na efektivnost využití firemních zdrojů, vč. znalostí a dovedností manažerů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Jak z toho?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cs-CZ" sz="3200" dirty="0" smtClean="0"/>
          </a:p>
          <a:p>
            <a:pPr algn="ctr"/>
            <a:endParaRPr lang="cs-CZ" sz="3200" dirty="0"/>
          </a:p>
          <a:p>
            <a:pPr algn="ctr"/>
            <a:r>
              <a:rPr lang="cs-CZ" sz="3200" dirty="0" smtClean="0"/>
              <a:t>Jaké </a:t>
            </a:r>
            <a:r>
              <a:rPr lang="cs-CZ" sz="3200" dirty="0"/>
              <a:t>použít nástroje?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/>
              <a:t>T</a:t>
            </a:r>
            <a:r>
              <a:rPr lang="cs-CZ" sz="3800" b="1" dirty="0" smtClean="0"/>
              <a:t>ypické </a:t>
            </a:r>
            <a:r>
              <a:rPr lang="cs-CZ" sz="3800" b="1" dirty="0"/>
              <a:t>oblasti marketingových aktivit („klasický marketing“)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b="1"/>
              <a:t>Distribuce (place)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/>
              <a:t>   - marketingové pojetí distribuce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/>
              <a:t>   - rozhodování o volbě distribučních cest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/>
              <a:t>                     </a:t>
            </a:r>
            <a:r>
              <a:rPr lang="cs-CZ" sz="2600"/>
              <a:t> </a:t>
            </a:r>
            <a:r>
              <a:rPr lang="cs-CZ" sz="2600" b="1"/>
              <a:t>Marketinkový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600" b="1"/>
          </a:p>
          <a:p>
            <a:pPr>
              <a:lnSpc>
                <a:spcPct val="90000"/>
              </a:lnSpc>
            </a:pPr>
            <a:r>
              <a:rPr lang="cs-CZ" sz="2000" b="1"/>
              <a:t>Propagace (promotion)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/>
              <a:t>   -  východisková formulace komunikační strategie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/>
              <a:t>   -prvky komunikační strategie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2000" b="1"/>
              <a:t>Produkt (produkt)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/>
              <a:t>   - charakteristika produktu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/>
              <a:t>   - marketinkové pojetí produktu a jeho novosti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/>
              <a:t>   - cyklus tržní životnosti produktu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600" b="1"/>
              <a:t>mix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600" b="1"/>
          </a:p>
          <a:p>
            <a:pPr>
              <a:lnSpc>
                <a:spcPct val="90000"/>
              </a:lnSpc>
            </a:pPr>
            <a:r>
              <a:rPr lang="cs-CZ" sz="2000" b="1"/>
              <a:t>Cena (price)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/>
              <a:t>   - cena jako nástroj marketinkové strategie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/>
              <a:t>   -faktory ovlivňující výši a tvorbu ceny</a:t>
            </a:r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1619250" y="2276475"/>
            <a:ext cx="6119813" cy="2519363"/>
          </a:xfrm>
          <a:prstGeom prst="ellipse">
            <a:avLst/>
          </a:prstGeom>
          <a:solidFill>
            <a:srgbClr val="FF99CC">
              <a:alpha val="1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produkt                  </a:t>
            </a:r>
            <a:r>
              <a:rPr lang="cs-CZ" sz="3600" b="1" dirty="0" smtClean="0"/>
              <a:t>  cena</a:t>
            </a:r>
            <a:endParaRPr lang="cs-CZ" sz="3600" b="1" dirty="0"/>
          </a:p>
        </p:txBody>
      </p:sp>
      <p:sp>
        <p:nvSpPr>
          <p:cNvPr id="16589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600" dirty="0"/>
              <a:t>rozmanitost produktu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jakost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design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vlastnosti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značka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balení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velikost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záruky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výnosy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sz="2600" dirty="0"/>
          </a:p>
          <a:p>
            <a:pPr>
              <a:lnSpc>
                <a:spcPct val="90000"/>
              </a:lnSpc>
            </a:pPr>
            <a:r>
              <a:rPr lang="cs-CZ" sz="2600" dirty="0"/>
              <a:t>ceníky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slevy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srážky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doba splatnosti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platební podmínky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náhrady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propagace                místo</a:t>
            </a:r>
          </a:p>
        </p:txBody>
      </p:sp>
      <p:sp>
        <p:nvSpPr>
          <p:cNvPr id="16794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sz="2600"/>
          </a:p>
          <a:p>
            <a:pPr>
              <a:lnSpc>
                <a:spcPct val="90000"/>
              </a:lnSpc>
            </a:pPr>
            <a:r>
              <a:rPr lang="cs-CZ" sz="2600"/>
              <a:t>podpora prodeje</a:t>
            </a:r>
          </a:p>
          <a:p>
            <a:pPr>
              <a:lnSpc>
                <a:spcPct val="90000"/>
              </a:lnSpc>
            </a:pPr>
            <a:r>
              <a:rPr lang="cs-CZ" sz="2600"/>
              <a:t>reklama</a:t>
            </a:r>
          </a:p>
          <a:p>
            <a:pPr>
              <a:lnSpc>
                <a:spcPct val="90000"/>
              </a:lnSpc>
            </a:pPr>
            <a:r>
              <a:rPr lang="cs-CZ" sz="2600"/>
              <a:t>prodejní síly</a:t>
            </a:r>
          </a:p>
          <a:p>
            <a:pPr>
              <a:lnSpc>
                <a:spcPct val="90000"/>
              </a:lnSpc>
            </a:pPr>
            <a:r>
              <a:rPr lang="cs-CZ" sz="2600"/>
              <a:t>public relations</a:t>
            </a:r>
          </a:p>
          <a:p>
            <a:pPr>
              <a:lnSpc>
                <a:spcPct val="90000"/>
              </a:lnSpc>
            </a:pPr>
            <a:r>
              <a:rPr lang="cs-CZ" sz="2600"/>
              <a:t>přímý marketing</a:t>
            </a:r>
          </a:p>
          <a:p>
            <a:pPr>
              <a:lnSpc>
                <a:spcPct val="90000"/>
              </a:lnSpc>
            </a:pPr>
            <a:r>
              <a:rPr lang="cs-CZ" sz="2600"/>
              <a:t>osobní prodej</a:t>
            </a:r>
          </a:p>
        </p:txBody>
      </p:sp>
      <p:sp>
        <p:nvSpPr>
          <p:cNvPr id="16794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sz="2600"/>
          </a:p>
          <a:p>
            <a:pPr>
              <a:lnSpc>
                <a:spcPct val="90000"/>
              </a:lnSpc>
            </a:pPr>
            <a:r>
              <a:rPr lang="cs-CZ" sz="2600"/>
              <a:t>distribuční cesty</a:t>
            </a:r>
          </a:p>
          <a:p>
            <a:pPr>
              <a:lnSpc>
                <a:spcPct val="90000"/>
              </a:lnSpc>
            </a:pPr>
            <a:r>
              <a:rPr lang="cs-CZ" sz="2600"/>
              <a:t>pokrytí trhu</a:t>
            </a:r>
          </a:p>
          <a:p>
            <a:pPr>
              <a:lnSpc>
                <a:spcPct val="90000"/>
              </a:lnSpc>
            </a:pPr>
            <a:r>
              <a:rPr lang="cs-CZ" sz="2600"/>
              <a:t>sortiment</a:t>
            </a:r>
          </a:p>
          <a:p>
            <a:pPr>
              <a:lnSpc>
                <a:spcPct val="90000"/>
              </a:lnSpc>
            </a:pPr>
            <a:r>
              <a:rPr lang="cs-CZ" sz="2600"/>
              <a:t>dislokace</a:t>
            </a:r>
          </a:p>
          <a:p>
            <a:pPr>
              <a:lnSpc>
                <a:spcPct val="90000"/>
              </a:lnSpc>
            </a:pPr>
            <a:r>
              <a:rPr lang="cs-CZ" sz="2600"/>
              <a:t>zásoby</a:t>
            </a:r>
          </a:p>
          <a:p>
            <a:pPr>
              <a:lnSpc>
                <a:spcPct val="90000"/>
              </a:lnSpc>
            </a:pPr>
            <a:r>
              <a:rPr lang="cs-CZ" sz="2600"/>
              <a:t>doprava</a:t>
            </a:r>
          </a:p>
          <a:p>
            <a:pPr>
              <a:lnSpc>
                <a:spcPct val="90000"/>
              </a:lnSpc>
            </a:pPr>
            <a:r>
              <a:rPr lang="cs-CZ" sz="2600"/>
              <a:t>dostupnost distribuční sítě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/>
              <a:t>R</a:t>
            </a:r>
            <a:r>
              <a:rPr lang="cs-CZ" sz="3800" b="1" dirty="0" smtClean="0"/>
              <a:t>ozšířené </a:t>
            </a:r>
            <a:r>
              <a:rPr lang="cs-CZ" sz="3800" b="1" dirty="0"/>
              <a:t>pojetí marketingového mixu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vedle klasických 4P bylo třeba se zaměřit i na další „P“</a:t>
            </a:r>
          </a:p>
          <a:p>
            <a:pPr>
              <a:buFont typeface="Wingdings" pitchFamily="2" charset="2"/>
              <a:buNone/>
            </a:pPr>
            <a:endParaRPr lang="cs-CZ" dirty="0"/>
          </a:p>
          <a:p>
            <a:pPr>
              <a:buFont typeface="Wingdings" pitchFamily="2" charset="2"/>
              <a:buNone/>
            </a:pPr>
            <a:r>
              <a:rPr lang="cs-CZ" dirty="0"/>
              <a:t>   - </a:t>
            </a:r>
            <a:r>
              <a:rPr lang="cs-CZ" dirty="0" err="1"/>
              <a:t>people</a:t>
            </a:r>
            <a:r>
              <a:rPr lang="cs-CZ" dirty="0"/>
              <a:t> – lidé</a:t>
            </a:r>
          </a:p>
          <a:p>
            <a:pPr>
              <a:buFont typeface="Wingdings" pitchFamily="2" charset="2"/>
              <a:buNone/>
            </a:pPr>
            <a:r>
              <a:rPr lang="cs-CZ" dirty="0"/>
              <a:t>   - </a:t>
            </a:r>
            <a:r>
              <a:rPr lang="cs-CZ" dirty="0" err="1"/>
              <a:t>package</a:t>
            </a:r>
            <a:r>
              <a:rPr lang="cs-CZ" dirty="0"/>
              <a:t> – balík nabízených služeb</a:t>
            </a:r>
          </a:p>
          <a:p>
            <a:pPr>
              <a:buFont typeface="Wingdings" pitchFamily="2" charset="2"/>
              <a:buNone/>
            </a:pPr>
            <a:r>
              <a:rPr lang="cs-CZ" dirty="0"/>
              <a:t>   - </a:t>
            </a:r>
            <a:r>
              <a:rPr lang="cs-CZ" dirty="0" err="1"/>
              <a:t>partnership</a:t>
            </a:r>
            <a:r>
              <a:rPr lang="cs-CZ" dirty="0"/>
              <a:t> - spolupráce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H</a:t>
            </a:r>
            <a:r>
              <a:rPr lang="cs-CZ" sz="3600" b="1" dirty="0" smtClean="0"/>
              <a:t>lavní </a:t>
            </a:r>
            <a:r>
              <a:rPr lang="cs-CZ" sz="3600" b="1" dirty="0"/>
              <a:t>nedostatky v řízení našich </a:t>
            </a:r>
            <a:r>
              <a:rPr lang="cs-CZ" sz="3600" b="1" dirty="0" smtClean="0"/>
              <a:t>firem v oblasti zdrav. a soc. péče</a:t>
            </a:r>
            <a:endParaRPr lang="cs-CZ" sz="3600" b="1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Chybí strategická dimenze marketingu.</a:t>
            </a:r>
          </a:p>
          <a:p>
            <a:r>
              <a:rPr lang="cs-CZ" dirty="0"/>
              <a:t>Nerespektování faktu, že dlouhodobý zisk přináší pouze věrní zákazníci.</a:t>
            </a:r>
          </a:p>
          <a:p>
            <a:r>
              <a:rPr lang="cs-CZ" dirty="0"/>
              <a:t>Znalost chování zákazníků a konkurence je nedostatečná.</a:t>
            </a:r>
          </a:p>
          <a:p>
            <a:r>
              <a:rPr lang="cs-CZ" dirty="0"/>
              <a:t>Absence podnikové kultury, v níž by byla jednoznačná orientace na službu vnějším i vnitřním zákazníkům nejvyšší hodnotou.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Základní předpoklady rozvoje společnosti v tržní ekonomice a účinné uplatnění marketingu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772816"/>
            <a:ext cx="7848000" cy="43632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Autonomní tvorba cen ve vzájemné interakci prodávajících a kupujících.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Účinná centrální regulace – zajišťující celkovou rovnováhu.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Zachování a rozvoj konkurenčních struktur – antimonopolní politika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Omezení sociálně nežádoucích následků fungování trhu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Zajištění podmínek pro rozvoj infrastruktury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4274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H</a:t>
            </a:r>
            <a:r>
              <a:rPr lang="cs-CZ" sz="3600" b="1" dirty="0" smtClean="0"/>
              <a:t>lavní </a:t>
            </a:r>
            <a:r>
              <a:rPr lang="cs-CZ" sz="3600" b="1" dirty="0"/>
              <a:t>nedostatky v řízení našich </a:t>
            </a:r>
            <a:r>
              <a:rPr lang="cs-CZ" sz="3600" b="1" dirty="0" smtClean="0"/>
              <a:t>firem v oblasti zdrav. a soc. péče</a:t>
            </a:r>
            <a:endParaRPr lang="cs-CZ" sz="3600" b="1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48000" y="1700808"/>
            <a:ext cx="7848000" cy="482453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Práce s trhem nevyužívá možností tvůrčí segmentace, vycházející z pochopení dynamiky měnících se hodnot, potřeb a očekávání zákazníků.</a:t>
            </a:r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Nerespektování posunu v pojetí moderních marketingových přístupů, spočívajících v posunu od klasických 4P ke 3C: </a:t>
            </a:r>
            <a:r>
              <a:rPr lang="cs-CZ" sz="2400" dirty="0" smtClean="0"/>
              <a:t> </a:t>
            </a:r>
            <a:endParaRPr lang="cs-CZ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      </a:t>
            </a:r>
            <a:r>
              <a:rPr lang="cs-CZ" sz="2400" dirty="0" smtClean="0"/>
              <a:t>- </a:t>
            </a:r>
            <a:r>
              <a:rPr lang="cs-CZ" sz="2400" b="1" dirty="0" err="1"/>
              <a:t>customer</a:t>
            </a:r>
            <a:r>
              <a:rPr lang="cs-CZ" sz="2400" b="1" dirty="0"/>
              <a:t> </a:t>
            </a:r>
            <a:r>
              <a:rPr lang="cs-CZ" sz="2400" b="1" dirty="0" err="1"/>
              <a:t>benefits</a:t>
            </a:r>
            <a:r>
              <a:rPr lang="cs-CZ" sz="2400" b="1" dirty="0"/>
              <a:t> </a:t>
            </a:r>
            <a:r>
              <a:rPr lang="cs-CZ" sz="2400" dirty="0"/>
              <a:t>(přínos na zákazníka)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      - </a:t>
            </a:r>
            <a:r>
              <a:rPr lang="cs-CZ" sz="2400" b="1" dirty="0" err="1"/>
              <a:t>total</a:t>
            </a:r>
            <a:r>
              <a:rPr lang="cs-CZ" sz="2400" b="1" dirty="0"/>
              <a:t> </a:t>
            </a:r>
            <a:r>
              <a:rPr lang="cs-CZ" sz="2400" b="1" dirty="0" err="1"/>
              <a:t>customer</a:t>
            </a:r>
            <a:r>
              <a:rPr lang="cs-CZ" sz="2400" b="1" dirty="0"/>
              <a:t> </a:t>
            </a:r>
            <a:r>
              <a:rPr lang="cs-CZ" sz="2400" b="1" dirty="0" err="1"/>
              <a:t>cost</a:t>
            </a:r>
            <a:r>
              <a:rPr lang="cs-CZ" sz="2400" b="1" dirty="0"/>
              <a:t> </a:t>
            </a:r>
            <a:r>
              <a:rPr lang="cs-CZ" sz="2400" dirty="0"/>
              <a:t>(celkové náklady zákazníka)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      - </a:t>
            </a:r>
            <a:r>
              <a:rPr lang="cs-CZ" sz="2400" b="1" dirty="0" err="1"/>
              <a:t>convenience</a:t>
            </a:r>
            <a:r>
              <a:rPr lang="cs-CZ" sz="2400" b="1" dirty="0"/>
              <a:t> </a:t>
            </a:r>
            <a:r>
              <a:rPr lang="cs-CZ" sz="2400" dirty="0"/>
              <a:t>(rostoucí nároky uspokojování     zákazníka)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b="1"/>
              <a:t>klasické versus moderní pojetí marketingu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cs-CZ" sz="2400" b="1" dirty="0"/>
              <a:t>„4P</a:t>
            </a:r>
            <a:r>
              <a:rPr lang="cs-CZ" sz="2400" b="1" dirty="0" smtClean="0"/>
              <a:t>“</a:t>
            </a:r>
            <a:endParaRPr lang="cs-CZ" sz="2400" dirty="0"/>
          </a:p>
          <a:p>
            <a:pPr>
              <a:buFont typeface="Wingdings" pitchFamily="2" charset="2"/>
              <a:buNone/>
            </a:pPr>
            <a:r>
              <a:rPr lang="cs-CZ" sz="2400" dirty="0"/>
              <a:t>   - </a:t>
            </a:r>
            <a:r>
              <a:rPr lang="cs-CZ" sz="2400" dirty="0" err="1"/>
              <a:t>product</a:t>
            </a:r>
            <a:r>
              <a:rPr lang="cs-CZ" sz="2400" dirty="0"/>
              <a:t> </a:t>
            </a:r>
          </a:p>
          <a:p>
            <a:pPr>
              <a:buFont typeface="Wingdings" pitchFamily="2" charset="2"/>
              <a:buNone/>
            </a:pPr>
            <a:endParaRPr lang="cs-CZ" sz="2400" dirty="0"/>
          </a:p>
          <a:p>
            <a:pPr>
              <a:buFont typeface="Wingdings" pitchFamily="2" charset="2"/>
              <a:buNone/>
            </a:pPr>
            <a:r>
              <a:rPr lang="cs-CZ" sz="2400" dirty="0"/>
              <a:t>   - </a:t>
            </a:r>
            <a:r>
              <a:rPr lang="cs-CZ" sz="2400" dirty="0" err="1"/>
              <a:t>price</a:t>
            </a:r>
            <a:r>
              <a:rPr lang="cs-CZ" sz="2400" dirty="0"/>
              <a:t> (cena)</a:t>
            </a:r>
          </a:p>
          <a:p>
            <a:pPr>
              <a:buFont typeface="Wingdings" pitchFamily="2" charset="2"/>
              <a:buNone/>
            </a:pPr>
            <a:endParaRPr lang="cs-CZ" sz="2400" dirty="0"/>
          </a:p>
          <a:p>
            <a:pPr>
              <a:buFont typeface="Wingdings" pitchFamily="2" charset="2"/>
              <a:buNone/>
            </a:pPr>
            <a:r>
              <a:rPr lang="cs-CZ" sz="2400" dirty="0"/>
              <a:t>   - </a:t>
            </a:r>
            <a:r>
              <a:rPr lang="cs-CZ" sz="2400" dirty="0" err="1"/>
              <a:t>place</a:t>
            </a:r>
            <a:r>
              <a:rPr lang="cs-CZ" sz="2400" dirty="0"/>
              <a:t> (místo)</a:t>
            </a:r>
          </a:p>
          <a:p>
            <a:pPr>
              <a:buFont typeface="Wingdings" pitchFamily="2" charset="2"/>
              <a:buNone/>
            </a:pPr>
            <a:endParaRPr lang="cs-CZ" sz="2400" dirty="0"/>
          </a:p>
          <a:p>
            <a:pPr>
              <a:buFont typeface="Wingdings" pitchFamily="2" charset="2"/>
              <a:buNone/>
            </a:pPr>
            <a:r>
              <a:rPr lang="cs-CZ" sz="2400" dirty="0"/>
              <a:t>   - </a:t>
            </a:r>
            <a:r>
              <a:rPr lang="cs-CZ" sz="2400" dirty="0" err="1"/>
              <a:t>promotion</a:t>
            </a:r>
            <a:r>
              <a:rPr lang="cs-CZ" sz="2400" dirty="0"/>
              <a:t> (propagace)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cs-CZ" sz="2600" b="1" dirty="0"/>
              <a:t>„3C“ (4C</a:t>
            </a:r>
            <a:r>
              <a:rPr lang="cs-CZ" sz="2600" b="1" dirty="0" smtClean="0"/>
              <a:t>)</a:t>
            </a:r>
            <a:endParaRPr lang="cs-CZ" sz="2600" dirty="0"/>
          </a:p>
          <a:p>
            <a:pPr>
              <a:buFont typeface="Wingdings" pitchFamily="2" charset="2"/>
              <a:buNone/>
            </a:pPr>
            <a:r>
              <a:rPr lang="cs-CZ" sz="2600" dirty="0"/>
              <a:t>   - </a:t>
            </a:r>
            <a:r>
              <a:rPr lang="cs-CZ" sz="2600" dirty="0" err="1"/>
              <a:t>customer</a:t>
            </a:r>
            <a:r>
              <a:rPr lang="cs-CZ" sz="2600" dirty="0"/>
              <a:t> </a:t>
            </a:r>
            <a:r>
              <a:rPr lang="cs-CZ" sz="2600" dirty="0" err="1"/>
              <a:t>benefits</a:t>
            </a:r>
            <a:r>
              <a:rPr lang="cs-CZ" sz="2600" dirty="0"/>
              <a:t>    </a:t>
            </a:r>
            <a:endParaRPr lang="cs-CZ" sz="2600" dirty="0" smtClean="0"/>
          </a:p>
          <a:p>
            <a:pPr>
              <a:buFont typeface="Wingdings" pitchFamily="2" charset="2"/>
              <a:buNone/>
            </a:pPr>
            <a:endParaRPr lang="cs-CZ" sz="2600" dirty="0"/>
          </a:p>
          <a:p>
            <a:pPr>
              <a:buFont typeface="Wingdings" pitchFamily="2" charset="2"/>
              <a:buNone/>
            </a:pPr>
            <a:r>
              <a:rPr lang="cs-CZ" sz="2600" dirty="0"/>
              <a:t>   - </a:t>
            </a:r>
            <a:r>
              <a:rPr lang="cs-CZ" sz="2600" dirty="0" err="1"/>
              <a:t>cotal</a:t>
            </a:r>
            <a:r>
              <a:rPr lang="cs-CZ" sz="2600" dirty="0"/>
              <a:t> </a:t>
            </a:r>
            <a:r>
              <a:rPr lang="cs-CZ" sz="2600" dirty="0" err="1"/>
              <a:t>customer</a:t>
            </a:r>
            <a:r>
              <a:rPr lang="cs-CZ" sz="2600" dirty="0"/>
              <a:t> </a:t>
            </a:r>
            <a:r>
              <a:rPr lang="cs-CZ" sz="2600" dirty="0" err="1"/>
              <a:t>costs</a:t>
            </a:r>
            <a:endParaRPr lang="cs-CZ" sz="2600" dirty="0"/>
          </a:p>
          <a:p>
            <a:pPr>
              <a:buFont typeface="Wingdings" pitchFamily="2" charset="2"/>
              <a:buNone/>
            </a:pPr>
            <a:endParaRPr lang="cs-CZ" sz="2600" dirty="0"/>
          </a:p>
          <a:p>
            <a:pPr>
              <a:buFont typeface="Wingdings" pitchFamily="2" charset="2"/>
              <a:buNone/>
            </a:pPr>
            <a:r>
              <a:rPr lang="cs-CZ" sz="2600" dirty="0"/>
              <a:t>   - </a:t>
            </a:r>
            <a:r>
              <a:rPr lang="cs-CZ" sz="2600" dirty="0" err="1"/>
              <a:t>concenience</a:t>
            </a:r>
            <a:endParaRPr lang="cs-CZ" sz="2600" dirty="0"/>
          </a:p>
          <a:p>
            <a:pPr>
              <a:buFont typeface="Wingdings" pitchFamily="2" charset="2"/>
              <a:buNone/>
            </a:pPr>
            <a:endParaRPr lang="cs-CZ" sz="2600" dirty="0"/>
          </a:p>
          <a:p>
            <a:pPr>
              <a:buFont typeface="Wingdings" pitchFamily="2" charset="2"/>
              <a:buNone/>
            </a:pPr>
            <a:r>
              <a:rPr lang="cs-CZ" sz="2600" dirty="0"/>
              <a:t>   - </a:t>
            </a:r>
            <a:r>
              <a:rPr lang="cs-CZ" sz="2600" dirty="0" err="1"/>
              <a:t>communication</a:t>
            </a:r>
            <a:endParaRPr lang="cs-CZ" sz="2600" dirty="0"/>
          </a:p>
          <a:p>
            <a:endParaRPr lang="cs-CZ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4 P   x   4 C</a:t>
            </a:r>
          </a:p>
        </p:txBody>
      </p:sp>
      <p:sp>
        <p:nvSpPr>
          <p:cNvPr id="16384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2600" dirty="0"/>
              <a:t>Produkt – výrobek nebo služba</a:t>
            </a:r>
          </a:p>
          <a:p>
            <a:pPr>
              <a:lnSpc>
                <a:spcPct val="90000"/>
              </a:lnSpc>
            </a:pPr>
            <a:endParaRPr lang="cs-CZ" sz="2600" dirty="0"/>
          </a:p>
          <a:p>
            <a:pPr>
              <a:lnSpc>
                <a:spcPct val="90000"/>
              </a:lnSpc>
            </a:pPr>
            <a:r>
              <a:rPr lang="cs-CZ" sz="2600" dirty="0"/>
              <a:t>Cena</a:t>
            </a:r>
          </a:p>
          <a:p>
            <a:pPr>
              <a:lnSpc>
                <a:spcPct val="90000"/>
              </a:lnSpc>
            </a:pPr>
            <a:endParaRPr lang="cs-CZ" sz="2600" dirty="0"/>
          </a:p>
          <a:p>
            <a:pPr>
              <a:lnSpc>
                <a:spcPct val="90000"/>
              </a:lnSpc>
            </a:pPr>
            <a:endParaRPr lang="cs-CZ" sz="2600" dirty="0"/>
          </a:p>
          <a:p>
            <a:pPr>
              <a:lnSpc>
                <a:spcPct val="90000"/>
              </a:lnSpc>
            </a:pPr>
            <a:r>
              <a:rPr lang="cs-CZ" sz="2600" dirty="0"/>
              <a:t>Místo (distribuce)</a:t>
            </a:r>
          </a:p>
          <a:p>
            <a:pPr>
              <a:lnSpc>
                <a:spcPct val="90000"/>
              </a:lnSpc>
            </a:pPr>
            <a:endParaRPr lang="cs-CZ" sz="2600" dirty="0" smtClean="0"/>
          </a:p>
          <a:p>
            <a:pPr>
              <a:lnSpc>
                <a:spcPct val="90000"/>
              </a:lnSpc>
            </a:pPr>
            <a:endParaRPr lang="cs-CZ" sz="2600" dirty="0"/>
          </a:p>
          <a:p>
            <a:pPr>
              <a:lnSpc>
                <a:spcPct val="90000"/>
              </a:lnSpc>
            </a:pPr>
            <a:r>
              <a:rPr lang="cs-CZ" sz="2600" dirty="0"/>
              <a:t>Propagace</a:t>
            </a:r>
          </a:p>
          <a:p>
            <a:pPr>
              <a:lnSpc>
                <a:spcPct val="90000"/>
              </a:lnSpc>
            </a:pPr>
            <a:endParaRPr lang="cs-CZ" sz="2600" dirty="0"/>
          </a:p>
        </p:txBody>
      </p:sp>
      <p:sp>
        <p:nvSpPr>
          <p:cNvPr id="16384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sz="2600" dirty="0"/>
              <a:t>Řešení potřeb zákazníka (</a:t>
            </a:r>
            <a:r>
              <a:rPr lang="cs-CZ" sz="2600" dirty="0" err="1"/>
              <a:t>customer</a:t>
            </a:r>
            <a:r>
              <a:rPr lang="cs-CZ" sz="2600" dirty="0"/>
              <a:t> </a:t>
            </a:r>
            <a:r>
              <a:rPr lang="cs-CZ" sz="2600" dirty="0" err="1"/>
              <a:t>solution</a:t>
            </a:r>
            <a:r>
              <a:rPr lang="cs-CZ" sz="2600" dirty="0"/>
              <a:t>)</a:t>
            </a:r>
          </a:p>
          <a:p>
            <a:pPr>
              <a:lnSpc>
                <a:spcPct val="90000"/>
              </a:lnSpc>
            </a:pPr>
            <a:endParaRPr lang="cs-CZ" sz="2600" dirty="0" smtClean="0"/>
          </a:p>
          <a:p>
            <a:pPr>
              <a:lnSpc>
                <a:spcPct val="90000"/>
              </a:lnSpc>
            </a:pPr>
            <a:r>
              <a:rPr lang="cs-CZ" sz="2600" dirty="0" smtClean="0"/>
              <a:t>Náklady</a:t>
            </a:r>
            <a:r>
              <a:rPr lang="cs-CZ" sz="2600" dirty="0"/>
              <a:t>, které zákazníkovi vznikají (</a:t>
            </a:r>
            <a:r>
              <a:rPr lang="cs-CZ" sz="2600" dirty="0" err="1"/>
              <a:t>customer</a:t>
            </a:r>
            <a:r>
              <a:rPr lang="cs-CZ" sz="2600" dirty="0"/>
              <a:t> </a:t>
            </a:r>
            <a:r>
              <a:rPr lang="cs-CZ" sz="2600" dirty="0" err="1"/>
              <a:t>cost</a:t>
            </a:r>
            <a:r>
              <a:rPr lang="cs-CZ" sz="2600" dirty="0"/>
              <a:t>)</a:t>
            </a:r>
          </a:p>
          <a:p>
            <a:pPr>
              <a:lnSpc>
                <a:spcPct val="90000"/>
              </a:lnSpc>
            </a:pPr>
            <a:endParaRPr lang="cs-CZ" sz="2600" dirty="0" smtClean="0"/>
          </a:p>
          <a:p>
            <a:pPr>
              <a:lnSpc>
                <a:spcPct val="90000"/>
              </a:lnSpc>
            </a:pPr>
            <a:r>
              <a:rPr lang="cs-CZ" sz="2600" dirty="0" smtClean="0"/>
              <a:t>Dostupnost </a:t>
            </a:r>
            <a:r>
              <a:rPr lang="cs-CZ" sz="2600" dirty="0"/>
              <a:t>řešení (</a:t>
            </a:r>
            <a:r>
              <a:rPr lang="cs-CZ" sz="2600" dirty="0" err="1"/>
              <a:t>convenience</a:t>
            </a:r>
            <a:r>
              <a:rPr lang="cs-CZ" sz="2600" dirty="0"/>
              <a:t>) pohodlí</a:t>
            </a:r>
          </a:p>
          <a:p>
            <a:pPr>
              <a:lnSpc>
                <a:spcPct val="90000"/>
              </a:lnSpc>
            </a:pPr>
            <a:endParaRPr lang="cs-CZ" sz="2600" dirty="0" smtClean="0"/>
          </a:p>
          <a:p>
            <a:pPr>
              <a:lnSpc>
                <a:spcPct val="90000"/>
              </a:lnSpc>
            </a:pPr>
            <a:r>
              <a:rPr lang="cs-CZ" sz="2600" dirty="0" smtClean="0"/>
              <a:t>Komunikace </a:t>
            </a:r>
            <a:r>
              <a:rPr lang="cs-CZ" sz="2600" dirty="0"/>
              <a:t>(</a:t>
            </a:r>
            <a:r>
              <a:rPr lang="cs-CZ" sz="2600" dirty="0" err="1"/>
              <a:t>comunication</a:t>
            </a:r>
            <a:r>
              <a:rPr lang="cs-CZ" sz="2600" dirty="0"/>
              <a:t>)</a:t>
            </a:r>
          </a:p>
          <a:p>
            <a:pPr>
              <a:lnSpc>
                <a:spcPct val="90000"/>
              </a:lnSpc>
            </a:pPr>
            <a:endParaRPr lang="cs-CZ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3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</a:t>
            </a:r>
            <a:r>
              <a:rPr lang="cs-CZ" sz="3600" b="1" dirty="0" smtClean="0"/>
              <a:t>arketingové </a:t>
            </a:r>
            <a:r>
              <a:rPr lang="cs-CZ" sz="3600" b="1" dirty="0"/>
              <a:t>strategie  a životní cyklus produktu</a:t>
            </a:r>
          </a:p>
        </p:txBody>
      </p:sp>
      <p:sp>
        <p:nvSpPr>
          <p:cNvPr id="169996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cs-CZ" sz="2600" dirty="0"/>
          </a:p>
          <a:p>
            <a:pPr marL="609600" indent="-609600">
              <a:lnSpc>
                <a:spcPct val="90000"/>
              </a:lnSpc>
            </a:pPr>
            <a:r>
              <a:rPr lang="cs-CZ" sz="2600" b="1" dirty="0"/>
              <a:t>produkty mají omezený život</a:t>
            </a:r>
          </a:p>
          <a:p>
            <a:pPr marL="609600" indent="-609600">
              <a:lnSpc>
                <a:spcPct val="90000"/>
              </a:lnSpc>
            </a:pPr>
            <a:r>
              <a:rPr lang="cs-CZ" sz="2600" dirty="0"/>
              <a:t>produkty procházejí různými etapami, které představují odlišné výzvy, příležitosti a problémy</a:t>
            </a:r>
          </a:p>
          <a:p>
            <a:pPr marL="609600" indent="-609600">
              <a:lnSpc>
                <a:spcPct val="90000"/>
              </a:lnSpc>
            </a:pPr>
            <a:r>
              <a:rPr lang="cs-CZ" sz="2600" dirty="0"/>
              <a:t>v různých etapách životního cyklu produktu rostou a klesají zisky</a:t>
            </a:r>
          </a:p>
          <a:p>
            <a:pPr marL="609600" indent="-609600">
              <a:lnSpc>
                <a:spcPct val="90000"/>
              </a:lnSpc>
            </a:pPr>
            <a:r>
              <a:rPr lang="cs-CZ" sz="2600" dirty="0"/>
              <a:t>produkt vyžaduje v různých etapách svého životního cyklu rozdílné marketingové, finanční, personální, distribuční strategie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dirty="0"/>
              <a:t>E</a:t>
            </a:r>
            <a:r>
              <a:rPr lang="cs-CZ" sz="3800" b="1" dirty="0" smtClean="0"/>
              <a:t>tapy </a:t>
            </a:r>
            <a:r>
              <a:rPr lang="cs-CZ" sz="3800" b="1" dirty="0"/>
              <a:t>životního cyklu produktu</a:t>
            </a:r>
          </a:p>
        </p:txBody>
      </p:sp>
      <p:sp>
        <p:nvSpPr>
          <p:cNvPr id="17510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buFontTx/>
              <a:buAutoNum type="arabicPeriod"/>
            </a:pPr>
            <a:endParaRPr lang="cs-CZ" sz="2400" b="1" dirty="0" smtClean="0"/>
          </a:p>
          <a:p>
            <a:pPr marL="533400" indent="-533400">
              <a:buFontTx/>
              <a:buAutoNum type="arabicPeriod"/>
            </a:pPr>
            <a:r>
              <a:rPr lang="cs-CZ" sz="2400" b="1" dirty="0" smtClean="0"/>
              <a:t>Zavádění </a:t>
            </a:r>
            <a:r>
              <a:rPr lang="cs-CZ" sz="2400" dirty="0"/>
              <a:t>– pomalý růst produktu, vysoké náklady, není dosahováno zisku</a:t>
            </a:r>
          </a:p>
          <a:p>
            <a:pPr marL="533400" indent="-533400">
              <a:buFontTx/>
              <a:buAutoNum type="arabicPeriod"/>
            </a:pPr>
            <a:r>
              <a:rPr lang="cs-CZ" sz="2400" b="1" dirty="0"/>
              <a:t>Růst</a:t>
            </a:r>
            <a:r>
              <a:rPr lang="cs-CZ" sz="2400" dirty="0"/>
              <a:t> – rychlé přijetí produktu trhem, vysoké zisky</a:t>
            </a:r>
          </a:p>
          <a:p>
            <a:pPr marL="533400" indent="-533400">
              <a:buFontTx/>
              <a:buAutoNum type="arabicPeriod"/>
            </a:pPr>
            <a:r>
              <a:rPr lang="cs-CZ" sz="2400" b="1" dirty="0"/>
              <a:t>Zralost</a:t>
            </a:r>
            <a:r>
              <a:rPr lang="cs-CZ" sz="2400" dirty="0"/>
              <a:t> – pokles tempa prodeje produktu, zisk stabilní nebo klesá v důsledku konkurence</a:t>
            </a:r>
          </a:p>
          <a:p>
            <a:pPr marL="533400" indent="-533400">
              <a:buFontTx/>
              <a:buAutoNum type="arabicPeriod"/>
            </a:pPr>
            <a:r>
              <a:rPr lang="cs-CZ" sz="2400" b="1" dirty="0"/>
              <a:t>Pokles </a:t>
            </a:r>
            <a:r>
              <a:rPr lang="cs-CZ" sz="2400" dirty="0"/>
              <a:t>– prodej klesá, nutnost změny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Etapy životního růstu produktu</a:t>
            </a:r>
          </a:p>
        </p:txBody>
      </p:sp>
      <p:pic>
        <p:nvPicPr>
          <p:cNvPr id="233476" name="Picture 4" descr="tab10-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4578" y="1814513"/>
            <a:ext cx="6054844" cy="4362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7848000" cy="1065780"/>
          </a:xfrm>
          <a:noFill/>
          <a:ln/>
        </p:spPr>
        <p:txBody>
          <a:bodyPr lIns="90488" tIns="44450" rIns="90488" bIns="44450" anchor="ctr">
            <a:normAutofit fontScale="90000"/>
          </a:bodyPr>
          <a:lstStyle/>
          <a:p>
            <a:r>
              <a:rPr lang="cs-CZ" sz="3800" noProof="1"/>
              <a:t>T</a:t>
            </a:r>
            <a:r>
              <a:rPr lang="cs-CZ" sz="3800" b="1" noProof="1" smtClean="0"/>
              <a:t>rhy </a:t>
            </a:r>
            <a:r>
              <a:rPr lang="cs-CZ" sz="3800" b="1" noProof="1"/>
              <a:t>ve zdravotnictví</a:t>
            </a:r>
            <a:r>
              <a:rPr lang="cs-CZ" sz="3800" b="1" dirty="0"/>
              <a:t> a soc. službách</a:t>
            </a:r>
            <a:r>
              <a:rPr lang="cs-CZ" sz="3800" b="1" noProof="1"/>
              <a:t> </a:t>
            </a:r>
            <a:r>
              <a:rPr lang="cs-CZ" sz="3800" b="1" dirty="0"/>
              <a:t>- </a:t>
            </a:r>
            <a:r>
              <a:rPr lang="cs-CZ" sz="3800" b="1" noProof="1"/>
              <a:t>nabídka a poptávka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>
            <a:normAutofit fontScale="92500" lnSpcReduction="10000"/>
          </a:bodyPr>
          <a:lstStyle/>
          <a:p>
            <a:r>
              <a:rPr lang="cs-CZ" sz="2600" b="1" u="sng" noProof="1"/>
              <a:t>kdo</a:t>
            </a:r>
            <a:r>
              <a:rPr lang="cs-CZ" sz="2600" b="1" noProof="1"/>
              <a:t> poskytuje, </a:t>
            </a:r>
            <a:r>
              <a:rPr lang="cs-CZ" sz="2600" b="1" u="sng" noProof="1"/>
              <a:t>kdo</a:t>
            </a:r>
            <a:r>
              <a:rPr lang="cs-CZ" sz="2600" b="1" noProof="1"/>
              <a:t> platí, </a:t>
            </a:r>
            <a:r>
              <a:rPr lang="cs-CZ" sz="2600" b="1" u="sng" noProof="1"/>
              <a:t>kdo</a:t>
            </a:r>
            <a:r>
              <a:rPr lang="cs-CZ" sz="2600" b="1" noProof="1"/>
              <a:t> </a:t>
            </a:r>
            <a:r>
              <a:rPr lang="cs-CZ" sz="2600" b="1" noProof="1" smtClean="0"/>
              <a:t>odebírá</a:t>
            </a:r>
          </a:p>
          <a:p>
            <a:endParaRPr lang="cs-CZ" sz="2600" noProof="1"/>
          </a:p>
          <a:p>
            <a:r>
              <a:rPr lang="cs-CZ" sz="2600" noProof="1"/>
              <a:t>cena (peníze, čas ...), kvalita, substitut</a:t>
            </a:r>
          </a:p>
          <a:p>
            <a:r>
              <a:rPr lang="cs-CZ" sz="2600" noProof="1"/>
              <a:t>nabídka, poptávka, elasticita - spoluúčast</a:t>
            </a:r>
            <a:r>
              <a:rPr lang="cs-CZ" sz="2600" noProof="1" smtClean="0"/>
              <a:t>, dotace</a:t>
            </a:r>
            <a:endParaRPr lang="cs-CZ" sz="2600" noProof="1"/>
          </a:p>
          <a:p>
            <a:r>
              <a:rPr lang="cs-CZ" sz="2600" noProof="1"/>
              <a:t>analýza a ovlivnění poptávky</a:t>
            </a:r>
          </a:p>
          <a:p>
            <a:r>
              <a:rPr lang="cs-CZ" sz="2600" noProof="1"/>
              <a:t>analýza a ovlivnění nabídky</a:t>
            </a:r>
          </a:p>
          <a:p>
            <a:pPr>
              <a:buFont typeface="Wingdings" pitchFamily="2" charset="2"/>
              <a:buNone/>
            </a:pPr>
            <a:r>
              <a:rPr lang="cs-CZ" sz="2600" noProof="1"/>
              <a:t>			“nabídka vytváří poptávku”</a:t>
            </a:r>
          </a:p>
          <a:p>
            <a:r>
              <a:rPr lang="cs-CZ" sz="2600" noProof="1"/>
              <a:t>zdravotní péče, pojištění, dodavatelé, vzdělávání, advokáti, poradenství 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7848000" cy="1065600"/>
          </a:xfrm>
          <a:noFill/>
          <a:ln/>
        </p:spPr>
        <p:txBody>
          <a:bodyPr lIns="90488" tIns="44450" rIns="90488" bIns="44450" anchor="ctr">
            <a:normAutofit fontScale="90000"/>
          </a:bodyPr>
          <a:lstStyle/>
          <a:p>
            <a:r>
              <a:rPr lang="cs-CZ" sz="3800" noProof="1"/>
              <a:t>V</a:t>
            </a:r>
            <a:r>
              <a:rPr lang="cs-CZ" sz="3800" b="1" noProof="1" smtClean="0"/>
              <a:t>ývoj </a:t>
            </a:r>
            <a:r>
              <a:rPr lang="cs-CZ" sz="3800" b="1" noProof="1"/>
              <a:t>tržní orientace managementu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sz="2400" u="sng" noProof="1" smtClean="0"/>
              <a:t>Produkční</a:t>
            </a:r>
            <a:r>
              <a:rPr lang="cs-CZ" sz="2400" noProof="1" smtClean="0"/>
              <a:t> </a:t>
            </a:r>
            <a:r>
              <a:rPr lang="cs-CZ" sz="2400" noProof="1"/>
              <a:t>období - maximalizace výroby, odbyt nebyl </a:t>
            </a:r>
            <a:r>
              <a:rPr lang="cs-CZ" sz="2400" noProof="1" smtClean="0"/>
              <a:t>problém</a:t>
            </a:r>
            <a:endParaRPr lang="cs-CZ" sz="2400" noProof="1"/>
          </a:p>
          <a:p>
            <a:pPr>
              <a:lnSpc>
                <a:spcPct val="80000"/>
              </a:lnSpc>
            </a:pPr>
            <a:r>
              <a:rPr lang="cs-CZ" sz="2400" u="sng" noProof="1"/>
              <a:t>Prodejní </a:t>
            </a:r>
            <a:r>
              <a:rPr lang="cs-CZ" sz="2400" noProof="1"/>
              <a:t>období - maximalizace prodeje, odbyt se stal problémem</a:t>
            </a:r>
          </a:p>
          <a:p>
            <a:pPr>
              <a:lnSpc>
                <a:spcPct val="80000"/>
              </a:lnSpc>
            </a:pPr>
            <a:r>
              <a:rPr lang="cs-CZ" sz="2400" noProof="1"/>
              <a:t>Období vzniku marketingového </a:t>
            </a:r>
            <a:r>
              <a:rPr lang="cs-CZ" sz="2400" u="sng" noProof="1"/>
              <a:t>konceptu </a:t>
            </a:r>
            <a:r>
              <a:rPr lang="cs-CZ" sz="2400" noProof="1"/>
              <a:t>zájmy organizace ale i zákazníka</a:t>
            </a:r>
          </a:p>
          <a:p>
            <a:pPr>
              <a:lnSpc>
                <a:spcPct val="80000"/>
              </a:lnSpc>
            </a:pPr>
            <a:r>
              <a:rPr lang="cs-CZ" sz="2400" noProof="1"/>
              <a:t>Období tržní </a:t>
            </a:r>
            <a:r>
              <a:rPr lang="cs-CZ" sz="2400" u="sng" noProof="1"/>
              <a:t>orientace</a:t>
            </a:r>
            <a:r>
              <a:rPr lang="cs-CZ" sz="2400" noProof="1"/>
              <a:t> - aktivní zjišťování zájmů a potřeb zákazníka, a celá organizace se přizpůsobuje zákazníkovi</a:t>
            </a:r>
            <a:br>
              <a:rPr lang="cs-CZ" sz="2400" noProof="1"/>
            </a:br>
            <a:endParaRPr lang="cs-CZ" sz="2400" noProof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noProof="1"/>
          </a:p>
          <a:p>
            <a:pPr>
              <a:lnSpc>
                <a:spcPct val="80000"/>
              </a:lnSpc>
            </a:pPr>
            <a:r>
              <a:rPr lang="cs-CZ" sz="2600" noProof="1"/>
              <a:t>Marketing představuje integraci všech činností k uspokojení klienta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7848000" cy="1065780"/>
          </a:xfrm>
          <a:noFill/>
          <a:ln/>
        </p:spPr>
        <p:txBody>
          <a:bodyPr lIns="90488" tIns="44450" rIns="90488" bIns="44450" anchor="ctr">
            <a:normAutofit fontScale="90000"/>
          </a:bodyPr>
          <a:lstStyle/>
          <a:p>
            <a:r>
              <a:rPr lang="cs-CZ" sz="3800" noProof="1"/>
              <a:t>M</a:t>
            </a:r>
            <a:r>
              <a:rPr lang="cs-CZ" sz="3800" b="1" noProof="1" smtClean="0"/>
              <a:t>arketing </a:t>
            </a:r>
            <a:r>
              <a:rPr lang="cs-CZ" sz="3800" b="1" noProof="1"/>
              <a:t>a strategické plánování I.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cs-CZ" noProof="1"/>
              <a:t>jak máme zajištěný odbyt našich produktů, v jaké ceně, jaký máme podíl na trhu, kdo nám konkuruje</a:t>
            </a:r>
          </a:p>
          <a:p>
            <a:r>
              <a:rPr lang="cs-CZ" noProof="1"/>
              <a:t>trvalé vyhodnocování našeho okolí - včasné zachycení příležitostí a ohrožení a zajištění vhodné reakce organizace</a:t>
            </a:r>
          </a:p>
          <a:p>
            <a:r>
              <a:rPr lang="cs-CZ" noProof="1"/>
              <a:t>podpora vlastního odbytu - </a:t>
            </a:r>
            <a:r>
              <a:rPr lang="cs-CZ" sz="2600" noProof="1"/>
              <a:t>“reklama”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7848000" cy="1065780"/>
          </a:xfrm>
          <a:noFill/>
          <a:ln/>
        </p:spPr>
        <p:txBody>
          <a:bodyPr lIns="90488" tIns="44450" rIns="90488" bIns="44450" anchor="ctr">
            <a:normAutofit fontScale="90000"/>
          </a:bodyPr>
          <a:lstStyle/>
          <a:p>
            <a:r>
              <a:rPr lang="cs-CZ" sz="3800" noProof="1"/>
              <a:t>M</a:t>
            </a:r>
            <a:r>
              <a:rPr lang="cs-CZ" sz="3800" b="1" noProof="1" smtClean="0"/>
              <a:t>arketing </a:t>
            </a:r>
            <a:r>
              <a:rPr lang="cs-CZ" sz="3800" b="1" noProof="1"/>
              <a:t>a strategické plánování II.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cs-CZ" sz="2400" noProof="1"/>
              <a:t>co ovlivňuje poptávku - u jaké populace</a:t>
            </a:r>
          </a:p>
          <a:p>
            <a:pPr lvl="1">
              <a:lnSpc>
                <a:spcPct val="90000"/>
              </a:lnSpc>
            </a:pPr>
            <a:r>
              <a:rPr lang="cs-CZ" sz="2400" noProof="1"/>
              <a:t>cena, časová a prostorová dostupnost, kvalita</a:t>
            </a:r>
          </a:p>
          <a:p>
            <a:pPr lvl="1">
              <a:lnSpc>
                <a:spcPct val="90000"/>
              </a:lnSpc>
            </a:pPr>
            <a:r>
              <a:rPr lang="cs-CZ" sz="2400" noProof="1"/>
              <a:t>důchodci, děti, chudina, “boháči”,</a:t>
            </a:r>
            <a:r>
              <a:rPr lang="cs-CZ" sz="2400" noProof="1" smtClean="0"/>
              <a:t>businessmani</a:t>
            </a:r>
          </a:p>
          <a:p>
            <a:pPr lvl="1">
              <a:lnSpc>
                <a:spcPct val="90000"/>
              </a:lnSpc>
            </a:pPr>
            <a:endParaRPr lang="cs-CZ" sz="2400" noProof="1"/>
          </a:p>
          <a:p>
            <a:pPr>
              <a:lnSpc>
                <a:spcPct val="90000"/>
              </a:lnSpc>
            </a:pPr>
            <a:r>
              <a:rPr lang="cs-CZ" sz="2400" noProof="1"/>
              <a:t>kdo je odběratel, kdo platí a kdo konečný spotřebitel</a:t>
            </a:r>
          </a:p>
          <a:p>
            <a:pPr lvl="1">
              <a:lnSpc>
                <a:spcPct val="90000"/>
              </a:lnSpc>
            </a:pPr>
            <a:r>
              <a:rPr lang="cs-CZ" sz="2400" noProof="1"/>
              <a:t>nemocný, obvodní lékař, </a:t>
            </a:r>
            <a:r>
              <a:rPr lang="cs-CZ" sz="2400" noProof="1" smtClean="0"/>
              <a:t>pojišťovna</a:t>
            </a:r>
          </a:p>
          <a:p>
            <a:pPr lvl="1">
              <a:lnSpc>
                <a:spcPct val="90000"/>
              </a:lnSpc>
            </a:pPr>
            <a:endParaRPr lang="cs-CZ" sz="2400" noProof="1"/>
          </a:p>
          <a:p>
            <a:pPr>
              <a:lnSpc>
                <a:spcPct val="90000"/>
              </a:lnSpc>
            </a:pPr>
            <a:r>
              <a:rPr lang="cs-CZ" sz="2400" noProof="1"/>
              <a:t>diferenciace - v čem můžeme být </a:t>
            </a:r>
            <a:r>
              <a:rPr lang="cs-CZ" sz="2400" noProof="1" smtClean="0"/>
              <a:t>nejlepší</a:t>
            </a:r>
          </a:p>
          <a:p>
            <a:pPr>
              <a:lnSpc>
                <a:spcPct val="90000"/>
              </a:lnSpc>
            </a:pPr>
            <a:endParaRPr lang="cs-CZ" sz="2400" noProof="1"/>
          </a:p>
          <a:p>
            <a:pPr>
              <a:lnSpc>
                <a:spcPct val="90000"/>
              </a:lnSpc>
            </a:pPr>
            <a:r>
              <a:rPr lang="cs-CZ" sz="2400" noProof="1"/>
              <a:t>strategické partnerství - vertikální a horizontální integrace (virtuální organizace – důvěra, fakta)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Spokojený zákazník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4294967295"/>
          </p:nvPr>
        </p:nvSpPr>
        <p:spPr>
          <a:xfrm>
            <a:off x="1371600" y="2906713"/>
            <a:ext cx="7772400" cy="1500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 smtClean="0"/>
              <a:t>Marketing 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>
            <a:normAutofit/>
          </a:bodyPr>
          <a:lstStyle/>
          <a:p>
            <a:r>
              <a:rPr lang="cs-CZ" sz="3600" noProof="1"/>
              <a:t>P</a:t>
            </a:r>
            <a:r>
              <a:rPr lang="cs-CZ" sz="3600" b="1" noProof="1" smtClean="0"/>
              <a:t>lánování</a:t>
            </a:r>
            <a:endParaRPr lang="cs-CZ" sz="3600" b="1" noProof="1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cs-CZ" noProof="1"/>
              <a:t>Poslání - komunikace</a:t>
            </a:r>
          </a:p>
          <a:p>
            <a:r>
              <a:rPr lang="cs-CZ" noProof="1"/>
              <a:t>Strategický plán - 3, max. 5 let - aktualizace</a:t>
            </a:r>
          </a:p>
          <a:p>
            <a:r>
              <a:rPr lang="cs-CZ" noProof="1"/>
              <a:t>Provozní - roční realizační plán - důslednost</a:t>
            </a:r>
          </a:p>
          <a:p>
            <a:pPr>
              <a:buFont typeface="Wingdings" pitchFamily="2" charset="2"/>
              <a:buNone/>
            </a:pPr>
            <a:endParaRPr lang="cs-CZ" noProof="1"/>
          </a:p>
          <a:p>
            <a:r>
              <a:rPr lang="cs-CZ" b="1" noProof="1"/>
              <a:t>peníze</a:t>
            </a:r>
            <a:r>
              <a:rPr lang="cs-CZ" noProof="1"/>
              <a:t>, náklady, výnosy</a:t>
            </a:r>
          </a:p>
          <a:p>
            <a:r>
              <a:rPr lang="cs-CZ" noProof="1"/>
              <a:t>l i d i  ! ! ! - nejvíce opomíjený faktor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dirty="0"/>
              <a:t>D</a:t>
            </a:r>
            <a:r>
              <a:rPr lang="cs-CZ" sz="3800" b="1" dirty="0" smtClean="0"/>
              <a:t>oporučená </a:t>
            </a:r>
            <a:r>
              <a:rPr lang="cs-CZ" sz="3800" b="1" dirty="0"/>
              <a:t>a použitá literatura</a:t>
            </a:r>
          </a:p>
        </p:txBody>
      </p:sp>
      <p:pic>
        <p:nvPicPr>
          <p:cNvPr id="205828" name="Picture 4" descr="Marketing_Manageme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18766" y="1814513"/>
            <a:ext cx="3037706" cy="4362450"/>
          </a:xfrm>
        </p:spPr>
      </p:pic>
      <p:sp>
        <p:nvSpPr>
          <p:cNvPr id="205827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2200"/>
              <a:t>Podstata marketingového managementu</a:t>
            </a:r>
          </a:p>
          <a:p>
            <a:r>
              <a:rPr lang="cs-CZ" sz="2200"/>
              <a:t>Analyzování marketingových příležitostí</a:t>
            </a:r>
          </a:p>
          <a:p>
            <a:r>
              <a:rPr lang="cs-CZ" sz="2200"/>
              <a:t>Tvorba marketingových strategií</a:t>
            </a:r>
          </a:p>
          <a:p>
            <a:r>
              <a:rPr lang="cs-CZ" sz="2200"/>
              <a:t>Řídící a distribuční marketingové programy</a:t>
            </a:r>
          </a:p>
          <a:p>
            <a:endParaRPr lang="cs-CZ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dirty="0"/>
              <a:t>D</a:t>
            </a:r>
            <a:r>
              <a:rPr lang="cs-CZ" sz="3800" b="1" dirty="0" smtClean="0"/>
              <a:t>oporučená </a:t>
            </a:r>
            <a:r>
              <a:rPr lang="cs-CZ" sz="3800" b="1" dirty="0"/>
              <a:t>a použitá literatura</a:t>
            </a:r>
          </a:p>
        </p:txBody>
      </p:sp>
      <p:pic>
        <p:nvPicPr>
          <p:cNvPr id="206852" name="Picture 4" descr="Strateg_Market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0750" y="1814513"/>
            <a:ext cx="3093737" cy="4362450"/>
          </a:xfrm>
        </p:spPr>
      </p:pic>
      <p:sp>
        <p:nvSpPr>
          <p:cNvPr id="206851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200"/>
              <a:t>Obhajoba strategie ve zdravotnictví</a:t>
            </a:r>
          </a:p>
          <a:p>
            <a:pPr>
              <a:lnSpc>
                <a:spcPct val="90000"/>
              </a:lnSpc>
            </a:pPr>
            <a:r>
              <a:rPr lang="cs-CZ" sz="2200"/>
              <a:t>Řízení marketingového mixu ve zdravotnickém zařízení</a:t>
            </a:r>
          </a:p>
          <a:p>
            <a:pPr>
              <a:lnSpc>
                <a:spcPct val="90000"/>
              </a:lnSpc>
            </a:pPr>
            <a:r>
              <a:rPr lang="cs-CZ" sz="2200"/>
              <a:t>Řízení komunikace zdravotnického zařízení</a:t>
            </a:r>
          </a:p>
          <a:p>
            <a:pPr>
              <a:lnSpc>
                <a:spcPct val="90000"/>
              </a:lnSpc>
            </a:pPr>
            <a:r>
              <a:rPr lang="cs-CZ" sz="2200"/>
              <a:t>Kvalita zdravotní péče očima pacientů</a:t>
            </a:r>
          </a:p>
          <a:p>
            <a:pPr>
              <a:lnSpc>
                <a:spcPct val="90000"/>
              </a:lnSpc>
            </a:pPr>
            <a:r>
              <a:rPr lang="cs-CZ" sz="2200"/>
              <a:t>Organizace a řízení marketingu ve zdravotnických zařízení</a:t>
            </a:r>
          </a:p>
          <a:p>
            <a:pPr>
              <a:lnSpc>
                <a:spcPct val="90000"/>
              </a:lnSpc>
            </a:pPr>
            <a:endParaRPr lang="cs-CZ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dirty="0"/>
              <a:t>D</a:t>
            </a:r>
            <a:r>
              <a:rPr lang="cs-CZ" sz="3800" b="1" dirty="0" smtClean="0"/>
              <a:t>oporučená </a:t>
            </a:r>
            <a:r>
              <a:rPr lang="cs-CZ" sz="3800" b="1" dirty="0"/>
              <a:t>a použitá literatura</a:t>
            </a:r>
          </a:p>
        </p:txBody>
      </p:sp>
      <p:pic>
        <p:nvPicPr>
          <p:cNvPr id="207876" name="Picture 4" descr="Market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2729" y="1814513"/>
            <a:ext cx="3169780" cy="4362450"/>
          </a:xfrm>
        </p:spPr>
      </p:pic>
      <p:sp>
        <p:nvSpPr>
          <p:cNvPr id="207875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200"/>
              <a:t>Marketing a marketingový proces</a:t>
            </a:r>
          </a:p>
          <a:p>
            <a:pPr>
              <a:lnSpc>
                <a:spcPct val="90000"/>
              </a:lnSpc>
            </a:pPr>
            <a:r>
              <a:rPr lang="cs-CZ" sz="2200"/>
              <a:t>Analýza příležitostí v marketingovém prostředí</a:t>
            </a:r>
          </a:p>
          <a:p>
            <a:pPr>
              <a:lnSpc>
                <a:spcPct val="90000"/>
              </a:lnSpc>
            </a:pPr>
            <a:r>
              <a:rPr lang="cs-CZ" sz="2200"/>
              <a:t>Příprava marketingové strategie a marketingový mix</a:t>
            </a:r>
          </a:p>
          <a:p>
            <a:pPr>
              <a:lnSpc>
                <a:spcPct val="90000"/>
              </a:lnSpc>
            </a:pPr>
            <a:r>
              <a:rPr lang="cs-CZ" sz="2200"/>
              <a:t>Globální trhy, společenská odpovědnost a etika v marketigu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</a:t>
            </a:r>
            <a:r>
              <a:rPr lang="cs-CZ" sz="4000" b="1" dirty="0" smtClean="0"/>
              <a:t>řínosy </a:t>
            </a:r>
            <a:r>
              <a:rPr lang="cs-CZ" sz="4000" b="1" dirty="0"/>
              <a:t>spokojeného zákazníka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2" name="Diagram 1"/>
          <p:cNvGraphicFramePr/>
          <p:nvPr/>
        </p:nvGraphicFramePr>
        <p:xfrm>
          <a:off x="428596" y="1785926"/>
          <a:ext cx="8208963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900" b="1"/>
              <a:t>Spokojenost zákazníků … a jak ji měřit ?</a:t>
            </a:r>
          </a:p>
        </p:txBody>
      </p:sp>
      <p:sp>
        <p:nvSpPr>
          <p:cNvPr id="185362" name="Rectangle 18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cs-CZ" sz="2000" b="1" dirty="0"/>
              <a:t>Ideální zákazník</a:t>
            </a:r>
          </a:p>
          <a:p>
            <a:pPr marL="0" indent="0">
              <a:buNone/>
            </a:pPr>
            <a:r>
              <a:rPr lang="cs-CZ" sz="2000" dirty="0"/>
              <a:t>    </a:t>
            </a:r>
            <a:r>
              <a:rPr lang="cs-CZ" sz="2000" b="0" dirty="0"/>
              <a:t>- je skromný</a:t>
            </a:r>
          </a:p>
          <a:p>
            <a:pPr marL="0" indent="0">
              <a:buNone/>
            </a:pPr>
            <a:r>
              <a:rPr lang="cs-CZ" sz="2000" b="0" dirty="0"/>
              <a:t>    - nereklamuje</a:t>
            </a:r>
          </a:p>
          <a:p>
            <a:pPr marL="0" indent="0">
              <a:buNone/>
            </a:pPr>
            <a:r>
              <a:rPr lang="cs-CZ" sz="2000" b="0" dirty="0"/>
              <a:t>    - platí dopředu</a:t>
            </a:r>
          </a:p>
          <a:p>
            <a:pPr marL="0" indent="0">
              <a:buNone/>
            </a:pPr>
            <a:r>
              <a:rPr lang="cs-CZ" sz="2000" b="0" dirty="0"/>
              <a:t>    - přijde </a:t>
            </a:r>
            <a:r>
              <a:rPr lang="cs-CZ" sz="2000" b="0" dirty="0" smtClean="0"/>
              <a:t>znovu</a:t>
            </a:r>
            <a:endParaRPr lang="cs-CZ" sz="2000" b="0" dirty="0"/>
          </a:p>
          <a:p>
            <a:pPr>
              <a:buFont typeface="Wingdings" pitchFamily="2" charset="2"/>
              <a:buNone/>
            </a:pPr>
            <a:r>
              <a:rPr lang="cs-CZ" sz="2000" dirty="0"/>
              <a:t>Zatímco všichni známe spíše jeho protipól</a:t>
            </a:r>
          </a:p>
          <a:p>
            <a:pPr>
              <a:buFont typeface="Wingdings" pitchFamily="2" charset="2"/>
              <a:buNone/>
            </a:pPr>
            <a:r>
              <a:rPr lang="cs-CZ" sz="2000" dirty="0"/>
              <a:t>   - </a:t>
            </a:r>
            <a:r>
              <a:rPr lang="cs-CZ" sz="2000" b="0" dirty="0"/>
              <a:t>je náročný</a:t>
            </a:r>
          </a:p>
          <a:p>
            <a:pPr>
              <a:buFont typeface="Wingdings" pitchFamily="2" charset="2"/>
              <a:buNone/>
            </a:pPr>
            <a:r>
              <a:rPr lang="cs-CZ" sz="2000" b="0" dirty="0"/>
              <a:t>   - reklamuje co se dá</a:t>
            </a:r>
          </a:p>
          <a:p>
            <a:pPr>
              <a:buFont typeface="Wingdings" pitchFamily="2" charset="2"/>
              <a:buNone/>
            </a:pPr>
            <a:r>
              <a:rPr lang="cs-CZ" sz="2000" b="0" dirty="0"/>
              <a:t>   - neplatí vůbec</a:t>
            </a:r>
          </a:p>
          <a:p>
            <a:pPr>
              <a:buFont typeface="Wingdings" pitchFamily="2" charset="2"/>
              <a:buNone/>
            </a:pPr>
            <a:r>
              <a:rPr lang="cs-CZ" sz="2000" b="0" dirty="0"/>
              <a:t>   - a co víc: přijde „otravovat“ znovu</a:t>
            </a:r>
          </a:p>
          <a:p>
            <a:endParaRPr lang="cs-CZ" sz="20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>
          <a:xfrm>
            <a:off x="648000" y="374400"/>
            <a:ext cx="7848000" cy="1254400"/>
          </a:xfrm>
        </p:spPr>
        <p:txBody>
          <a:bodyPr>
            <a:normAutofit/>
          </a:bodyPr>
          <a:lstStyle/>
          <a:p>
            <a:r>
              <a:rPr lang="cs-CZ" sz="3800" b="1" dirty="0"/>
              <a:t>O</a:t>
            </a:r>
            <a:r>
              <a:rPr lang="cs-CZ" sz="3800" b="1" dirty="0" smtClean="0"/>
              <a:t>becná </a:t>
            </a:r>
            <a:r>
              <a:rPr lang="cs-CZ" sz="3800" b="1" dirty="0"/>
              <a:t>tvrzení o spokojených a nespokojených zákaznících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600" dirty="0"/>
              <a:t>Z</a:t>
            </a:r>
            <a:r>
              <a:rPr lang="cs-CZ" sz="2600" dirty="0" smtClean="0"/>
              <a:t>ákazníka </a:t>
            </a:r>
            <a:r>
              <a:rPr lang="cs-CZ" sz="2600" dirty="0"/>
              <a:t>můžeme snáze ztratit, než získat.</a:t>
            </a:r>
          </a:p>
          <a:p>
            <a:endParaRPr lang="cs-CZ" sz="2600" dirty="0"/>
          </a:p>
          <a:p>
            <a:r>
              <a:rPr lang="cs-CZ" sz="2600" dirty="0"/>
              <a:t>Udržet si stávajícího zákazníka je výrazně levnější a stojí méně úsilí, než získávat nového.</a:t>
            </a:r>
          </a:p>
          <a:p>
            <a:endParaRPr lang="cs-CZ" sz="2600" dirty="0"/>
          </a:p>
          <a:p>
            <a:r>
              <a:rPr lang="cs-CZ" sz="2600" dirty="0"/>
              <a:t>Jeden spokojený zákazník sdělí svou zkušenost průměrně 3 (10) svým známým, zatímco jeden nespokojený ji sdělí průměrně 9 (50) </a:t>
            </a:r>
            <a:r>
              <a:rPr lang="cs-CZ" sz="2600" dirty="0" smtClean="0"/>
              <a:t>známým (poměr 1:3 až 1:5 – některé zdroje udávají i větší poměr).</a:t>
            </a:r>
            <a:endParaRPr lang="cs-CZ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</a:t>
            </a:r>
            <a:r>
              <a:rPr lang="cs-CZ" sz="4000" b="1" dirty="0" smtClean="0"/>
              <a:t>roč </a:t>
            </a:r>
            <a:r>
              <a:rPr lang="cs-CZ" sz="4000" b="1" dirty="0"/>
              <a:t>si zákazníci </a:t>
            </a:r>
            <a:r>
              <a:rPr lang="cs-CZ" sz="4000" b="1" dirty="0" smtClean="0"/>
              <a:t>nestěžují?</a:t>
            </a:r>
            <a:endParaRPr lang="cs-CZ" sz="4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Jsou </a:t>
            </a:r>
            <a:r>
              <a:rPr lang="cs-CZ" dirty="0"/>
              <a:t>přesvědčeni, že jim to nepomůže.</a:t>
            </a:r>
          </a:p>
          <a:p>
            <a:r>
              <a:rPr lang="cs-CZ" dirty="0"/>
              <a:t>Stěžovat si je těžké</a:t>
            </a:r>
            <a:r>
              <a:rPr lang="cs-CZ" dirty="0" smtClean="0"/>
              <a:t>.</a:t>
            </a:r>
          </a:p>
          <a:p>
            <a:r>
              <a:rPr lang="cs-CZ" dirty="0" smtClean="0"/>
              <a:t>Stížnost jim stíží další kontakt s organizací </a:t>
            </a:r>
          </a:p>
          <a:p>
            <a:r>
              <a:rPr lang="cs-CZ" dirty="0" smtClean="0"/>
              <a:t>U zdrav. a </a:t>
            </a:r>
            <a:r>
              <a:rPr lang="cs-CZ" dirty="0" err="1" smtClean="0"/>
              <a:t>soc</a:t>
            </a:r>
            <a:r>
              <a:rPr lang="cs-CZ" dirty="0" smtClean="0"/>
              <a:t>. služeb - pocit slabé vyjednávací síly zákazníka.</a:t>
            </a:r>
            <a:endParaRPr lang="cs-CZ" dirty="0"/>
          </a:p>
          <a:p>
            <a:r>
              <a:rPr lang="cs-CZ" dirty="0"/>
              <a:t>Mají pocit, že obtěžují.</a:t>
            </a:r>
          </a:p>
          <a:p>
            <a:r>
              <a:rPr lang="cs-CZ" dirty="0"/>
              <a:t>Konkurence nabízí mnoho možností, jak se vyhnout společnosti, která je neuspokojila.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UK_Greeen">
      <a:dk1>
        <a:sysClr val="windowText" lastClr="000000"/>
      </a:dk1>
      <a:lt1>
        <a:sysClr val="window" lastClr="FFFFFF"/>
      </a:lt1>
      <a:dk2>
        <a:srgbClr val="4C5459"/>
      </a:dk2>
      <a:lt2>
        <a:srgbClr val="9C9C9C"/>
      </a:lt2>
      <a:accent1>
        <a:srgbClr val="007481"/>
      </a:accent1>
      <a:accent2>
        <a:srgbClr val="E94249"/>
      </a:accent2>
      <a:accent3>
        <a:srgbClr val="4C5459"/>
      </a:accent3>
      <a:accent4>
        <a:srgbClr val="9C9C9C"/>
      </a:accent4>
      <a:accent5>
        <a:srgbClr val="F68540"/>
      </a:accent5>
      <a:accent6>
        <a:srgbClr val="00B9CC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Z_UK_4x3_green.potx" id="{9288558F-9589-4FDC-A279-4212AFB76A9D}" vid="{2D5D47B5-8444-4105-A3E1-1FA4A5A60B2D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CZ_UK_4x3_green</Template>
  <TotalTime>213</TotalTime>
  <Words>2096</Words>
  <Application>Microsoft Office PowerPoint</Application>
  <PresentationFormat>Předvádění na obrazovce (4:3)</PresentationFormat>
  <Paragraphs>408</Paragraphs>
  <Slides>53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53</vt:i4>
      </vt:variant>
    </vt:vector>
  </HeadingPairs>
  <TitlesOfParts>
    <vt:vector size="59" baseType="lpstr">
      <vt:lpstr>Arial</vt:lpstr>
      <vt:lpstr>Calibri</vt:lpstr>
      <vt:lpstr>Wingdings</vt:lpstr>
      <vt:lpstr>Motiv Office</vt:lpstr>
      <vt:lpstr>Graf</vt:lpstr>
      <vt:lpstr>List</vt:lpstr>
      <vt:lpstr>Uspokojování potřeb zákazníka</vt:lpstr>
      <vt:lpstr>nejdříve pár definic</vt:lpstr>
      <vt:lpstr>Základní předpoklady rozvoje společnosti v tržní ekonomice a účinné uplatnění marketingu </vt:lpstr>
      <vt:lpstr>Základní předpoklady rozvoje společnosti v tržní ekonomice a účinné uplatnění marketingu </vt:lpstr>
      <vt:lpstr>Spokojený zákazník</vt:lpstr>
      <vt:lpstr>Přínosy spokojeného zákazníka</vt:lpstr>
      <vt:lpstr>Spokojenost zákazníků … a jak ji měřit ?</vt:lpstr>
      <vt:lpstr>Obecná tvrzení o spokojených a nespokojených zákaznících</vt:lpstr>
      <vt:lpstr>Proč si zákazníci nestěžují?</vt:lpstr>
      <vt:lpstr>Studie nespokojených zákazníků</vt:lpstr>
      <vt:lpstr>Důvody přechodu ke konkurenci</vt:lpstr>
      <vt:lpstr>Kroky jak získat spokojeného zákazníka</vt:lpstr>
      <vt:lpstr>Základní možnosti získávání informací od zákazníků</vt:lpstr>
      <vt:lpstr>Základní možnosti získávání informací od zákazníků</vt:lpstr>
      <vt:lpstr>Model zlepšování kvality - příklad</vt:lpstr>
      <vt:lpstr>Plánování, realizace a kontrola</vt:lpstr>
      <vt:lpstr>Upozornění </vt:lpstr>
      <vt:lpstr>Rozdíly v řízení kvality výrobků a služeb</vt:lpstr>
      <vt:lpstr>Potenciální příčiny „nekvality“ v oblasti služeb</vt:lpstr>
      <vt:lpstr>Očekávání zákazníků ovlivňuje </vt:lpstr>
      <vt:lpstr>Vnímání služeb</vt:lpstr>
      <vt:lpstr>Dimenze spokojenosti zákazníků</vt:lpstr>
      <vt:lpstr>Metody pro měření kvality</vt:lpstr>
      <vt:lpstr>výzkum spokojenosti zákazníků</vt:lpstr>
      <vt:lpstr>marketing</vt:lpstr>
      <vt:lpstr>Mikromarketing-</vt:lpstr>
      <vt:lpstr>Makromarketing</vt:lpstr>
      <vt:lpstr>Obecné podmínky fungování trhu</vt:lpstr>
      <vt:lpstr>Pro realizaci směny je třeba splnit obecné podmínky</vt:lpstr>
      <vt:lpstr>Předávání hodnot</vt:lpstr>
      <vt:lpstr>Velikost trhu </vt:lpstr>
      <vt:lpstr>Segmentace trhu</vt:lpstr>
      <vt:lpstr>Změněné podmínky pro fungování společností</vt:lpstr>
      <vt:lpstr>Jak z toho?</vt:lpstr>
      <vt:lpstr>Typické oblasti marketingových aktivit („klasický marketing“)</vt:lpstr>
      <vt:lpstr>produkt                    cena</vt:lpstr>
      <vt:lpstr>propagace                místo</vt:lpstr>
      <vt:lpstr>Rozšířené pojetí marketingového mixu</vt:lpstr>
      <vt:lpstr>Hlavní nedostatky v řízení našich firem v oblasti zdrav. a soc. péče</vt:lpstr>
      <vt:lpstr>Hlavní nedostatky v řízení našich firem v oblasti zdrav. a soc. péče</vt:lpstr>
      <vt:lpstr>klasické versus moderní pojetí marketingu</vt:lpstr>
      <vt:lpstr>4 P   x   4 C</vt:lpstr>
      <vt:lpstr>Marketingové strategie  a životní cyklus produktu</vt:lpstr>
      <vt:lpstr>Etapy životního cyklu produktu</vt:lpstr>
      <vt:lpstr>Etapy životního růstu produktu</vt:lpstr>
      <vt:lpstr>Trhy ve zdravotnictví a soc. službách - nabídka a poptávka</vt:lpstr>
      <vt:lpstr>Vývoj tržní orientace managementu</vt:lpstr>
      <vt:lpstr>Marketing a strategické plánování I.</vt:lpstr>
      <vt:lpstr>Marketing a strategické plánování II.</vt:lpstr>
      <vt:lpstr>Plánování</vt:lpstr>
      <vt:lpstr>Doporučená a použitá literatura</vt:lpstr>
      <vt:lpstr>Doporučená a použitá literatura</vt:lpstr>
      <vt:lpstr>Doporučená a použitá 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ahoj</dc:title>
  <dc:creator>katedra.rs</dc:creator>
  <cp:lastModifiedBy>katedra.rs</cp:lastModifiedBy>
  <cp:revision>29</cp:revision>
  <dcterms:modified xsi:type="dcterms:W3CDTF">2016-12-06T08:47:54Z</dcterms:modified>
</cp:coreProperties>
</file>