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p:sldMasterIdLst>
    <p:sldMasterId id="2147483648" r:id="rId1"/>
  </p:sldMasterIdLst>
  <p:notesMasterIdLst>
    <p:notesMasterId r:id="rId58"/>
  </p:notesMasterIdLst>
  <p:handoutMasterIdLst>
    <p:handoutMasterId r:id="rId59"/>
  </p:handoutMasterIdLst>
  <p:sldIdLst>
    <p:sldId id="256" r:id="rId2"/>
    <p:sldId id="257" r:id="rId3"/>
    <p:sldId id="258" r:id="rId4"/>
    <p:sldId id="259" r:id="rId5"/>
    <p:sldId id="260" r:id="rId6"/>
    <p:sldId id="261" r:id="rId7"/>
    <p:sldId id="304" r:id="rId8"/>
    <p:sldId id="262" r:id="rId9"/>
    <p:sldId id="263" r:id="rId10"/>
    <p:sldId id="264" r:id="rId11"/>
    <p:sldId id="265" r:id="rId12"/>
    <p:sldId id="266" r:id="rId13"/>
    <p:sldId id="267" r:id="rId14"/>
    <p:sldId id="268" r:id="rId15"/>
    <p:sldId id="271" r:id="rId16"/>
    <p:sldId id="305" r:id="rId17"/>
    <p:sldId id="272" r:id="rId18"/>
    <p:sldId id="292" r:id="rId19"/>
    <p:sldId id="273" r:id="rId20"/>
    <p:sldId id="291" r:id="rId21"/>
    <p:sldId id="269" r:id="rId22"/>
    <p:sldId id="270" r:id="rId23"/>
    <p:sldId id="276" r:id="rId24"/>
    <p:sldId id="277" r:id="rId25"/>
    <p:sldId id="278" r:id="rId26"/>
    <p:sldId id="279" r:id="rId27"/>
    <p:sldId id="280" r:id="rId28"/>
    <p:sldId id="306" r:id="rId29"/>
    <p:sldId id="307" r:id="rId30"/>
    <p:sldId id="281" r:id="rId31"/>
    <p:sldId id="282" r:id="rId32"/>
    <p:sldId id="283" r:id="rId33"/>
    <p:sldId id="286" r:id="rId34"/>
    <p:sldId id="284" r:id="rId35"/>
    <p:sldId id="293" r:id="rId36"/>
    <p:sldId id="285" r:id="rId37"/>
    <p:sldId id="287" r:id="rId38"/>
    <p:sldId id="288" r:id="rId39"/>
    <p:sldId id="295" r:id="rId40"/>
    <p:sldId id="296" r:id="rId41"/>
    <p:sldId id="297" r:id="rId42"/>
    <p:sldId id="289" r:id="rId43"/>
    <p:sldId id="298" r:id="rId44"/>
    <p:sldId id="299" r:id="rId45"/>
    <p:sldId id="300" r:id="rId46"/>
    <p:sldId id="301" r:id="rId47"/>
    <p:sldId id="302" r:id="rId48"/>
    <p:sldId id="309" r:id="rId49"/>
    <p:sldId id="312" r:id="rId50"/>
    <p:sldId id="310" r:id="rId51"/>
    <p:sldId id="313" r:id="rId52"/>
    <p:sldId id="311" r:id="rId53"/>
    <p:sldId id="308" r:id="rId54"/>
    <p:sldId id="303" r:id="rId55"/>
    <p:sldId id="314" r:id="rId56"/>
    <p:sldId id="290" r:id="rId57"/>
  </p:sldIdLst>
  <p:sldSz cx="13004800" cy="9753600"/>
  <p:notesSz cx="6858000" cy="9144000"/>
  <p:defaultTextStyle>
    <a:defPPr>
      <a:defRPr lang="cs-CZ"/>
    </a:defPPr>
    <a:lvl1pPr algn="l" defTabSz="584200" rtl="0" eaLnBrk="0" fontAlgn="base" hangingPunct="0">
      <a:spcBef>
        <a:spcPct val="0"/>
      </a:spcBef>
      <a:spcAft>
        <a:spcPct val="0"/>
      </a:spcAft>
      <a:defRPr sz="2400" b="1" kern="120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457200" indent="-228600" algn="l" defTabSz="584200" rtl="0" eaLnBrk="0" fontAlgn="base" hangingPunct="0">
      <a:spcBef>
        <a:spcPct val="0"/>
      </a:spcBef>
      <a:spcAft>
        <a:spcPct val="0"/>
      </a:spcAft>
      <a:defRPr sz="2400" b="1" kern="120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914400" indent="-457200" algn="l" defTabSz="584200" rtl="0" eaLnBrk="0" fontAlgn="base" hangingPunct="0">
      <a:spcBef>
        <a:spcPct val="0"/>
      </a:spcBef>
      <a:spcAft>
        <a:spcPct val="0"/>
      </a:spcAft>
      <a:defRPr sz="2400" b="1" kern="120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371600" indent="-685800" algn="l" defTabSz="584200" rtl="0" eaLnBrk="0" fontAlgn="base" hangingPunct="0">
      <a:spcBef>
        <a:spcPct val="0"/>
      </a:spcBef>
      <a:spcAft>
        <a:spcPct val="0"/>
      </a:spcAft>
      <a:defRPr sz="2400" b="1" kern="120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1828800" indent="-914400" algn="l" defTabSz="584200" rtl="0" eaLnBrk="0" fontAlgn="base" hangingPunct="0">
      <a:spcBef>
        <a:spcPct val="0"/>
      </a:spcBef>
      <a:spcAft>
        <a:spcPct val="0"/>
      </a:spcAft>
      <a:defRPr sz="2400" b="1" kern="120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286000" algn="l" defTabSz="914400" rtl="0" eaLnBrk="1" latinLnBrk="0" hangingPunct="1">
      <a:defRPr sz="2400" b="1" kern="120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743200" algn="l" defTabSz="914400" rtl="0" eaLnBrk="1" latinLnBrk="0" hangingPunct="1">
      <a:defRPr sz="2400" b="1" kern="120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200400" algn="l" defTabSz="914400" rtl="0" eaLnBrk="1" latinLnBrk="0" hangingPunct="1">
      <a:defRPr sz="2400" b="1" kern="120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657600" algn="l" defTabSz="914400" rtl="0" eaLnBrk="1" latinLnBrk="0" hangingPunct="1">
      <a:defRPr sz="2400" b="1" kern="120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296"/>
  </p:normalViewPr>
  <p:slideViewPr>
    <p:cSldViewPr>
      <p:cViewPr varScale="1">
        <p:scale>
          <a:sx n="89" d="100"/>
          <a:sy n="89" d="100"/>
        </p:scale>
        <p:origin x="1200" y="184"/>
      </p:cViewPr>
      <p:guideLst>
        <p:guide orient="horz" pos="3072"/>
        <p:guide pos="4096"/>
      </p:guideLst>
    </p:cSldViewPr>
  </p:slideViewPr>
  <p:notesTextViewPr>
    <p:cViewPr>
      <p:scale>
        <a:sx n="100" d="100"/>
        <a:sy n="100" d="100"/>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E84B1FBD-F716-1B98-367B-8E6C5F7D94C0}"/>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a:defRPr sz="1200" smtClean="0">
                <a:latin typeface="Helvetica Neue" charset="0"/>
                <a:ea typeface="Helvetica Neue" charset="0"/>
                <a:cs typeface="Helvetica Neue" charset="0"/>
                <a:sym typeface="Helvetica Neue" charset="0"/>
              </a:defRPr>
            </a:lvl1pPr>
          </a:lstStyle>
          <a:p>
            <a:pPr>
              <a:defRPr/>
            </a:pPr>
            <a:endParaRPr lang="cs-CZ"/>
          </a:p>
        </p:txBody>
      </p:sp>
      <p:sp>
        <p:nvSpPr>
          <p:cNvPr id="3" name="Zástupný symbol pro datum 2">
            <a:extLst>
              <a:ext uri="{FF2B5EF4-FFF2-40B4-BE49-F238E27FC236}">
                <a16:creationId xmlns:a16="http://schemas.microsoft.com/office/drawing/2014/main" id="{0F29D602-42E9-0279-E4F1-D06907368327}"/>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a:defRPr sz="1200" smtClean="0">
                <a:latin typeface="Helvetica Neue" charset="0"/>
                <a:ea typeface="Helvetica Neue" charset="0"/>
                <a:cs typeface="Helvetica Neue" charset="0"/>
                <a:sym typeface="Helvetica Neue" charset="0"/>
              </a:defRPr>
            </a:lvl1pPr>
          </a:lstStyle>
          <a:p>
            <a:pPr>
              <a:defRPr/>
            </a:pPr>
            <a:fld id="{C418D7E3-88B4-2B48-93FF-6212AC2C05F0}" type="datetimeFigureOut">
              <a:rPr lang="cs-CZ"/>
              <a:pPr>
                <a:defRPr/>
              </a:pPr>
              <a:t>20.10.2025</a:t>
            </a:fld>
            <a:endParaRPr lang="cs-CZ"/>
          </a:p>
        </p:txBody>
      </p:sp>
      <p:sp>
        <p:nvSpPr>
          <p:cNvPr id="4" name="Zástupný symbol pro zápatí 3">
            <a:extLst>
              <a:ext uri="{FF2B5EF4-FFF2-40B4-BE49-F238E27FC236}">
                <a16:creationId xmlns:a16="http://schemas.microsoft.com/office/drawing/2014/main" id="{A2A97310-F8BC-B242-5361-0C6FC933054A}"/>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a:defRPr sz="1200" smtClean="0">
                <a:latin typeface="Helvetica Neue" charset="0"/>
                <a:ea typeface="Helvetica Neue" charset="0"/>
                <a:cs typeface="Helvetica Neue" charset="0"/>
                <a:sym typeface="Helvetica Neue" charset="0"/>
              </a:defRPr>
            </a:lvl1pPr>
          </a:lstStyle>
          <a:p>
            <a:pPr>
              <a:defRPr/>
            </a:pPr>
            <a:endParaRPr lang="cs-CZ"/>
          </a:p>
        </p:txBody>
      </p:sp>
      <p:sp>
        <p:nvSpPr>
          <p:cNvPr id="5" name="Zástupný symbol pro číslo snímku 4">
            <a:extLst>
              <a:ext uri="{FF2B5EF4-FFF2-40B4-BE49-F238E27FC236}">
                <a16:creationId xmlns:a16="http://schemas.microsoft.com/office/drawing/2014/main" id="{9A38118D-D9C0-DB89-01A3-A64621FCBE73}"/>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a:defRPr sz="1200"/>
            </a:lvl1pPr>
          </a:lstStyle>
          <a:p>
            <a:fld id="{1B4C064B-797B-2843-8181-F72EB15CAEDE}" type="slidenum">
              <a:rPr lang="cs-CZ" altLang="cs-CZ"/>
              <a:pPr/>
              <a:t>‹#›</a:t>
            </a:fld>
            <a:endParaRPr lang="cs-CZ" altLang="cs-CZ"/>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
            <a:extLst>
              <a:ext uri="{FF2B5EF4-FFF2-40B4-BE49-F238E27FC236}">
                <a16:creationId xmlns:a16="http://schemas.microsoft.com/office/drawing/2014/main" id="{2EB24377-3292-7DCB-1F63-C5985051F0EE}"/>
              </a:ext>
            </a:extLst>
          </p:cNvPr>
          <p:cNvSpPr>
            <a:spLocks noGrp="1" noRot="1" noChangeAspect="1"/>
          </p:cNvSpPr>
          <p:nvPr>
            <p:ph type="sldImg"/>
          </p:nvPr>
        </p:nvSpPr>
        <p:spPr bwMode="auto">
          <a:xfrm>
            <a:off x="1143000" y="6858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0" name="Rectangle 2">
            <a:extLst>
              <a:ext uri="{FF2B5EF4-FFF2-40B4-BE49-F238E27FC236}">
                <a16:creationId xmlns:a16="http://schemas.microsoft.com/office/drawing/2014/main" id="{417C6FD5-2373-C574-1616-256C452358F1}"/>
              </a:ext>
            </a:extLst>
          </p:cNvPr>
          <p:cNvSpPr>
            <a:spLocks noGrp="1"/>
          </p:cNvSpPr>
          <p:nvPr>
            <p:ph type="body" sz="quarter" idx="1"/>
          </p:nvPr>
        </p:nvSpPr>
        <p:spPr bwMode="auto">
          <a:xfrm>
            <a:off x="914400" y="4343400"/>
            <a:ext cx="5029200" cy="4114800"/>
          </a:xfrm>
          <a:prstGeom prst="rect">
            <a:avLst/>
          </a:prstGeom>
          <a:noFill/>
          <a:ln w="9525" cap="flat" cmpd="sng">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cs-CZ" noProof="0">
                <a:sym typeface="Helvetica Neue" charset="0"/>
              </a:rPr>
              <a:t>Click to edit Master text styles</a:t>
            </a:r>
          </a:p>
          <a:p>
            <a:pPr lvl="1"/>
            <a:r>
              <a:rPr lang="cs-CZ" noProof="0">
                <a:sym typeface="Helvetica Neue" charset="0"/>
              </a:rPr>
              <a:t>Second level</a:t>
            </a:r>
          </a:p>
          <a:p>
            <a:pPr lvl="2"/>
            <a:r>
              <a:rPr lang="cs-CZ" noProof="0">
                <a:sym typeface="Helvetica Neue" charset="0"/>
              </a:rPr>
              <a:t>Third level</a:t>
            </a:r>
          </a:p>
          <a:p>
            <a:pPr lvl="3"/>
            <a:r>
              <a:rPr lang="cs-CZ" noProof="0">
                <a:sym typeface="Helvetica Neue" charset="0"/>
              </a:rPr>
              <a:t>Fourth level</a:t>
            </a:r>
          </a:p>
          <a:p>
            <a:pPr lvl="4"/>
            <a:r>
              <a:rPr lang="cs-CZ" noProof="0">
                <a:sym typeface="Helvetica Neue" charset="0"/>
              </a:rPr>
              <a:t>Fifth level</a:t>
            </a:r>
          </a:p>
        </p:txBody>
      </p:sp>
    </p:spTree>
  </p:cSld>
  <p:clrMap bg1="lt1" tx1="dk1" bg2="lt2" tx2="dk2" accent1="accent1" accent2="accent2" accent3="accent3" accent4="accent4" accent5="accent5" accent6="accent6" hlink="hlink" folHlink="folHlink"/>
  <p:notesStyle>
    <a:lvl1pPr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panose="02000503000000020004" pitchFamily="2" charset="0"/>
      </a:defRPr>
    </a:lvl1pPr>
    <a:lvl2pPr indent="2286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panose="02000503000000020004" pitchFamily="2" charset="0"/>
      </a:defRPr>
    </a:lvl2pPr>
    <a:lvl3pPr indent="4572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panose="02000503000000020004" pitchFamily="2" charset="0"/>
      </a:defRPr>
    </a:lvl3pPr>
    <a:lvl4pPr indent="6858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panose="02000503000000020004" pitchFamily="2" charset="0"/>
      </a:defRPr>
    </a:lvl4pPr>
    <a:lvl5pPr indent="9144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panose="02000503000000020004" pitchFamily="2"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987581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74725" y="3030538"/>
            <a:ext cx="11055350" cy="2090737"/>
          </a:xfrm>
        </p:spPr>
        <p:txBody>
          <a:bodyPr/>
          <a:lstStyle/>
          <a:p>
            <a:r>
              <a:rPr lang="cs-CZ"/>
              <a:t>Klepnutím lze upravit styl předlohy nadpisů.</a:t>
            </a:r>
          </a:p>
        </p:txBody>
      </p:sp>
      <p:sp>
        <p:nvSpPr>
          <p:cNvPr id="3" name="Podnadpis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Rectangle 3">
            <a:extLst>
              <a:ext uri="{FF2B5EF4-FFF2-40B4-BE49-F238E27FC236}">
                <a16:creationId xmlns:a16="http://schemas.microsoft.com/office/drawing/2014/main" id="{8C854F41-74B8-F74F-4D52-C423EE588030}"/>
              </a:ext>
            </a:extLst>
          </p:cNvPr>
          <p:cNvSpPr>
            <a:spLocks noGrp="1"/>
          </p:cNvSpPr>
          <p:nvPr>
            <p:ph type="sldNum" sz="quarter" idx="10"/>
          </p:nvPr>
        </p:nvSpPr>
        <p:spPr/>
        <p:txBody>
          <a:bodyPr/>
          <a:lstStyle>
            <a:lvl1pPr>
              <a:defRPr/>
            </a:lvl1pPr>
          </a:lstStyle>
          <a:p>
            <a:fld id="{F306A984-0856-C14A-9319-D13876B29F98}" type="slidenum">
              <a:rPr lang="cs-CZ" altLang="cs-CZ"/>
              <a:pPr/>
              <a:t>‹#›</a:t>
            </a:fld>
            <a:endParaRPr lang="cs-CZ" altLang="cs-CZ"/>
          </a:p>
        </p:txBody>
      </p:sp>
    </p:spTree>
    <p:extLst>
      <p:ext uri="{BB962C8B-B14F-4D97-AF65-F5344CB8AC3E}">
        <p14:creationId xmlns:p14="http://schemas.microsoft.com/office/powerpoint/2010/main" val="3877450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
            <a:extLst>
              <a:ext uri="{FF2B5EF4-FFF2-40B4-BE49-F238E27FC236}">
                <a16:creationId xmlns:a16="http://schemas.microsoft.com/office/drawing/2014/main" id="{CA755834-4940-0047-FE9A-3EEB19BCE1B2}"/>
              </a:ext>
            </a:extLst>
          </p:cNvPr>
          <p:cNvSpPr>
            <a:spLocks noGrp="1"/>
          </p:cNvSpPr>
          <p:nvPr>
            <p:ph type="sldNum" sz="quarter" idx="10"/>
          </p:nvPr>
        </p:nvSpPr>
        <p:spPr/>
        <p:txBody>
          <a:bodyPr/>
          <a:lstStyle>
            <a:lvl1pPr>
              <a:defRPr/>
            </a:lvl1pPr>
          </a:lstStyle>
          <a:p>
            <a:fld id="{8003D7A4-4984-5945-AD2D-BE5648F6CD0B}" type="slidenum">
              <a:rPr lang="cs-CZ" altLang="cs-CZ"/>
              <a:pPr/>
              <a:t>‹#›</a:t>
            </a:fld>
            <a:endParaRPr lang="cs-CZ" altLang="cs-CZ"/>
          </a:p>
        </p:txBody>
      </p:sp>
    </p:spTree>
    <p:extLst>
      <p:ext uri="{BB962C8B-B14F-4D97-AF65-F5344CB8AC3E}">
        <p14:creationId xmlns:p14="http://schemas.microsoft.com/office/powerpoint/2010/main" val="376690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277350" y="254000"/>
            <a:ext cx="2774950" cy="86233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952500" y="254000"/>
            <a:ext cx="8172450" cy="86233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
            <a:extLst>
              <a:ext uri="{FF2B5EF4-FFF2-40B4-BE49-F238E27FC236}">
                <a16:creationId xmlns:a16="http://schemas.microsoft.com/office/drawing/2014/main" id="{8007C37E-1316-BB0D-6452-7FDB95C62FE0}"/>
              </a:ext>
            </a:extLst>
          </p:cNvPr>
          <p:cNvSpPr>
            <a:spLocks noGrp="1"/>
          </p:cNvSpPr>
          <p:nvPr>
            <p:ph type="sldNum" sz="quarter" idx="10"/>
          </p:nvPr>
        </p:nvSpPr>
        <p:spPr/>
        <p:txBody>
          <a:bodyPr/>
          <a:lstStyle>
            <a:lvl1pPr>
              <a:defRPr/>
            </a:lvl1pPr>
          </a:lstStyle>
          <a:p>
            <a:fld id="{908FB118-FE9A-564D-BBDF-7797BD537D48}" type="slidenum">
              <a:rPr lang="cs-CZ" altLang="cs-CZ"/>
              <a:pPr/>
              <a:t>‹#›</a:t>
            </a:fld>
            <a:endParaRPr lang="cs-CZ" altLang="cs-CZ"/>
          </a:p>
        </p:txBody>
      </p:sp>
    </p:spTree>
    <p:extLst>
      <p:ext uri="{BB962C8B-B14F-4D97-AF65-F5344CB8AC3E}">
        <p14:creationId xmlns:p14="http://schemas.microsoft.com/office/powerpoint/2010/main" val="2534513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
            <a:extLst>
              <a:ext uri="{FF2B5EF4-FFF2-40B4-BE49-F238E27FC236}">
                <a16:creationId xmlns:a16="http://schemas.microsoft.com/office/drawing/2014/main" id="{A0DC32FF-95EC-FDE5-E1E2-E6EC984FBC5C}"/>
              </a:ext>
            </a:extLst>
          </p:cNvPr>
          <p:cNvSpPr>
            <a:spLocks noGrp="1"/>
          </p:cNvSpPr>
          <p:nvPr>
            <p:ph type="sldNum" sz="quarter" idx="10"/>
          </p:nvPr>
        </p:nvSpPr>
        <p:spPr/>
        <p:txBody>
          <a:bodyPr/>
          <a:lstStyle>
            <a:lvl1pPr>
              <a:defRPr/>
            </a:lvl1pPr>
          </a:lstStyle>
          <a:p>
            <a:fld id="{8E7F0311-9F28-D849-AC55-BCD1A2D2637A}" type="slidenum">
              <a:rPr lang="cs-CZ" altLang="cs-CZ"/>
              <a:pPr/>
              <a:t>‹#›</a:t>
            </a:fld>
            <a:endParaRPr lang="cs-CZ" altLang="cs-CZ"/>
          </a:p>
        </p:txBody>
      </p:sp>
    </p:spTree>
    <p:extLst>
      <p:ext uri="{BB962C8B-B14F-4D97-AF65-F5344CB8AC3E}">
        <p14:creationId xmlns:p14="http://schemas.microsoft.com/office/powerpoint/2010/main" val="2892952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1027113" y="6267450"/>
            <a:ext cx="11053762" cy="1936750"/>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Rectangle 3">
            <a:extLst>
              <a:ext uri="{FF2B5EF4-FFF2-40B4-BE49-F238E27FC236}">
                <a16:creationId xmlns:a16="http://schemas.microsoft.com/office/drawing/2014/main" id="{6405CCE1-2671-7C86-7727-FC34413CFF8A}"/>
              </a:ext>
            </a:extLst>
          </p:cNvPr>
          <p:cNvSpPr>
            <a:spLocks noGrp="1"/>
          </p:cNvSpPr>
          <p:nvPr>
            <p:ph type="sldNum" sz="quarter" idx="10"/>
          </p:nvPr>
        </p:nvSpPr>
        <p:spPr/>
        <p:txBody>
          <a:bodyPr/>
          <a:lstStyle>
            <a:lvl1pPr>
              <a:defRPr/>
            </a:lvl1pPr>
          </a:lstStyle>
          <a:p>
            <a:fld id="{5BC907A3-C764-D846-BFE0-C93057C176C3}" type="slidenum">
              <a:rPr lang="cs-CZ" altLang="cs-CZ"/>
              <a:pPr/>
              <a:t>‹#›</a:t>
            </a:fld>
            <a:endParaRPr lang="cs-CZ" altLang="cs-CZ"/>
          </a:p>
        </p:txBody>
      </p:sp>
    </p:spTree>
    <p:extLst>
      <p:ext uri="{BB962C8B-B14F-4D97-AF65-F5344CB8AC3E}">
        <p14:creationId xmlns:p14="http://schemas.microsoft.com/office/powerpoint/2010/main" val="4166675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952500" y="2590800"/>
            <a:ext cx="5473700" cy="6286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578600" y="2590800"/>
            <a:ext cx="5473700" cy="6286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3">
            <a:extLst>
              <a:ext uri="{FF2B5EF4-FFF2-40B4-BE49-F238E27FC236}">
                <a16:creationId xmlns:a16="http://schemas.microsoft.com/office/drawing/2014/main" id="{EE47AB87-90E6-0328-E1D1-D96A5A63B56E}"/>
              </a:ext>
            </a:extLst>
          </p:cNvPr>
          <p:cNvSpPr>
            <a:spLocks noGrp="1"/>
          </p:cNvSpPr>
          <p:nvPr>
            <p:ph type="sldNum" sz="quarter" idx="10"/>
          </p:nvPr>
        </p:nvSpPr>
        <p:spPr/>
        <p:txBody>
          <a:bodyPr/>
          <a:lstStyle>
            <a:lvl1pPr>
              <a:defRPr/>
            </a:lvl1pPr>
          </a:lstStyle>
          <a:p>
            <a:fld id="{9E8F285A-AC03-2748-B33C-92A335B92CC8}" type="slidenum">
              <a:rPr lang="cs-CZ" altLang="cs-CZ"/>
              <a:pPr/>
              <a:t>‹#›</a:t>
            </a:fld>
            <a:endParaRPr lang="cs-CZ" altLang="cs-CZ"/>
          </a:p>
        </p:txBody>
      </p:sp>
    </p:spTree>
    <p:extLst>
      <p:ext uri="{BB962C8B-B14F-4D97-AF65-F5344CB8AC3E}">
        <p14:creationId xmlns:p14="http://schemas.microsoft.com/office/powerpoint/2010/main" val="143949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50875" y="390525"/>
            <a:ext cx="11703050" cy="16256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3">
            <a:extLst>
              <a:ext uri="{FF2B5EF4-FFF2-40B4-BE49-F238E27FC236}">
                <a16:creationId xmlns:a16="http://schemas.microsoft.com/office/drawing/2014/main" id="{162A9DB7-A90F-A7F3-D025-3B327E29446D}"/>
              </a:ext>
            </a:extLst>
          </p:cNvPr>
          <p:cNvSpPr>
            <a:spLocks noGrp="1"/>
          </p:cNvSpPr>
          <p:nvPr>
            <p:ph type="sldNum" sz="quarter" idx="10"/>
          </p:nvPr>
        </p:nvSpPr>
        <p:spPr/>
        <p:txBody>
          <a:bodyPr/>
          <a:lstStyle>
            <a:lvl1pPr>
              <a:defRPr/>
            </a:lvl1pPr>
          </a:lstStyle>
          <a:p>
            <a:fld id="{032D91C2-0BBC-F045-8F8A-7A93C60A698C}" type="slidenum">
              <a:rPr lang="cs-CZ" altLang="cs-CZ"/>
              <a:pPr/>
              <a:t>‹#›</a:t>
            </a:fld>
            <a:endParaRPr lang="cs-CZ" altLang="cs-CZ"/>
          </a:p>
        </p:txBody>
      </p:sp>
    </p:spTree>
    <p:extLst>
      <p:ext uri="{BB962C8B-B14F-4D97-AF65-F5344CB8AC3E}">
        <p14:creationId xmlns:p14="http://schemas.microsoft.com/office/powerpoint/2010/main" val="3429594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Rectangle 3">
            <a:extLst>
              <a:ext uri="{FF2B5EF4-FFF2-40B4-BE49-F238E27FC236}">
                <a16:creationId xmlns:a16="http://schemas.microsoft.com/office/drawing/2014/main" id="{5FB2FA5B-03C7-99FD-6E2A-078CBD41DE68}"/>
              </a:ext>
            </a:extLst>
          </p:cNvPr>
          <p:cNvSpPr>
            <a:spLocks noGrp="1"/>
          </p:cNvSpPr>
          <p:nvPr>
            <p:ph type="sldNum" sz="quarter" idx="10"/>
          </p:nvPr>
        </p:nvSpPr>
        <p:spPr/>
        <p:txBody>
          <a:bodyPr/>
          <a:lstStyle>
            <a:lvl1pPr>
              <a:defRPr/>
            </a:lvl1pPr>
          </a:lstStyle>
          <a:p>
            <a:fld id="{43B9A0C9-E147-134C-BC76-B197B5A26E1F}" type="slidenum">
              <a:rPr lang="cs-CZ" altLang="cs-CZ"/>
              <a:pPr/>
              <a:t>‹#›</a:t>
            </a:fld>
            <a:endParaRPr lang="cs-CZ" altLang="cs-CZ"/>
          </a:p>
        </p:txBody>
      </p:sp>
    </p:spTree>
    <p:extLst>
      <p:ext uri="{BB962C8B-B14F-4D97-AF65-F5344CB8AC3E}">
        <p14:creationId xmlns:p14="http://schemas.microsoft.com/office/powerpoint/2010/main" val="3000783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896A1DE5-4B92-2AD2-3258-4BC25643ABDB}"/>
              </a:ext>
            </a:extLst>
          </p:cNvPr>
          <p:cNvSpPr>
            <a:spLocks noGrp="1"/>
          </p:cNvSpPr>
          <p:nvPr>
            <p:ph type="sldNum" sz="quarter" idx="10"/>
          </p:nvPr>
        </p:nvSpPr>
        <p:spPr/>
        <p:txBody>
          <a:bodyPr/>
          <a:lstStyle>
            <a:lvl1pPr>
              <a:defRPr/>
            </a:lvl1pPr>
          </a:lstStyle>
          <a:p>
            <a:fld id="{1EFE3653-5B20-334F-A4ED-6294FA5AD360}" type="slidenum">
              <a:rPr lang="cs-CZ" altLang="cs-CZ"/>
              <a:pPr/>
              <a:t>‹#›</a:t>
            </a:fld>
            <a:endParaRPr lang="cs-CZ" altLang="cs-CZ"/>
          </a:p>
        </p:txBody>
      </p:sp>
    </p:spTree>
    <p:extLst>
      <p:ext uri="{BB962C8B-B14F-4D97-AF65-F5344CB8AC3E}">
        <p14:creationId xmlns:p14="http://schemas.microsoft.com/office/powerpoint/2010/main" val="1997603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50875" y="388938"/>
            <a:ext cx="4278313" cy="1652587"/>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3">
            <a:extLst>
              <a:ext uri="{FF2B5EF4-FFF2-40B4-BE49-F238E27FC236}">
                <a16:creationId xmlns:a16="http://schemas.microsoft.com/office/drawing/2014/main" id="{9B26AE8E-59C8-4388-A4F6-4EBB34927888}"/>
              </a:ext>
            </a:extLst>
          </p:cNvPr>
          <p:cNvSpPr>
            <a:spLocks noGrp="1"/>
          </p:cNvSpPr>
          <p:nvPr>
            <p:ph type="sldNum" sz="quarter" idx="10"/>
          </p:nvPr>
        </p:nvSpPr>
        <p:spPr/>
        <p:txBody>
          <a:bodyPr/>
          <a:lstStyle>
            <a:lvl1pPr>
              <a:defRPr/>
            </a:lvl1pPr>
          </a:lstStyle>
          <a:p>
            <a:fld id="{14041BBC-0230-F544-BCBD-D8E7BB31B6B9}" type="slidenum">
              <a:rPr lang="cs-CZ" altLang="cs-CZ"/>
              <a:pPr/>
              <a:t>‹#›</a:t>
            </a:fld>
            <a:endParaRPr lang="cs-CZ" altLang="cs-CZ"/>
          </a:p>
        </p:txBody>
      </p:sp>
    </p:spTree>
    <p:extLst>
      <p:ext uri="{BB962C8B-B14F-4D97-AF65-F5344CB8AC3E}">
        <p14:creationId xmlns:p14="http://schemas.microsoft.com/office/powerpoint/2010/main" val="990283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549525" y="6827838"/>
            <a:ext cx="7802563" cy="806450"/>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sym typeface="Helvetica Neue" charset="0"/>
            </a:endParaRPr>
          </a:p>
        </p:txBody>
      </p:sp>
      <p:sp>
        <p:nvSpPr>
          <p:cNvPr id="4" name="Zástupný symbol pro text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3">
            <a:extLst>
              <a:ext uri="{FF2B5EF4-FFF2-40B4-BE49-F238E27FC236}">
                <a16:creationId xmlns:a16="http://schemas.microsoft.com/office/drawing/2014/main" id="{E5CD0026-E614-D8F7-43EE-9A6CF6045FA1}"/>
              </a:ext>
            </a:extLst>
          </p:cNvPr>
          <p:cNvSpPr>
            <a:spLocks noGrp="1"/>
          </p:cNvSpPr>
          <p:nvPr>
            <p:ph type="sldNum" sz="quarter" idx="10"/>
          </p:nvPr>
        </p:nvSpPr>
        <p:spPr/>
        <p:txBody>
          <a:bodyPr/>
          <a:lstStyle>
            <a:lvl1pPr>
              <a:defRPr/>
            </a:lvl1pPr>
          </a:lstStyle>
          <a:p>
            <a:fld id="{56BCB501-7146-934C-909C-B6439503FB77}" type="slidenum">
              <a:rPr lang="cs-CZ" altLang="cs-CZ"/>
              <a:pPr/>
              <a:t>‹#›</a:t>
            </a:fld>
            <a:endParaRPr lang="cs-CZ" altLang="cs-CZ"/>
          </a:p>
        </p:txBody>
      </p:sp>
    </p:spTree>
    <p:extLst>
      <p:ext uri="{BB962C8B-B14F-4D97-AF65-F5344CB8AC3E}">
        <p14:creationId xmlns:p14="http://schemas.microsoft.com/office/powerpoint/2010/main" val="276483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000000"/>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3B1AD0CC-9AF9-1FAD-E895-5C2606048190}"/>
              </a:ext>
            </a:extLst>
          </p:cNvPr>
          <p:cNvSpPr>
            <a:spLocks noGrp="1"/>
          </p:cNvSpPr>
          <p:nvPr>
            <p:ph type="title"/>
          </p:nvPr>
        </p:nvSpPr>
        <p:spPr bwMode="auto">
          <a:xfrm>
            <a:off x="952500" y="254000"/>
            <a:ext cx="110998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50800" tIns="50800" rIns="50800" bIns="50800" numCol="1" anchor="ctr" anchorCtr="0" compatLnSpc="1">
            <a:prstTxWarp prst="textNoShape">
              <a:avLst/>
            </a:prstTxWarp>
          </a:bodyPr>
          <a:lstStyle/>
          <a:p>
            <a:pPr lvl="0"/>
            <a:r>
              <a:rPr lang="cs-CZ" altLang="cs-CZ">
                <a:sym typeface="Helvetica Neue Medium" panose="02000503000000020004" pitchFamily="2" charset="0"/>
              </a:rPr>
              <a:t>Click to edit Master title style</a:t>
            </a:r>
          </a:p>
        </p:txBody>
      </p:sp>
      <p:sp>
        <p:nvSpPr>
          <p:cNvPr id="1027" name="Rectangle 2">
            <a:extLst>
              <a:ext uri="{FF2B5EF4-FFF2-40B4-BE49-F238E27FC236}">
                <a16:creationId xmlns:a16="http://schemas.microsoft.com/office/drawing/2014/main" id="{1F0C8C95-7F5E-9EB8-F26E-B747A3ECF8C0}"/>
              </a:ext>
            </a:extLst>
          </p:cNvPr>
          <p:cNvSpPr>
            <a:spLocks noGrp="1"/>
          </p:cNvSpPr>
          <p:nvPr>
            <p:ph type="body" idx="1"/>
          </p:nvPr>
        </p:nvSpPr>
        <p:spPr bwMode="auto">
          <a:xfrm>
            <a:off x="952500" y="2590800"/>
            <a:ext cx="11099800" cy="628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50800" tIns="50800" rIns="50800" bIns="50800" numCol="1" anchor="ctr" anchorCtr="0" compatLnSpc="1">
            <a:prstTxWarp prst="textNoShape">
              <a:avLst/>
            </a:prstTxWarp>
          </a:bodyPr>
          <a:lstStyle/>
          <a:p>
            <a:pPr lvl="0"/>
            <a:r>
              <a:rPr lang="cs-CZ" altLang="cs-CZ">
                <a:sym typeface="Helvetica Neue" panose="02000503000000020004" pitchFamily="2" charset="0"/>
              </a:rPr>
              <a:t>Click to edit Master text styles</a:t>
            </a:r>
          </a:p>
          <a:p>
            <a:pPr lvl="1"/>
            <a:r>
              <a:rPr lang="cs-CZ" altLang="cs-CZ">
                <a:sym typeface="Helvetica Neue" panose="02000503000000020004" pitchFamily="2" charset="0"/>
              </a:rPr>
              <a:t>Second level</a:t>
            </a:r>
          </a:p>
          <a:p>
            <a:pPr lvl="2"/>
            <a:r>
              <a:rPr lang="cs-CZ" altLang="cs-CZ">
                <a:sym typeface="Helvetica Neue" panose="02000503000000020004" pitchFamily="2" charset="0"/>
              </a:rPr>
              <a:t>Third level</a:t>
            </a:r>
          </a:p>
          <a:p>
            <a:pPr lvl="3"/>
            <a:r>
              <a:rPr lang="cs-CZ" altLang="cs-CZ">
                <a:sym typeface="Helvetica Neue" panose="02000503000000020004" pitchFamily="2" charset="0"/>
              </a:rPr>
              <a:t>Fourth level</a:t>
            </a:r>
          </a:p>
          <a:p>
            <a:pPr lvl="4"/>
            <a:r>
              <a:rPr lang="cs-CZ" altLang="cs-CZ">
                <a:sym typeface="Helvetica Neue" panose="02000503000000020004" pitchFamily="2" charset="0"/>
              </a:rPr>
              <a:t>Fifth level</a:t>
            </a:r>
          </a:p>
        </p:txBody>
      </p:sp>
      <p:sp>
        <p:nvSpPr>
          <p:cNvPr id="2" name="Rectangle 3">
            <a:extLst>
              <a:ext uri="{FF2B5EF4-FFF2-40B4-BE49-F238E27FC236}">
                <a16:creationId xmlns:a16="http://schemas.microsoft.com/office/drawing/2014/main" id="{1B1C76C8-CA6D-B6D5-605D-F8A1FB1F89D0}"/>
              </a:ext>
            </a:extLst>
          </p:cNvPr>
          <p:cNvSpPr>
            <a:spLocks noGrp="1"/>
          </p:cNvSpPr>
          <p:nvPr>
            <p:ph type="sldNum" sz="quarter" idx="2"/>
          </p:nvPr>
        </p:nvSpPr>
        <p:spPr bwMode="auto">
          <a:xfrm>
            <a:off x="6327775" y="9296400"/>
            <a:ext cx="341313" cy="323850"/>
          </a:xfrm>
          <a:prstGeom prst="rect">
            <a:avLst/>
          </a:prstGeom>
          <a:noFill/>
          <a:ln w="12700" cap="flat" cmpd="sng">
            <a:noFill/>
            <a:prstDash val="solid"/>
            <a:miter lim="400000"/>
            <a:headEnd type="none" w="med" len="med"/>
            <a:tailEnd type="none" w="med" len="med"/>
          </a:ln>
          <a:effectLst/>
        </p:spPr>
        <p:txBody>
          <a:bodyPr vert="horz" wrap="none" lIns="50800" tIns="50800" rIns="50800" bIns="50800" numCol="1" anchor="t" anchorCtr="0" compatLnSpc="1">
            <a:prstTxWarp prst="textNoShape">
              <a:avLst/>
            </a:prstTxWarp>
          </a:bodyPr>
          <a:lstStyle>
            <a:lvl1pPr algn="ctr" eaLnBrk="1">
              <a:defRPr sz="1600" b="0">
                <a:latin typeface="Helvetica Neue Light" panose="02000403000000020004" pitchFamily="2" charset="0"/>
                <a:ea typeface="Helvetica Neue Light" panose="02000403000000020004" pitchFamily="2" charset="0"/>
                <a:cs typeface="Helvetica Neue Light" panose="02000403000000020004" pitchFamily="2" charset="0"/>
                <a:sym typeface="Helvetica Neue Light" panose="02000403000000020004" pitchFamily="2" charset="0"/>
              </a:defRPr>
            </a:lvl1pPr>
          </a:lstStyle>
          <a:p>
            <a:fld id="{D760409E-2A01-F44C-80D2-33465DB81D83}" type="slidenum">
              <a:rPr lang="cs-CZ" altLang="cs-CZ"/>
              <a:pPr/>
              <a:t>‹#›</a:t>
            </a:fld>
            <a:endParaRPr lang="cs-CZ" altLang="cs-CZ"/>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84200" rtl="0" eaLnBrk="0" fontAlgn="base" hangingPunct="0">
        <a:spcBef>
          <a:spcPct val="0"/>
        </a:spcBef>
        <a:spcAft>
          <a:spcPct val="0"/>
        </a:spcAft>
        <a:defRPr sz="8000">
          <a:solidFill>
            <a:srgbClr val="FFFFFF"/>
          </a:solidFill>
          <a:latin typeface="+mj-lt"/>
          <a:ea typeface="+mj-ea"/>
          <a:cs typeface="+mj-cs"/>
          <a:sym typeface="Helvetica Neue Medium" panose="02000503000000020004" pitchFamily="2" charset="0"/>
        </a:defRPr>
      </a:lvl1pPr>
      <a:lvl2pPr algn="ctr" defTabSz="584200" rtl="0" eaLnBrk="0" fontAlgn="base" hangingPunct="0">
        <a:spcBef>
          <a:spcPct val="0"/>
        </a:spcBef>
        <a:spcAft>
          <a:spcPct val="0"/>
        </a:spcAft>
        <a:defRPr sz="8000">
          <a:solidFill>
            <a:srgbClr val="FFFFFF"/>
          </a:solidFill>
          <a:latin typeface="Helvetica Neue Medium" charset="0"/>
          <a:ea typeface="Helvetica Neue Medium" charset="0"/>
          <a:cs typeface="Helvetica Neue Medium" charset="0"/>
          <a:sym typeface="Helvetica Neue Medium" panose="02000503000000020004" pitchFamily="2" charset="0"/>
        </a:defRPr>
      </a:lvl2pPr>
      <a:lvl3pPr algn="ctr" defTabSz="584200" rtl="0" eaLnBrk="0" fontAlgn="base" hangingPunct="0">
        <a:spcBef>
          <a:spcPct val="0"/>
        </a:spcBef>
        <a:spcAft>
          <a:spcPct val="0"/>
        </a:spcAft>
        <a:defRPr sz="8000">
          <a:solidFill>
            <a:srgbClr val="FFFFFF"/>
          </a:solidFill>
          <a:latin typeface="Helvetica Neue Medium" charset="0"/>
          <a:ea typeface="Helvetica Neue Medium" charset="0"/>
          <a:cs typeface="Helvetica Neue Medium" charset="0"/>
          <a:sym typeface="Helvetica Neue Medium" panose="02000503000000020004" pitchFamily="2" charset="0"/>
        </a:defRPr>
      </a:lvl3pPr>
      <a:lvl4pPr algn="ctr" defTabSz="584200" rtl="0" eaLnBrk="0" fontAlgn="base" hangingPunct="0">
        <a:spcBef>
          <a:spcPct val="0"/>
        </a:spcBef>
        <a:spcAft>
          <a:spcPct val="0"/>
        </a:spcAft>
        <a:defRPr sz="8000">
          <a:solidFill>
            <a:srgbClr val="FFFFFF"/>
          </a:solidFill>
          <a:latin typeface="Helvetica Neue Medium" charset="0"/>
          <a:ea typeface="Helvetica Neue Medium" charset="0"/>
          <a:cs typeface="Helvetica Neue Medium" charset="0"/>
          <a:sym typeface="Helvetica Neue Medium" panose="02000503000000020004" pitchFamily="2" charset="0"/>
        </a:defRPr>
      </a:lvl4pPr>
      <a:lvl5pPr algn="ctr" defTabSz="584200" rtl="0" eaLnBrk="0" fontAlgn="base" hangingPunct="0">
        <a:spcBef>
          <a:spcPct val="0"/>
        </a:spcBef>
        <a:spcAft>
          <a:spcPct val="0"/>
        </a:spcAft>
        <a:defRPr sz="8000">
          <a:solidFill>
            <a:srgbClr val="FFFFFF"/>
          </a:solidFill>
          <a:latin typeface="Helvetica Neue Medium" charset="0"/>
          <a:ea typeface="Helvetica Neue Medium" charset="0"/>
          <a:cs typeface="Helvetica Neue Medium" charset="0"/>
          <a:sym typeface="Helvetica Neue Medium" panose="02000503000000020004" pitchFamily="2" charset="0"/>
        </a:defRPr>
      </a:lvl5pPr>
      <a:lvl6pPr marL="457200" algn="ctr" defTabSz="584200" rtl="0" fontAlgn="base" hangingPunct="0">
        <a:spcBef>
          <a:spcPct val="0"/>
        </a:spcBef>
        <a:spcAft>
          <a:spcPct val="0"/>
        </a:spcAft>
        <a:defRPr sz="8000">
          <a:solidFill>
            <a:srgbClr val="FFFFFF"/>
          </a:solidFill>
          <a:latin typeface="Helvetica Neue Medium" charset="0"/>
          <a:ea typeface="Helvetica Neue Medium" charset="0"/>
          <a:cs typeface="Helvetica Neue Medium" charset="0"/>
          <a:sym typeface="Helvetica Neue Medium" charset="0"/>
        </a:defRPr>
      </a:lvl6pPr>
      <a:lvl7pPr marL="914400" algn="ctr" defTabSz="584200" rtl="0" fontAlgn="base" hangingPunct="0">
        <a:spcBef>
          <a:spcPct val="0"/>
        </a:spcBef>
        <a:spcAft>
          <a:spcPct val="0"/>
        </a:spcAft>
        <a:defRPr sz="8000">
          <a:solidFill>
            <a:srgbClr val="FFFFFF"/>
          </a:solidFill>
          <a:latin typeface="Helvetica Neue Medium" charset="0"/>
          <a:ea typeface="Helvetica Neue Medium" charset="0"/>
          <a:cs typeface="Helvetica Neue Medium" charset="0"/>
          <a:sym typeface="Helvetica Neue Medium" charset="0"/>
        </a:defRPr>
      </a:lvl7pPr>
      <a:lvl8pPr marL="1371600" algn="ctr" defTabSz="584200" rtl="0" fontAlgn="base" hangingPunct="0">
        <a:spcBef>
          <a:spcPct val="0"/>
        </a:spcBef>
        <a:spcAft>
          <a:spcPct val="0"/>
        </a:spcAft>
        <a:defRPr sz="8000">
          <a:solidFill>
            <a:srgbClr val="FFFFFF"/>
          </a:solidFill>
          <a:latin typeface="Helvetica Neue Medium" charset="0"/>
          <a:ea typeface="Helvetica Neue Medium" charset="0"/>
          <a:cs typeface="Helvetica Neue Medium" charset="0"/>
          <a:sym typeface="Helvetica Neue Medium" charset="0"/>
        </a:defRPr>
      </a:lvl8pPr>
      <a:lvl9pPr marL="1828800" algn="ctr" defTabSz="584200" rtl="0" fontAlgn="base" hangingPunct="0">
        <a:spcBef>
          <a:spcPct val="0"/>
        </a:spcBef>
        <a:spcAft>
          <a:spcPct val="0"/>
        </a:spcAft>
        <a:defRPr sz="8000">
          <a:solidFill>
            <a:srgbClr val="FFFFFF"/>
          </a:solidFill>
          <a:latin typeface="Helvetica Neue Medium" charset="0"/>
          <a:ea typeface="Helvetica Neue Medium" charset="0"/>
          <a:cs typeface="Helvetica Neue Medium" charset="0"/>
          <a:sym typeface="Helvetica Neue Medium" charset="0"/>
        </a:defRPr>
      </a:lvl9pPr>
    </p:titleStyle>
    <p:bodyStyle>
      <a:lvl1pPr marL="444500" indent="-444500" algn="l" defTabSz="584200" rtl="0" eaLnBrk="0" fontAlgn="base" hangingPunct="0">
        <a:spcBef>
          <a:spcPts val="4200"/>
        </a:spcBef>
        <a:spcAft>
          <a:spcPct val="0"/>
        </a:spcAft>
        <a:buClr>
          <a:srgbClr val="FFFFFF"/>
        </a:buClr>
        <a:buSzPct val="145000"/>
        <a:buChar char="•"/>
        <a:defRPr sz="3200">
          <a:solidFill>
            <a:srgbClr val="FFFFFF"/>
          </a:solidFill>
          <a:latin typeface="+mn-lt"/>
          <a:ea typeface="+mn-ea"/>
          <a:cs typeface="+mn-cs"/>
          <a:sym typeface="Helvetica Neue" panose="02000503000000020004" pitchFamily="2" charset="0"/>
        </a:defRPr>
      </a:lvl1pPr>
      <a:lvl2pPr marL="889000" indent="-444500" algn="l" defTabSz="584200" rtl="0" eaLnBrk="0" fontAlgn="base" hangingPunct="0">
        <a:spcBef>
          <a:spcPts val="4200"/>
        </a:spcBef>
        <a:spcAft>
          <a:spcPct val="0"/>
        </a:spcAft>
        <a:buClr>
          <a:srgbClr val="FFFFFF"/>
        </a:buClr>
        <a:buSzPct val="145000"/>
        <a:buChar char="•"/>
        <a:defRPr sz="3200">
          <a:solidFill>
            <a:srgbClr val="FFFFFF"/>
          </a:solidFill>
          <a:latin typeface="+mn-lt"/>
          <a:ea typeface="+mn-ea"/>
          <a:cs typeface="+mn-cs"/>
          <a:sym typeface="Helvetica Neue" panose="02000503000000020004" pitchFamily="2" charset="0"/>
        </a:defRPr>
      </a:lvl2pPr>
      <a:lvl3pPr marL="1333500" indent="-444500" algn="l" defTabSz="584200" rtl="0" eaLnBrk="0" fontAlgn="base" hangingPunct="0">
        <a:spcBef>
          <a:spcPts val="4200"/>
        </a:spcBef>
        <a:spcAft>
          <a:spcPct val="0"/>
        </a:spcAft>
        <a:buClr>
          <a:srgbClr val="FFFFFF"/>
        </a:buClr>
        <a:buSzPct val="145000"/>
        <a:buChar char="•"/>
        <a:defRPr sz="3200">
          <a:solidFill>
            <a:srgbClr val="FFFFFF"/>
          </a:solidFill>
          <a:latin typeface="+mn-lt"/>
          <a:ea typeface="+mn-ea"/>
          <a:cs typeface="+mn-cs"/>
          <a:sym typeface="Helvetica Neue" panose="02000503000000020004" pitchFamily="2" charset="0"/>
        </a:defRPr>
      </a:lvl3pPr>
      <a:lvl4pPr marL="1778000" indent="-444500" algn="l" defTabSz="584200" rtl="0" eaLnBrk="0" fontAlgn="base" hangingPunct="0">
        <a:spcBef>
          <a:spcPts val="4200"/>
        </a:spcBef>
        <a:spcAft>
          <a:spcPct val="0"/>
        </a:spcAft>
        <a:buClr>
          <a:srgbClr val="FFFFFF"/>
        </a:buClr>
        <a:buSzPct val="145000"/>
        <a:buChar char="•"/>
        <a:defRPr sz="3200">
          <a:solidFill>
            <a:srgbClr val="FFFFFF"/>
          </a:solidFill>
          <a:latin typeface="+mn-lt"/>
          <a:ea typeface="+mn-ea"/>
          <a:cs typeface="+mn-cs"/>
          <a:sym typeface="Helvetica Neue" panose="02000503000000020004" pitchFamily="2" charset="0"/>
        </a:defRPr>
      </a:lvl4pPr>
      <a:lvl5pPr marL="2222500" indent="-444500" algn="l" defTabSz="584200" rtl="0" eaLnBrk="0" fontAlgn="base" hangingPunct="0">
        <a:spcBef>
          <a:spcPts val="4200"/>
        </a:spcBef>
        <a:spcAft>
          <a:spcPct val="0"/>
        </a:spcAft>
        <a:buClr>
          <a:srgbClr val="FFFFFF"/>
        </a:buClr>
        <a:buSzPct val="145000"/>
        <a:buChar char="•"/>
        <a:defRPr sz="3200">
          <a:solidFill>
            <a:srgbClr val="FFFFFF"/>
          </a:solidFill>
          <a:latin typeface="+mn-lt"/>
          <a:ea typeface="+mn-ea"/>
          <a:cs typeface="+mn-cs"/>
          <a:sym typeface="Helvetica Neue" panose="02000503000000020004" pitchFamily="2" charset="0"/>
        </a:defRPr>
      </a:lvl5pPr>
      <a:lvl6pPr marL="2679700" indent="-444500" algn="l" defTabSz="584200" rtl="0" fontAlgn="base" hangingPunct="0">
        <a:spcBef>
          <a:spcPts val="4200"/>
        </a:spcBef>
        <a:spcAft>
          <a:spcPct val="0"/>
        </a:spcAft>
        <a:buClr>
          <a:srgbClr val="FFFFFF"/>
        </a:buClr>
        <a:buSzPct val="145000"/>
        <a:buChar char="•"/>
        <a:defRPr sz="3200">
          <a:solidFill>
            <a:srgbClr val="FFFFFF"/>
          </a:solidFill>
          <a:latin typeface="+mn-lt"/>
          <a:ea typeface="+mn-ea"/>
          <a:cs typeface="+mn-cs"/>
          <a:sym typeface="Helvetica Neue" charset="0"/>
        </a:defRPr>
      </a:lvl6pPr>
      <a:lvl7pPr marL="3136900" indent="-444500" algn="l" defTabSz="584200" rtl="0" fontAlgn="base" hangingPunct="0">
        <a:spcBef>
          <a:spcPts val="4200"/>
        </a:spcBef>
        <a:spcAft>
          <a:spcPct val="0"/>
        </a:spcAft>
        <a:buClr>
          <a:srgbClr val="FFFFFF"/>
        </a:buClr>
        <a:buSzPct val="145000"/>
        <a:buChar char="•"/>
        <a:defRPr sz="3200">
          <a:solidFill>
            <a:srgbClr val="FFFFFF"/>
          </a:solidFill>
          <a:latin typeface="+mn-lt"/>
          <a:ea typeface="+mn-ea"/>
          <a:cs typeface="+mn-cs"/>
          <a:sym typeface="Helvetica Neue" charset="0"/>
        </a:defRPr>
      </a:lvl7pPr>
      <a:lvl8pPr marL="3594100" indent="-444500" algn="l" defTabSz="584200" rtl="0" fontAlgn="base" hangingPunct="0">
        <a:spcBef>
          <a:spcPts val="4200"/>
        </a:spcBef>
        <a:spcAft>
          <a:spcPct val="0"/>
        </a:spcAft>
        <a:buClr>
          <a:srgbClr val="FFFFFF"/>
        </a:buClr>
        <a:buSzPct val="145000"/>
        <a:buChar char="•"/>
        <a:defRPr sz="3200">
          <a:solidFill>
            <a:srgbClr val="FFFFFF"/>
          </a:solidFill>
          <a:latin typeface="+mn-lt"/>
          <a:ea typeface="+mn-ea"/>
          <a:cs typeface="+mn-cs"/>
          <a:sym typeface="Helvetica Neue" charset="0"/>
        </a:defRPr>
      </a:lvl8pPr>
      <a:lvl9pPr marL="4051300" indent="-444500" algn="l" defTabSz="584200" rtl="0" fontAlgn="base" hangingPunct="0">
        <a:spcBef>
          <a:spcPts val="4200"/>
        </a:spcBef>
        <a:spcAft>
          <a:spcPct val="0"/>
        </a:spcAft>
        <a:buClr>
          <a:srgbClr val="FFFFFF"/>
        </a:buClr>
        <a:buSzPct val="145000"/>
        <a:buChar char="•"/>
        <a:defRPr sz="3200">
          <a:solidFill>
            <a:srgbClr val="FFFFFF"/>
          </a:solidFill>
          <a:latin typeface="+mn-lt"/>
          <a:ea typeface="+mn-ea"/>
          <a:cs typeface="+mn-cs"/>
          <a:sym typeface="Helvetica Neue" charset="0"/>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www.seidel.cz/cz/museum_fotoatelier_seidel_cesky_krumlov/"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4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058377F4-55FF-5517-2219-9ADE65042860}"/>
              </a:ext>
            </a:extLst>
          </p:cNvPr>
          <p:cNvSpPr>
            <a:spLocks noGrp="1" noChangeArrowheads="1"/>
          </p:cNvSpPr>
          <p:nvPr>
            <p:ph type="ctrTitle"/>
          </p:nvPr>
        </p:nvSpPr>
        <p:spPr>
          <a:xfrm>
            <a:off x="1270000" y="1638300"/>
            <a:ext cx="10464800" cy="3302000"/>
          </a:xfrm>
        </p:spPr>
        <p:txBody>
          <a:bodyPr anchor="b"/>
          <a:lstStyle/>
          <a:p>
            <a:pPr eaLnBrk="1"/>
            <a:r>
              <a:rPr lang="cs-CZ" altLang="cs-CZ" dirty="0"/>
              <a:t>Síla obrazu</a:t>
            </a:r>
          </a:p>
        </p:txBody>
      </p:sp>
      <p:sp>
        <p:nvSpPr>
          <p:cNvPr id="2051" name="Rectangle 2">
            <a:extLst>
              <a:ext uri="{FF2B5EF4-FFF2-40B4-BE49-F238E27FC236}">
                <a16:creationId xmlns:a16="http://schemas.microsoft.com/office/drawing/2014/main" id="{E1C7C7C2-DD82-99A0-8415-27C075EA11D3}"/>
              </a:ext>
            </a:extLst>
          </p:cNvPr>
          <p:cNvSpPr>
            <a:spLocks noGrp="1" noChangeArrowheads="1"/>
          </p:cNvSpPr>
          <p:nvPr>
            <p:ph type="subTitle" sz="quarter" idx="1"/>
          </p:nvPr>
        </p:nvSpPr>
        <p:spPr>
          <a:xfrm>
            <a:off x="1270000" y="5029200"/>
            <a:ext cx="10464800" cy="1130300"/>
          </a:xfrm>
        </p:spPr>
        <p:txBody>
          <a:bodyPr anchor="t"/>
          <a:lstStyle/>
          <a:p>
            <a:pPr eaLnBrk="1">
              <a:spcBef>
                <a:spcPct val="0"/>
              </a:spcBef>
              <a:buClrTx/>
              <a:buSzTx/>
            </a:pPr>
            <a:r>
              <a:rPr lang="cs-CZ" altLang="cs-CZ" sz="3700" dirty="0" err="1"/>
              <a:t>III_Portréty</a:t>
            </a:r>
            <a:endParaRPr lang="cs-CZ" altLang="cs-CZ" sz="3700"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id="{C87E9A7F-E83B-D37F-C89F-1AAD9E94A757}"/>
              </a:ext>
            </a:extLst>
          </p:cNvPr>
          <p:cNvSpPr>
            <a:spLocks noGrp="1" noChangeArrowheads="1"/>
          </p:cNvSpPr>
          <p:nvPr>
            <p:ph type="title"/>
          </p:nvPr>
        </p:nvSpPr>
        <p:spPr>
          <a:xfrm>
            <a:off x="0" y="0"/>
            <a:ext cx="13004800" cy="1090613"/>
          </a:xfrm>
        </p:spPr>
        <p:txBody>
          <a:bodyPr/>
          <a:lstStyle/>
          <a:p>
            <a:pPr eaLnBrk="1"/>
            <a:r>
              <a:rPr lang="cs-CZ" altLang="cs-CZ" sz="6000" b="1" dirty="0"/>
              <a:t>Atributy a symboly</a:t>
            </a:r>
          </a:p>
        </p:txBody>
      </p:sp>
      <p:sp>
        <p:nvSpPr>
          <p:cNvPr id="10243" name="Rectangle 2">
            <a:extLst>
              <a:ext uri="{FF2B5EF4-FFF2-40B4-BE49-F238E27FC236}">
                <a16:creationId xmlns:a16="http://schemas.microsoft.com/office/drawing/2014/main" id="{2004977B-0983-6C36-E227-3B3A134BA33E}"/>
              </a:ext>
            </a:extLst>
          </p:cNvPr>
          <p:cNvSpPr>
            <a:spLocks noGrp="1" noChangeArrowheads="1"/>
          </p:cNvSpPr>
          <p:nvPr>
            <p:ph type="body" sz="half" idx="1"/>
          </p:nvPr>
        </p:nvSpPr>
        <p:spPr>
          <a:xfrm>
            <a:off x="495300" y="2082800"/>
            <a:ext cx="5334000" cy="6286500"/>
          </a:xfrm>
        </p:spPr>
        <p:txBody>
          <a:bodyPr/>
          <a:lstStyle/>
          <a:p>
            <a:pPr marL="342900" indent="-342900" eaLnBrk="1">
              <a:spcBef>
                <a:spcPts val="3200"/>
              </a:spcBef>
              <a:buClrTx/>
            </a:pPr>
            <a:r>
              <a:rPr lang="cs-CZ" altLang="cs-CZ" sz="2800" dirty="0"/>
              <a:t>Předměty, zvířata, rostliny…</a:t>
            </a:r>
            <a:endParaRPr lang="en-US" altLang="cs-CZ" sz="2800" dirty="0"/>
          </a:p>
          <a:p>
            <a:pPr marL="342900" indent="-342900" eaLnBrk="1">
              <a:spcBef>
                <a:spcPts val="3200"/>
              </a:spcBef>
              <a:buClrTx/>
            </a:pPr>
            <a:r>
              <a:rPr lang="cs-CZ" altLang="cs-CZ" sz="2800" dirty="0"/>
              <a:t>Atributy světců a světic</a:t>
            </a:r>
          </a:p>
          <a:p>
            <a:pPr marL="342900" indent="-342900" eaLnBrk="1">
              <a:spcBef>
                <a:spcPts val="3200"/>
              </a:spcBef>
              <a:buClrTx/>
            </a:pPr>
            <a:r>
              <a:rPr lang="cs-CZ" altLang="cs-CZ" sz="2800" dirty="0"/>
              <a:t>Symboly společenského postavené a rolí</a:t>
            </a:r>
          </a:p>
        </p:txBody>
      </p:sp>
      <p:pic>
        <p:nvPicPr>
          <p:cNvPr id="10244" name="Picture 3" descr="pasted-image.tiff">
            <a:extLst>
              <a:ext uri="{FF2B5EF4-FFF2-40B4-BE49-F238E27FC236}">
                <a16:creationId xmlns:a16="http://schemas.microsoft.com/office/drawing/2014/main" id="{6C7FFDDE-4B6D-1DF2-FACB-612DE21BC944}"/>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00825" y="1090613"/>
            <a:ext cx="6403975" cy="800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0245" name="Text Box 4">
            <a:extLst>
              <a:ext uri="{FF2B5EF4-FFF2-40B4-BE49-F238E27FC236}">
                <a16:creationId xmlns:a16="http://schemas.microsoft.com/office/drawing/2014/main" id="{D74D498D-3CB5-2EC2-4DAB-6A47FD741D87}"/>
              </a:ext>
            </a:extLst>
          </p:cNvPr>
          <p:cNvSpPr txBox="1">
            <a:spLocks/>
          </p:cNvSpPr>
          <p:nvPr/>
        </p:nvSpPr>
        <p:spPr bwMode="auto">
          <a:xfrm>
            <a:off x="1858059" y="9195376"/>
            <a:ext cx="9287094"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b="0" i="0" u="none" strike="noStrike" dirty="0">
                <a:effectLst/>
                <a:latin typeface="+mn-lt"/>
              </a:rPr>
              <a:t>Joshua </a:t>
            </a:r>
            <a:r>
              <a:rPr lang="cs-CZ" b="0" i="0" u="none" strike="noStrike" dirty="0" err="1">
                <a:effectLst/>
                <a:latin typeface="+mn-lt"/>
              </a:rPr>
              <a:t>Reynolds</a:t>
            </a:r>
            <a:r>
              <a:rPr lang="cs-CZ" b="0" i="0" u="none" strike="noStrike" dirty="0">
                <a:effectLst/>
                <a:latin typeface="+mn-lt"/>
              </a:rPr>
              <a:t>, </a:t>
            </a:r>
            <a:r>
              <a:rPr lang="cs-CZ" b="0" i="1" u="none" strike="noStrike" dirty="0">
                <a:effectLst/>
                <a:latin typeface="+mn-lt"/>
              </a:rPr>
              <a:t>Lord </a:t>
            </a:r>
            <a:r>
              <a:rPr lang="cs-CZ" b="0" i="1" u="none" strike="noStrike" dirty="0" err="1">
                <a:effectLst/>
                <a:latin typeface="+mn-lt"/>
              </a:rPr>
              <a:t>Heathfield</a:t>
            </a:r>
            <a:r>
              <a:rPr lang="cs-CZ" b="0" i="1" u="none" strike="noStrike" dirty="0">
                <a:effectLst/>
                <a:latin typeface="+mn-lt"/>
              </a:rPr>
              <a:t> z Gibraltaru</a:t>
            </a:r>
            <a:r>
              <a:rPr lang="cs-CZ" b="0" i="0" u="none" strike="noStrike" dirty="0">
                <a:effectLst/>
                <a:latin typeface="+mn-lt"/>
              </a:rPr>
              <a:t>, 1787, olej na plátně</a:t>
            </a:r>
            <a:endParaRPr lang="cs-CZ" altLang="cs-CZ" b="0" dirty="0">
              <a:latin typeface="+mn-l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additive="base">
                                        <p:cTn id="7" dur="500" fill="hold"/>
                                        <p:tgtEl>
                                          <p:spTgt spid="10245"/>
                                        </p:tgtEl>
                                        <p:attrNameLst>
                                          <p:attrName>ppt_x</p:attrName>
                                        </p:attrNameLst>
                                      </p:cBhvr>
                                      <p:tavLst>
                                        <p:tav tm="0">
                                          <p:val>
                                            <p:strVal val="#ppt_x"/>
                                          </p:val>
                                        </p:tav>
                                        <p:tav tm="100000">
                                          <p:val>
                                            <p:strVal val="#ppt_x"/>
                                          </p:val>
                                        </p:tav>
                                      </p:tavLst>
                                    </p:anim>
                                    <p:anim calcmode="lin" valueType="num">
                                      <p:cBhvr additive="base">
                                        <p:cTn id="8" dur="500" fill="hold"/>
                                        <p:tgtEl>
                                          <p:spTgt spid="102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descr="pasted-image.tiff">
            <a:extLst>
              <a:ext uri="{FF2B5EF4-FFF2-40B4-BE49-F238E27FC236}">
                <a16:creationId xmlns:a16="http://schemas.microsoft.com/office/drawing/2014/main" id="{EF295002-1D0C-F256-FA31-772CA9894A3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951288" y="0"/>
            <a:ext cx="5426075" cy="920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1267" name="Text Box 2">
            <a:extLst>
              <a:ext uri="{FF2B5EF4-FFF2-40B4-BE49-F238E27FC236}">
                <a16:creationId xmlns:a16="http://schemas.microsoft.com/office/drawing/2014/main" id="{C0F0BAC0-DDE1-422A-9276-46EEB1D9946B}"/>
              </a:ext>
            </a:extLst>
          </p:cNvPr>
          <p:cNvSpPr txBox="1">
            <a:spLocks/>
          </p:cNvSpPr>
          <p:nvPr/>
        </p:nvSpPr>
        <p:spPr bwMode="auto">
          <a:xfrm>
            <a:off x="2365737" y="9200932"/>
            <a:ext cx="8697189"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b="0" i="0" u="none" strike="noStrike" dirty="0">
                <a:effectLst/>
                <a:latin typeface="+mn-lt"/>
              </a:rPr>
              <a:t>Jakob </a:t>
            </a:r>
            <a:r>
              <a:rPr lang="cs-CZ" b="0" i="0" u="none" strike="noStrike" dirty="0" err="1">
                <a:effectLst/>
                <a:latin typeface="+mn-lt"/>
              </a:rPr>
              <a:t>Seisenegger</a:t>
            </a:r>
            <a:r>
              <a:rPr lang="cs-CZ" b="0" i="0" u="none" strike="noStrike" dirty="0">
                <a:effectLst/>
                <a:latin typeface="+mn-lt"/>
              </a:rPr>
              <a:t>, </a:t>
            </a:r>
            <a:r>
              <a:rPr lang="cs-CZ" b="0" i="1" u="none" strike="noStrike" dirty="0">
                <a:effectLst/>
                <a:latin typeface="+mn-lt"/>
              </a:rPr>
              <a:t>Portrét císaře Karla V.</a:t>
            </a:r>
            <a:r>
              <a:rPr lang="cs-CZ" b="0" i="0" u="none" strike="noStrike" dirty="0">
                <a:effectLst/>
                <a:latin typeface="+mn-lt"/>
              </a:rPr>
              <a:t>, 1532, olej na plátně</a:t>
            </a:r>
            <a:endParaRPr lang="cs-CZ" altLang="cs-CZ" b="0" dirty="0">
              <a:latin typeface="+mn-lt"/>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descr="pasted-image.tiff">
            <a:extLst>
              <a:ext uri="{FF2B5EF4-FFF2-40B4-BE49-F238E27FC236}">
                <a16:creationId xmlns:a16="http://schemas.microsoft.com/office/drawing/2014/main" id="{3CFD42B6-4A09-E8F6-8044-64E8D70405E0}"/>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268663" y="0"/>
            <a:ext cx="6796087" cy="930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2291" name="Text Box 2">
            <a:extLst>
              <a:ext uri="{FF2B5EF4-FFF2-40B4-BE49-F238E27FC236}">
                <a16:creationId xmlns:a16="http://schemas.microsoft.com/office/drawing/2014/main" id="{7DDB1534-938F-6273-D378-EC5BB915DBF2}"/>
              </a:ext>
            </a:extLst>
          </p:cNvPr>
          <p:cNvSpPr txBox="1">
            <a:spLocks/>
          </p:cNvSpPr>
          <p:nvPr/>
        </p:nvSpPr>
        <p:spPr bwMode="auto">
          <a:xfrm>
            <a:off x="1767465" y="9279514"/>
            <a:ext cx="10314427"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b="0" i="0" u="none" strike="noStrike" dirty="0">
                <a:effectLst/>
                <a:latin typeface="+mn-lt"/>
              </a:rPr>
              <a:t>Jan van </a:t>
            </a:r>
            <a:r>
              <a:rPr lang="cs-CZ" b="0" i="0" u="none" strike="noStrike" dirty="0" err="1">
                <a:effectLst/>
                <a:latin typeface="+mn-lt"/>
              </a:rPr>
              <a:t>Eyck</a:t>
            </a:r>
            <a:r>
              <a:rPr lang="cs-CZ" b="0" i="0" u="none" strike="noStrike" dirty="0">
                <a:effectLst/>
                <a:latin typeface="+mn-lt"/>
              </a:rPr>
              <a:t>, </a:t>
            </a:r>
            <a:r>
              <a:rPr lang="cs-CZ" b="0" i="1" u="none" strike="noStrike" dirty="0">
                <a:effectLst/>
                <a:latin typeface="+mn-lt"/>
              </a:rPr>
              <a:t>Portrét manželů </a:t>
            </a:r>
            <a:r>
              <a:rPr lang="cs-CZ" b="0" i="1" u="none" strike="noStrike" dirty="0" err="1">
                <a:effectLst/>
                <a:latin typeface="+mn-lt"/>
              </a:rPr>
              <a:t>Arnolfiniových</a:t>
            </a:r>
            <a:r>
              <a:rPr lang="cs-CZ" b="0" i="0" u="none" strike="noStrike" dirty="0">
                <a:effectLst/>
                <a:latin typeface="+mn-lt"/>
              </a:rPr>
              <a:t>, 1434, olej na dřevěné desce</a:t>
            </a:r>
            <a:endParaRPr lang="cs-CZ" altLang="cs-CZ" b="0" dirty="0">
              <a:latin typeface="+mn-lt"/>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a:extLst>
              <a:ext uri="{FF2B5EF4-FFF2-40B4-BE49-F238E27FC236}">
                <a16:creationId xmlns:a16="http://schemas.microsoft.com/office/drawing/2014/main" id="{6A398644-C5A1-32A5-C6B7-E15EF0AF12BA}"/>
              </a:ext>
            </a:extLst>
          </p:cNvPr>
          <p:cNvSpPr txBox="1">
            <a:spLocks/>
          </p:cNvSpPr>
          <p:nvPr/>
        </p:nvSpPr>
        <p:spPr bwMode="auto">
          <a:xfrm>
            <a:off x="5584689" y="9148545"/>
            <a:ext cx="1833835"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i="1" dirty="0" err="1"/>
              <a:t>Immaculata</a:t>
            </a:r>
            <a:endParaRPr lang="cs-CZ" altLang="cs-CZ" i="1" dirty="0"/>
          </a:p>
        </p:txBody>
      </p:sp>
      <p:pic>
        <p:nvPicPr>
          <p:cNvPr id="13315" name="Picture 2" descr="pasted-image.tiff">
            <a:extLst>
              <a:ext uri="{FF2B5EF4-FFF2-40B4-BE49-F238E27FC236}">
                <a16:creationId xmlns:a16="http://schemas.microsoft.com/office/drawing/2014/main" id="{C388F9E4-325E-E627-9010-696E9096C7C0}"/>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743325" y="0"/>
            <a:ext cx="5913438" cy="913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F383B480-4FA3-7243-EC56-A9EADFD11685}"/>
              </a:ext>
            </a:extLst>
          </p:cNvPr>
          <p:cNvSpPr>
            <a:spLocks noGrp="1" noChangeArrowheads="1"/>
          </p:cNvSpPr>
          <p:nvPr>
            <p:ph type="title"/>
          </p:nvPr>
        </p:nvSpPr>
        <p:spPr>
          <a:xfrm>
            <a:off x="85725" y="33338"/>
            <a:ext cx="12831763" cy="1089025"/>
          </a:xfrm>
        </p:spPr>
        <p:txBody>
          <a:bodyPr/>
          <a:lstStyle/>
          <a:p>
            <a:pPr defTabSz="473075" eaLnBrk="1"/>
            <a:r>
              <a:rPr lang="cs-CZ" sz="4000" b="1" i="0" u="none" strike="noStrike" dirty="0">
                <a:effectLst/>
              </a:rPr>
              <a:t>Problém </a:t>
            </a:r>
            <a:r>
              <a:rPr lang="cs-CZ" sz="4000" b="1" i="0" u="none" strike="noStrike" dirty="0" err="1">
                <a:effectLst/>
              </a:rPr>
              <a:t>sebereprezentace</a:t>
            </a:r>
            <a:r>
              <a:rPr lang="cs-CZ" sz="4000" b="1" i="0" u="none" strike="noStrike" dirty="0">
                <a:effectLst/>
              </a:rPr>
              <a:t> (</a:t>
            </a:r>
            <a:r>
              <a:rPr lang="cs-CZ" altLang="cs-CZ" sz="4000" dirty="0" err="1"/>
              <a:t>Self-Representation</a:t>
            </a:r>
            <a:r>
              <a:rPr lang="cs-CZ" altLang="cs-CZ" sz="4000" dirty="0"/>
              <a:t>)</a:t>
            </a:r>
          </a:p>
        </p:txBody>
      </p:sp>
      <p:sp>
        <p:nvSpPr>
          <p:cNvPr id="14339" name="Rectangle 2">
            <a:extLst>
              <a:ext uri="{FF2B5EF4-FFF2-40B4-BE49-F238E27FC236}">
                <a16:creationId xmlns:a16="http://schemas.microsoft.com/office/drawing/2014/main" id="{3E55B7A3-45B1-D32E-326E-9BE31CB076C2}"/>
              </a:ext>
            </a:extLst>
          </p:cNvPr>
          <p:cNvSpPr>
            <a:spLocks noGrp="1" noChangeArrowheads="1"/>
          </p:cNvSpPr>
          <p:nvPr>
            <p:ph type="body" sz="half" idx="1"/>
          </p:nvPr>
        </p:nvSpPr>
        <p:spPr>
          <a:xfrm>
            <a:off x="606131" y="1095375"/>
            <a:ext cx="6400325" cy="7899399"/>
          </a:xfrm>
        </p:spPr>
        <p:txBody>
          <a:bodyPr/>
          <a:lstStyle/>
          <a:p>
            <a:pPr marL="0" indent="0" algn="l">
              <a:spcBef>
                <a:spcPts val="1800"/>
              </a:spcBef>
              <a:buNone/>
            </a:pPr>
            <a:endParaRPr lang="cs-CZ" b="0" i="0" u="none" strike="noStrike" dirty="0">
              <a:effectLst/>
            </a:endParaRPr>
          </a:p>
          <a:p>
            <a:pPr>
              <a:spcBef>
                <a:spcPts val="1800"/>
              </a:spcBef>
            </a:pPr>
            <a:r>
              <a:rPr lang="cs-CZ" dirty="0"/>
              <a:t>p</a:t>
            </a:r>
            <a:r>
              <a:rPr lang="cs-CZ" b="0" i="0" u="none" strike="noStrike" dirty="0">
                <a:effectLst/>
              </a:rPr>
              <a:t>řed rokem 1900 byla sebeprezentace </a:t>
            </a:r>
            <a:r>
              <a:rPr lang="cs-CZ" b="1" i="0" u="none" strike="noStrike" dirty="0">
                <a:effectLst/>
              </a:rPr>
              <a:t>formální</a:t>
            </a:r>
            <a:r>
              <a:rPr lang="cs-CZ" b="0" i="0" u="none" strike="noStrike" dirty="0">
                <a:effectLst/>
              </a:rPr>
              <a:t> (model – umělec – donátor).</a:t>
            </a:r>
            <a:endParaRPr lang="cs-CZ" dirty="0"/>
          </a:p>
          <a:p>
            <a:pPr lvl="1">
              <a:spcBef>
                <a:spcPts val="1800"/>
              </a:spcBef>
            </a:pPr>
            <a:r>
              <a:rPr lang="cs-CZ" b="0" i="0" u="none" strike="noStrike" dirty="0">
                <a:effectLst/>
              </a:rPr>
              <a:t>Např. </a:t>
            </a:r>
            <a:r>
              <a:rPr lang="cs-CZ" b="1" i="0" u="none" strike="noStrike" dirty="0">
                <a:effectLst/>
              </a:rPr>
              <a:t>studie sérií portrétů</a:t>
            </a:r>
            <a:r>
              <a:rPr lang="cs-CZ" b="0" i="0" u="none" strike="noStrike" dirty="0">
                <a:effectLst/>
              </a:rPr>
              <a:t> v dlouhém časovém horizontu – králové.</a:t>
            </a:r>
            <a:br>
              <a:rPr lang="cs-CZ" b="0" i="0" u="none" strike="noStrike" dirty="0">
                <a:effectLst/>
              </a:rPr>
            </a:br>
            <a:r>
              <a:rPr lang="cs-CZ" b="0" i="0" u="none" strike="noStrike" dirty="0">
                <a:effectLst/>
              </a:rPr>
              <a:t>/ </a:t>
            </a:r>
            <a:r>
              <a:rPr lang="cs-CZ" b="0" i="0" u="none" strike="noStrike" dirty="0" err="1">
                <a:effectLst/>
              </a:rPr>
              <a:t>candid</a:t>
            </a:r>
            <a:r>
              <a:rPr lang="cs-CZ" b="0" i="0" u="none" strike="noStrike" dirty="0">
                <a:effectLst/>
              </a:rPr>
              <a:t> </a:t>
            </a:r>
            <a:r>
              <a:rPr lang="cs-CZ" b="0" i="0" u="none" strike="noStrike" dirty="0" err="1">
                <a:effectLst/>
              </a:rPr>
              <a:t>camera</a:t>
            </a:r>
            <a:endParaRPr lang="cs-CZ" b="0" i="0" u="none" strike="noStrike" dirty="0">
              <a:effectLst/>
            </a:endParaRPr>
          </a:p>
          <a:p>
            <a:pPr algn="l">
              <a:spcBef>
                <a:spcPts val="1800"/>
              </a:spcBef>
            </a:pPr>
            <a:r>
              <a:rPr lang="cs-CZ" b="1" i="0" u="none" strike="noStrike" dirty="0">
                <a:effectLst/>
              </a:rPr>
              <a:t>Sociologie:</a:t>
            </a:r>
            <a:r>
              <a:rPr lang="cs-CZ" b="0" i="0" u="none" strike="noStrike" dirty="0">
                <a:effectLst/>
              </a:rPr>
              <a:t> </a:t>
            </a:r>
          </a:p>
          <a:p>
            <a:pPr lvl="1">
              <a:spcBef>
                <a:spcPts val="1800"/>
              </a:spcBef>
            </a:pPr>
            <a:r>
              <a:rPr lang="cs-CZ" b="0" i="0" u="none" strike="noStrike" dirty="0">
                <a:effectLst/>
              </a:rPr>
              <a:t>Ernst </a:t>
            </a:r>
            <a:r>
              <a:rPr lang="cs-CZ" b="0" i="0" u="none" strike="noStrike" dirty="0" err="1">
                <a:effectLst/>
              </a:rPr>
              <a:t>Goffman</a:t>
            </a:r>
            <a:r>
              <a:rPr lang="cs-CZ" b="0" i="0" u="none" strike="noStrike" dirty="0">
                <a:effectLst/>
              </a:rPr>
              <a:t>, </a:t>
            </a:r>
            <a:r>
              <a:rPr lang="cs-CZ" b="0" i="1" u="none" strike="noStrike" dirty="0" err="1">
                <a:effectLst/>
              </a:rPr>
              <a:t>The</a:t>
            </a:r>
            <a:r>
              <a:rPr lang="cs-CZ" b="0" i="1" u="none" strike="noStrike" dirty="0">
                <a:effectLst/>
              </a:rPr>
              <a:t> </a:t>
            </a:r>
            <a:r>
              <a:rPr lang="cs-CZ" b="0" i="1" u="none" strike="noStrike" dirty="0" err="1">
                <a:effectLst/>
              </a:rPr>
              <a:t>Presentation</a:t>
            </a:r>
            <a:r>
              <a:rPr lang="cs-CZ" b="0" i="1" u="none" strike="noStrike" dirty="0">
                <a:effectLst/>
              </a:rPr>
              <a:t> </a:t>
            </a:r>
            <a:r>
              <a:rPr lang="cs-CZ" b="0" i="1" u="none" strike="noStrike" dirty="0" err="1">
                <a:effectLst/>
              </a:rPr>
              <a:t>of</a:t>
            </a:r>
            <a:r>
              <a:rPr lang="cs-CZ" b="0" i="1" u="none" strike="noStrike" dirty="0">
                <a:effectLst/>
              </a:rPr>
              <a:t> </a:t>
            </a:r>
            <a:r>
              <a:rPr lang="cs-CZ" b="0" i="1" u="none" strike="noStrike" dirty="0" err="1">
                <a:effectLst/>
              </a:rPr>
              <a:t>Self</a:t>
            </a:r>
            <a:r>
              <a:rPr lang="cs-CZ" b="0" i="1" u="none" strike="noStrike" dirty="0">
                <a:effectLst/>
              </a:rPr>
              <a:t> in </a:t>
            </a:r>
            <a:r>
              <a:rPr lang="cs-CZ" b="0" i="1" u="none" strike="noStrike" dirty="0" err="1">
                <a:effectLst/>
              </a:rPr>
              <a:t>Everyday</a:t>
            </a:r>
            <a:r>
              <a:rPr lang="cs-CZ" b="0" i="1" u="none" strike="noStrike" dirty="0">
                <a:effectLst/>
              </a:rPr>
              <a:t> </a:t>
            </a:r>
            <a:r>
              <a:rPr lang="cs-CZ" b="0" i="1" u="none" strike="noStrike" dirty="0" err="1">
                <a:effectLst/>
              </a:rPr>
              <a:t>Life</a:t>
            </a:r>
            <a:r>
              <a:rPr lang="cs-CZ" b="0" i="0" u="none" strike="noStrike" dirty="0">
                <a:effectLst/>
              </a:rPr>
              <a:t>, 1956</a:t>
            </a:r>
          </a:p>
        </p:txBody>
      </p:sp>
      <p:pic>
        <p:nvPicPr>
          <p:cNvPr id="14340" name="Obrázek 2">
            <a:extLst>
              <a:ext uri="{FF2B5EF4-FFF2-40B4-BE49-F238E27FC236}">
                <a16:creationId xmlns:a16="http://schemas.microsoft.com/office/drawing/2014/main" id="{164B8A2E-2CF2-61F3-7F60-61AEEB6FD670}"/>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323263" y="1095375"/>
            <a:ext cx="4573587"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Obrázek 1">
            <a:extLst>
              <a:ext uri="{FF2B5EF4-FFF2-40B4-BE49-F238E27FC236}">
                <a16:creationId xmlns:a16="http://schemas.microsoft.com/office/drawing/2014/main" id="{7A767BB6-6E34-3F68-2991-9251F9ABDF34}"/>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294563" y="2644775"/>
            <a:ext cx="5097462" cy="63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72B2D56D-36ED-FDC7-167F-F121E172D059}"/>
              </a:ext>
            </a:extLst>
          </p:cNvPr>
          <p:cNvSpPr>
            <a:spLocks noGrp="1" noChangeArrowheads="1"/>
          </p:cNvSpPr>
          <p:nvPr>
            <p:ph type="title"/>
          </p:nvPr>
        </p:nvSpPr>
        <p:spPr>
          <a:xfrm>
            <a:off x="952500" y="0"/>
            <a:ext cx="11099800" cy="977900"/>
          </a:xfrm>
        </p:spPr>
        <p:txBody>
          <a:bodyPr/>
          <a:lstStyle/>
          <a:p>
            <a:pPr defTabSz="560388" eaLnBrk="1"/>
            <a:r>
              <a:rPr lang="cs-CZ" altLang="cs-CZ" sz="5700" dirty="0"/>
              <a:t>Reprezentace králů</a:t>
            </a:r>
          </a:p>
        </p:txBody>
      </p:sp>
      <p:sp>
        <p:nvSpPr>
          <p:cNvPr id="15363" name="Rectangle 2">
            <a:extLst>
              <a:ext uri="{FF2B5EF4-FFF2-40B4-BE49-F238E27FC236}">
                <a16:creationId xmlns:a16="http://schemas.microsoft.com/office/drawing/2014/main" id="{7807D907-9F40-C0C1-09F9-DCBB24E4EBF6}"/>
              </a:ext>
            </a:extLst>
          </p:cNvPr>
          <p:cNvSpPr>
            <a:spLocks noGrp="1" noChangeArrowheads="1"/>
          </p:cNvSpPr>
          <p:nvPr>
            <p:ph type="body" sz="half" idx="1"/>
          </p:nvPr>
        </p:nvSpPr>
        <p:spPr>
          <a:xfrm>
            <a:off x="317500" y="-527050"/>
            <a:ext cx="5334000" cy="6286500"/>
          </a:xfrm>
        </p:spPr>
        <p:txBody>
          <a:bodyPr/>
          <a:lstStyle/>
          <a:p>
            <a:pPr marL="342900" indent="-342900" eaLnBrk="1">
              <a:spcBef>
                <a:spcPts val="3200"/>
              </a:spcBef>
              <a:buClrTx/>
            </a:pPr>
            <a:r>
              <a:rPr lang="cs-CZ" altLang="cs-CZ" sz="2800" dirty="0"/>
              <a:t>Středověk: standardizovaná ikonografie (mince a pečeti)</a:t>
            </a:r>
          </a:p>
        </p:txBody>
      </p:sp>
      <p:pic>
        <p:nvPicPr>
          <p:cNvPr id="15364" name="Picture 3" descr="pasted-image.tiff">
            <a:extLst>
              <a:ext uri="{FF2B5EF4-FFF2-40B4-BE49-F238E27FC236}">
                <a16:creationId xmlns:a16="http://schemas.microsoft.com/office/drawing/2014/main" id="{A25AD4F7-5907-FE19-A6FE-E1FC064BEF4E}"/>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01625" y="4264025"/>
            <a:ext cx="6634163"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5365" name="Text Box 4">
            <a:extLst>
              <a:ext uri="{FF2B5EF4-FFF2-40B4-BE49-F238E27FC236}">
                <a16:creationId xmlns:a16="http://schemas.microsoft.com/office/drawing/2014/main" id="{1582BD0E-5B7D-B0FE-DE60-E54B4ED9490C}"/>
              </a:ext>
            </a:extLst>
          </p:cNvPr>
          <p:cNvSpPr txBox="1">
            <a:spLocks/>
          </p:cNvSpPr>
          <p:nvPr/>
        </p:nvSpPr>
        <p:spPr bwMode="auto">
          <a:xfrm>
            <a:off x="0" y="9055992"/>
            <a:ext cx="13004799" cy="71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sz="2000" b="0" i="0" u="none" strike="noStrike" dirty="0">
                <a:effectLst/>
                <a:latin typeface="-webkit-standard"/>
              </a:rPr>
              <a:t>Pečeť dánského krále </a:t>
            </a:r>
            <a:r>
              <a:rPr lang="cs-CZ" sz="2000" b="1" i="0" u="none" strike="noStrike" dirty="0">
                <a:effectLst/>
              </a:rPr>
              <a:t>Erika </a:t>
            </a:r>
            <a:r>
              <a:rPr lang="cs-CZ" sz="2000" b="1" i="0" u="none" strike="noStrike" dirty="0" err="1">
                <a:effectLst/>
              </a:rPr>
              <a:t>Menveda</a:t>
            </a:r>
            <a:r>
              <a:rPr lang="cs-CZ" sz="2000" b="0" i="0" u="none" strike="noStrike" dirty="0">
                <a:effectLst/>
                <a:latin typeface="-webkit-standard"/>
              </a:rPr>
              <a:t>, 13.–14. století / Anonymní portrét </a:t>
            </a:r>
            <a:r>
              <a:rPr lang="cs-CZ" sz="2000" b="1" i="0" u="none" strike="noStrike" dirty="0">
                <a:effectLst/>
              </a:rPr>
              <a:t>Richarda II.</a:t>
            </a:r>
            <a:r>
              <a:rPr lang="cs-CZ" sz="2000" b="0" i="0" u="none" strike="noStrike" dirty="0">
                <a:effectLst/>
                <a:latin typeface="-webkit-standard"/>
              </a:rPr>
              <a:t>, Westminsterské opatství, 14. století</a:t>
            </a:r>
            <a:endParaRPr lang="cs-CZ" altLang="cs-CZ" sz="2800" dirty="0"/>
          </a:p>
        </p:txBody>
      </p:sp>
      <p:pic>
        <p:nvPicPr>
          <p:cNvPr id="15366" name="Picture 5" descr="pasted-image.tiff">
            <a:extLst>
              <a:ext uri="{FF2B5EF4-FFF2-40B4-BE49-F238E27FC236}">
                <a16:creationId xmlns:a16="http://schemas.microsoft.com/office/drawing/2014/main" id="{F2E44E5A-D3CD-7496-B6AD-187CFA41A370}"/>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258175" y="1019175"/>
            <a:ext cx="4132263" cy="771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FDA3FD-E33D-183B-09DC-138DFF631C8A}"/>
              </a:ext>
            </a:extLst>
          </p:cNvPr>
          <p:cNvSpPr>
            <a:spLocks noGrp="1"/>
          </p:cNvSpPr>
          <p:nvPr>
            <p:ph type="title"/>
          </p:nvPr>
        </p:nvSpPr>
        <p:spPr>
          <a:xfrm>
            <a:off x="0" y="31849"/>
            <a:ext cx="13004800" cy="1454448"/>
          </a:xfrm>
        </p:spPr>
        <p:txBody>
          <a:bodyPr/>
          <a:lstStyle/>
          <a:p>
            <a:r>
              <a:rPr lang="cs-CZ" sz="5400" dirty="0"/>
              <a:t>O čem tyto královské portréty vypovídají?</a:t>
            </a:r>
          </a:p>
        </p:txBody>
      </p:sp>
      <p:pic>
        <p:nvPicPr>
          <p:cNvPr id="4" name="Picture 1" descr="pasted-image.tiff">
            <a:extLst>
              <a:ext uri="{FF2B5EF4-FFF2-40B4-BE49-F238E27FC236}">
                <a16:creationId xmlns:a16="http://schemas.microsoft.com/office/drawing/2014/main" id="{1CD0DDA0-FCDD-485A-FEEC-C3386033B78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7704" y="1852465"/>
            <a:ext cx="3096344"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5" name="Picture 5" descr="https://upload.wikimedia.org/wikipedia/commons/thumb/7/78/Louis_XV_France_by_Louis-Michel_van_Loo_002.jpg/800px-Louis_XV_France_by_Louis-Michel_van_Loo_002.jpg">
            <a:extLst>
              <a:ext uri="{FF2B5EF4-FFF2-40B4-BE49-F238E27FC236}">
                <a16:creationId xmlns:a16="http://schemas.microsoft.com/office/drawing/2014/main" id="{F835DC8E-6BDD-E284-4E66-9126FC45F555}"/>
              </a:ext>
            </a:extLst>
          </p:cNvPr>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3410449" y="5237467"/>
            <a:ext cx="3096344"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https://upload.wikimedia.org/wikipedia/commons/thumb/c/ce/Antoine-Fran%C3%A7ois_Callet_-_Louis_XVI%2C_roi_de_France_et_de_Navarre_%281754-1793%29%2C_rev%C3%AAtu_du_grand_costume_royal_en_1779_-_Google_Art_Project.jpg/1200px-Antoine-Fran%C3%A7ois_Callet_-_Louis_XVI%2C_roi_de_France_et_de_Navarre_%281754-1793%29%2C_rev%C3%AAtu_du_grand_costume_royal_en_1779_-_Google_Art_Project.jpg">
            <a:extLst>
              <a:ext uri="{FF2B5EF4-FFF2-40B4-BE49-F238E27FC236}">
                <a16:creationId xmlns:a16="http://schemas.microsoft.com/office/drawing/2014/main" id="{6BE5AE8B-F09A-32D7-5FA9-7857BC667A9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44770" y="1852465"/>
            <a:ext cx="3096345" cy="4514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descr="pasted-image.tiff">
            <a:extLst>
              <a:ext uri="{FF2B5EF4-FFF2-40B4-BE49-F238E27FC236}">
                <a16:creationId xmlns:a16="http://schemas.microsoft.com/office/drawing/2014/main" id="{5E538CC6-7C72-A9C2-2780-B067138A9D9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845064" y="5223564"/>
            <a:ext cx="3024899" cy="434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226384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descr="pasted-image.tiff">
            <a:extLst>
              <a:ext uri="{FF2B5EF4-FFF2-40B4-BE49-F238E27FC236}">
                <a16:creationId xmlns:a16="http://schemas.microsoft.com/office/drawing/2014/main" id="{B3A277A0-99D9-109E-CC83-386241826287}"/>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235450" y="0"/>
            <a:ext cx="4983163" cy="894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6387" name="Text Box 2">
            <a:extLst>
              <a:ext uri="{FF2B5EF4-FFF2-40B4-BE49-F238E27FC236}">
                <a16:creationId xmlns:a16="http://schemas.microsoft.com/office/drawing/2014/main" id="{ACAF21D7-E28B-1799-38EE-32F4BB606BB1}"/>
              </a:ext>
            </a:extLst>
          </p:cNvPr>
          <p:cNvSpPr txBox="1">
            <a:spLocks/>
          </p:cNvSpPr>
          <p:nvPr/>
        </p:nvSpPr>
        <p:spPr bwMode="auto">
          <a:xfrm>
            <a:off x="2597512" y="9148545"/>
            <a:ext cx="8257453"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b="0" i="0" u="none" strike="noStrike" dirty="0" err="1">
                <a:effectLst/>
                <a:latin typeface="+mn-lt"/>
              </a:rPr>
              <a:t>Hyacinthe</a:t>
            </a:r>
            <a:r>
              <a:rPr lang="cs-CZ" b="0" i="0" u="none" strike="noStrike" dirty="0">
                <a:effectLst/>
                <a:latin typeface="+mn-lt"/>
              </a:rPr>
              <a:t> </a:t>
            </a:r>
            <a:r>
              <a:rPr lang="cs-CZ" b="0" i="0" u="none" strike="noStrike" dirty="0" err="1">
                <a:effectLst/>
                <a:latin typeface="+mn-lt"/>
              </a:rPr>
              <a:t>Rigaud</a:t>
            </a:r>
            <a:r>
              <a:rPr lang="cs-CZ" b="0" i="0" u="none" strike="noStrike" dirty="0">
                <a:effectLst/>
                <a:latin typeface="+mn-lt"/>
              </a:rPr>
              <a:t>, </a:t>
            </a:r>
            <a:r>
              <a:rPr lang="cs-CZ" b="0" i="1" u="none" strike="noStrike" dirty="0">
                <a:effectLst/>
                <a:latin typeface="+mn-lt"/>
              </a:rPr>
              <a:t>Portrét Ludvíka XIV., </a:t>
            </a:r>
            <a:r>
              <a:rPr lang="cs-CZ" b="0" i="0" u="none" strike="noStrike" dirty="0">
                <a:effectLst/>
                <a:latin typeface="+mn-lt"/>
              </a:rPr>
              <a:t>1701, olej na plátně</a:t>
            </a:r>
            <a:endParaRPr lang="cs-CZ" altLang="cs-CZ" b="0" dirty="0">
              <a:latin typeface="+mn-lt"/>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https://upload.wikimedia.org/wikipedia/commons/thumb/c/ce/Antoine-Fran%C3%A7ois_Callet_-_Louis_XVI%2C_roi_de_France_et_de_Navarre_%281754-1793%29%2C_rev%C3%AAtu_du_grand_costume_royal_en_1779_-_Google_Art_Project.jpg/1200px-Antoine-Fran%C3%A7ois_Callet_-_Louis_XVI%2C_roi_de_France_et_de_Navarre_%281754-1793%29%2C_rev%C3%AAtu_du_grand_costume_royal_en_1779_-_Google_Art_Project.jpg">
            <a:extLst>
              <a:ext uri="{FF2B5EF4-FFF2-40B4-BE49-F238E27FC236}">
                <a16:creationId xmlns:a16="http://schemas.microsoft.com/office/drawing/2014/main" id="{2FB7E38A-6CB8-1750-C505-178FC7731A2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502400" y="0"/>
            <a:ext cx="6502400" cy="916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5" descr="https://upload.wikimedia.org/wikipedia/commons/thumb/7/78/Louis_XV_France_by_Louis-Michel_van_Loo_002.jpg/800px-Louis_XV_France_by_Louis-Michel_van_Loo_002.jpg">
            <a:extLst>
              <a:ext uri="{FF2B5EF4-FFF2-40B4-BE49-F238E27FC236}">
                <a16:creationId xmlns:a16="http://schemas.microsoft.com/office/drawing/2014/main" id="{2D7EEF02-332E-6031-E8F2-84F07DD4AB8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6573838" cy="909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ovéPole 4">
            <a:extLst>
              <a:ext uri="{FF2B5EF4-FFF2-40B4-BE49-F238E27FC236}">
                <a16:creationId xmlns:a16="http://schemas.microsoft.com/office/drawing/2014/main" id="{F062B69A-49CD-EE1B-4B37-CF5D6CF3C21E}"/>
              </a:ext>
            </a:extLst>
          </p:cNvPr>
          <p:cNvSpPr txBox="1">
            <a:spLocks noChangeArrowheads="1"/>
          </p:cNvSpPr>
          <p:nvPr/>
        </p:nvSpPr>
        <p:spPr bwMode="auto">
          <a:xfrm>
            <a:off x="3859213" y="9291638"/>
            <a:ext cx="5643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a:r>
              <a:rPr lang="cs-CZ" b="0" i="1" u="none" strike="noStrike" dirty="0">
                <a:effectLst/>
                <a:latin typeface="-webkit-standard"/>
              </a:rPr>
              <a:t>Portréty Ludvíka XV. a Ludvíka XVI.</a:t>
            </a:r>
            <a:endParaRPr lang="cs-CZ" altLang="cs-CZ" i="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descr="pasted-image.tiff">
            <a:extLst>
              <a:ext uri="{FF2B5EF4-FFF2-40B4-BE49-F238E27FC236}">
                <a16:creationId xmlns:a16="http://schemas.microsoft.com/office/drawing/2014/main" id="{EC3119E3-276B-3182-9EEB-29ECAFD81BA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476625" y="0"/>
            <a:ext cx="6526213" cy="909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8435" name="Text Box 2">
            <a:extLst>
              <a:ext uri="{FF2B5EF4-FFF2-40B4-BE49-F238E27FC236}">
                <a16:creationId xmlns:a16="http://schemas.microsoft.com/office/drawing/2014/main" id="{6A89C256-F173-F363-5D0A-7B11521A388F}"/>
              </a:ext>
            </a:extLst>
          </p:cNvPr>
          <p:cNvSpPr txBox="1">
            <a:spLocks/>
          </p:cNvSpPr>
          <p:nvPr/>
        </p:nvSpPr>
        <p:spPr bwMode="auto">
          <a:xfrm>
            <a:off x="1194609" y="9161245"/>
            <a:ext cx="10613996"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b="0" i="0" u="none" strike="noStrike" dirty="0">
                <a:effectLst/>
                <a:latin typeface="+mn-lt"/>
              </a:rPr>
              <a:t>Franz Xaver </a:t>
            </a:r>
            <a:r>
              <a:rPr lang="cs-CZ" b="0" i="0" u="none" strike="noStrike" dirty="0" err="1">
                <a:effectLst/>
                <a:latin typeface="+mn-lt"/>
              </a:rPr>
              <a:t>Winterhalter</a:t>
            </a:r>
            <a:r>
              <a:rPr lang="cs-CZ" b="0" i="0" u="none" strike="noStrike" dirty="0">
                <a:effectLst/>
                <a:latin typeface="+mn-lt"/>
              </a:rPr>
              <a:t>, </a:t>
            </a:r>
            <a:r>
              <a:rPr lang="cs-CZ" b="0" i="1" u="none" strike="noStrike" dirty="0">
                <a:effectLst/>
                <a:latin typeface="+mn-lt"/>
              </a:rPr>
              <a:t>Ludvík Filip I., král francouzský</a:t>
            </a:r>
            <a:r>
              <a:rPr lang="cs-CZ" b="0" i="0" u="none" strike="noStrike" dirty="0">
                <a:effectLst/>
                <a:latin typeface="+mn-lt"/>
              </a:rPr>
              <a:t>, 1839, olej na plátně</a:t>
            </a:r>
            <a:endParaRPr lang="cs-CZ" altLang="cs-CZ" b="0" dirty="0">
              <a:latin typeface="+mn-lt"/>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a:extLst>
              <a:ext uri="{FF2B5EF4-FFF2-40B4-BE49-F238E27FC236}">
                <a16:creationId xmlns:a16="http://schemas.microsoft.com/office/drawing/2014/main" id="{F3B2354E-CE83-972D-79B2-1AF22998C0A5}"/>
              </a:ext>
            </a:extLst>
          </p:cNvPr>
          <p:cNvSpPr txBox="1">
            <a:spLocks/>
          </p:cNvSpPr>
          <p:nvPr/>
        </p:nvSpPr>
        <p:spPr bwMode="auto">
          <a:xfrm>
            <a:off x="1270000" y="6362700"/>
            <a:ext cx="104648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b="0" i="1">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rPr>
              <a:t>– GIOVANNI MORELLI</a:t>
            </a:r>
          </a:p>
        </p:txBody>
      </p:sp>
      <p:sp>
        <p:nvSpPr>
          <p:cNvPr id="3075" name="Text Box 2">
            <a:extLst>
              <a:ext uri="{FF2B5EF4-FFF2-40B4-BE49-F238E27FC236}">
                <a16:creationId xmlns:a16="http://schemas.microsoft.com/office/drawing/2014/main" id="{E938E32E-E139-5EE8-E4A7-58117E8EAA9B}"/>
              </a:ext>
            </a:extLst>
          </p:cNvPr>
          <p:cNvSpPr txBox="1">
            <a:spLocks/>
          </p:cNvSpPr>
          <p:nvPr/>
        </p:nvSpPr>
        <p:spPr bwMode="auto">
          <a:xfrm>
            <a:off x="1270000" y="3098800"/>
            <a:ext cx="1046480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sz="3800" b="0">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rPr>
              <a:t>“</a:t>
            </a:r>
            <a:r>
              <a:rPr lang="cs-CZ" altLang="cs-CZ" sz="3800" b="0" i="1">
                <a:latin typeface="Helvetica" pitchFamily="2" charset="0"/>
                <a:ea typeface="Helvetica" pitchFamily="2" charset="0"/>
                <a:cs typeface="Helvetica" pitchFamily="2" charset="0"/>
                <a:sym typeface="Helvetica" pitchFamily="2" charset="0"/>
              </a:rPr>
              <a:t>If you would like to understand …history… you should look carefully at portraits. In people’s faces there is always something of the history of their time to be read, if one knows how to read it.</a:t>
            </a:r>
            <a:r>
              <a:rPr lang="cs-CZ" altLang="cs-CZ" sz="3800" b="0">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rPr>
              <a:t>”</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86C2B042-397F-2D06-4CEB-26E4D5BFD8DB}"/>
              </a:ext>
            </a:extLst>
          </p:cNvPr>
          <p:cNvSpPr>
            <a:spLocks noGrp="1"/>
          </p:cNvSpPr>
          <p:nvPr>
            <p:ph type="title"/>
          </p:nvPr>
        </p:nvSpPr>
        <p:spPr>
          <a:xfrm>
            <a:off x="952500" y="254000"/>
            <a:ext cx="11099800" cy="1309688"/>
          </a:xfrm>
        </p:spPr>
        <p:txBody>
          <a:bodyPr/>
          <a:lstStyle/>
          <a:p>
            <a:r>
              <a:rPr lang="cs-CZ" sz="3600" b="1" i="0" u="none" strike="noStrike" dirty="0">
                <a:effectLst/>
              </a:rPr>
              <a:t>Období „stylizované neformálnosti“</a:t>
            </a:r>
            <a:br>
              <a:rPr lang="cs-CZ" sz="3600" dirty="0"/>
            </a:br>
            <a:r>
              <a:rPr lang="cs-CZ" sz="3600" b="0" i="0" u="none" strike="noStrike" dirty="0">
                <a:effectLst/>
                <a:latin typeface="-webkit-standard"/>
              </a:rPr>
              <a:t>(př. Anglie koncem 18. století)</a:t>
            </a:r>
            <a:endParaRPr lang="cs-CZ" altLang="cs-CZ" sz="13800" dirty="0"/>
          </a:p>
        </p:txBody>
      </p:sp>
      <p:pic>
        <p:nvPicPr>
          <p:cNvPr id="19459" name="Picture 3" descr="pasted-image.tiff">
            <a:extLst>
              <a:ext uri="{FF2B5EF4-FFF2-40B4-BE49-F238E27FC236}">
                <a16:creationId xmlns:a16="http://schemas.microsoft.com/office/drawing/2014/main" id="{BA46459A-B3B2-AAF8-23AA-CC408A19D65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9563" y="1538288"/>
            <a:ext cx="12385675" cy="727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9460" name="Obdélník 4">
            <a:extLst>
              <a:ext uri="{FF2B5EF4-FFF2-40B4-BE49-F238E27FC236}">
                <a16:creationId xmlns:a16="http://schemas.microsoft.com/office/drawing/2014/main" id="{D0E764E2-581F-999E-D35A-700F3517D713}"/>
              </a:ext>
            </a:extLst>
          </p:cNvPr>
          <p:cNvSpPr>
            <a:spLocks noChangeArrowheads="1"/>
          </p:cNvSpPr>
          <p:nvPr/>
        </p:nvSpPr>
        <p:spPr bwMode="auto">
          <a:xfrm>
            <a:off x="0" y="8909050"/>
            <a:ext cx="130048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lnSpc>
                <a:spcPct val="115000"/>
              </a:lnSpc>
            </a:pPr>
            <a:r>
              <a:rPr lang="cs-CZ" altLang="cs-CZ" b="0" dirty="0">
                <a:latin typeface="Helvetica" pitchFamily="2" charset="0"/>
                <a:ea typeface="Helvetica" pitchFamily="2" charset="0"/>
                <a:cs typeface="Helvetica" pitchFamily="2" charset="0"/>
                <a:sym typeface="Helvetica" pitchFamily="2" charset="0"/>
              </a:rPr>
              <a:t>Joseph </a:t>
            </a:r>
            <a:r>
              <a:rPr lang="cs-CZ" altLang="cs-CZ" b="0" dirty="0" err="1">
                <a:latin typeface="Helvetica" pitchFamily="2" charset="0"/>
                <a:ea typeface="Helvetica" pitchFamily="2" charset="0"/>
                <a:cs typeface="Helvetica" pitchFamily="2" charset="0"/>
                <a:sym typeface="Helvetica" pitchFamily="2" charset="0"/>
              </a:rPr>
              <a:t>Wright</a:t>
            </a:r>
            <a:r>
              <a:rPr lang="cs-CZ" altLang="cs-CZ" b="0" dirty="0">
                <a:latin typeface="Helvetica" pitchFamily="2" charset="0"/>
                <a:ea typeface="Helvetica" pitchFamily="2" charset="0"/>
                <a:cs typeface="Helvetica" pitchFamily="2" charset="0"/>
                <a:sym typeface="Helvetica" pitchFamily="2" charset="0"/>
              </a:rPr>
              <a:t> z Derby, </a:t>
            </a:r>
            <a:r>
              <a:rPr lang="cs-CZ" altLang="cs-CZ" b="0" i="1" dirty="0">
                <a:latin typeface="Helvetica" pitchFamily="2" charset="0"/>
                <a:ea typeface="Helvetica" pitchFamily="2" charset="0"/>
                <a:cs typeface="Helvetica" pitchFamily="2" charset="0"/>
                <a:sym typeface="Helvetica" pitchFamily="2" charset="0"/>
              </a:rPr>
              <a:t>Sir </a:t>
            </a:r>
            <a:r>
              <a:rPr lang="cs-CZ" altLang="cs-CZ" b="0" i="1" dirty="0" err="1">
                <a:latin typeface="Helvetica" pitchFamily="2" charset="0"/>
                <a:ea typeface="Helvetica" pitchFamily="2" charset="0"/>
                <a:cs typeface="Helvetica" pitchFamily="2" charset="0"/>
                <a:sym typeface="Helvetica" pitchFamily="2" charset="0"/>
              </a:rPr>
              <a:t>Brooke</a:t>
            </a:r>
            <a:r>
              <a:rPr lang="cs-CZ" altLang="cs-CZ" b="0" i="1" dirty="0">
                <a:latin typeface="Helvetica" pitchFamily="2" charset="0"/>
                <a:ea typeface="Helvetica" pitchFamily="2" charset="0"/>
                <a:cs typeface="Helvetica" pitchFamily="2" charset="0"/>
                <a:sym typeface="Helvetica" pitchFamily="2" charset="0"/>
              </a:rPr>
              <a:t> </a:t>
            </a:r>
            <a:r>
              <a:rPr lang="cs-CZ" altLang="cs-CZ" b="0" i="1" dirty="0" err="1">
                <a:latin typeface="Helvetica" pitchFamily="2" charset="0"/>
                <a:ea typeface="Helvetica" pitchFamily="2" charset="0"/>
                <a:cs typeface="Helvetica" pitchFamily="2" charset="0"/>
                <a:sym typeface="Helvetica" pitchFamily="2" charset="0"/>
              </a:rPr>
              <a:t>Boothby</a:t>
            </a:r>
            <a:r>
              <a:rPr lang="cs-CZ" altLang="cs-CZ" b="0" dirty="0">
                <a:latin typeface="Helvetica" pitchFamily="2" charset="0"/>
                <a:ea typeface="Helvetica" pitchFamily="2" charset="0"/>
                <a:cs typeface="Helvetica" pitchFamily="2" charset="0"/>
                <a:sym typeface="Helvetica" pitchFamily="2" charset="0"/>
              </a:rPr>
              <a:t>, 1781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a:extLst>
              <a:ext uri="{FF2B5EF4-FFF2-40B4-BE49-F238E27FC236}">
                <a16:creationId xmlns:a16="http://schemas.microsoft.com/office/drawing/2014/main" id="{D6A7274F-7D17-9F99-72C9-11A389489B09}"/>
              </a:ext>
            </a:extLst>
          </p:cNvPr>
          <p:cNvSpPr txBox="1">
            <a:spLocks/>
          </p:cNvSpPr>
          <p:nvPr/>
        </p:nvSpPr>
        <p:spPr bwMode="auto">
          <a:xfrm>
            <a:off x="768373" y="9173945"/>
            <a:ext cx="11466472"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dirty="0"/>
              <a:t>Thomas </a:t>
            </a:r>
            <a:r>
              <a:rPr lang="cs-CZ" altLang="cs-CZ" dirty="0" err="1"/>
              <a:t>Gainsborough</a:t>
            </a:r>
            <a:r>
              <a:rPr lang="cs-CZ" altLang="cs-CZ" dirty="0"/>
              <a:t>, </a:t>
            </a:r>
            <a:r>
              <a:rPr lang="cs-CZ" altLang="cs-CZ" i="1" dirty="0"/>
              <a:t>Portrét Anny Fordové (pozdější Mrs. </a:t>
            </a:r>
            <a:r>
              <a:rPr lang="cs-CZ" altLang="cs-CZ" i="1" dirty="0" err="1"/>
              <a:t>Thicknesse</a:t>
            </a:r>
            <a:r>
              <a:rPr lang="cs-CZ" altLang="cs-CZ" i="1" dirty="0"/>
              <a:t>)</a:t>
            </a:r>
            <a:r>
              <a:rPr lang="cs-CZ" altLang="cs-CZ" dirty="0"/>
              <a:t>, 1760</a:t>
            </a:r>
          </a:p>
        </p:txBody>
      </p:sp>
      <p:pic>
        <p:nvPicPr>
          <p:cNvPr id="20483" name="Picture 2" descr="pasted-image.tiff">
            <a:extLst>
              <a:ext uri="{FF2B5EF4-FFF2-40B4-BE49-F238E27FC236}">
                <a16:creationId xmlns:a16="http://schemas.microsoft.com/office/drawing/2014/main" id="{8E5700FE-8967-0324-4B34-1B87DDAFBEF9}"/>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648075" y="82550"/>
            <a:ext cx="6029325" cy="910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20484" name="Picture 3" descr="pasted-image.tiff">
            <a:extLst>
              <a:ext uri="{FF2B5EF4-FFF2-40B4-BE49-F238E27FC236}">
                <a16:creationId xmlns:a16="http://schemas.microsoft.com/office/drawing/2014/main" id="{7EC8A8C2-3A15-A5BA-3046-4A6E5EE2DA7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7725" y="620713"/>
            <a:ext cx="3573463" cy="449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a:extLst>
              <a:ext uri="{FF2B5EF4-FFF2-40B4-BE49-F238E27FC236}">
                <a16:creationId xmlns:a16="http://schemas.microsoft.com/office/drawing/2014/main" id="{BB8153AF-8B1C-E1CD-9E7E-2DF8077B1D87}"/>
              </a:ext>
            </a:extLst>
          </p:cNvPr>
          <p:cNvSpPr txBox="1">
            <a:spLocks/>
          </p:cNvSpPr>
          <p:nvPr/>
        </p:nvSpPr>
        <p:spPr bwMode="auto">
          <a:xfrm>
            <a:off x="-74613" y="9313645"/>
            <a:ext cx="13154026"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dirty="0"/>
              <a:t>Brian Organ, </a:t>
            </a:r>
            <a:r>
              <a:rPr lang="cs-CZ" altLang="cs-CZ" i="1" dirty="0"/>
              <a:t>Portrét Lady Diany</a:t>
            </a:r>
            <a:r>
              <a:rPr lang="cs-CZ" altLang="cs-CZ" dirty="0"/>
              <a:t>, 1982, fotografie, Národní portrétní galerie, Londýn</a:t>
            </a:r>
          </a:p>
        </p:txBody>
      </p:sp>
      <p:pic>
        <p:nvPicPr>
          <p:cNvPr id="21507" name="Picture 2" descr="pasted-image.tiff">
            <a:extLst>
              <a:ext uri="{FF2B5EF4-FFF2-40B4-BE49-F238E27FC236}">
                <a16:creationId xmlns:a16="http://schemas.microsoft.com/office/drawing/2014/main" id="{8CFF94F1-5611-9E46-4F2B-73DFDD5D1E3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478213" y="461963"/>
            <a:ext cx="6300787" cy="882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05C1181F-290B-761E-4DE5-61DBA4151925}"/>
              </a:ext>
            </a:extLst>
          </p:cNvPr>
          <p:cNvSpPr>
            <a:spLocks noGrp="1" noChangeArrowheads="1"/>
          </p:cNvSpPr>
          <p:nvPr>
            <p:ph type="title"/>
          </p:nvPr>
        </p:nvSpPr>
        <p:spPr>
          <a:xfrm>
            <a:off x="12700" y="0"/>
            <a:ext cx="12979400" cy="1139825"/>
          </a:xfrm>
        </p:spPr>
        <p:txBody>
          <a:bodyPr/>
          <a:lstStyle/>
          <a:p>
            <a:pPr defTabSz="460375" eaLnBrk="1"/>
            <a:r>
              <a:rPr lang="cs-CZ" sz="4400" b="1" i="0" u="none" strike="noStrike" dirty="0">
                <a:effectLst/>
                <a:latin typeface="-webkit-standard"/>
              </a:rPr>
              <a:t>19. STOLETÍ – FOTOGRAFICKÉ STUDIOVÉ PORTRÉTY</a:t>
            </a:r>
            <a:endParaRPr lang="cs-CZ" altLang="cs-CZ" sz="19900" b="1" dirty="0"/>
          </a:p>
        </p:txBody>
      </p:sp>
      <p:sp>
        <p:nvSpPr>
          <p:cNvPr id="22531" name="Rectangle 2">
            <a:extLst>
              <a:ext uri="{FF2B5EF4-FFF2-40B4-BE49-F238E27FC236}">
                <a16:creationId xmlns:a16="http://schemas.microsoft.com/office/drawing/2014/main" id="{FF059307-31F7-5CBD-D938-DEF2BAD46022}"/>
              </a:ext>
            </a:extLst>
          </p:cNvPr>
          <p:cNvSpPr>
            <a:spLocks noGrp="1" noChangeArrowheads="1"/>
          </p:cNvSpPr>
          <p:nvPr>
            <p:ph type="body" sz="half" idx="1"/>
          </p:nvPr>
        </p:nvSpPr>
        <p:spPr>
          <a:xfrm>
            <a:off x="304800" y="1574800"/>
            <a:ext cx="5334000" cy="6286500"/>
          </a:xfrm>
        </p:spPr>
        <p:txBody>
          <a:bodyPr/>
          <a:lstStyle/>
          <a:p>
            <a:pPr marL="500063" indent="-344488" defTabSz="314325" eaLnBrk="1">
              <a:lnSpc>
                <a:spcPct val="115000"/>
              </a:lnSpc>
              <a:spcBef>
                <a:spcPct val="0"/>
              </a:spcBef>
              <a:buClrTx/>
            </a:pPr>
            <a:r>
              <a:rPr lang="cs-CZ" sz="2400" i="0" u="none" strike="noStrike" dirty="0">
                <a:effectLst/>
              </a:rPr>
              <a:t>Éra portrétu ve fotografickém studiu:</a:t>
            </a:r>
          </a:p>
          <a:p>
            <a:pPr marL="944563" lvl="1" indent="-344488" defTabSz="314325" eaLnBrk="1">
              <a:lnSpc>
                <a:spcPct val="115000"/>
              </a:lnSpc>
              <a:spcBef>
                <a:spcPct val="0"/>
              </a:spcBef>
              <a:buClrTx/>
            </a:pPr>
            <a:r>
              <a:rPr lang="cs-CZ" sz="2400" b="1" dirty="0"/>
              <a:t>k</a:t>
            </a:r>
            <a:r>
              <a:rPr lang="cs-CZ" sz="2400" b="1" i="0" u="none" strike="noStrike" dirty="0">
                <a:effectLst/>
              </a:rPr>
              <a:t>onvence</a:t>
            </a:r>
            <a:r>
              <a:rPr lang="cs-CZ" sz="2400" b="0" i="0" u="none" strike="noStrike" dirty="0">
                <a:effectLst/>
              </a:rPr>
              <a:t> přežily, ale některé z nich byly </a:t>
            </a:r>
            <a:r>
              <a:rPr lang="cs-CZ" sz="2400" i="0" u="none" strike="noStrike" dirty="0">
                <a:effectLst/>
              </a:rPr>
              <a:t>zdemokratizovány</a:t>
            </a:r>
            <a:endParaRPr lang="cs-CZ" sz="2400" dirty="0"/>
          </a:p>
          <a:p>
            <a:pPr marL="944563" lvl="1" indent="-344488" defTabSz="314325" eaLnBrk="1">
              <a:lnSpc>
                <a:spcPct val="115000"/>
              </a:lnSpc>
              <a:spcBef>
                <a:spcPct val="0"/>
              </a:spcBef>
              <a:buClrTx/>
            </a:pPr>
            <a:r>
              <a:rPr lang="cs-CZ" sz="2400" dirty="0"/>
              <a:t>d</a:t>
            </a:r>
            <a:r>
              <a:rPr lang="cs-CZ" sz="2400" b="1" i="0" u="none" strike="noStrike" dirty="0">
                <a:effectLst/>
              </a:rPr>
              <a:t>očasná imunita vůči realitě</a:t>
            </a:r>
            <a:endParaRPr lang="cs-CZ" sz="2400" dirty="0"/>
          </a:p>
          <a:p>
            <a:pPr marL="1389063" lvl="2" indent="-344488" defTabSz="314325" eaLnBrk="1">
              <a:lnSpc>
                <a:spcPct val="115000"/>
              </a:lnSpc>
              <a:spcBef>
                <a:spcPct val="0"/>
              </a:spcBef>
              <a:buClrTx/>
            </a:pPr>
            <a:r>
              <a:rPr lang="cs-CZ" sz="2400" b="0" dirty="0"/>
              <a:t>s</a:t>
            </a:r>
            <a:r>
              <a:rPr lang="cs-CZ" sz="2400" i="0" u="none" strike="noStrike" dirty="0">
                <a:effectLst/>
              </a:rPr>
              <a:t>ociální realita / sociální iluze</a:t>
            </a:r>
          </a:p>
          <a:p>
            <a:pPr marL="1389063" lvl="2" indent="-344488" defTabSz="314325" eaLnBrk="1">
              <a:lnSpc>
                <a:spcPct val="115000"/>
              </a:lnSpc>
              <a:spcBef>
                <a:spcPct val="0"/>
              </a:spcBef>
              <a:buClrTx/>
            </a:pPr>
            <a:r>
              <a:rPr lang="cs-CZ" sz="2400" dirty="0"/>
              <a:t>b</a:t>
            </a:r>
            <a:r>
              <a:rPr lang="cs-CZ" sz="2400" i="0" u="none" strike="noStrike" dirty="0">
                <a:effectLst/>
              </a:rPr>
              <a:t>ěžný život / speciální příležitost, performance</a:t>
            </a:r>
          </a:p>
          <a:p>
            <a:pPr marL="500063" indent="-344488" defTabSz="314325" eaLnBrk="1">
              <a:lnSpc>
                <a:spcPct val="115000"/>
              </a:lnSpc>
              <a:spcBef>
                <a:spcPct val="0"/>
              </a:spcBef>
              <a:buClrTx/>
            </a:pPr>
            <a:r>
              <a:rPr lang="cs-CZ" sz="2400" b="0" i="0" u="none" strike="noStrike" dirty="0">
                <a:effectLst/>
              </a:rPr>
              <a:t>Portréty jsou </a:t>
            </a:r>
            <a:r>
              <a:rPr lang="cs-CZ" sz="2400" b="1" i="0" u="none" strike="noStrike" dirty="0">
                <a:effectLst/>
              </a:rPr>
              <a:t>dokladem historie měnících se představ, nadějí a mentalit</a:t>
            </a:r>
            <a:r>
              <a:rPr lang="cs-CZ" sz="2400" b="0" i="0" u="none" strike="noStrike" dirty="0">
                <a:effectLst/>
              </a:rPr>
              <a:t>!</a:t>
            </a:r>
            <a:br>
              <a:rPr lang="cs-CZ" sz="2400" dirty="0"/>
            </a:br>
            <a:r>
              <a:rPr lang="cs-CZ" sz="2400" b="0" i="0" dirty="0">
                <a:effectLst/>
                <a:hlinkClick r:id="rId2">
                  <a:extLst>
                    <a:ext uri="{A12FA001-AC4F-418D-AE19-62706E023703}">
                      <ahyp:hlinkClr xmlns:ahyp="http://schemas.microsoft.com/office/drawing/2018/hyperlinkcolor" val="tx"/>
                    </a:ext>
                  </a:extLst>
                </a:hlinkClick>
              </a:rPr>
              <a:t>http://www.seidel.cz/cz/museum_fotoatelier_seidel_cesky_krumlov/</a:t>
            </a:r>
            <a:endParaRPr lang="cs-CZ" altLang="cs-CZ" sz="4000" b="1" dirty="0">
              <a:ea typeface="Helvetica" pitchFamily="2" charset="0"/>
              <a:cs typeface="Helvetica" pitchFamily="2" charset="0"/>
              <a:sym typeface="Helvetica" pitchFamily="2" charset="0"/>
            </a:endParaRPr>
          </a:p>
        </p:txBody>
      </p:sp>
      <p:pic>
        <p:nvPicPr>
          <p:cNvPr id="22532" name="Picture 3" descr="pasted-image.tiff">
            <a:extLst>
              <a:ext uri="{FF2B5EF4-FFF2-40B4-BE49-F238E27FC236}">
                <a16:creationId xmlns:a16="http://schemas.microsoft.com/office/drawing/2014/main" id="{639D96A1-2615-5EAB-D17D-A0B1C11D5100}"/>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789613" y="2520950"/>
            <a:ext cx="6859587" cy="471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2533" name="Text Box 4">
            <a:extLst>
              <a:ext uri="{FF2B5EF4-FFF2-40B4-BE49-F238E27FC236}">
                <a16:creationId xmlns:a16="http://schemas.microsoft.com/office/drawing/2014/main" id="{A7ACFE81-C1A5-28D9-7C6E-21EEDBF655A1}"/>
              </a:ext>
            </a:extLst>
          </p:cNvPr>
          <p:cNvSpPr txBox="1">
            <a:spLocks/>
          </p:cNvSpPr>
          <p:nvPr/>
        </p:nvSpPr>
        <p:spPr bwMode="auto">
          <a:xfrm>
            <a:off x="4315918" y="9199345"/>
            <a:ext cx="4371389"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b="0" i="1" dirty="0"/>
              <a:t>Fotografické studio z 19. století</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descr="pasted-image.tiff">
            <a:extLst>
              <a:ext uri="{FF2B5EF4-FFF2-40B4-BE49-F238E27FC236}">
                <a16:creationId xmlns:a16="http://schemas.microsoft.com/office/drawing/2014/main" id="{0EF5E505-81FB-D451-37AC-48B5EC196D09}"/>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913563" y="606425"/>
            <a:ext cx="5334000" cy="834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3555" name="Rectangle 2">
            <a:extLst>
              <a:ext uri="{FF2B5EF4-FFF2-40B4-BE49-F238E27FC236}">
                <a16:creationId xmlns:a16="http://schemas.microsoft.com/office/drawing/2014/main" id="{7A52EBE9-43A0-1FD7-15DB-9EB6474E08B0}"/>
              </a:ext>
            </a:extLst>
          </p:cNvPr>
          <p:cNvSpPr>
            <a:spLocks noGrp="1" noChangeArrowheads="1"/>
          </p:cNvSpPr>
          <p:nvPr>
            <p:ph type="title"/>
          </p:nvPr>
        </p:nvSpPr>
        <p:spPr>
          <a:xfrm>
            <a:off x="952500" y="-12700"/>
            <a:ext cx="11099800" cy="1071563"/>
          </a:xfrm>
        </p:spPr>
        <p:txBody>
          <a:bodyPr/>
          <a:lstStyle/>
          <a:p>
            <a:pPr eaLnBrk="1"/>
            <a:r>
              <a:rPr lang="cs-CZ" altLang="cs-CZ" sz="6000" dirty="0"/>
              <a:t>Zobrazení vládců</a:t>
            </a:r>
          </a:p>
        </p:txBody>
      </p:sp>
      <p:sp>
        <p:nvSpPr>
          <p:cNvPr id="23556" name="Rectangle 3">
            <a:extLst>
              <a:ext uri="{FF2B5EF4-FFF2-40B4-BE49-F238E27FC236}">
                <a16:creationId xmlns:a16="http://schemas.microsoft.com/office/drawing/2014/main" id="{ACA75383-92F3-1E5A-A589-D4FFC0F96A81}"/>
              </a:ext>
            </a:extLst>
          </p:cNvPr>
          <p:cNvSpPr>
            <a:spLocks noGrp="1" noChangeArrowheads="1"/>
          </p:cNvSpPr>
          <p:nvPr>
            <p:ph type="body" sz="half" idx="1"/>
          </p:nvPr>
        </p:nvSpPr>
        <p:spPr>
          <a:xfrm>
            <a:off x="571500" y="1733550"/>
            <a:ext cx="5930900" cy="7219950"/>
          </a:xfrm>
        </p:spPr>
        <p:txBody>
          <a:bodyPr/>
          <a:lstStyle/>
          <a:p>
            <a:pPr algn="l">
              <a:spcBef>
                <a:spcPts val="1200"/>
              </a:spcBef>
            </a:pPr>
            <a:r>
              <a:rPr lang="cs-CZ" sz="1800" b="1" i="0" u="none" strike="noStrike" dirty="0">
                <a:effectLst/>
              </a:rPr>
              <a:t>Římská říše:</a:t>
            </a:r>
          </a:p>
          <a:p>
            <a:pPr lvl="1">
              <a:spcBef>
                <a:spcPts val="1200"/>
              </a:spcBef>
            </a:pPr>
            <a:r>
              <a:rPr lang="cs-CZ" sz="1800" b="1" i="0" u="none" strike="noStrike" dirty="0">
                <a:effectLst/>
              </a:rPr>
              <a:t>standardizovaná forma vizuálního jazyka</a:t>
            </a:r>
            <a:endParaRPr lang="cs-CZ" sz="1800" dirty="0"/>
          </a:p>
          <a:p>
            <a:pPr lvl="1">
              <a:spcBef>
                <a:spcPts val="1200"/>
              </a:spcBef>
            </a:pPr>
            <a:r>
              <a:rPr lang="cs-CZ" sz="1800" b="1" dirty="0"/>
              <a:t>t</a:t>
            </a:r>
            <a:r>
              <a:rPr lang="cs-CZ" sz="1800" b="1" i="0" u="none" strike="noStrike" dirty="0">
                <a:effectLst/>
              </a:rPr>
              <a:t>zv. </a:t>
            </a:r>
            <a:r>
              <a:rPr lang="cs-CZ" sz="1800" b="1" dirty="0"/>
              <a:t>t</a:t>
            </a:r>
            <a:r>
              <a:rPr lang="cs-CZ" sz="1800" b="1" i="0" u="none" strike="noStrike" dirty="0">
                <a:effectLst/>
              </a:rPr>
              <a:t>riumfální styl a ikonografie triumfu</a:t>
            </a:r>
            <a:endParaRPr lang="cs-CZ" sz="1800" dirty="0"/>
          </a:p>
          <a:p>
            <a:pPr lvl="2">
              <a:spcBef>
                <a:spcPts val="1200"/>
              </a:spcBef>
            </a:pPr>
            <a:r>
              <a:rPr lang="cs-CZ" sz="1800" b="1" dirty="0"/>
              <a:t>s</a:t>
            </a:r>
            <a:r>
              <a:rPr lang="cs-CZ" sz="1800" b="1" i="0" u="none" strike="noStrike" dirty="0">
                <a:effectLst/>
              </a:rPr>
              <a:t>ymboly:</a:t>
            </a:r>
            <a:r>
              <a:rPr lang="cs-CZ" sz="1800" b="0" i="0" u="none" strike="noStrike" dirty="0">
                <a:effectLst/>
              </a:rPr>
              <a:t> sloupy, oblouky, vavřínové věnce, trofeje, zajatci</a:t>
            </a:r>
          </a:p>
          <a:p>
            <a:pPr lvl="2">
              <a:spcBef>
                <a:spcPts val="1200"/>
              </a:spcBef>
            </a:pPr>
            <a:r>
              <a:rPr lang="cs-CZ" sz="1800" b="1" dirty="0"/>
              <a:t>p</a:t>
            </a:r>
            <a:r>
              <a:rPr lang="cs-CZ" sz="1800" b="1" i="0" u="none" strike="noStrike" dirty="0">
                <a:effectLst/>
              </a:rPr>
              <a:t>ersonifikace:</a:t>
            </a:r>
            <a:r>
              <a:rPr lang="cs-CZ" sz="1800" b="0" i="0" u="none" strike="noStrike" dirty="0">
                <a:effectLst/>
              </a:rPr>
              <a:t> vítězství (okřídlená žena) nebo sláva (figura s trumpetou)</a:t>
            </a:r>
          </a:p>
          <a:p>
            <a:pPr lvl="2">
              <a:spcBef>
                <a:spcPts val="1200"/>
              </a:spcBef>
            </a:pPr>
            <a:r>
              <a:rPr lang="cs-CZ" sz="1800" b="1" dirty="0"/>
              <a:t>m</a:t>
            </a:r>
            <a:r>
              <a:rPr lang="cs-CZ" sz="1800" b="1" i="0" u="none" strike="noStrike" dirty="0">
                <a:effectLst/>
              </a:rPr>
              <a:t>onumentálnost</a:t>
            </a:r>
            <a:endParaRPr lang="cs-CZ" sz="1800" dirty="0"/>
          </a:p>
          <a:p>
            <a:pPr lvl="3">
              <a:spcBef>
                <a:spcPts val="1200"/>
              </a:spcBef>
            </a:pPr>
            <a:r>
              <a:rPr lang="cs-CZ" sz="1100" b="1" i="1" u="none" strike="noStrike" dirty="0">
                <a:effectLst/>
                <a:latin typeface="Arial" panose="020B0604020202020204" pitchFamily="34" charset="0"/>
              </a:rPr>
              <a:t>Kolosální socha císaře Konstantina I. Velikého</a:t>
            </a:r>
          </a:p>
          <a:p>
            <a:pPr lvl="3">
              <a:spcBef>
                <a:spcPts val="1200"/>
              </a:spcBef>
            </a:pPr>
            <a:r>
              <a:rPr lang="cs-CZ" sz="1800" b="0" i="0" u="none" strike="noStrike" dirty="0">
                <a:effectLst/>
              </a:rPr>
              <a:t>jezdecké sochy</a:t>
            </a:r>
          </a:p>
          <a:p>
            <a:pPr algn="l">
              <a:spcBef>
                <a:spcPts val="1200"/>
              </a:spcBef>
            </a:pPr>
            <a:r>
              <a:rPr lang="cs-CZ" sz="1800" b="1" i="0" u="none" strike="noStrike" dirty="0">
                <a:effectLst/>
              </a:rPr>
              <a:t>Obraz – realita/idealiza</a:t>
            </a:r>
            <a:r>
              <a:rPr lang="cs-CZ" sz="1800" b="1" dirty="0"/>
              <a:t>ce</a:t>
            </a:r>
            <a:r>
              <a:rPr lang="cs-CZ" sz="1800" b="1" i="0" u="none" strike="noStrike" dirty="0">
                <a:effectLst/>
              </a:rPr>
              <a:t>:</a:t>
            </a:r>
            <a:endParaRPr lang="cs-CZ" sz="1800" b="0" i="0" u="none" strike="noStrike" dirty="0">
              <a:effectLst/>
            </a:endParaRPr>
          </a:p>
          <a:p>
            <a:pPr lvl="1">
              <a:spcBef>
                <a:spcPts val="1200"/>
              </a:spcBef>
              <a:buFont typeface="Arial" panose="020B0604020202020204" pitchFamily="34" charset="0"/>
              <a:buChar char="•"/>
            </a:pPr>
            <a:r>
              <a:rPr lang="cs-CZ" sz="1800" b="0" i="0" u="none" strike="noStrike" dirty="0">
                <a:effectLst/>
              </a:rPr>
              <a:t>Obrazy svatých a světic</a:t>
            </a:r>
          </a:p>
          <a:p>
            <a:pPr lvl="1">
              <a:spcBef>
                <a:spcPts val="1200"/>
              </a:spcBef>
              <a:buFont typeface="Arial" panose="020B0604020202020204" pitchFamily="34" charset="0"/>
              <a:buChar char="•"/>
            </a:pPr>
            <a:r>
              <a:rPr lang="cs-CZ" sz="1800" b="0" i="0" u="none" strike="noStrike" dirty="0">
                <a:effectLst/>
              </a:rPr>
              <a:t>Obrazy anglických královen, 16.–17. století, Anglie</a:t>
            </a:r>
          </a:p>
          <a:p>
            <a:pPr algn="l">
              <a:spcBef>
                <a:spcPts val="1200"/>
              </a:spcBef>
            </a:pPr>
            <a:r>
              <a:rPr lang="cs-CZ" sz="1800" b="1" i="0" u="none" strike="noStrike" dirty="0">
                <a:effectLst/>
              </a:rPr>
              <a:t>Hromadná výroba</a:t>
            </a:r>
            <a:endParaRPr lang="cs-CZ" sz="1800" dirty="0"/>
          </a:p>
          <a:p>
            <a:pPr algn="l">
              <a:spcBef>
                <a:spcPts val="1200"/>
              </a:spcBef>
            </a:pPr>
            <a:r>
              <a:rPr lang="cs-CZ" sz="1800" b="1" i="0" u="none" strike="noStrike" dirty="0">
                <a:effectLst/>
              </a:rPr>
              <a:t>Reformace</a:t>
            </a:r>
            <a:endParaRPr lang="cs-CZ" sz="1800" dirty="0"/>
          </a:p>
          <a:p>
            <a:pPr algn="l">
              <a:spcBef>
                <a:spcPts val="1200"/>
              </a:spcBef>
            </a:pPr>
            <a:r>
              <a:rPr lang="cs-CZ" sz="1800" b="1" i="0" u="none" strike="noStrike" dirty="0">
                <a:effectLst/>
              </a:rPr>
              <a:t>Veřejné/Soukromé obrazy </a:t>
            </a:r>
          </a:p>
          <a:p>
            <a:pPr lvl="1">
              <a:spcBef>
                <a:spcPts val="1200"/>
              </a:spcBef>
            </a:pPr>
            <a:r>
              <a:rPr lang="cs-CZ" sz="1800" dirty="0"/>
              <a:t>s</a:t>
            </a:r>
            <a:r>
              <a:rPr lang="cs-CZ" sz="1800" b="0" i="0" u="none" strike="noStrike" dirty="0">
                <a:effectLst/>
              </a:rPr>
              <a:t>tylizace (korunovační roucho / běžné oblečení), </a:t>
            </a:r>
            <a:r>
              <a:rPr lang="cs-CZ" sz="1800" b="1" i="0" u="none" strike="noStrike" dirty="0">
                <a:effectLst/>
              </a:rPr>
              <a:t>idealizované Já</a:t>
            </a:r>
            <a:endParaRPr lang="cs-CZ" sz="1800" b="0" i="0" u="none" strike="noStrike" dirty="0">
              <a:effectLst/>
            </a:endParaRPr>
          </a:p>
        </p:txBody>
      </p:sp>
      <p:sp>
        <p:nvSpPr>
          <p:cNvPr id="23557" name="Text Box 4">
            <a:extLst>
              <a:ext uri="{FF2B5EF4-FFF2-40B4-BE49-F238E27FC236}">
                <a16:creationId xmlns:a16="http://schemas.microsoft.com/office/drawing/2014/main" id="{7C3EA7B9-EFCD-991E-A251-E859B37617EA}"/>
              </a:ext>
            </a:extLst>
          </p:cNvPr>
          <p:cNvSpPr txBox="1">
            <a:spLocks/>
          </p:cNvSpPr>
          <p:nvPr/>
        </p:nvSpPr>
        <p:spPr bwMode="auto">
          <a:xfrm>
            <a:off x="1235075" y="9298602"/>
            <a:ext cx="11099800" cy="335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50800" tIns="50800" rIns="50800" bIns="50800" anchor="ctr">
            <a:spAutoFit/>
          </a:bodyPr>
          <a:lstStyle>
            <a:lvl1pPr marL="452438" indent="-227013">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lnSpc>
                <a:spcPct val="115000"/>
              </a:lnSpc>
            </a:pPr>
            <a:r>
              <a:rPr lang="cs-CZ" sz="1400" i="0" u="none" strike="noStrike" dirty="0">
                <a:effectLst/>
                <a:latin typeface="+mn-lt"/>
              </a:rPr>
              <a:t>Anonym, </a:t>
            </a:r>
            <a:r>
              <a:rPr lang="cs-CZ" sz="1400" i="1" u="none" strike="noStrike" dirty="0">
                <a:effectLst/>
                <a:latin typeface="+mn-lt"/>
              </a:rPr>
              <a:t>Augustus z </a:t>
            </a:r>
            <a:r>
              <a:rPr lang="cs-CZ" sz="1400" i="1" u="none" strike="noStrike" dirty="0" err="1">
                <a:effectLst/>
                <a:latin typeface="+mn-lt"/>
              </a:rPr>
              <a:t>Primaporty</a:t>
            </a:r>
            <a:r>
              <a:rPr lang="cs-CZ" sz="1400" i="0" u="none" strike="noStrike" dirty="0">
                <a:effectLst/>
                <a:latin typeface="+mn-lt"/>
              </a:rPr>
              <a:t>, kámen, Vatikánské muzeum, Řím</a:t>
            </a:r>
            <a:endParaRPr lang="cs-CZ" altLang="cs-CZ" sz="1800" dirty="0">
              <a:latin typeface="+mn-lt"/>
              <a:ea typeface="Helvetica" pitchFamily="2" charset="0"/>
              <a:cs typeface="Helvetica" pitchFamily="2" charset="0"/>
              <a:sym typeface="Helvetica" pitchFamily="2" charset="0"/>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descr="pasted-image.tiff">
            <a:extLst>
              <a:ext uri="{FF2B5EF4-FFF2-40B4-BE49-F238E27FC236}">
                <a16:creationId xmlns:a16="http://schemas.microsoft.com/office/drawing/2014/main" id="{A355097B-E872-D39D-B0FA-446E9DB0FD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349625" y="0"/>
            <a:ext cx="6303963"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descr="pasted-image.tiff">
            <a:extLst>
              <a:ext uri="{FF2B5EF4-FFF2-40B4-BE49-F238E27FC236}">
                <a16:creationId xmlns:a16="http://schemas.microsoft.com/office/drawing/2014/main" id="{DE624E31-F496-DD22-6C9D-083D306DB80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968375"/>
            <a:ext cx="13004800" cy="799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5603" name="Text Box 2">
            <a:extLst>
              <a:ext uri="{FF2B5EF4-FFF2-40B4-BE49-F238E27FC236}">
                <a16:creationId xmlns:a16="http://schemas.microsoft.com/office/drawing/2014/main" id="{54AD5DE9-C03C-E526-F849-75C5CE521F65}"/>
              </a:ext>
            </a:extLst>
          </p:cNvPr>
          <p:cNvSpPr txBox="1">
            <a:spLocks/>
          </p:cNvSpPr>
          <p:nvPr/>
        </p:nvSpPr>
        <p:spPr bwMode="auto">
          <a:xfrm>
            <a:off x="2125663" y="9097745"/>
            <a:ext cx="8543814"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lvl="3">
              <a:spcBef>
                <a:spcPts val="1200"/>
              </a:spcBef>
            </a:pPr>
            <a:r>
              <a:rPr lang="cs-CZ" sz="2400" b="0" i="1" u="none" strike="noStrike" dirty="0">
                <a:effectLst/>
                <a:latin typeface="Arial" panose="020B0604020202020204" pitchFamily="34" charset="0"/>
              </a:rPr>
              <a:t>Kolosální socha císaře Konstantina I. Velikého, </a:t>
            </a:r>
            <a:r>
              <a:rPr lang="cs-CZ" sz="2400" b="0" u="none" strike="noStrike" dirty="0">
                <a:effectLst/>
                <a:latin typeface="Arial" panose="020B0604020202020204" pitchFamily="34" charset="0"/>
              </a:rPr>
              <a:t>Řím</a:t>
            </a:r>
          </a:p>
        </p:txBody>
      </p:sp>
      <p:pic>
        <p:nvPicPr>
          <p:cNvPr id="2" name="Obrázek 1">
            <a:extLst>
              <a:ext uri="{FF2B5EF4-FFF2-40B4-BE49-F238E27FC236}">
                <a16:creationId xmlns:a16="http://schemas.microsoft.com/office/drawing/2014/main" id="{A64638DD-9BAD-C93A-131F-9211505CE5F5}"/>
              </a:ext>
            </a:extLst>
          </p:cNvPr>
          <p:cNvPicPr>
            <a:picLocks noChangeAspect="1"/>
          </p:cNvPicPr>
          <p:nvPr/>
        </p:nvPicPr>
        <p:blipFill>
          <a:blip r:embed="rId3"/>
          <a:stretch>
            <a:fillRect/>
          </a:stretch>
        </p:blipFill>
        <p:spPr>
          <a:xfrm>
            <a:off x="9829800" y="0"/>
            <a:ext cx="3175000" cy="5638800"/>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id="{226A258D-B63E-5173-3312-BFDC53F47FAB}"/>
              </a:ext>
            </a:extLst>
          </p:cNvPr>
          <p:cNvSpPr>
            <a:spLocks noGrp="1" noChangeArrowheads="1"/>
          </p:cNvSpPr>
          <p:nvPr>
            <p:ph type="title"/>
          </p:nvPr>
        </p:nvSpPr>
        <p:spPr>
          <a:xfrm>
            <a:off x="952500" y="38100"/>
            <a:ext cx="11099800" cy="1265238"/>
          </a:xfrm>
        </p:spPr>
        <p:txBody>
          <a:bodyPr/>
          <a:lstStyle/>
          <a:p>
            <a:pPr eaLnBrk="1"/>
            <a:r>
              <a:rPr lang="cs-CZ" altLang="cs-CZ" sz="6000" dirty="0"/>
              <a:t>Jezdecké sochy</a:t>
            </a:r>
          </a:p>
        </p:txBody>
      </p:sp>
      <p:sp>
        <p:nvSpPr>
          <p:cNvPr id="26627" name="Rectangle 2">
            <a:extLst>
              <a:ext uri="{FF2B5EF4-FFF2-40B4-BE49-F238E27FC236}">
                <a16:creationId xmlns:a16="http://schemas.microsoft.com/office/drawing/2014/main" id="{7CDBFAAF-48A1-2271-29B6-8A7A39ACDDD0}"/>
              </a:ext>
            </a:extLst>
          </p:cNvPr>
          <p:cNvSpPr>
            <a:spLocks noGrp="1" noChangeArrowheads="1"/>
          </p:cNvSpPr>
          <p:nvPr>
            <p:ph type="body" sz="half" idx="1"/>
          </p:nvPr>
        </p:nvSpPr>
        <p:spPr>
          <a:xfrm>
            <a:off x="520700" y="1930400"/>
            <a:ext cx="5334000" cy="6286500"/>
          </a:xfrm>
        </p:spPr>
        <p:txBody>
          <a:bodyPr/>
          <a:lstStyle/>
          <a:p>
            <a:endParaRPr lang="cs-CZ" sz="1600" dirty="0"/>
          </a:p>
          <a:p>
            <a:pPr>
              <a:spcBef>
                <a:spcPts val="1200"/>
              </a:spcBef>
            </a:pPr>
            <a:r>
              <a:rPr lang="cs-CZ" sz="2800" b="1" dirty="0"/>
              <a:t>Metafora vlády </a:t>
            </a:r>
            <a:r>
              <a:rPr lang="cs-CZ" sz="2800" dirty="0"/>
              <a:t>jako</a:t>
            </a:r>
            <a:r>
              <a:rPr lang="cs-CZ" sz="2800" b="1" dirty="0"/>
              <a:t> jízdy na koni</a:t>
            </a:r>
          </a:p>
          <a:p>
            <a:pPr lvl="1">
              <a:spcBef>
                <a:spcPts val="1200"/>
              </a:spcBef>
            </a:pPr>
            <a:r>
              <a:rPr lang="cs-CZ" sz="2800" i="1" dirty="0"/>
              <a:t>Jezdecká socha Marka Aurelia</a:t>
            </a:r>
            <a:r>
              <a:rPr lang="cs-CZ" sz="2800" dirty="0"/>
              <a:t>, Kapitolská muzea, Řím</a:t>
            </a:r>
          </a:p>
          <a:p>
            <a:pPr>
              <a:spcBef>
                <a:spcPts val="1200"/>
              </a:spcBef>
            </a:pPr>
            <a:r>
              <a:rPr lang="cs-CZ" sz="2800" b="1" dirty="0"/>
              <a:t>Antika</a:t>
            </a:r>
          </a:p>
          <a:p>
            <a:pPr>
              <a:spcBef>
                <a:spcPts val="1200"/>
              </a:spcBef>
            </a:pPr>
            <a:r>
              <a:rPr lang="cs-CZ" sz="2800" b="1" dirty="0"/>
              <a:t>Renesance:</a:t>
            </a:r>
          </a:p>
          <a:p>
            <a:pPr lvl="1">
              <a:spcBef>
                <a:spcPts val="1200"/>
              </a:spcBef>
            </a:pPr>
            <a:r>
              <a:rPr lang="cs-CZ" sz="2800" dirty="0"/>
              <a:t>obnova antiky a klasické tradice</a:t>
            </a:r>
          </a:p>
          <a:p>
            <a:pPr lvl="1">
              <a:spcBef>
                <a:spcPts val="1200"/>
              </a:spcBef>
            </a:pPr>
            <a:r>
              <a:rPr lang="cs-CZ" sz="2800" dirty="0"/>
              <a:t>od 16. století se antické motivy šíří po celé Evropě</a:t>
            </a:r>
          </a:p>
          <a:p>
            <a:pPr lvl="1">
              <a:spcBef>
                <a:spcPts val="1200"/>
              </a:spcBef>
            </a:pPr>
            <a:r>
              <a:rPr lang="cs-CZ" sz="2800" dirty="0"/>
              <a:t>personifikace rebelie, povstání, soupeřících zemí…</a:t>
            </a:r>
          </a:p>
        </p:txBody>
      </p:sp>
      <p:pic>
        <p:nvPicPr>
          <p:cNvPr id="26628" name="Picture 3" descr="pasted-image.tiff">
            <a:extLst>
              <a:ext uri="{FF2B5EF4-FFF2-40B4-BE49-F238E27FC236}">
                <a16:creationId xmlns:a16="http://schemas.microsoft.com/office/drawing/2014/main" id="{71FCC8CA-5CD9-B876-1C7A-0DFC9C54C9B9}"/>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27813" y="1235075"/>
            <a:ext cx="5513387" cy="767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5D9A95-3451-93FE-5A77-3DF8C945586A}"/>
              </a:ext>
            </a:extLst>
          </p:cNvPr>
          <p:cNvSpPr>
            <a:spLocks noGrp="1"/>
          </p:cNvSpPr>
          <p:nvPr>
            <p:ph type="title"/>
          </p:nvPr>
        </p:nvSpPr>
        <p:spPr>
          <a:xfrm>
            <a:off x="0" y="16398"/>
            <a:ext cx="13004800" cy="1187994"/>
          </a:xfrm>
        </p:spPr>
        <p:txBody>
          <a:bodyPr/>
          <a:lstStyle/>
          <a:p>
            <a:r>
              <a:rPr lang="cs-CZ" sz="4800" dirty="0"/>
              <a:t>Santiago </a:t>
            </a:r>
            <a:r>
              <a:rPr lang="cs-CZ" sz="4800" dirty="0" err="1"/>
              <a:t>matamoros</a:t>
            </a:r>
            <a:r>
              <a:rPr lang="cs-CZ" sz="4800" dirty="0"/>
              <a:t> – Santiago </a:t>
            </a:r>
            <a:r>
              <a:rPr lang="cs-CZ" sz="4800" dirty="0" err="1"/>
              <a:t>mataindios</a:t>
            </a:r>
            <a:endParaRPr lang="cs-CZ" sz="4800" dirty="0"/>
          </a:p>
        </p:txBody>
      </p:sp>
      <p:pic>
        <p:nvPicPr>
          <p:cNvPr id="5" name="Zástupný obsah 4">
            <a:extLst>
              <a:ext uri="{FF2B5EF4-FFF2-40B4-BE49-F238E27FC236}">
                <a16:creationId xmlns:a16="http://schemas.microsoft.com/office/drawing/2014/main" id="{BB58817C-406D-77E1-F127-4B8AA2479AEE}"/>
              </a:ext>
            </a:extLst>
          </p:cNvPr>
          <p:cNvPicPr>
            <a:picLocks noGrp="1" noChangeAspect="1"/>
          </p:cNvPicPr>
          <p:nvPr>
            <p:ph sz="half" idx="1"/>
          </p:nvPr>
        </p:nvPicPr>
        <p:blipFill>
          <a:blip r:embed="rId2"/>
          <a:stretch>
            <a:fillRect/>
          </a:stretch>
        </p:blipFill>
        <p:spPr>
          <a:xfrm>
            <a:off x="597744" y="1440153"/>
            <a:ext cx="5354746" cy="7437147"/>
          </a:xfrm>
        </p:spPr>
      </p:pic>
      <p:pic>
        <p:nvPicPr>
          <p:cNvPr id="6" name="Zástupný obsah 5">
            <a:extLst>
              <a:ext uri="{FF2B5EF4-FFF2-40B4-BE49-F238E27FC236}">
                <a16:creationId xmlns:a16="http://schemas.microsoft.com/office/drawing/2014/main" id="{AEDB7436-B8F4-7082-93D0-0B764971DE29}"/>
              </a:ext>
            </a:extLst>
          </p:cNvPr>
          <p:cNvPicPr>
            <a:picLocks noGrp="1" noChangeAspect="1"/>
          </p:cNvPicPr>
          <p:nvPr>
            <p:ph sz="half" idx="2"/>
          </p:nvPr>
        </p:nvPicPr>
        <p:blipFill>
          <a:blip r:embed="rId3"/>
          <a:stretch>
            <a:fillRect/>
          </a:stretch>
        </p:blipFill>
        <p:spPr>
          <a:xfrm>
            <a:off x="6286376" y="1447540"/>
            <a:ext cx="6507504" cy="7437147"/>
          </a:xfrm>
        </p:spPr>
      </p:pic>
    </p:spTree>
    <p:extLst>
      <p:ext uri="{BB962C8B-B14F-4D97-AF65-F5344CB8AC3E}">
        <p14:creationId xmlns:p14="http://schemas.microsoft.com/office/powerpoint/2010/main" val="12036942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EA66B0-F43D-536F-F853-22F9FAA05556}"/>
              </a:ext>
            </a:extLst>
          </p:cNvPr>
          <p:cNvSpPr>
            <a:spLocks noGrp="1"/>
          </p:cNvSpPr>
          <p:nvPr>
            <p:ph type="title"/>
          </p:nvPr>
        </p:nvSpPr>
        <p:spPr>
          <a:xfrm>
            <a:off x="0" y="254000"/>
            <a:ext cx="13004800" cy="1526456"/>
          </a:xfrm>
        </p:spPr>
        <p:txBody>
          <a:bodyPr/>
          <a:lstStyle/>
          <a:p>
            <a:r>
              <a:rPr lang="cs-CZ" sz="7200" dirty="0"/>
              <a:t>Přesuny a ničení památníků</a:t>
            </a:r>
          </a:p>
        </p:txBody>
      </p:sp>
      <p:pic>
        <p:nvPicPr>
          <p:cNvPr id="4" name="Zástupný obsah 3">
            <a:extLst>
              <a:ext uri="{FF2B5EF4-FFF2-40B4-BE49-F238E27FC236}">
                <a16:creationId xmlns:a16="http://schemas.microsoft.com/office/drawing/2014/main" id="{7AB0230F-0650-FFB6-537B-5CD0C79963E3}"/>
              </a:ext>
            </a:extLst>
          </p:cNvPr>
          <p:cNvPicPr>
            <a:picLocks noGrp="1" noChangeAspect="1"/>
          </p:cNvPicPr>
          <p:nvPr>
            <p:ph idx="1"/>
          </p:nvPr>
        </p:nvPicPr>
        <p:blipFill>
          <a:blip r:embed="rId3"/>
          <a:stretch>
            <a:fillRect/>
          </a:stretch>
        </p:blipFill>
        <p:spPr>
          <a:xfrm>
            <a:off x="741760" y="1780456"/>
            <a:ext cx="11099800" cy="5549900"/>
          </a:xfrm>
        </p:spPr>
      </p:pic>
      <p:pic>
        <p:nvPicPr>
          <p:cNvPr id="5" name="Obrázek 4">
            <a:extLst>
              <a:ext uri="{FF2B5EF4-FFF2-40B4-BE49-F238E27FC236}">
                <a16:creationId xmlns:a16="http://schemas.microsoft.com/office/drawing/2014/main" id="{F53D68C1-1F79-10A5-06B8-803C99760E3A}"/>
              </a:ext>
            </a:extLst>
          </p:cNvPr>
          <p:cNvPicPr>
            <a:picLocks noChangeAspect="1"/>
          </p:cNvPicPr>
          <p:nvPr/>
        </p:nvPicPr>
        <p:blipFill>
          <a:blip r:embed="rId4"/>
          <a:stretch>
            <a:fillRect/>
          </a:stretch>
        </p:blipFill>
        <p:spPr>
          <a:xfrm>
            <a:off x="8411878" y="6772992"/>
            <a:ext cx="4186138" cy="2805467"/>
          </a:xfrm>
          <a:prstGeom prst="rect">
            <a:avLst/>
          </a:prstGeom>
        </p:spPr>
      </p:pic>
      <p:pic>
        <p:nvPicPr>
          <p:cNvPr id="6" name="Obrázek 5">
            <a:extLst>
              <a:ext uri="{FF2B5EF4-FFF2-40B4-BE49-F238E27FC236}">
                <a16:creationId xmlns:a16="http://schemas.microsoft.com/office/drawing/2014/main" id="{7B4CDB3B-CFE1-9502-8165-20E6C7EA963A}"/>
              </a:ext>
            </a:extLst>
          </p:cNvPr>
          <p:cNvPicPr>
            <a:picLocks noChangeAspect="1"/>
          </p:cNvPicPr>
          <p:nvPr/>
        </p:nvPicPr>
        <p:blipFill>
          <a:blip r:embed="rId5"/>
          <a:stretch>
            <a:fillRect/>
          </a:stretch>
        </p:blipFill>
        <p:spPr>
          <a:xfrm>
            <a:off x="237703" y="6772993"/>
            <a:ext cx="3948435" cy="2805467"/>
          </a:xfrm>
          <a:prstGeom prst="rect">
            <a:avLst/>
          </a:prstGeom>
        </p:spPr>
      </p:pic>
    </p:spTree>
    <p:extLst>
      <p:ext uri="{BB962C8B-B14F-4D97-AF65-F5344CB8AC3E}">
        <p14:creationId xmlns:p14="http://schemas.microsoft.com/office/powerpoint/2010/main" val="1915133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a:extLst>
              <a:ext uri="{FF2B5EF4-FFF2-40B4-BE49-F238E27FC236}">
                <a16:creationId xmlns:a16="http://schemas.microsoft.com/office/drawing/2014/main" id="{6C869B60-51C1-5A51-4E0D-04E217310B13}"/>
              </a:ext>
            </a:extLst>
          </p:cNvPr>
          <p:cNvSpPr>
            <a:spLocks noGrp="1" noChangeArrowheads="1"/>
          </p:cNvSpPr>
          <p:nvPr>
            <p:ph type="title"/>
          </p:nvPr>
        </p:nvSpPr>
        <p:spPr>
          <a:xfrm>
            <a:off x="952500" y="254000"/>
            <a:ext cx="11099800" cy="1150938"/>
          </a:xfrm>
        </p:spPr>
        <p:txBody>
          <a:bodyPr/>
          <a:lstStyle/>
          <a:p>
            <a:pPr eaLnBrk="1"/>
            <a:r>
              <a:rPr lang="cs-CZ" altLang="cs-CZ" sz="6000" dirty="0"/>
              <a:t>Definice a význam</a:t>
            </a:r>
          </a:p>
        </p:txBody>
      </p:sp>
      <p:sp>
        <p:nvSpPr>
          <p:cNvPr id="4099" name="Rectangle 2">
            <a:extLst>
              <a:ext uri="{FF2B5EF4-FFF2-40B4-BE49-F238E27FC236}">
                <a16:creationId xmlns:a16="http://schemas.microsoft.com/office/drawing/2014/main" id="{45D2F08A-453E-4A3C-F5CC-1629B1915F42}"/>
              </a:ext>
            </a:extLst>
          </p:cNvPr>
          <p:cNvSpPr>
            <a:spLocks noGrp="1" noChangeArrowheads="1"/>
          </p:cNvSpPr>
          <p:nvPr>
            <p:ph type="body" sz="half" idx="1"/>
          </p:nvPr>
        </p:nvSpPr>
        <p:spPr>
          <a:xfrm>
            <a:off x="838200" y="1457325"/>
            <a:ext cx="5334000" cy="7426325"/>
          </a:xfrm>
        </p:spPr>
        <p:txBody>
          <a:bodyPr/>
          <a:lstStyle/>
          <a:p>
            <a:pPr algn="l">
              <a:spcBef>
                <a:spcPts val="1200"/>
              </a:spcBef>
            </a:pPr>
            <a:r>
              <a:rPr lang="cs-CZ" sz="2000" b="1" i="0" u="none" strike="noStrike" dirty="0">
                <a:effectLst/>
              </a:rPr>
              <a:t>Definice:</a:t>
            </a:r>
            <a:r>
              <a:rPr lang="cs-CZ" sz="2000" b="0" i="0" u="none" strike="noStrike" dirty="0">
                <a:effectLst/>
              </a:rPr>
              <a:t> podoba osoby, zejména její tváře, zachycená v malbě, kresbě, soše a později také na fotografii.</a:t>
            </a:r>
          </a:p>
          <a:p>
            <a:pPr lvl="1">
              <a:spcBef>
                <a:spcPts val="1200"/>
              </a:spcBef>
            </a:pPr>
            <a:r>
              <a:rPr lang="cs-CZ" sz="2000" b="1" i="0" u="none" strike="noStrike" dirty="0">
                <a:effectLst/>
              </a:rPr>
              <a:t>Leonardo da Vinci,</a:t>
            </a:r>
            <a:r>
              <a:rPr lang="cs-CZ" sz="2000" b="0" i="0" u="none" strike="noStrike" dirty="0">
                <a:effectLst/>
              </a:rPr>
              <a:t> </a:t>
            </a:r>
            <a:r>
              <a:rPr lang="cs-CZ" sz="2000" b="0" i="1" u="none" strike="noStrike" dirty="0">
                <a:effectLst/>
              </a:rPr>
              <a:t>Mona Lisa</a:t>
            </a:r>
            <a:r>
              <a:rPr lang="cs-CZ" sz="2000" b="0" i="0" u="none" strike="noStrike" dirty="0">
                <a:effectLst/>
              </a:rPr>
              <a:t>, 1503–1506, olej na dřevěné desce.</a:t>
            </a:r>
          </a:p>
          <a:p>
            <a:pPr algn="l">
              <a:spcBef>
                <a:spcPts val="1200"/>
              </a:spcBef>
            </a:pPr>
            <a:r>
              <a:rPr lang="cs-CZ" sz="2000" b="1" dirty="0"/>
              <a:t>Etymologie</a:t>
            </a:r>
            <a:r>
              <a:rPr lang="cs-CZ" sz="2000" dirty="0"/>
              <a:t>: t</a:t>
            </a:r>
            <a:r>
              <a:rPr lang="cs-CZ" sz="2000" b="0" i="0" u="none" strike="noStrike" dirty="0">
                <a:effectLst/>
              </a:rPr>
              <a:t>ermín vznikl v 16. století:</a:t>
            </a:r>
            <a:br>
              <a:rPr lang="cs-CZ" sz="2000" b="0" i="0" u="none" strike="noStrike" dirty="0">
                <a:effectLst/>
              </a:rPr>
            </a:br>
            <a:r>
              <a:rPr lang="cs-CZ" sz="2000" b="0" i="0" u="none" strike="noStrike" dirty="0">
                <a:effectLst/>
              </a:rPr>
              <a:t>pochází ze staré francouzštiny – příčestí minulé slovesa </a:t>
            </a:r>
            <a:r>
              <a:rPr lang="cs-CZ" sz="2000" b="0" i="1" u="none" strike="noStrike" dirty="0" err="1">
                <a:effectLst/>
              </a:rPr>
              <a:t>portraire</a:t>
            </a:r>
            <a:r>
              <a:rPr lang="cs-CZ" sz="2000" b="0" i="0" u="none" strike="noStrike" dirty="0">
                <a:effectLst/>
              </a:rPr>
              <a:t> („zobrazit, vylíčit“), používaného jako podstatné jméno.</a:t>
            </a:r>
          </a:p>
          <a:p>
            <a:pPr algn="l">
              <a:spcBef>
                <a:spcPts val="1200"/>
              </a:spcBef>
            </a:pPr>
            <a:r>
              <a:rPr lang="cs-CZ" sz="2000" b="1" i="0" u="none" strike="noStrike" dirty="0">
                <a:effectLst/>
              </a:rPr>
              <a:t>Autoportrét:</a:t>
            </a:r>
            <a:r>
              <a:rPr lang="cs-CZ" sz="2000" b="0" i="0" u="none" strike="noStrike" dirty="0">
                <a:effectLst/>
              </a:rPr>
              <a:t> portrét samotného umělce.</a:t>
            </a:r>
            <a:endParaRPr lang="cs-CZ" sz="2000" dirty="0"/>
          </a:p>
          <a:p>
            <a:pPr lvl="1">
              <a:spcBef>
                <a:spcPts val="1200"/>
              </a:spcBef>
            </a:pPr>
            <a:r>
              <a:rPr lang="cs-CZ" sz="2000" b="1" i="0" u="none" strike="noStrike" dirty="0">
                <a:effectLst/>
              </a:rPr>
              <a:t>Rembrandt,</a:t>
            </a:r>
            <a:r>
              <a:rPr lang="cs-CZ" sz="2000" b="0" i="0" u="none" strike="noStrike" dirty="0">
                <a:effectLst/>
              </a:rPr>
              <a:t> </a:t>
            </a:r>
            <a:r>
              <a:rPr lang="cs-CZ" sz="2000" b="0" i="1" u="none" strike="noStrike" dirty="0">
                <a:effectLst/>
              </a:rPr>
              <a:t>Autoportrét</a:t>
            </a:r>
            <a:r>
              <a:rPr lang="cs-CZ" sz="2000" b="0" i="0" u="none" strike="noStrike" dirty="0">
                <a:effectLst/>
              </a:rPr>
              <a:t>, olej na plátně (vytvořil jich více než 40).</a:t>
            </a:r>
          </a:p>
          <a:p>
            <a:pPr algn="l">
              <a:spcBef>
                <a:spcPts val="1200"/>
              </a:spcBef>
            </a:pPr>
            <a:r>
              <a:rPr lang="cs-CZ" sz="2000" b="1" i="0" u="none" strike="noStrike" dirty="0" err="1">
                <a:effectLst/>
              </a:rPr>
              <a:t>Kryptoportrét</a:t>
            </a:r>
            <a:r>
              <a:rPr lang="cs-CZ" sz="2000" b="1" i="0" u="none" strike="noStrike" dirty="0">
                <a:effectLst/>
              </a:rPr>
              <a:t>:</a:t>
            </a:r>
            <a:r>
              <a:rPr lang="cs-CZ" sz="2000" b="0" i="0" u="none" strike="noStrike" dirty="0">
                <a:effectLst/>
              </a:rPr>
              <a:t> pojem dějin umění pro portrét osoby, která není jako portrét výslovně označena.</a:t>
            </a:r>
            <a:endParaRPr lang="cs-CZ" sz="2000" dirty="0"/>
          </a:p>
          <a:p>
            <a:pPr lvl="1">
              <a:spcBef>
                <a:spcPts val="1200"/>
              </a:spcBef>
            </a:pPr>
            <a:r>
              <a:rPr lang="cs-CZ" sz="2000" b="1" i="0" u="none" strike="noStrike" dirty="0" err="1">
                <a:effectLst/>
              </a:rPr>
              <a:t>Fra</a:t>
            </a:r>
            <a:r>
              <a:rPr lang="cs-CZ" sz="2000" b="1" i="0" u="none" strike="noStrike" dirty="0">
                <a:effectLst/>
              </a:rPr>
              <a:t> Filippo </a:t>
            </a:r>
            <a:r>
              <a:rPr lang="cs-CZ" sz="2000" b="1" i="0" u="none" strike="noStrike" dirty="0" err="1">
                <a:effectLst/>
              </a:rPr>
              <a:t>Lippi</a:t>
            </a:r>
            <a:r>
              <a:rPr lang="cs-CZ" sz="2000" b="1" i="0" u="none" strike="noStrike" dirty="0">
                <a:effectLst/>
              </a:rPr>
              <a:t>,</a:t>
            </a:r>
            <a:r>
              <a:rPr lang="cs-CZ" sz="2000" b="0" i="0" u="none" strike="noStrike" dirty="0">
                <a:effectLst/>
              </a:rPr>
              <a:t> </a:t>
            </a:r>
            <a:r>
              <a:rPr lang="cs-CZ" sz="2000" b="0" i="1" u="none" strike="noStrike" dirty="0">
                <a:effectLst/>
              </a:rPr>
              <a:t>Tanec Salome</a:t>
            </a:r>
            <a:r>
              <a:rPr lang="cs-CZ" sz="2000" b="0" i="0" u="none" strike="noStrike" dirty="0">
                <a:effectLst/>
              </a:rPr>
              <a:t>, 1452–1457.</a:t>
            </a:r>
          </a:p>
          <a:p>
            <a:pPr marL="450850" indent="-295275" defTabSz="268288" eaLnBrk="1">
              <a:lnSpc>
                <a:spcPct val="115000"/>
              </a:lnSpc>
              <a:spcBef>
                <a:spcPct val="0"/>
              </a:spcBef>
              <a:buClrTx/>
            </a:pPr>
            <a:endParaRPr lang="cs-CZ" altLang="cs-CZ" sz="2100" dirty="0">
              <a:latin typeface="Helvetica" pitchFamily="2" charset="0"/>
              <a:ea typeface="Helvetica" pitchFamily="2" charset="0"/>
              <a:cs typeface="Helvetica" pitchFamily="2" charset="0"/>
              <a:sym typeface="Helvetica" pitchFamily="2" charset="0"/>
            </a:endParaRPr>
          </a:p>
        </p:txBody>
      </p:sp>
      <p:pic>
        <p:nvPicPr>
          <p:cNvPr id="4100" name="Picture 3" descr="pasted-image.tiff">
            <a:extLst>
              <a:ext uri="{FF2B5EF4-FFF2-40B4-BE49-F238E27FC236}">
                <a16:creationId xmlns:a16="http://schemas.microsoft.com/office/drawing/2014/main" id="{99291E0A-1D8E-691B-7A43-5EB9FAC218A5}"/>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181850" y="1654175"/>
            <a:ext cx="4981575" cy="742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pasted-image.tiff">
            <a:extLst>
              <a:ext uri="{FF2B5EF4-FFF2-40B4-BE49-F238E27FC236}">
                <a16:creationId xmlns:a16="http://schemas.microsoft.com/office/drawing/2014/main" id="{508C3A30-92A9-CD90-1AA6-ADF17691092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340100" y="0"/>
            <a:ext cx="6915150" cy="898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27651" name="Text Box 2">
            <a:extLst>
              <a:ext uri="{FF2B5EF4-FFF2-40B4-BE49-F238E27FC236}">
                <a16:creationId xmlns:a16="http://schemas.microsoft.com/office/drawing/2014/main" id="{5AAE799D-605B-0EF9-6DC0-D5FF6A34D0F1}"/>
              </a:ext>
            </a:extLst>
          </p:cNvPr>
          <p:cNvSpPr txBox="1">
            <a:spLocks/>
          </p:cNvSpPr>
          <p:nvPr/>
        </p:nvSpPr>
        <p:spPr bwMode="auto">
          <a:xfrm>
            <a:off x="2394759" y="9173945"/>
            <a:ext cx="8442312"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dirty="0"/>
              <a:t>Nicholas </a:t>
            </a:r>
            <a:r>
              <a:rPr lang="cs-CZ" altLang="cs-CZ" dirty="0" err="1"/>
              <a:t>Hilliard</a:t>
            </a:r>
            <a:r>
              <a:rPr lang="cs-CZ" altLang="cs-CZ" dirty="0"/>
              <a:t>, </a:t>
            </a:r>
            <a:r>
              <a:rPr lang="cs-CZ" altLang="cs-CZ" i="1" dirty="0"/>
              <a:t>Portrét s pelikánem</a:t>
            </a:r>
            <a:r>
              <a:rPr lang="cs-CZ" altLang="cs-CZ" dirty="0"/>
              <a:t>, 1575, olej na dřevě</a:t>
            </a:r>
          </a:p>
        </p:txBody>
      </p:sp>
      <p:pic>
        <p:nvPicPr>
          <p:cNvPr id="27652" name="Picture 3" descr="pasted-image.tiff">
            <a:extLst>
              <a:ext uri="{FF2B5EF4-FFF2-40B4-BE49-F238E27FC236}">
                <a16:creationId xmlns:a16="http://schemas.microsoft.com/office/drawing/2014/main" id="{1A7B37E7-884B-73CD-393A-FD4A396F52D4}"/>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34950" y="3105150"/>
            <a:ext cx="28575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a:extLst>
              <a:ext uri="{FF2B5EF4-FFF2-40B4-BE49-F238E27FC236}">
                <a16:creationId xmlns:a16="http://schemas.microsoft.com/office/drawing/2014/main" id="{FAAA3370-8A95-A92C-DDF5-3E81EA33DA61}"/>
              </a:ext>
            </a:extLst>
          </p:cNvPr>
          <p:cNvSpPr>
            <a:spLocks noGrp="1" noChangeArrowheads="1"/>
          </p:cNvSpPr>
          <p:nvPr>
            <p:ph type="body" sz="half" idx="1"/>
          </p:nvPr>
        </p:nvSpPr>
        <p:spPr>
          <a:xfrm>
            <a:off x="669752" y="1420416"/>
            <a:ext cx="6264696" cy="6286500"/>
          </a:xfrm>
        </p:spPr>
        <p:txBody>
          <a:bodyPr/>
          <a:lstStyle/>
          <a:p>
            <a:pPr marL="293688" indent="-293688" defTabSz="501650" eaLnBrk="1">
              <a:spcBef>
                <a:spcPts val="2700"/>
              </a:spcBef>
              <a:buClrTx/>
            </a:pPr>
            <a:r>
              <a:rPr lang="cs-CZ" sz="2000" b="1" i="0" u="none" strike="noStrike" dirty="0">
                <a:effectLst/>
              </a:rPr>
              <a:t>Tradiční monarchie:</a:t>
            </a:r>
          </a:p>
          <a:p>
            <a:pPr marL="738188" lvl="1" indent="-293688" defTabSz="501650" eaLnBrk="1">
              <a:spcBef>
                <a:spcPts val="2700"/>
              </a:spcBef>
              <a:buClrTx/>
            </a:pPr>
            <a:r>
              <a:rPr lang="cs-CZ" sz="2000" b="1" i="0" u="none" strike="noStrike" dirty="0">
                <a:effectLst/>
              </a:rPr>
              <a:t>„božské právo“</a:t>
            </a:r>
            <a:r>
              <a:rPr lang="cs-CZ" sz="2000" i="0" u="none" strike="noStrike" dirty="0">
                <a:effectLst/>
              </a:rPr>
              <a:t> vládnout</a:t>
            </a:r>
          </a:p>
          <a:p>
            <a:pPr marL="738188" lvl="1" indent="-293688" defTabSz="501650" eaLnBrk="1">
              <a:spcBef>
                <a:spcPts val="2700"/>
              </a:spcBef>
              <a:buClrTx/>
            </a:pPr>
            <a:r>
              <a:rPr lang="cs-CZ" sz="2000" b="0" i="0" u="none" strike="noStrike" dirty="0">
                <a:effectLst/>
              </a:rPr>
              <a:t>vladař se prezentuje božsky, majestátně a vzdáleně („</a:t>
            </a:r>
            <a:r>
              <a:rPr lang="cs-CZ" sz="2000" b="0" i="0" u="none" strike="noStrike" dirty="0" err="1">
                <a:effectLst/>
              </a:rPr>
              <a:t>divine</a:t>
            </a:r>
            <a:r>
              <a:rPr lang="cs-CZ" sz="2000" b="0" i="0" u="none" strike="noStrike" dirty="0">
                <a:effectLst/>
              </a:rPr>
              <a:t> </a:t>
            </a:r>
            <a:r>
              <a:rPr lang="cs-CZ" sz="2000" b="0" i="0" u="none" strike="noStrike" dirty="0" err="1">
                <a:effectLst/>
              </a:rPr>
              <a:t>right</a:t>
            </a:r>
            <a:r>
              <a:rPr lang="cs-CZ" sz="2000" b="0" i="0" u="none" strike="noStrike" dirty="0">
                <a:effectLst/>
              </a:rPr>
              <a:t>“)</a:t>
            </a:r>
            <a:endParaRPr lang="cs-CZ" sz="2000" i="0" u="none" strike="noStrike" dirty="0">
              <a:effectLst/>
            </a:endParaRPr>
          </a:p>
          <a:p>
            <a:pPr marL="293688" indent="-293688" defTabSz="501650" eaLnBrk="1">
              <a:spcBef>
                <a:spcPts val="2700"/>
              </a:spcBef>
              <a:buClrTx/>
            </a:pPr>
            <a:r>
              <a:rPr lang="cs-CZ" sz="2000" b="1" dirty="0" err="1"/>
              <a:t>D</a:t>
            </a:r>
            <a:r>
              <a:rPr lang="cs-CZ" sz="2000" b="1" i="0" u="none" strike="noStrike" dirty="0" err="1">
                <a:effectLst/>
              </a:rPr>
              <a:t>emotický</a:t>
            </a:r>
            <a:r>
              <a:rPr lang="cs-CZ" sz="2000" b="1" i="0" u="none" strike="noStrike" dirty="0">
                <a:effectLst/>
              </a:rPr>
              <a:t> styl vlády </a:t>
            </a:r>
            <a:r>
              <a:rPr lang="cs-CZ" sz="2000" i="0" u="none" strike="noStrike" dirty="0">
                <a:effectLst/>
              </a:rPr>
              <a:t>(</a:t>
            </a:r>
            <a:r>
              <a:rPr lang="cs-CZ" sz="2000" b="0" i="1" u="none" strike="noStrike" dirty="0" err="1">
                <a:effectLst/>
              </a:rPr>
              <a:t>demotic</a:t>
            </a:r>
            <a:r>
              <a:rPr lang="cs-CZ" sz="2000" b="0" i="1" u="none" strike="noStrike" dirty="0">
                <a:effectLst/>
              </a:rPr>
              <a:t> style </a:t>
            </a:r>
            <a:r>
              <a:rPr lang="cs-CZ" sz="2000" b="0" i="1" u="none" strike="noStrike" dirty="0" err="1">
                <a:effectLst/>
              </a:rPr>
              <a:t>of</a:t>
            </a:r>
            <a:r>
              <a:rPr lang="cs-CZ" sz="2000" b="0" i="1" u="none" strike="noStrike" dirty="0">
                <a:effectLst/>
              </a:rPr>
              <a:t> </a:t>
            </a:r>
            <a:r>
              <a:rPr lang="cs-CZ" sz="2000" b="0" i="1" u="none" strike="noStrike" dirty="0" err="1">
                <a:effectLst/>
              </a:rPr>
              <a:t>rulership</a:t>
            </a:r>
            <a:r>
              <a:rPr lang="cs-CZ" sz="2000" i="0" u="none" strike="noStrike" dirty="0">
                <a:effectLst/>
              </a:rPr>
              <a:t>)</a:t>
            </a:r>
          </a:p>
          <a:p>
            <a:pPr marL="738188" lvl="1" indent="-293688" defTabSz="501650" eaLnBrk="1">
              <a:spcBef>
                <a:spcPts val="2700"/>
              </a:spcBef>
              <a:buClrTx/>
            </a:pPr>
            <a:r>
              <a:rPr lang="cs-CZ" sz="2000" dirty="0"/>
              <a:t>po r.</a:t>
            </a:r>
            <a:r>
              <a:rPr lang="cs-CZ" sz="2000" b="1" dirty="0"/>
              <a:t> </a:t>
            </a:r>
            <a:r>
              <a:rPr lang="cs-CZ" sz="2000" b="1" i="0" u="none" strike="noStrike" dirty="0">
                <a:effectLst/>
              </a:rPr>
              <a:t>1789</a:t>
            </a:r>
            <a:r>
              <a:rPr lang="cs-CZ" sz="2000" b="0" i="0" u="none" strike="noStrike" dirty="0">
                <a:effectLst/>
              </a:rPr>
              <a:t> – demokratické ideály pokroku, modernity, svobody a rovnosti</a:t>
            </a:r>
          </a:p>
          <a:p>
            <a:pPr marL="738188" lvl="1" indent="-293688" defTabSz="501650" eaLnBrk="1">
              <a:spcBef>
                <a:spcPts val="2700"/>
              </a:spcBef>
              <a:buClrTx/>
            </a:pPr>
            <a:r>
              <a:rPr lang="cs-CZ" sz="2000" dirty="0"/>
              <a:t>n</a:t>
            </a:r>
            <a:r>
              <a:rPr lang="cs-CZ" sz="2000" i="0" u="none" strike="noStrike" dirty="0">
                <a:effectLst/>
              </a:rPr>
              <a:t>ová </a:t>
            </a:r>
            <a:r>
              <a:rPr lang="cs-CZ" sz="2000" b="1" i="0" u="none" strike="noStrike" dirty="0">
                <a:effectLst/>
              </a:rPr>
              <a:t>ikonografie panovníka jako byrokrata</a:t>
            </a:r>
          </a:p>
          <a:p>
            <a:pPr marL="738188" lvl="1" indent="-293688" defTabSz="501650" eaLnBrk="1">
              <a:spcBef>
                <a:spcPts val="2700"/>
              </a:spcBef>
              <a:buClrTx/>
            </a:pPr>
            <a:r>
              <a:rPr lang="cs-CZ" sz="2000" b="1" dirty="0"/>
              <a:t>důraz na tělesnost</a:t>
            </a:r>
            <a:r>
              <a:rPr lang="cs-CZ" sz="2000" dirty="0"/>
              <a:t>: virilita, atletická postava, fyzická síla vladaře</a:t>
            </a:r>
          </a:p>
          <a:p>
            <a:pPr marL="738188" lvl="1" indent="-293688" defTabSz="501650" eaLnBrk="1">
              <a:spcBef>
                <a:spcPts val="2700"/>
              </a:spcBef>
              <a:buClrTx/>
            </a:pPr>
            <a:r>
              <a:rPr lang="cs-CZ" sz="2000" b="1" dirty="0"/>
              <a:t>přístupnost a „obyčejnost“</a:t>
            </a:r>
            <a:r>
              <a:rPr lang="cs-CZ" sz="2000" dirty="0"/>
              <a:t>: panovník je zobrazován spíše jako člověk mezi lidmi než jako nadpřirozeně osvícená bytost</a:t>
            </a:r>
          </a:p>
          <a:p>
            <a:pPr marL="1182688" lvl="2" indent="-293688" defTabSz="501650" eaLnBrk="1">
              <a:spcBef>
                <a:spcPts val="2700"/>
              </a:spcBef>
              <a:buClrTx/>
            </a:pPr>
            <a:r>
              <a:rPr lang="cs-CZ" sz="2000" i="0" u="none" strike="noStrike" dirty="0">
                <a:effectLst/>
              </a:rPr>
              <a:t>Jacques-Louis David, </a:t>
            </a:r>
            <a:r>
              <a:rPr lang="cs-CZ" sz="2000" i="1" u="none" strike="noStrike" dirty="0">
                <a:effectLst/>
              </a:rPr>
              <a:t>Císař Napoleon ve své pracovně v </a:t>
            </a:r>
            <a:r>
              <a:rPr lang="cs-CZ" sz="2000" i="1" u="none" strike="noStrike" dirty="0" err="1">
                <a:effectLst/>
              </a:rPr>
              <a:t>Tuileries</a:t>
            </a:r>
            <a:r>
              <a:rPr lang="cs-CZ" sz="2000" i="0" u="none" strike="noStrike" dirty="0">
                <a:effectLst/>
              </a:rPr>
              <a:t>, 1812, olej na plátně</a:t>
            </a:r>
          </a:p>
        </p:txBody>
      </p:sp>
      <p:pic>
        <p:nvPicPr>
          <p:cNvPr id="28675" name="Picture 2" descr="pasted-image.tiff">
            <a:extLst>
              <a:ext uri="{FF2B5EF4-FFF2-40B4-BE49-F238E27FC236}">
                <a16:creationId xmlns:a16="http://schemas.microsoft.com/office/drawing/2014/main" id="{62E23B93-E03D-8277-D0D6-2F39EF4BAC2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281863" y="473075"/>
            <a:ext cx="5281612" cy="880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97FD7779-6656-DA77-0AF1-0A282AB375F5}"/>
              </a:ext>
            </a:extLst>
          </p:cNvPr>
          <p:cNvSpPr txBox="1">
            <a:spLocks/>
          </p:cNvSpPr>
          <p:nvPr/>
        </p:nvSpPr>
        <p:spPr bwMode="auto">
          <a:xfrm>
            <a:off x="2440734" y="9148545"/>
            <a:ext cx="8690071"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dirty="0"/>
              <a:t>Francois Baron Gérard, </a:t>
            </a:r>
            <a:r>
              <a:rPr lang="cs-CZ" b="1" i="1" u="none" strike="noStrike" dirty="0">
                <a:effectLst/>
              </a:rPr>
              <a:t>Ludvík XVIII. ve své pracovně</a:t>
            </a:r>
            <a:r>
              <a:rPr lang="cs-CZ" b="0" i="0" u="none" strike="noStrike" dirty="0">
                <a:effectLst/>
                <a:latin typeface="-webkit-standard"/>
              </a:rPr>
              <a:t>, </a:t>
            </a:r>
            <a:r>
              <a:rPr lang="cs-CZ" altLang="cs-CZ" dirty="0"/>
              <a:t>1834</a:t>
            </a:r>
          </a:p>
        </p:txBody>
      </p:sp>
      <p:pic>
        <p:nvPicPr>
          <p:cNvPr id="29699" name="Picture 2" descr="pasted-image.tiff">
            <a:extLst>
              <a:ext uri="{FF2B5EF4-FFF2-40B4-BE49-F238E27FC236}">
                <a16:creationId xmlns:a16="http://schemas.microsoft.com/office/drawing/2014/main" id="{4C51547B-6F39-EA66-EB8C-2508851C373A}"/>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604963" y="0"/>
            <a:ext cx="9793287" cy="882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descr="pasted-image.tiff">
            <a:extLst>
              <a:ext uri="{FF2B5EF4-FFF2-40B4-BE49-F238E27FC236}">
                <a16:creationId xmlns:a16="http://schemas.microsoft.com/office/drawing/2014/main" id="{A7B7DC14-546E-143A-79E3-AEA94C27C87E}"/>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500313" y="101600"/>
            <a:ext cx="8002587" cy="904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1747" name="Text Box 2">
            <a:extLst>
              <a:ext uri="{FF2B5EF4-FFF2-40B4-BE49-F238E27FC236}">
                <a16:creationId xmlns:a16="http://schemas.microsoft.com/office/drawing/2014/main" id="{B80C3CDC-FAD4-6F43-65DC-5195B9FBB48F}"/>
              </a:ext>
            </a:extLst>
          </p:cNvPr>
          <p:cNvSpPr txBox="1">
            <a:spLocks/>
          </p:cNvSpPr>
          <p:nvPr/>
        </p:nvSpPr>
        <p:spPr bwMode="auto">
          <a:xfrm>
            <a:off x="1281703" y="9062517"/>
            <a:ext cx="9831795" cy="48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marL="1368425"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lnSpc>
                <a:spcPct val="115000"/>
              </a:lnSpc>
            </a:pPr>
            <a:r>
              <a:rPr lang="cs-CZ" altLang="cs-CZ" dirty="0">
                <a:latin typeface="+mn-ea"/>
                <a:ea typeface="+mn-ea"/>
                <a:cs typeface="Helvetica" pitchFamily="2" charset="0"/>
                <a:sym typeface="Helvetica" pitchFamily="2" charset="0"/>
              </a:rPr>
              <a:t>Vladimir </a:t>
            </a:r>
            <a:r>
              <a:rPr lang="cs-CZ" altLang="cs-CZ" dirty="0" err="1">
                <a:latin typeface="+mn-ea"/>
                <a:ea typeface="+mn-ea"/>
                <a:cs typeface="Helvetica" pitchFamily="2" charset="0"/>
                <a:sym typeface="Helvetica" pitchFamily="2" charset="0"/>
              </a:rPr>
              <a:t>Serov</a:t>
            </a:r>
            <a:r>
              <a:rPr lang="cs-CZ" altLang="cs-CZ" dirty="0">
                <a:latin typeface="+mn-ea"/>
                <a:ea typeface="+mn-ea"/>
                <a:cs typeface="Helvetica" pitchFamily="2" charset="0"/>
                <a:sym typeface="Helvetica" pitchFamily="2" charset="0"/>
              </a:rPr>
              <a:t>, </a:t>
            </a:r>
            <a:r>
              <a:rPr lang="cs-CZ" i="1" u="none" strike="noStrike" dirty="0">
                <a:effectLst/>
                <a:latin typeface="+mn-ea"/>
                <a:ea typeface="+mn-ea"/>
              </a:rPr>
              <a:t>Rolníci předkládající žádosti Leninovi</a:t>
            </a:r>
            <a:r>
              <a:rPr lang="cs-CZ" altLang="cs-CZ" dirty="0">
                <a:latin typeface="+mn-ea"/>
                <a:ea typeface="+mn-ea"/>
                <a:cs typeface="Helvetica" pitchFamily="2" charset="0"/>
                <a:sym typeface="Helvetica" pitchFamily="2" charset="0"/>
              </a:rPr>
              <a:t>, 1950</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pasted-image.tiff">
            <a:extLst>
              <a:ext uri="{FF2B5EF4-FFF2-40B4-BE49-F238E27FC236}">
                <a16:creationId xmlns:a16="http://schemas.microsoft.com/office/drawing/2014/main" id="{A608F532-3EFE-39F0-EC8F-6999FB9C445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065463" y="306388"/>
            <a:ext cx="6872287" cy="849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0723" name="Text Box 2">
            <a:extLst>
              <a:ext uri="{FF2B5EF4-FFF2-40B4-BE49-F238E27FC236}">
                <a16:creationId xmlns:a16="http://schemas.microsoft.com/office/drawing/2014/main" id="{8F17CAD0-6993-D3DD-9F8C-D5E4B3B5E69E}"/>
              </a:ext>
            </a:extLst>
          </p:cNvPr>
          <p:cNvSpPr txBox="1">
            <a:spLocks/>
          </p:cNvSpPr>
          <p:nvPr/>
        </p:nvSpPr>
        <p:spPr bwMode="auto">
          <a:xfrm>
            <a:off x="1698305" y="9021545"/>
            <a:ext cx="10571805"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dirty="0"/>
              <a:t>Fedor Pavlovič </a:t>
            </a:r>
            <a:r>
              <a:rPr lang="cs-CZ" altLang="cs-CZ" dirty="0" err="1"/>
              <a:t>Rešetnikov</a:t>
            </a:r>
            <a:r>
              <a:rPr lang="cs-CZ" altLang="cs-CZ" dirty="0"/>
              <a:t>, </a:t>
            </a:r>
            <a:r>
              <a:rPr lang="cs-CZ" b="1" i="1" u="none" strike="noStrike" dirty="0" err="1">
                <a:effectLst/>
              </a:rPr>
              <a:t>Generalisimus</a:t>
            </a:r>
            <a:r>
              <a:rPr lang="cs-CZ" b="1" i="1" u="none" strike="noStrike" dirty="0">
                <a:effectLst/>
              </a:rPr>
              <a:t> Stalin ve své pracovně</a:t>
            </a:r>
            <a:r>
              <a:rPr lang="cs-CZ" altLang="cs-CZ" dirty="0"/>
              <a:t>, 1948 </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a:extLst>
              <a:ext uri="{FF2B5EF4-FFF2-40B4-BE49-F238E27FC236}">
                <a16:creationId xmlns:a16="http://schemas.microsoft.com/office/drawing/2014/main" id="{04DD299F-7115-B184-F5CD-CFE39F79F850}"/>
              </a:ext>
            </a:extLst>
          </p:cNvPr>
          <p:cNvSpPr txBox="1">
            <a:spLocks/>
          </p:cNvSpPr>
          <p:nvPr/>
        </p:nvSpPr>
        <p:spPr bwMode="auto">
          <a:xfrm>
            <a:off x="2637599" y="9184500"/>
            <a:ext cx="7893699"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altLang="cs-CZ" dirty="0">
                <a:latin typeface="+mn-lt"/>
              </a:rPr>
              <a:t>Hubert </a:t>
            </a:r>
            <a:r>
              <a:rPr lang="cs-CZ" altLang="cs-CZ" dirty="0" err="1">
                <a:latin typeface="+mn-lt"/>
              </a:rPr>
              <a:t>Lanzinger</a:t>
            </a:r>
            <a:r>
              <a:rPr lang="cs-CZ" altLang="cs-CZ" dirty="0">
                <a:latin typeface="+mn-lt"/>
              </a:rPr>
              <a:t>, </a:t>
            </a:r>
            <a:r>
              <a:rPr lang="cs-CZ" altLang="cs-CZ" i="1" dirty="0">
                <a:latin typeface="+mn-lt"/>
              </a:rPr>
              <a:t>Vlajkonoš (</a:t>
            </a:r>
            <a:r>
              <a:rPr lang="cs-CZ" i="1" u="none" strike="noStrike" dirty="0">
                <a:effectLst/>
                <a:latin typeface="+mn-lt"/>
              </a:rPr>
              <a:t>Der </a:t>
            </a:r>
            <a:r>
              <a:rPr lang="cs-CZ" i="1" u="none" strike="noStrike" dirty="0" err="1">
                <a:effectLst/>
                <a:latin typeface="+mn-lt"/>
              </a:rPr>
              <a:t>Bannerträger</a:t>
            </a:r>
            <a:r>
              <a:rPr lang="cs-CZ" altLang="cs-CZ" i="1" dirty="0">
                <a:latin typeface="+mn-lt"/>
              </a:rPr>
              <a:t>)</a:t>
            </a:r>
            <a:r>
              <a:rPr lang="cs-CZ" altLang="cs-CZ" dirty="0">
                <a:latin typeface="+mn-lt"/>
              </a:rPr>
              <a:t>, 1935</a:t>
            </a:r>
          </a:p>
        </p:txBody>
      </p:sp>
      <p:pic>
        <p:nvPicPr>
          <p:cNvPr id="32771" name="Picture 2" descr="pasted-image.tiff">
            <a:extLst>
              <a:ext uri="{FF2B5EF4-FFF2-40B4-BE49-F238E27FC236}">
                <a16:creationId xmlns:a16="http://schemas.microsoft.com/office/drawing/2014/main" id="{A781996D-C1A7-F28C-2632-5AAADD134DF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223585" y="233493"/>
            <a:ext cx="8721725" cy="891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pasted-image.tiff">
            <a:extLst>
              <a:ext uri="{FF2B5EF4-FFF2-40B4-BE49-F238E27FC236}">
                <a16:creationId xmlns:a16="http://schemas.microsoft.com/office/drawing/2014/main" id="{6D62E613-4047-96BA-83F1-B1C287E1C16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79400" y="1371600"/>
            <a:ext cx="124460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3795" name="Text Box 2">
            <a:extLst>
              <a:ext uri="{FF2B5EF4-FFF2-40B4-BE49-F238E27FC236}">
                <a16:creationId xmlns:a16="http://schemas.microsoft.com/office/drawing/2014/main" id="{4FF7F16F-F5A4-0E6E-EF3A-FA7EDFFCAEA0}"/>
              </a:ext>
            </a:extLst>
          </p:cNvPr>
          <p:cNvSpPr txBox="1">
            <a:spLocks/>
          </p:cNvSpPr>
          <p:nvPr/>
        </p:nvSpPr>
        <p:spPr bwMode="auto">
          <a:xfrm>
            <a:off x="692150" y="9033451"/>
            <a:ext cx="11547328"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eaLnBrk="1"/>
            <a:r>
              <a:rPr lang="cs-CZ" i="1" u="none" strike="noStrike" dirty="0">
                <a:effectLst/>
                <a:latin typeface="+mn-lt"/>
              </a:rPr>
              <a:t>Prezident Warren </a:t>
            </a:r>
            <a:r>
              <a:rPr lang="cs-CZ" i="1" u="none" strike="noStrike" dirty="0" err="1">
                <a:effectLst/>
                <a:latin typeface="+mn-lt"/>
              </a:rPr>
              <a:t>Harding</a:t>
            </a:r>
            <a:r>
              <a:rPr lang="cs-CZ" i="1" u="none" strike="noStrike" dirty="0">
                <a:effectLst/>
                <a:latin typeface="+mn-lt"/>
              </a:rPr>
              <a:t> se připravuje ke hře golfu na </a:t>
            </a:r>
            <a:r>
              <a:rPr lang="cs-CZ" i="1" u="none" strike="noStrike" dirty="0" err="1">
                <a:effectLst/>
                <a:latin typeface="+mn-lt"/>
              </a:rPr>
              <a:t>Piping</a:t>
            </a:r>
            <a:r>
              <a:rPr lang="cs-CZ" i="1" u="none" strike="noStrike" dirty="0">
                <a:effectLst/>
                <a:latin typeface="+mn-lt"/>
              </a:rPr>
              <a:t> Rock Golf </a:t>
            </a:r>
            <a:r>
              <a:rPr lang="cs-CZ" i="1" u="none" strike="noStrike" dirty="0" err="1">
                <a:effectLst/>
                <a:latin typeface="+mn-lt"/>
              </a:rPr>
              <a:t>Links</a:t>
            </a:r>
            <a:endParaRPr lang="cs-CZ" altLang="cs-CZ" i="1" dirty="0">
              <a:latin typeface="+mn-lt"/>
              <a:ea typeface="Helvetica" pitchFamily="2" charset="0"/>
              <a:cs typeface="Helvetica" pitchFamily="2" charset="0"/>
              <a:sym typeface="Helvetica" pitchFamily="2" charset="0"/>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id="{66D5FEC4-F944-2EA0-266B-6C56982BAF1D}"/>
              </a:ext>
            </a:extLst>
          </p:cNvPr>
          <p:cNvSpPr>
            <a:spLocks noGrp="1" noChangeArrowheads="1"/>
          </p:cNvSpPr>
          <p:nvPr>
            <p:ph type="title"/>
          </p:nvPr>
        </p:nvSpPr>
        <p:spPr>
          <a:xfrm>
            <a:off x="0" y="254000"/>
            <a:ext cx="13004800" cy="1193800"/>
          </a:xfrm>
        </p:spPr>
        <p:txBody>
          <a:bodyPr/>
          <a:lstStyle/>
          <a:p>
            <a:pPr eaLnBrk="1"/>
            <a:r>
              <a:rPr lang="cs-CZ" altLang="cs-CZ" sz="5400" dirty="0"/>
              <a:t>Budování image (Image Managment)</a:t>
            </a:r>
          </a:p>
        </p:txBody>
      </p:sp>
      <p:pic>
        <p:nvPicPr>
          <p:cNvPr id="34819" name="Picture 2" descr="pasted-image.tiff">
            <a:extLst>
              <a:ext uri="{FF2B5EF4-FFF2-40B4-BE49-F238E27FC236}">
                <a16:creationId xmlns:a16="http://schemas.microsoft.com/office/drawing/2014/main" id="{E88FFFCD-2723-92B6-6033-D9608F7C9873}"/>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519238"/>
            <a:ext cx="13004800" cy="682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4820" name="Obdélník 5">
            <a:extLst>
              <a:ext uri="{FF2B5EF4-FFF2-40B4-BE49-F238E27FC236}">
                <a16:creationId xmlns:a16="http://schemas.microsoft.com/office/drawing/2014/main" id="{D7756466-738D-DDB3-23E4-824D741BD645}"/>
              </a:ext>
            </a:extLst>
          </p:cNvPr>
          <p:cNvSpPr>
            <a:spLocks noChangeArrowheads="1"/>
          </p:cNvSpPr>
          <p:nvPr/>
        </p:nvSpPr>
        <p:spPr bwMode="auto">
          <a:xfrm>
            <a:off x="0" y="8812213"/>
            <a:ext cx="13004800" cy="49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2438" indent="-227013"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lnSpc>
                <a:spcPct val="115000"/>
              </a:lnSpc>
            </a:pPr>
            <a:r>
              <a:rPr lang="cs-CZ" altLang="cs-CZ" b="0" dirty="0">
                <a:latin typeface="Helvetica" pitchFamily="2" charset="0"/>
                <a:ea typeface="Helvetica" pitchFamily="2" charset="0"/>
                <a:cs typeface="Helvetica" pitchFamily="2" charset="0"/>
                <a:sym typeface="Helvetica" pitchFamily="2" charset="0"/>
              </a:rPr>
              <a:t>Fedor </a:t>
            </a:r>
            <a:r>
              <a:rPr lang="cs-CZ" altLang="cs-CZ" b="0" dirty="0" err="1">
                <a:latin typeface="Helvetica" pitchFamily="2" charset="0"/>
                <a:ea typeface="Helvetica" pitchFamily="2" charset="0"/>
                <a:cs typeface="Helvetica" pitchFamily="2" charset="0"/>
                <a:sym typeface="Helvetica" pitchFamily="2" charset="0"/>
              </a:rPr>
              <a:t>Šurpin</a:t>
            </a:r>
            <a:r>
              <a:rPr lang="cs-CZ" altLang="cs-CZ" b="0" dirty="0">
                <a:latin typeface="Helvetica" pitchFamily="2" charset="0"/>
                <a:ea typeface="Helvetica" pitchFamily="2" charset="0"/>
                <a:cs typeface="Helvetica" pitchFamily="2" charset="0"/>
                <a:sym typeface="Helvetica" pitchFamily="2" charset="0"/>
              </a:rPr>
              <a:t>, </a:t>
            </a:r>
            <a:r>
              <a:rPr lang="cs-CZ" altLang="cs-CZ" b="0" i="1" dirty="0">
                <a:latin typeface="Helvetica" pitchFamily="2" charset="0"/>
                <a:ea typeface="Helvetica" pitchFamily="2" charset="0"/>
                <a:cs typeface="Helvetica" pitchFamily="2" charset="0"/>
                <a:sym typeface="Helvetica" pitchFamily="2" charset="0"/>
              </a:rPr>
              <a:t>Ráno naší vlasti</a:t>
            </a:r>
            <a:r>
              <a:rPr lang="cs-CZ" altLang="cs-CZ" b="0" dirty="0">
                <a:latin typeface="Helvetica" pitchFamily="2" charset="0"/>
                <a:ea typeface="Helvetica" pitchFamily="2" charset="0"/>
                <a:cs typeface="Helvetica" pitchFamily="2" charset="0"/>
                <a:sym typeface="Helvetica" pitchFamily="2" charset="0"/>
              </a:rPr>
              <a:t>, 1946-1948</a:t>
            </a:r>
            <a:endParaRPr lang="cs-CZ" altLang="cs-CZ" b="0" i="1" dirty="0">
              <a:latin typeface="Helvetica" pitchFamily="2" charset="0"/>
              <a:ea typeface="Helvetica" pitchFamily="2" charset="0"/>
              <a:cs typeface="Helvetica" pitchFamily="2" charset="0"/>
              <a:sym typeface="Helvetica" pitchFamily="2" charset="0"/>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a:extLst>
              <a:ext uri="{FF2B5EF4-FFF2-40B4-BE49-F238E27FC236}">
                <a16:creationId xmlns:a16="http://schemas.microsoft.com/office/drawing/2014/main" id="{503FAB6F-BE54-1F5D-6206-629BCA5472B0}"/>
              </a:ext>
            </a:extLst>
          </p:cNvPr>
          <p:cNvSpPr>
            <a:spLocks noGrp="1" noChangeArrowheads="1"/>
          </p:cNvSpPr>
          <p:nvPr>
            <p:ph type="title"/>
          </p:nvPr>
        </p:nvSpPr>
        <p:spPr>
          <a:xfrm>
            <a:off x="0" y="0"/>
            <a:ext cx="13004800" cy="1336675"/>
          </a:xfrm>
        </p:spPr>
        <p:txBody>
          <a:bodyPr/>
          <a:lstStyle/>
          <a:p>
            <a:pPr defTabSz="309563" eaLnBrk="1"/>
            <a:r>
              <a:rPr lang="cs-CZ" altLang="cs-CZ" sz="4200" b="1" dirty="0"/>
              <a:t>Přítomnost a absence</a:t>
            </a:r>
          </a:p>
        </p:txBody>
      </p:sp>
      <p:sp>
        <p:nvSpPr>
          <p:cNvPr id="35843" name="Zástupný symbol pro obsah 2">
            <a:extLst>
              <a:ext uri="{FF2B5EF4-FFF2-40B4-BE49-F238E27FC236}">
                <a16:creationId xmlns:a16="http://schemas.microsoft.com/office/drawing/2014/main" id="{670DBCE6-77E2-8444-5E18-A2DC69CAC71C}"/>
              </a:ext>
            </a:extLst>
          </p:cNvPr>
          <p:cNvSpPr>
            <a:spLocks noGrp="1"/>
          </p:cNvSpPr>
          <p:nvPr>
            <p:ph sz="half" idx="1"/>
          </p:nvPr>
        </p:nvSpPr>
        <p:spPr>
          <a:xfrm>
            <a:off x="165696" y="2590800"/>
            <a:ext cx="6624736" cy="6286500"/>
          </a:xfrm>
        </p:spPr>
        <p:txBody>
          <a:bodyPr/>
          <a:lstStyle/>
          <a:p>
            <a:pPr algn="l"/>
            <a:r>
              <a:rPr lang="cs-CZ" b="1" i="0" u="none" strike="noStrike" dirty="0">
                <a:effectLst/>
              </a:rPr>
              <a:t>Philippe </a:t>
            </a:r>
            <a:r>
              <a:rPr lang="cs-CZ" b="1" i="0" u="none" strike="noStrike" dirty="0" err="1">
                <a:effectLst/>
              </a:rPr>
              <a:t>Ariès</a:t>
            </a:r>
            <a:r>
              <a:rPr lang="cs-CZ" dirty="0"/>
              <a:t>, </a:t>
            </a:r>
            <a:r>
              <a:rPr lang="cs-CZ" b="0" i="1" u="none" strike="noStrike" dirty="0" err="1">
                <a:effectLst/>
              </a:rPr>
              <a:t>Centuries</a:t>
            </a:r>
            <a:r>
              <a:rPr lang="cs-CZ" b="0" i="1" u="none" strike="noStrike" dirty="0">
                <a:effectLst/>
              </a:rPr>
              <a:t> </a:t>
            </a:r>
            <a:r>
              <a:rPr lang="cs-CZ" b="0" i="1" u="none" strike="noStrike" dirty="0" err="1">
                <a:effectLst/>
              </a:rPr>
              <a:t>of</a:t>
            </a:r>
            <a:r>
              <a:rPr lang="cs-CZ" b="0" i="1" u="none" strike="noStrike" dirty="0">
                <a:effectLst/>
              </a:rPr>
              <a:t> </a:t>
            </a:r>
            <a:r>
              <a:rPr lang="cs-CZ" b="0" i="1" u="none" strike="noStrike" dirty="0" err="1">
                <a:effectLst/>
              </a:rPr>
              <a:t>Childhood</a:t>
            </a:r>
            <a:r>
              <a:rPr lang="cs-CZ" b="0" i="1" u="none" strike="noStrike" dirty="0">
                <a:effectLst/>
              </a:rPr>
              <a:t>, </a:t>
            </a:r>
            <a:r>
              <a:rPr lang="cs-CZ" b="0" i="0" u="none" strike="noStrike" dirty="0">
                <a:effectLst/>
              </a:rPr>
              <a:t>1960</a:t>
            </a:r>
            <a:endParaRPr lang="cs-CZ" dirty="0"/>
          </a:p>
          <a:p>
            <a:pPr lvl="1"/>
            <a:r>
              <a:rPr lang="cs-CZ" b="0" i="0" u="none" strike="noStrike" dirty="0">
                <a:effectLst/>
              </a:rPr>
              <a:t>výzkum dětství založený na studiu </a:t>
            </a:r>
            <a:r>
              <a:rPr lang="cs-CZ" i="0" u="none" strike="noStrike" dirty="0">
                <a:effectLst/>
              </a:rPr>
              <a:t>jejich zobrazení</a:t>
            </a:r>
          </a:p>
          <a:p>
            <a:r>
              <a:rPr lang="cs-CZ" b="1" i="0" u="none" strike="noStrike" dirty="0">
                <a:effectLst/>
              </a:rPr>
              <a:t>Karin </a:t>
            </a:r>
            <a:r>
              <a:rPr lang="cs-CZ" b="1" i="0" u="none" strike="noStrike" dirty="0" err="1">
                <a:effectLst/>
              </a:rPr>
              <a:t>Calvert</a:t>
            </a:r>
            <a:r>
              <a:rPr lang="cs-CZ" b="0" i="0" u="none" strike="noStrike" dirty="0">
                <a:effectLst/>
              </a:rPr>
              <a:t>, </a:t>
            </a:r>
            <a:r>
              <a:rPr lang="cs-CZ" b="0" i="1" u="none" strike="noStrike" dirty="0" err="1">
                <a:effectLst/>
              </a:rPr>
              <a:t>Children</a:t>
            </a:r>
            <a:r>
              <a:rPr lang="cs-CZ" b="0" i="1" u="none" strike="noStrike" dirty="0">
                <a:effectLst/>
              </a:rPr>
              <a:t> in </a:t>
            </a:r>
            <a:r>
              <a:rPr lang="cs-CZ" b="0" i="1" u="none" strike="noStrike" dirty="0" err="1">
                <a:effectLst/>
              </a:rPr>
              <a:t>American</a:t>
            </a:r>
            <a:r>
              <a:rPr lang="cs-CZ" b="0" i="1" u="none" strike="noStrike" dirty="0">
                <a:effectLst/>
              </a:rPr>
              <a:t> </a:t>
            </a:r>
            <a:r>
              <a:rPr lang="cs-CZ" b="0" i="1" u="none" strike="noStrike" dirty="0" err="1">
                <a:effectLst/>
              </a:rPr>
              <a:t>Family</a:t>
            </a:r>
            <a:r>
              <a:rPr lang="cs-CZ" b="0" i="1" u="none" strike="noStrike" dirty="0">
                <a:effectLst/>
              </a:rPr>
              <a:t> </a:t>
            </a:r>
            <a:r>
              <a:rPr lang="cs-CZ" b="0" i="1" u="none" strike="noStrike" dirty="0" err="1">
                <a:effectLst/>
              </a:rPr>
              <a:t>Portraiture</a:t>
            </a:r>
            <a:r>
              <a:rPr lang="cs-CZ" b="0" i="1" u="none" strike="noStrike" dirty="0">
                <a:effectLst/>
              </a:rPr>
              <a:t>, 1670 to 1810</a:t>
            </a:r>
            <a:endParaRPr lang="cs-CZ" dirty="0"/>
          </a:p>
          <a:p>
            <a:r>
              <a:rPr lang="cs-CZ" b="1" i="0" u="none" strike="noStrike" dirty="0">
                <a:effectLst/>
              </a:rPr>
              <a:t>V &amp; A Muzeum dětství</a:t>
            </a:r>
            <a:r>
              <a:rPr lang="cs-CZ" b="0" i="0" u="none" strike="noStrike" dirty="0">
                <a:effectLst/>
              </a:rPr>
              <a:t>, </a:t>
            </a:r>
            <a:r>
              <a:rPr lang="cs-CZ" b="0" i="0" u="none" strike="noStrike" dirty="0" err="1">
                <a:effectLst/>
              </a:rPr>
              <a:t>Bethnal</a:t>
            </a:r>
            <a:r>
              <a:rPr lang="cs-CZ" b="0" i="0" u="none" strike="noStrike" dirty="0">
                <a:effectLst/>
              </a:rPr>
              <a:t> Green, Londýn</a:t>
            </a:r>
          </a:p>
          <a:p>
            <a:pPr algn="l"/>
            <a:r>
              <a:rPr lang="cs-CZ" b="0" i="0" u="none" strike="noStrike" dirty="0">
                <a:effectLst/>
              </a:rPr>
              <a:t>Od 16.–17. století – </a:t>
            </a:r>
            <a:r>
              <a:rPr lang="cs-CZ" b="1" i="0" u="none" strike="noStrike" dirty="0">
                <a:effectLst/>
              </a:rPr>
              <a:t>nárůst portrétů dětí a dětských náhrobků</a:t>
            </a:r>
            <a:endParaRPr lang="cs-CZ" dirty="0"/>
          </a:p>
          <a:p>
            <a:pPr algn="l"/>
            <a:r>
              <a:rPr lang="cs-CZ" b="0" i="0" u="none" strike="noStrike" dirty="0">
                <a:effectLst/>
              </a:rPr>
              <a:t>19. století – </a:t>
            </a:r>
            <a:r>
              <a:rPr lang="cs-CZ" b="1" i="0" u="none" strike="noStrike" dirty="0">
                <a:effectLst/>
              </a:rPr>
              <a:t>„kult dětství“</a:t>
            </a:r>
            <a:endParaRPr lang="cs-CZ" b="0" i="0" u="none" strike="noStrike" dirty="0">
              <a:effectLst/>
            </a:endParaRPr>
          </a:p>
        </p:txBody>
      </p:sp>
      <p:pic>
        <p:nvPicPr>
          <p:cNvPr id="35844" name="Picture 3" descr="https://pictures.abebooks.com/isbn/9780140551877-uk-300.jpg">
            <a:extLst>
              <a:ext uri="{FF2B5EF4-FFF2-40B4-BE49-F238E27FC236}">
                <a16:creationId xmlns:a16="http://schemas.microsoft.com/office/drawing/2014/main" id="{0770DA01-B420-815F-FFEB-D5FDE26FBBD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50472" y="2068488"/>
            <a:ext cx="5028102" cy="7336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ovéPole 1">
            <a:extLst>
              <a:ext uri="{FF2B5EF4-FFF2-40B4-BE49-F238E27FC236}">
                <a16:creationId xmlns:a16="http://schemas.microsoft.com/office/drawing/2014/main" id="{DF4C817E-B0C5-3116-7017-9987CA261674}"/>
              </a:ext>
            </a:extLst>
          </p:cNvPr>
          <p:cNvSpPr txBox="1">
            <a:spLocks noChangeArrowheads="1"/>
          </p:cNvSpPr>
          <p:nvPr/>
        </p:nvSpPr>
        <p:spPr bwMode="auto">
          <a:xfrm>
            <a:off x="0" y="9291638"/>
            <a:ext cx="13004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a:r>
              <a:rPr lang="en-US" altLang="cs-CZ" dirty="0"/>
              <a:t>Gabriel </a:t>
            </a:r>
            <a:r>
              <a:rPr lang="en-US" altLang="cs-CZ" dirty="0" err="1"/>
              <a:t>Metsu</a:t>
            </a:r>
            <a:r>
              <a:rPr lang="en-US" altLang="cs-CZ" dirty="0"/>
              <a:t> (1629–1669), </a:t>
            </a:r>
            <a:r>
              <a:rPr lang="en-US" altLang="cs-CZ" i="1" dirty="0" err="1"/>
              <a:t>Nemocné</a:t>
            </a:r>
            <a:r>
              <a:rPr lang="en-US" altLang="cs-CZ" i="1" dirty="0"/>
              <a:t> </a:t>
            </a:r>
            <a:r>
              <a:rPr lang="en-US" altLang="cs-CZ" i="1" dirty="0" err="1"/>
              <a:t>dítě</a:t>
            </a:r>
            <a:r>
              <a:rPr lang="en-US" altLang="cs-CZ" dirty="0"/>
              <a:t>, </a:t>
            </a:r>
            <a:r>
              <a:rPr lang="cs-CZ" altLang="cs-CZ" dirty="0"/>
              <a:t>1660, </a:t>
            </a:r>
            <a:r>
              <a:rPr lang="en-US" altLang="cs-CZ" dirty="0"/>
              <a:t>Rijksmuseum in Amsterdam</a:t>
            </a:r>
            <a:endParaRPr lang="cs-CZ" altLang="cs-CZ" dirty="0"/>
          </a:p>
        </p:txBody>
      </p:sp>
      <p:pic>
        <p:nvPicPr>
          <p:cNvPr id="36867" name="Picture 2" descr="https://i.pinimg.com/originals/6d/80/7c/6d807c2497b9809ab52069234d29b5a3.jpg">
            <a:extLst>
              <a:ext uri="{FF2B5EF4-FFF2-40B4-BE49-F238E27FC236}">
                <a16:creationId xmlns:a16="http://schemas.microsoft.com/office/drawing/2014/main" id="{D756F7E3-7198-C025-9EAB-EAFCFAF0E7B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44775" y="0"/>
            <a:ext cx="7429500" cy="909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14AA0EDF-1D3B-4DED-C989-E2378BDE6C94}"/>
              </a:ext>
            </a:extLst>
          </p:cNvPr>
          <p:cNvSpPr>
            <a:spLocks noGrp="1" noChangeArrowheads="1"/>
          </p:cNvSpPr>
          <p:nvPr>
            <p:ph type="title"/>
          </p:nvPr>
        </p:nvSpPr>
        <p:spPr>
          <a:xfrm>
            <a:off x="952500" y="254000"/>
            <a:ext cx="11099800" cy="1100138"/>
          </a:xfrm>
        </p:spPr>
        <p:txBody>
          <a:bodyPr/>
          <a:lstStyle/>
          <a:p>
            <a:pPr eaLnBrk="1"/>
            <a:r>
              <a:rPr lang="cs-CZ" altLang="cs-CZ" sz="6000" dirty="0"/>
              <a:t>AUTOPORTRÉT</a:t>
            </a:r>
          </a:p>
        </p:txBody>
      </p:sp>
      <p:pic>
        <p:nvPicPr>
          <p:cNvPr id="5123" name="Picture 2" descr="pasted-image.tiff">
            <a:extLst>
              <a:ext uri="{FF2B5EF4-FFF2-40B4-BE49-F238E27FC236}">
                <a16:creationId xmlns:a16="http://schemas.microsoft.com/office/drawing/2014/main" id="{6ECD3F38-8011-ADA9-0224-9A7C84E1297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708400" y="1976438"/>
            <a:ext cx="5586413" cy="668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5124" name="Text Box 3">
            <a:extLst>
              <a:ext uri="{FF2B5EF4-FFF2-40B4-BE49-F238E27FC236}">
                <a16:creationId xmlns:a16="http://schemas.microsoft.com/office/drawing/2014/main" id="{5D70C6C1-8810-6BAD-7475-95B0780F0E72}"/>
              </a:ext>
            </a:extLst>
          </p:cNvPr>
          <p:cNvSpPr txBox="1">
            <a:spLocks/>
          </p:cNvSpPr>
          <p:nvPr/>
        </p:nvSpPr>
        <p:spPr bwMode="auto">
          <a:xfrm>
            <a:off x="2001795" y="8988526"/>
            <a:ext cx="10679206" cy="707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marL="342900" indent="-3429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492125"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lvl="1" indent="0" algn="ctr" eaLnBrk="1">
              <a:lnSpc>
                <a:spcPct val="115000"/>
              </a:lnSpc>
            </a:pPr>
            <a:r>
              <a:rPr lang="cs-CZ" altLang="cs-CZ" sz="3600" b="0" dirty="0">
                <a:latin typeface="Helvetica" pitchFamily="2" charset="0"/>
                <a:ea typeface="Helvetica" pitchFamily="2" charset="0"/>
                <a:cs typeface="Helvetica" pitchFamily="2" charset="0"/>
                <a:sym typeface="Helvetica" pitchFamily="2" charset="0"/>
              </a:rPr>
              <a:t>Rembrandt, </a:t>
            </a:r>
            <a:r>
              <a:rPr lang="cs-CZ" altLang="cs-CZ" sz="3600" b="0" i="1" dirty="0">
                <a:latin typeface="Helvetica" pitchFamily="2" charset="0"/>
                <a:ea typeface="Helvetica" pitchFamily="2" charset="0"/>
                <a:cs typeface="Helvetica" pitchFamily="2" charset="0"/>
                <a:sym typeface="Helvetica" pitchFamily="2" charset="0"/>
              </a:rPr>
              <a:t>Autoportrét</a:t>
            </a:r>
            <a:r>
              <a:rPr lang="cs-CZ" altLang="cs-CZ" sz="3600" b="0" dirty="0">
                <a:latin typeface="Helvetica" pitchFamily="2" charset="0"/>
                <a:ea typeface="Helvetica" pitchFamily="2" charset="0"/>
                <a:cs typeface="Helvetica" pitchFamily="2" charset="0"/>
                <a:sym typeface="Helvetica" pitchFamily="2" charset="0"/>
              </a:rPr>
              <a:t>, 16. století, olej na plátně</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Obdélník 1">
            <a:extLst>
              <a:ext uri="{FF2B5EF4-FFF2-40B4-BE49-F238E27FC236}">
                <a16:creationId xmlns:a16="http://schemas.microsoft.com/office/drawing/2014/main" id="{CC5828A6-1ABA-51F0-251D-EF5C4C8FAA1B}"/>
              </a:ext>
            </a:extLst>
          </p:cNvPr>
          <p:cNvSpPr>
            <a:spLocks noChangeArrowheads="1"/>
          </p:cNvSpPr>
          <p:nvPr/>
        </p:nvSpPr>
        <p:spPr bwMode="auto">
          <a:xfrm>
            <a:off x="0" y="9291638"/>
            <a:ext cx="13004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a:r>
              <a:rPr lang="en-US" altLang="cs-CZ" dirty="0"/>
              <a:t>William Hogarth, </a:t>
            </a:r>
            <a:r>
              <a:rPr lang="en-US" altLang="cs-CZ" i="1" dirty="0" err="1"/>
              <a:t>Grahamovy</a:t>
            </a:r>
            <a:r>
              <a:rPr lang="en-US" altLang="cs-CZ" i="1" dirty="0"/>
              <a:t> </a:t>
            </a:r>
            <a:r>
              <a:rPr lang="en-US" altLang="cs-CZ" i="1" dirty="0" err="1"/>
              <a:t>děti</a:t>
            </a:r>
            <a:r>
              <a:rPr lang="en-US" altLang="cs-CZ" i="1" dirty="0"/>
              <a:t>, </a:t>
            </a:r>
            <a:r>
              <a:rPr lang="en-US" altLang="cs-CZ" dirty="0"/>
              <a:t>1742, </a:t>
            </a:r>
            <a:r>
              <a:rPr lang="en-US" altLang="cs-CZ" dirty="0" err="1"/>
              <a:t>olej</a:t>
            </a:r>
            <a:r>
              <a:rPr lang="en-US" altLang="cs-CZ" dirty="0"/>
              <a:t> </a:t>
            </a:r>
            <a:r>
              <a:rPr lang="en-US" altLang="cs-CZ" dirty="0" err="1"/>
              <a:t>na</a:t>
            </a:r>
            <a:r>
              <a:rPr lang="en-US" altLang="cs-CZ" dirty="0"/>
              <a:t> </a:t>
            </a:r>
            <a:r>
              <a:rPr lang="en-US" altLang="cs-CZ" dirty="0" err="1"/>
              <a:t>plátně</a:t>
            </a:r>
            <a:r>
              <a:rPr lang="en-US" altLang="cs-CZ" dirty="0"/>
              <a:t>. </a:t>
            </a:r>
            <a:r>
              <a:rPr lang="en-US" altLang="cs-CZ" dirty="0" err="1"/>
              <a:t>Národní</a:t>
            </a:r>
            <a:r>
              <a:rPr lang="en-US" altLang="cs-CZ" dirty="0"/>
              <a:t> Galerie, </a:t>
            </a:r>
            <a:r>
              <a:rPr lang="en-US" altLang="cs-CZ" dirty="0" err="1"/>
              <a:t>Londýn</a:t>
            </a:r>
            <a:endParaRPr lang="cs-CZ" altLang="cs-CZ" dirty="0"/>
          </a:p>
        </p:txBody>
      </p:sp>
      <p:pic>
        <p:nvPicPr>
          <p:cNvPr id="37891" name="Picture 2" descr="https://www.nationalgallery.org.uk/server.iip?FIF=/fronts/N-4756-00-000021-WZ-PYR.tif&amp;CNT=1.0&amp;WID=800&amp;HEI=800&amp;QLT=85&amp;CVT=jpeg">
            <a:extLst>
              <a:ext uri="{FF2B5EF4-FFF2-40B4-BE49-F238E27FC236}">
                <a16:creationId xmlns:a16="http://schemas.microsoft.com/office/drawing/2014/main" id="{B5E0840B-C8A7-5670-7660-197B5FACA2F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73213" y="33338"/>
            <a:ext cx="9858375" cy="912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allart.biz/up/photos/album/M_N/John_Everett_Millais/john_everett_millais_8_bubbles.jpg">
            <a:extLst>
              <a:ext uri="{FF2B5EF4-FFF2-40B4-BE49-F238E27FC236}">
                <a16:creationId xmlns:a16="http://schemas.microsoft.com/office/drawing/2014/main" id="{252AECE5-E108-C79A-0EF9-04DE361CFC4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6477000" cy="892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4" descr="https://media.vam.ac.uk/media/thira/collection_images/2009BX/2009BX0429.jpg">
            <a:extLst>
              <a:ext uri="{FF2B5EF4-FFF2-40B4-BE49-F238E27FC236}">
                <a16:creationId xmlns:a16="http://schemas.microsoft.com/office/drawing/2014/main" id="{C68D976D-1FEB-826F-9036-289F11C4D9F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502400" y="0"/>
            <a:ext cx="6502400" cy="890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ovéPole 3">
            <a:extLst>
              <a:ext uri="{FF2B5EF4-FFF2-40B4-BE49-F238E27FC236}">
                <a16:creationId xmlns:a16="http://schemas.microsoft.com/office/drawing/2014/main" id="{C2A923FB-645C-CAE1-CC5A-DD93BBD89880}"/>
              </a:ext>
            </a:extLst>
          </p:cNvPr>
          <p:cNvSpPr txBox="1">
            <a:spLocks noChangeArrowheads="1"/>
          </p:cNvSpPr>
          <p:nvPr/>
        </p:nvSpPr>
        <p:spPr bwMode="auto">
          <a:xfrm>
            <a:off x="0" y="9291638"/>
            <a:ext cx="13004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a:r>
              <a:rPr lang="en-US" altLang="cs-CZ" dirty="0"/>
              <a:t>Sir John Millais (1829–1896), </a:t>
            </a:r>
            <a:r>
              <a:rPr lang="en-US" altLang="cs-CZ" i="1" dirty="0" err="1"/>
              <a:t>Bubliny</a:t>
            </a:r>
            <a:r>
              <a:rPr lang="cs-CZ" altLang="cs-CZ" i="1" dirty="0"/>
              <a:t>,</a:t>
            </a:r>
            <a:r>
              <a:rPr lang="en-US" altLang="cs-CZ" dirty="0"/>
              <a:t>1886</a:t>
            </a:r>
            <a:endParaRPr lang="cs-CZ" altLang="cs-CZ"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id="{397C2587-4091-8E44-C29F-FB86F272A4FD}"/>
              </a:ext>
            </a:extLst>
          </p:cNvPr>
          <p:cNvSpPr>
            <a:spLocks noGrp="1" noChangeArrowheads="1"/>
          </p:cNvSpPr>
          <p:nvPr>
            <p:ph type="title"/>
          </p:nvPr>
        </p:nvSpPr>
        <p:spPr>
          <a:xfrm>
            <a:off x="0" y="0"/>
            <a:ext cx="13004800" cy="1193800"/>
          </a:xfrm>
        </p:spPr>
        <p:txBody>
          <a:bodyPr/>
          <a:lstStyle/>
          <a:p>
            <a:pPr defTabSz="442913" eaLnBrk="1"/>
            <a:r>
              <a:rPr lang="cs-CZ" altLang="cs-CZ" sz="6000" b="1" dirty="0"/>
              <a:t>Obrazy “jiných”</a:t>
            </a:r>
          </a:p>
        </p:txBody>
      </p:sp>
      <p:sp>
        <p:nvSpPr>
          <p:cNvPr id="39939" name="Zástupný symbol pro obsah 2">
            <a:extLst>
              <a:ext uri="{FF2B5EF4-FFF2-40B4-BE49-F238E27FC236}">
                <a16:creationId xmlns:a16="http://schemas.microsoft.com/office/drawing/2014/main" id="{78D1FE78-C9C7-D895-70F3-5EF2A8F97EB9}"/>
              </a:ext>
            </a:extLst>
          </p:cNvPr>
          <p:cNvSpPr>
            <a:spLocks noGrp="1"/>
          </p:cNvSpPr>
          <p:nvPr>
            <p:ph sz="half" idx="1"/>
          </p:nvPr>
        </p:nvSpPr>
        <p:spPr>
          <a:xfrm>
            <a:off x="0" y="1352550"/>
            <a:ext cx="6426200" cy="7524750"/>
          </a:xfrm>
        </p:spPr>
        <p:txBody>
          <a:bodyPr/>
          <a:lstStyle/>
          <a:p>
            <a:pPr algn="l">
              <a:spcBef>
                <a:spcPts val="1800"/>
              </a:spcBef>
            </a:pPr>
            <a:r>
              <a:rPr lang="cs-CZ" b="1" i="0" u="none" strike="noStrike" dirty="0">
                <a:effectLst/>
              </a:rPr>
              <a:t>„Kulturní stereotypizace“</a:t>
            </a:r>
            <a:endParaRPr lang="cs-CZ" b="0" i="0" u="none" strike="noStrike" dirty="0">
              <a:effectLst/>
            </a:endParaRPr>
          </a:p>
          <a:p>
            <a:pPr lvl="1">
              <a:spcBef>
                <a:spcPts val="1800"/>
              </a:spcBef>
              <a:buFont typeface="Arial" panose="020B0604020202020204" pitchFamily="34" charset="0"/>
              <a:buChar char="•"/>
            </a:pPr>
            <a:r>
              <a:rPr lang="cs-CZ" i="0" u="none" strike="noStrike" dirty="0">
                <a:effectLst/>
              </a:rPr>
              <a:t>Orientalismus</a:t>
            </a:r>
          </a:p>
          <a:p>
            <a:pPr lvl="1">
              <a:spcBef>
                <a:spcPts val="1800"/>
              </a:spcBef>
              <a:buFont typeface="Arial" panose="020B0604020202020204" pitchFamily="34" charset="0"/>
              <a:buChar char="•"/>
            </a:pPr>
            <a:r>
              <a:rPr lang="cs-CZ" i="0" u="none" strike="noStrike" dirty="0" err="1">
                <a:effectLst/>
              </a:rPr>
              <a:t>Meridionalismus</a:t>
            </a:r>
            <a:endParaRPr lang="cs-CZ" i="0" u="none" strike="noStrike" dirty="0">
              <a:effectLst/>
            </a:endParaRPr>
          </a:p>
          <a:p>
            <a:pPr lvl="1">
              <a:spcBef>
                <a:spcPts val="1800"/>
              </a:spcBef>
              <a:buFont typeface="Arial" panose="020B0604020202020204" pitchFamily="34" charset="0"/>
              <a:buChar char="•"/>
            </a:pPr>
            <a:r>
              <a:rPr lang="cs-CZ" i="0" u="none" strike="noStrike" dirty="0" err="1">
                <a:effectLst/>
              </a:rPr>
              <a:t>Borealismus</a:t>
            </a:r>
            <a:endParaRPr lang="cs-CZ" i="0" u="none" strike="noStrike" dirty="0">
              <a:effectLst/>
            </a:endParaRPr>
          </a:p>
          <a:p>
            <a:pPr lvl="1">
              <a:spcBef>
                <a:spcPts val="1800"/>
              </a:spcBef>
              <a:buFont typeface="Arial" panose="020B0604020202020204" pitchFamily="34" charset="0"/>
              <a:buChar char="•"/>
            </a:pPr>
            <a:r>
              <a:rPr lang="cs-CZ" dirty="0"/>
              <a:t>/ Okcidentalismus</a:t>
            </a:r>
          </a:p>
          <a:p>
            <a:pPr marL="444500" lvl="1" indent="0">
              <a:spcBef>
                <a:spcPts val="1800"/>
              </a:spcBef>
              <a:buNone/>
            </a:pPr>
            <a:r>
              <a:rPr lang="cs-CZ" dirty="0"/>
              <a:t>Zobrazení </a:t>
            </a:r>
            <a:r>
              <a:rPr lang="cs-CZ" i="0" u="none" strike="noStrike" dirty="0">
                <a:effectLst/>
              </a:rPr>
              <a:t>Bělochů africkými umělci</a:t>
            </a:r>
            <a:br>
              <a:rPr lang="cs-CZ" i="0" u="none" strike="noStrike" dirty="0">
                <a:effectLst/>
              </a:rPr>
            </a:br>
            <a:endParaRPr lang="cs-CZ" i="0" u="none" strike="noStrike" dirty="0">
              <a:effectLst/>
            </a:endParaRPr>
          </a:p>
          <a:p>
            <a:pPr algn="l">
              <a:spcBef>
                <a:spcPts val="1800"/>
              </a:spcBef>
            </a:pPr>
            <a:r>
              <a:rPr lang="cs-CZ" b="1" i="0" u="none" strike="noStrike" dirty="0">
                <a:effectLst/>
              </a:rPr>
              <a:t>Podobné procesy i uvnitř téže kultury:</a:t>
            </a:r>
            <a:endParaRPr lang="cs-CZ" b="0" i="0" u="none" strike="noStrike" dirty="0">
              <a:effectLst/>
            </a:endParaRPr>
          </a:p>
          <a:p>
            <a:pPr lvl="1">
              <a:spcBef>
                <a:spcPts val="1800"/>
              </a:spcBef>
              <a:buFont typeface="Arial" panose="020B0604020202020204" pitchFamily="34" charset="0"/>
              <a:buChar char="•"/>
            </a:pPr>
            <a:r>
              <a:rPr lang="cs-CZ" i="0" u="none" strike="noStrike" dirty="0">
                <a:effectLst/>
              </a:rPr>
              <a:t>„mužský pohled“ (</a:t>
            </a:r>
            <a:r>
              <a:rPr lang="cs-CZ" i="1" u="none" strike="noStrike" dirty="0">
                <a:effectLst/>
              </a:rPr>
              <a:t>male </a:t>
            </a:r>
            <a:r>
              <a:rPr lang="cs-CZ" i="1" u="none" strike="noStrike" dirty="0" err="1">
                <a:effectLst/>
              </a:rPr>
              <a:t>gaze</a:t>
            </a:r>
            <a:r>
              <a:rPr lang="cs-CZ" i="0" u="none" strike="noStrike" dirty="0">
                <a:effectLst/>
              </a:rPr>
              <a:t>)</a:t>
            </a:r>
          </a:p>
          <a:p>
            <a:pPr lvl="1">
              <a:spcBef>
                <a:spcPts val="1800"/>
              </a:spcBef>
              <a:buFont typeface="Arial" panose="020B0604020202020204" pitchFamily="34" charset="0"/>
              <a:buChar char="•"/>
            </a:pPr>
            <a:r>
              <a:rPr lang="cs-CZ" i="0" u="none" strike="noStrike" dirty="0">
                <a:effectLst/>
              </a:rPr>
              <a:t>„městský pohled“ (</a:t>
            </a:r>
            <a:r>
              <a:rPr lang="cs-CZ" i="1" u="none" strike="noStrike" dirty="0" err="1">
                <a:effectLst/>
              </a:rPr>
              <a:t>urban</a:t>
            </a:r>
            <a:r>
              <a:rPr lang="cs-CZ" i="1" u="none" strike="noStrike" dirty="0">
                <a:effectLst/>
              </a:rPr>
              <a:t> </a:t>
            </a:r>
            <a:r>
              <a:rPr lang="cs-CZ" i="1" u="none" strike="noStrike" dirty="0" err="1">
                <a:effectLst/>
              </a:rPr>
              <a:t>gaze</a:t>
            </a:r>
            <a:r>
              <a:rPr lang="cs-CZ" i="0" u="none" strike="noStrike" dirty="0">
                <a:effectLst/>
              </a:rPr>
              <a:t>)</a:t>
            </a:r>
          </a:p>
          <a:p>
            <a:pPr lvl="1">
              <a:spcBef>
                <a:spcPts val="1800"/>
              </a:spcBef>
              <a:buFont typeface="Arial" panose="020B0604020202020204" pitchFamily="34" charset="0"/>
              <a:buChar char="•"/>
            </a:pPr>
            <a:r>
              <a:rPr lang="cs-CZ" dirty="0"/>
              <a:t>„pohled turisty“ (</a:t>
            </a:r>
            <a:r>
              <a:rPr lang="cs-CZ" i="1" dirty="0" err="1"/>
              <a:t>tourist</a:t>
            </a:r>
            <a:r>
              <a:rPr lang="cs-CZ" i="1" dirty="0"/>
              <a:t> </a:t>
            </a:r>
            <a:r>
              <a:rPr lang="cs-CZ" i="1" dirty="0" err="1"/>
              <a:t>gaze</a:t>
            </a:r>
            <a:r>
              <a:rPr lang="cs-CZ" dirty="0"/>
              <a:t>)</a:t>
            </a:r>
            <a:endParaRPr lang="cs-CZ" i="0" u="none" strike="noStrike" dirty="0">
              <a:effectLst/>
            </a:endParaRPr>
          </a:p>
          <a:p>
            <a:pPr lvl="1">
              <a:spcBef>
                <a:spcPts val="1800"/>
              </a:spcBef>
            </a:pPr>
            <a:endParaRPr lang="cs-CZ" altLang="cs-CZ" sz="2800" dirty="0"/>
          </a:p>
        </p:txBody>
      </p:sp>
      <p:sp>
        <p:nvSpPr>
          <p:cNvPr id="39940" name="TextovéPole 4">
            <a:extLst>
              <a:ext uri="{FF2B5EF4-FFF2-40B4-BE49-F238E27FC236}">
                <a16:creationId xmlns:a16="http://schemas.microsoft.com/office/drawing/2014/main" id="{F725E4AE-4A3E-D2E2-B860-C7D005556F99}"/>
              </a:ext>
            </a:extLst>
          </p:cNvPr>
          <p:cNvSpPr txBox="1">
            <a:spLocks noChangeArrowheads="1"/>
          </p:cNvSpPr>
          <p:nvPr/>
        </p:nvSpPr>
        <p:spPr bwMode="auto">
          <a:xfrm>
            <a:off x="0" y="9291638"/>
            <a:ext cx="13004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a:r>
              <a:rPr lang="cs-CZ" b="0" dirty="0">
                <a:latin typeface="+mn-lt"/>
              </a:rPr>
              <a:t>Anonym, </a:t>
            </a:r>
            <a:r>
              <a:rPr lang="cs-CZ" b="0" i="1" dirty="0">
                <a:latin typeface="+mn-lt"/>
              </a:rPr>
              <a:t>S</a:t>
            </a:r>
            <a:r>
              <a:rPr lang="cs-CZ" b="0" i="1" u="none" strike="noStrike" dirty="0">
                <a:effectLst/>
                <a:latin typeface="+mn-lt"/>
              </a:rPr>
              <a:t>kupina portugalských </a:t>
            </a:r>
            <a:r>
              <a:rPr lang="cs-CZ" b="0" i="1" u="none" strike="noStrike" dirty="0" err="1">
                <a:effectLst/>
                <a:latin typeface="+mn-lt"/>
              </a:rPr>
              <a:t>Nanban</a:t>
            </a:r>
            <a:r>
              <a:rPr lang="cs-CZ" b="0" i="1" u="none" strike="noStrike" dirty="0">
                <a:effectLst/>
                <a:latin typeface="+mn-lt"/>
              </a:rPr>
              <a:t> cizinců</a:t>
            </a:r>
            <a:r>
              <a:rPr lang="cs-CZ" b="0" i="0" u="none" strike="noStrike" dirty="0">
                <a:effectLst/>
                <a:latin typeface="+mn-lt"/>
              </a:rPr>
              <a:t>, 17. století, Japonsko</a:t>
            </a:r>
            <a:endParaRPr lang="cs-CZ" altLang="cs-CZ" dirty="0">
              <a:latin typeface="+mn-lt"/>
            </a:endParaRPr>
          </a:p>
        </p:txBody>
      </p:sp>
      <p:pic>
        <p:nvPicPr>
          <p:cNvPr id="39941" name="Picture 3" descr="https://upload.wikimedia.org/wikipedia/commons/8/86/NanbanGroup.JPG">
            <a:extLst>
              <a:ext uri="{FF2B5EF4-FFF2-40B4-BE49-F238E27FC236}">
                <a16:creationId xmlns:a16="http://schemas.microsoft.com/office/drawing/2014/main" id="{EF06F694-CE4C-96C2-7AD5-DB1267E46D9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02400" y="1376363"/>
            <a:ext cx="5857875" cy="752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s://upload.wikimedia.org/wikipedia/commons/thumb/6/63/Eastman_Johnson_-_Negro_Life_at_the_South_-_ejb_-_fig_67_-_pg_120.jpg/800px-Eastman_Johnson_-_Negro_Life_at_the_South_-_ejb_-_fig_67_-_pg_120.jpg">
            <a:extLst>
              <a:ext uri="{FF2B5EF4-FFF2-40B4-BE49-F238E27FC236}">
                <a16:creationId xmlns:a16="http://schemas.microsoft.com/office/drawing/2014/main" id="{3C110E1E-6AF5-7BA6-47F5-B72968DE57F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5963" y="0"/>
            <a:ext cx="11717337" cy="915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ovéPole 2">
            <a:extLst>
              <a:ext uri="{FF2B5EF4-FFF2-40B4-BE49-F238E27FC236}">
                <a16:creationId xmlns:a16="http://schemas.microsoft.com/office/drawing/2014/main" id="{864D00EC-119F-1AB6-88C2-32457766141B}"/>
              </a:ext>
            </a:extLst>
          </p:cNvPr>
          <p:cNvSpPr txBox="1">
            <a:spLocks noChangeArrowheads="1"/>
          </p:cNvSpPr>
          <p:nvPr/>
        </p:nvSpPr>
        <p:spPr bwMode="auto">
          <a:xfrm>
            <a:off x="0" y="9091613"/>
            <a:ext cx="13004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marL="0" lvl="2" indent="0" algn="ctr"/>
            <a:r>
              <a:rPr lang="en-US" altLang="cs-CZ" dirty="0">
                <a:latin typeface="+mn-ea"/>
                <a:ea typeface="+mn-ea"/>
              </a:rPr>
              <a:t>Eastman Johnson (1824–1906)</a:t>
            </a:r>
            <a:r>
              <a:rPr lang="cs-CZ" altLang="cs-CZ" dirty="0">
                <a:latin typeface="+mn-ea"/>
                <a:ea typeface="+mn-ea"/>
              </a:rPr>
              <a:t>, </a:t>
            </a:r>
            <a:r>
              <a:rPr lang="cs-CZ" i="1" u="none" strike="noStrike" dirty="0">
                <a:effectLst/>
                <a:latin typeface="+mn-ea"/>
                <a:ea typeface="+mn-ea"/>
              </a:rPr>
              <a:t>Život černochů na jihu</a:t>
            </a:r>
            <a:r>
              <a:rPr lang="cs-CZ" i="0" u="none" strike="noStrike" dirty="0">
                <a:effectLst/>
                <a:latin typeface="+mn-ea"/>
                <a:ea typeface="+mn-ea"/>
              </a:rPr>
              <a:t>, olej na plátně</a:t>
            </a:r>
            <a:r>
              <a:rPr lang="cs-CZ" altLang="cs-CZ" dirty="0">
                <a:latin typeface="+mn-ea"/>
                <a:ea typeface="+mn-ea"/>
              </a:rPr>
              <a:t>, 1859</a:t>
            </a:r>
          </a:p>
          <a:p>
            <a:pPr algn="ctr"/>
            <a:endParaRPr lang="cs-CZ" altLang="cs-CZ" dirty="0">
              <a:latin typeface="+mn-ea"/>
              <a:ea typeface="+mn-ea"/>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ovéPole 1">
            <a:extLst>
              <a:ext uri="{FF2B5EF4-FFF2-40B4-BE49-F238E27FC236}">
                <a16:creationId xmlns:a16="http://schemas.microsoft.com/office/drawing/2014/main" id="{E4F15A6B-1292-40A8-AB8A-44F79DE64ADF}"/>
              </a:ext>
            </a:extLst>
          </p:cNvPr>
          <p:cNvSpPr txBox="1">
            <a:spLocks noChangeArrowheads="1"/>
          </p:cNvSpPr>
          <p:nvPr/>
        </p:nvSpPr>
        <p:spPr bwMode="auto">
          <a:xfrm>
            <a:off x="-71437" y="9146381"/>
            <a:ext cx="13004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a:r>
              <a:rPr lang="en-US" altLang="cs-CZ" b="0" dirty="0"/>
              <a:t>Vincenzo </a:t>
            </a:r>
            <a:r>
              <a:rPr lang="en-US" altLang="cs-CZ" b="0" dirty="0" err="1"/>
              <a:t>Cartari</a:t>
            </a:r>
            <a:r>
              <a:rPr lang="cs-CZ" altLang="cs-CZ" b="0" i="1" dirty="0"/>
              <a:t>, </a:t>
            </a:r>
            <a:r>
              <a:rPr lang="cs-CZ" b="0" i="1" u="none" strike="noStrike" dirty="0">
                <a:effectLst/>
                <a:latin typeface="-webkit-standard"/>
              </a:rPr>
              <a:t>Harpyje a čarodějnice: obrazy zobrazující bohy starověku, </a:t>
            </a:r>
            <a:r>
              <a:rPr lang="cs-CZ" b="0" u="none" strike="noStrike" dirty="0">
                <a:effectLst/>
                <a:latin typeface="-webkit-standard"/>
              </a:rPr>
              <a:t>16. století</a:t>
            </a:r>
            <a:endParaRPr lang="cs-CZ" altLang="cs-CZ" dirty="0"/>
          </a:p>
        </p:txBody>
      </p:sp>
      <p:pic>
        <p:nvPicPr>
          <p:cNvPr id="41987" name="Picture 2" descr="https://i.pinimg.com/736x/74/aa/24/74aa24c7bb0e4141ae89fe11be777245--witches-harpy-mythology.jpg">
            <a:extLst>
              <a:ext uri="{FF2B5EF4-FFF2-40B4-BE49-F238E27FC236}">
                <a16:creationId xmlns:a16="http://schemas.microsoft.com/office/drawing/2014/main" id="{7E68B0AA-8A55-2A7F-25F5-8C55A1B25E1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87713" y="376238"/>
            <a:ext cx="6286500" cy="868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Nadpis 1">
            <a:extLst>
              <a:ext uri="{FF2B5EF4-FFF2-40B4-BE49-F238E27FC236}">
                <a16:creationId xmlns:a16="http://schemas.microsoft.com/office/drawing/2014/main" id="{B417E8E8-23B4-3107-D3B7-0F68E468974A}"/>
              </a:ext>
            </a:extLst>
          </p:cNvPr>
          <p:cNvSpPr>
            <a:spLocks noGrp="1"/>
          </p:cNvSpPr>
          <p:nvPr>
            <p:ph type="title"/>
          </p:nvPr>
        </p:nvSpPr>
        <p:spPr>
          <a:xfrm>
            <a:off x="0" y="254000"/>
            <a:ext cx="13004800" cy="1265238"/>
          </a:xfrm>
        </p:spPr>
        <p:txBody>
          <a:bodyPr/>
          <a:lstStyle/>
          <a:p>
            <a:r>
              <a:rPr lang="cs-CZ" altLang="cs-CZ" b="1" dirty="0"/>
              <a:t>Reprezentace Židů</a:t>
            </a:r>
          </a:p>
        </p:txBody>
      </p:sp>
      <p:sp>
        <p:nvSpPr>
          <p:cNvPr id="43011" name="Zástupný symbol pro obsah 2">
            <a:extLst>
              <a:ext uri="{FF2B5EF4-FFF2-40B4-BE49-F238E27FC236}">
                <a16:creationId xmlns:a16="http://schemas.microsoft.com/office/drawing/2014/main" id="{AF602E46-3C1B-9F4A-05E7-0B0AA9D901C5}"/>
              </a:ext>
            </a:extLst>
          </p:cNvPr>
          <p:cNvSpPr>
            <a:spLocks noGrp="1"/>
          </p:cNvSpPr>
          <p:nvPr>
            <p:ph sz="half" idx="1"/>
          </p:nvPr>
        </p:nvSpPr>
        <p:spPr>
          <a:xfrm>
            <a:off x="241820" y="1447800"/>
            <a:ext cx="6426200" cy="8051800"/>
          </a:xfrm>
        </p:spPr>
        <p:txBody>
          <a:bodyPr/>
          <a:lstStyle/>
          <a:p>
            <a:pPr algn="l">
              <a:spcBef>
                <a:spcPts val="1200"/>
              </a:spcBef>
            </a:pPr>
            <a:r>
              <a:rPr lang="cs-CZ" sz="2400" b="1" dirty="0"/>
              <a:t>ŽK</a:t>
            </a:r>
            <a:r>
              <a:rPr lang="cs-CZ" sz="2400" b="1" i="0" u="none" strike="noStrike" dirty="0">
                <a:effectLst/>
              </a:rPr>
              <a:t> je </a:t>
            </a:r>
            <a:r>
              <a:rPr lang="cs-CZ" sz="2400" b="1" i="0" u="none" strike="noStrike" dirty="0" err="1">
                <a:effectLst/>
              </a:rPr>
              <a:t>anikonická</a:t>
            </a:r>
            <a:endParaRPr lang="cs-CZ" sz="2400" dirty="0"/>
          </a:p>
          <a:p>
            <a:pPr algn="l">
              <a:spcBef>
                <a:spcPts val="1200"/>
              </a:spcBef>
            </a:pPr>
            <a:r>
              <a:rPr lang="cs-CZ" sz="2400" i="0" u="none" strike="noStrike" dirty="0">
                <a:effectLst/>
              </a:rPr>
              <a:t>Ruth </a:t>
            </a:r>
            <a:r>
              <a:rPr lang="cs-CZ" sz="2400" i="0" u="none" strike="noStrike" dirty="0" err="1">
                <a:effectLst/>
              </a:rPr>
              <a:t>Mellinkoff</a:t>
            </a:r>
            <a:r>
              <a:rPr lang="cs-CZ" sz="2400" i="0" u="none" strike="noStrike" dirty="0">
                <a:effectLst/>
              </a:rPr>
              <a:t>, </a:t>
            </a:r>
            <a:r>
              <a:rPr lang="cs-CZ" sz="2400" i="1" u="none" strike="noStrike" dirty="0">
                <a:effectLst/>
              </a:rPr>
              <a:t>Mark </a:t>
            </a:r>
            <a:r>
              <a:rPr lang="cs-CZ" sz="2400" i="1" u="none" strike="noStrike" dirty="0" err="1">
                <a:effectLst/>
              </a:rPr>
              <a:t>of</a:t>
            </a:r>
            <a:r>
              <a:rPr lang="cs-CZ" sz="2400" i="1" u="none" strike="noStrike" dirty="0">
                <a:effectLst/>
              </a:rPr>
              <a:t> </a:t>
            </a:r>
            <a:r>
              <a:rPr lang="cs-CZ" sz="2400" i="1" u="none" strike="noStrike" dirty="0" err="1">
                <a:effectLst/>
              </a:rPr>
              <a:t>Cain</a:t>
            </a:r>
            <a:r>
              <a:rPr lang="cs-CZ" sz="2400" i="0" u="none" strike="noStrike" dirty="0">
                <a:effectLst/>
              </a:rPr>
              <a:t>, 1979</a:t>
            </a:r>
          </a:p>
          <a:p>
            <a:pPr algn="l">
              <a:spcBef>
                <a:spcPts val="1200"/>
              </a:spcBef>
            </a:pPr>
            <a:r>
              <a:rPr lang="cs-CZ" sz="2400" b="1" i="0" u="none" strike="noStrike" dirty="0">
                <a:effectLst/>
              </a:rPr>
              <a:t>Jak byli Židé „zjinačováni“ (</a:t>
            </a:r>
            <a:r>
              <a:rPr lang="cs-CZ" sz="2400" b="1" i="0" u="none" strike="noStrike" dirty="0" err="1">
                <a:effectLst/>
              </a:rPr>
              <a:t>othered</a:t>
            </a:r>
            <a:r>
              <a:rPr lang="cs-CZ" sz="2400" b="1" i="0" u="none" strike="noStrike" dirty="0">
                <a:effectLst/>
              </a:rPr>
              <a:t>)?</a:t>
            </a:r>
            <a:endParaRPr lang="cs-CZ" sz="2400" b="0" i="0" u="none" strike="noStrike" dirty="0">
              <a:effectLst/>
            </a:endParaRPr>
          </a:p>
          <a:p>
            <a:pPr lvl="1">
              <a:spcBef>
                <a:spcPts val="1200"/>
              </a:spcBef>
              <a:buFont typeface="Arial" panose="020B0604020202020204" pitchFamily="34" charset="0"/>
              <a:buChar char="•"/>
            </a:pPr>
            <a:r>
              <a:rPr lang="cs-CZ" sz="2000" b="0" i="0" u="none" strike="noStrike" dirty="0">
                <a:effectLst/>
              </a:rPr>
              <a:t>Žlutá barva</a:t>
            </a:r>
          </a:p>
          <a:p>
            <a:pPr lvl="1">
              <a:spcBef>
                <a:spcPts val="1200"/>
              </a:spcBef>
              <a:buFont typeface="Arial" panose="020B0604020202020204" pitchFamily="34" charset="0"/>
              <a:buChar char="•"/>
            </a:pPr>
            <a:r>
              <a:rPr lang="cs-CZ" sz="2000" b="0" i="0" u="none" strike="noStrike" dirty="0">
                <a:effectLst/>
              </a:rPr>
              <a:t>Špičaté nebo kuželovité čepice</a:t>
            </a:r>
          </a:p>
          <a:p>
            <a:pPr lvl="1">
              <a:spcBef>
                <a:spcPts val="1200"/>
              </a:spcBef>
              <a:buFont typeface="Arial" panose="020B0604020202020204" pitchFamily="34" charset="0"/>
              <a:buChar char="•"/>
            </a:pPr>
            <a:r>
              <a:rPr lang="cs-CZ" sz="2000" b="0" i="0" u="none" strike="noStrike" dirty="0">
                <a:effectLst/>
              </a:rPr>
              <a:t>Vulgární gesta</a:t>
            </a:r>
            <a:endParaRPr lang="cs-CZ" sz="2000" dirty="0"/>
          </a:p>
          <a:p>
            <a:pPr lvl="1">
              <a:spcBef>
                <a:spcPts val="1200"/>
              </a:spcBef>
              <a:buFont typeface="Arial" panose="020B0604020202020204" pitchFamily="34" charset="0"/>
              <a:buChar char="•"/>
            </a:pPr>
            <a:r>
              <a:rPr lang="cs-CZ" sz="2400" b="0" i="0" u="none" strike="noStrike" dirty="0">
                <a:effectLst/>
              </a:rPr>
              <a:t>Fyzická a morální blízkost k ďáblu</a:t>
            </a:r>
          </a:p>
          <a:p>
            <a:pPr lvl="1">
              <a:spcBef>
                <a:spcPts val="1200"/>
              </a:spcBef>
              <a:buFont typeface="Arial" panose="020B0604020202020204" pitchFamily="34" charset="0"/>
              <a:buChar char="•"/>
            </a:pPr>
            <a:r>
              <a:rPr lang="cs-CZ" sz="2400" i="1" u="none" strike="noStrike" dirty="0" err="1">
                <a:effectLst/>
              </a:rPr>
              <a:t>Judensau</a:t>
            </a:r>
            <a:endParaRPr lang="cs-CZ" sz="2400" i="1" u="none" strike="noStrike" dirty="0">
              <a:effectLst/>
            </a:endParaRPr>
          </a:p>
          <a:p>
            <a:pPr algn="l">
              <a:spcBef>
                <a:spcPts val="1200"/>
              </a:spcBef>
            </a:pPr>
            <a:r>
              <a:rPr lang="cs-CZ" sz="2400" b="1" i="0" u="none" strike="noStrike" dirty="0">
                <a:effectLst/>
              </a:rPr>
              <a:t>Migrace stereotypů:</a:t>
            </a:r>
            <a:endParaRPr lang="cs-CZ" sz="2400" b="0" i="0" u="none" strike="noStrike" dirty="0">
              <a:effectLst/>
            </a:endParaRPr>
          </a:p>
          <a:p>
            <a:pPr lvl="1">
              <a:spcBef>
                <a:spcPts val="1200"/>
              </a:spcBef>
              <a:buFont typeface="Arial" panose="020B0604020202020204" pitchFamily="34" charset="0"/>
              <a:buChar char="•"/>
            </a:pPr>
            <a:r>
              <a:rPr lang="cs-CZ" sz="2000" b="0" i="0" u="none" strike="noStrike" dirty="0">
                <a:effectLst/>
              </a:rPr>
              <a:t>Čarodějnice i Židé byli obviňováni z pojídání dětí</a:t>
            </a:r>
          </a:p>
          <a:p>
            <a:pPr lvl="1">
              <a:spcBef>
                <a:spcPts val="1200"/>
              </a:spcBef>
              <a:buFont typeface="Arial" panose="020B0604020202020204" pitchFamily="34" charset="0"/>
              <a:buChar char="•"/>
            </a:pPr>
            <a:r>
              <a:rPr lang="cs-CZ" sz="2000" b="0" i="0" u="none" strike="noStrike" dirty="0">
                <a:effectLst/>
              </a:rPr>
              <a:t>Špičaté čepice a nosy</a:t>
            </a:r>
          </a:p>
          <a:p>
            <a:pPr lvl="1">
              <a:spcBef>
                <a:spcPts val="1200"/>
              </a:spcBef>
              <a:buFont typeface="Arial" panose="020B0604020202020204" pitchFamily="34" charset="0"/>
              <a:buChar char="•"/>
            </a:pPr>
            <a:r>
              <a:rPr lang="cs-CZ" sz="2000" b="0" i="0" u="none" strike="noStrike" dirty="0">
                <a:effectLst/>
              </a:rPr>
              <a:t>Spojování „jiných“ se zvířaty (opice, prasata, kozy, kočky) – </a:t>
            </a:r>
            <a:r>
              <a:rPr lang="cs-CZ" sz="2000" b="1" i="0" u="none" strike="noStrike" dirty="0">
                <a:effectLst/>
              </a:rPr>
              <a:t>dehumanizace</a:t>
            </a:r>
            <a:endParaRPr lang="cs-CZ" altLang="cs-CZ" sz="2400" b="1" dirty="0"/>
          </a:p>
        </p:txBody>
      </p:sp>
      <p:sp>
        <p:nvSpPr>
          <p:cNvPr id="43012" name="Zástupný symbol pro obsah 3">
            <a:extLst>
              <a:ext uri="{FF2B5EF4-FFF2-40B4-BE49-F238E27FC236}">
                <a16:creationId xmlns:a16="http://schemas.microsoft.com/office/drawing/2014/main" id="{1081863E-204D-BCCF-1274-027DA745DAA2}"/>
              </a:ext>
            </a:extLst>
          </p:cNvPr>
          <p:cNvSpPr>
            <a:spLocks noGrp="1"/>
          </p:cNvSpPr>
          <p:nvPr>
            <p:ph sz="half" idx="2"/>
          </p:nvPr>
        </p:nvSpPr>
        <p:spPr>
          <a:xfrm>
            <a:off x="6578600" y="2590800"/>
            <a:ext cx="5473700" cy="4902200"/>
          </a:xfrm>
        </p:spPr>
        <p:txBody>
          <a:bodyPr/>
          <a:lstStyle/>
          <a:p>
            <a:endParaRPr lang="cs-CZ" altLang="cs-CZ" b="1"/>
          </a:p>
        </p:txBody>
      </p:sp>
      <p:pic>
        <p:nvPicPr>
          <p:cNvPr id="43013" name="Picture 2" descr="https://images.gr-assets.com/books/1349057463l/4168857.jpg">
            <a:extLst>
              <a:ext uri="{FF2B5EF4-FFF2-40B4-BE49-F238E27FC236}">
                <a16:creationId xmlns:a16="http://schemas.microsoft.com/office/drawing/2014/main" id="{79D5BA20-E608-0D44-AD62-B7BBB323D1B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88088" y="1447800"/>
            <a:ext cx="3929062" cy="606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descr="http://farm6.staticflickr.com/5038/6924393186_2d15c9d56f_o.jpg">
            <a:extLst>
              <a:ext uri="{FF2B5EF4-FFF2-40B4-BE49-F238E27FC236}">
                <a16:creationId xmlns:a16="http://schemas.microsoft.com/office/drawing/2014/main" id="{0B49AEBF-7A68-5692-0661-4F5E686B945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16900" y="5805488"/>
            <a:ext cx="428625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s://s-i.huffpost.com/gen/2631090/images/o-BRITISH-LIBRARY-facebook.jpg">
            <a:extLst>
              <a:ext uri="{FF2B5EF4-FFF2-40B4-BE49-F238E27FC236}">
                <a16:creationId xmlns:a16="http://schemas.microsoft.com/office/drawing/2014/main" id="{266A74DA-A082-6B1D-B7C8-80F7EF4B217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1217275"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4" descr="http://cdn.nybooks.com/wp-content/uploads/2016/04/detail-commentary-kings.jpg">
            <a:extLst>
              <a:ext uri="{FF2B5EF4-FFF2-40B4-BE49-F238E27FC236}">
                <a16:creationId xmlns:a16="http://schemas.microsoft.com/office/drawing/2014/main" id="{C2329A04-9AB9-9493-BED3-77578A9DF12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73838" y="3586163"/>
            <a:ext cx="6430962" cy="616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6" descr="https://assets.change.org/photos/0/us/rd/IWusrdSMZwhdgwn-800x450-noPad.jpg?1474890749">
            <a:extLst>
              <a:ext uri="{FF2B5EF4-FFF2-40B4-BE49-F238E27FC236}">
                <a16:creationId xmlns:a16="http://schemas.microsoft.com/office/drawing/2014/main" id="{0880D6A4-8CF6-32CD-6F5B-26200C667EE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84800" y="1804988"/>
            <a:ext cx="7189788"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Nadpis 1">
            <a:extLst>
              <a:ext uri="{FF2B5EF4-FFF2-40B4-BE49-F238E27FC236}">
                <a16:creationId xmlns:a16="http://schemas.microsoft.com/office/drawing/2014/main" id="{28F973AE-DB86-8315-4DCD-75F991129152}"/>
              </a:ext>
            </a:extLst>
          </p:cNvPr>
          <p:cNvSpPr>
            <a:spLocks noGrp="1"/>
          </p:cNvSpPr>
          <p:nvPr>
            <p:ph type="title"/>
          </p:nvPr>
        </p:nvSpPr>
        <p:spPr>
          <a:xfrm>
            <a:off x="952500" y="254000"/>
            <a:ext cx="11099800" cy="1408113"/>
          </a:xfrm>
        </p:spPr>
        <p:txBody>
          <a:bodyPr/>
          <a:lstStyle/>
          <a:p>
            <a:r>
              <a:rPr lang="cs-CZ" altLang="cs-CZ" i="1"/>
              <a:t>Judensau</a:t>
            </a:r>
          </a:p>
        </p:txBody>
      </p:sp>
      <p:pic>
        <p:nvPicPr>
          <p:cNvPr id="45060" name="Picture 2" descr="https://upload.wikimedia.org/wikipedia/commons/thumb/d/d5/Judensau_Blockbuch.jpg/220px-Judensau_Blockbuch.jpg">
            <a:extLst>
              <a:ext uri="{FF2B5EF4-FFF2-40B4-BE49-F238E27FC236}">
                <a16:creationId xmlns:a16="http://schemas.microsoft.com/office/drawing/2014/main" id="{81D1C913-0E72-1D5F-E0DC-B50E35241A5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1650" y="1804988"/>
            <a:ext cx="5500688" cy="382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4" descr="https://upload.wikimedia.org/wikipedia/commons/thumb/e/ea/Wimpfen-stiftskirche-judens.jpg/240px-Wimpfen-stiftskirche-judens.jpg">
            <a:extLst>
              <a:ext uri="{FF2B5EF4-FFF2-40B4-BE49-F238E27FC236}">
                <a16:creationId xmlns:a16="http://schemas.microsoft.com/office/drawing/2014/main" id="{D38E9620-0AFC-1E26-8435-D6F31E13FD5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73525" y="5019675"/>
            <a:ext cx="5286375"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950FCE-C900-0596-8A0F-1866EBED9F9A}"/>
              </a:ext>
            </a:extLst>
          </p:cNvPr>
          <p:cNvSpPr>
            <a:spLocks noGrp="1"/>
          </p:cNvSpPr>
          <p:nvPr>
            <p:ph type="title"/>
          </p:nvPr>
        </p:nvSpPr>
        <p:spPr>
          <a:xfrm>
            <a:off x="894080" y="8339666"/>
            <a:ext cx="11216640" cy="1413934"/>
          </a:xfrm>
        </p:spPr>
        <p:txBody>
          <a:bodyPr>
            <a:normAutofit/>
          </a:bodyPr>
          <a:lstStyle/>
          <a:p>
            <a:pPr algn="ctr"/>
            <a:r>
              <a:rPr lang="cs-CZ" sz="1707" dirty="0" err="1">
                <a:solidFill>
                  <a:schemeClr val="tx1"/>
                </a:solidFill>
                <a:latin typeface="+mn-lt"/>
              </a:rPr>
              <a:t>Pieter</a:t>
            </a:r>
            <a:r>
              <a:rPr lang="cs-CZ" sz="1707" dirty="0">
                <a:solidFill>
                  <a:schemeClr val="tx1"/>
                </a:solidFill>
                <a:latin typeface="+mn-lt"/>
              </a:rPr>
              <a:t> </a:t>
            </a:r>
            <a:r>
              <a:rPr lang="cs-CZ" sz="1707" dirty="0" err="1">
                <a:solidFill>
                  <a:schemeClr val="tx1"/>
                </a:solidFill>
                <a:latin typeface="+mn-lt"/>
              </a:rPr>
              <a:t>Nason</a:t>
            </a:r>
            <a:r>
              <a:rPr lang="cs-CZ" sz="1707" dirty="0">
                <a:solidFill>
                  <a:schemeClr val="tx1"/>
                </a:solidFill>
                <a:latin typeface="+mn-lt"/>
              </a:rPr>
              <a:t>, </a:t>
            </a:r>
            <a:r>
              <a:rPr lang="cs-CZ" sz="1707" i="1" dirty="0">
                <a:solidFill>
                  <a:schemeClr val="tx1"/>
                </a:solidFill>
                <a:latin typeface="+mn-lt"/>
              </a:rPr>
              <a:t>Johan </a:t>
            </a:r>
            <a:r>
              <a:rPr lang="cs-CZ" sz="1707" i="1" dirty="0" err="1">
                <a:solidFill>
                  <a:schemeClr val="tx1"/>
                </a:solidFill>
                <a:latin typeface="+mn-lt"/>
              </a:rPr>
              <a:t>Maurits</a:t>
            </a:r>
            <a:r>
              <a:rPr lang="cs-CZ" sz="1707" i="1" dirty="0">
                <a:solidFill>
                  <a:schemeClr val="tx1"/>
                </a:solidFill>
                <a:latin typeface="+mn-lt"/>
              </a:rPr>
              <a:t> </a:t>
            </a:r>
            <a:r>
              <a:rPr lang="cs-CZ" sz="1707" dirty="0">
                <a:solidFill>
                  <a:schemeClr val="tx1"/>
                </a:solidFill>
                <a:latin typeface="+mn-lt"/>
              </a:rPr>
              <a:t>(1604-1679)</a:t>
            </a:r>
            <a:br>
              <a:rPr lang="cs-CZ" sz="1707" dirty="0">
                <a:solidFill>
                  <a:schemeClr val="tx1"/>
                </a:solidFill>
                <a:latin typeface="+mn-lt"/>
              </a:rPr>
            </a:br>
            <a:endParaRPr lang="cs-CZ" sz="1707" dirty="0">
              <a:solidFill>
                <a:schemeClr val="tx1"/>
              </a:solidFill>
              <a:latin typeface="+mn-lt"/>
            </a:endParaRPr>
          </a:p>
        </p:txBody>
      </p:sp>
      <p:pic>
        <p:nvPicPr>
          <p:cNvPr id="4" name="Obrázek 3">
            <a:extLst>
              <a:ext uri="{FF2B5EF4-FFF2-40B4-BE49-F238E27FC236}">
                <a16:creationId xmlns:a16="http://schemas.microsoft.com/office/drawing/2014/main" id="{6EF3DE96-242C-2E13-6957-2C7E1362283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24408" y="1708448"/>
            <a:ext cx="5755984" cy="6846645"/>
          </a:xfrm>
          <a:prstGeom prst="rect">
            <a:avLst/>
          </a:prstGeom>
        </p:spPr>
      </p:pic>
      <p:sp>
        <p:nvSpPr>
          <p:cNvPr id="3" name="TextovéPole 2">
            <a:extLst>
              <a:ext uri="{FF2B5EF4-FFF2-40B4-BE49-F238E27FC236}">
                <a16:creationId xmlns:a16="http://schemas.microsoft.com/office/drawing/2014/main" id="{09FD6F10-2C17-4A18-705B-0F66C64DA4C9}"/>
              </a:ext>
            </a:extLst>
          </p:cNvPr>
          <p:cNvSpPr txBox="1"/>
          <p:nvPr/>
        </p:nvSpPr>
        <p:spPr>
          <a:xfrm>
            <a:off x="2578890" y="340296"/>
            <a:ext cx="7847020" cy="1107996"/>
          </a:xfrm>
          <a:prstGeom prst="rect">
            <a:avLst/>
          </a:prstGeom>
          <a:noFill/>
        </p:spPr>
        <p:txBody>
          <a:bodyPr wrap="none" rtlCol="0">
            <a:spAutoFit/>
          </a:bodyPr>
          <a:lstStyle/>
          <a:p>
            <a:r>
              <a:rPr lang="cs-CZ" sz="6600" dirty="0"/>
              <a:t>Zobrazení Afričanů</a:t>
            </a:r>
          </a:p>
        </p:txBody>
      </p:sp>
    </p:spTree>
    <p:extLst>
      <p:ext uri="{BB962C8B-B14F-4D97-AF65-F5344CB8AC3E}">
        <p14:creationId xmlns:p14="http://schemas.microsoft.com/office/powerpoint/2010/main" val="35929875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372196-8CFE-939E-CB74-D5892688726A}"/>
              </a:ext>
            </a:extLst>
          </p:cNvPr>
          <p:cNvSpPr>
            <a:spLocks noGrp="1"/>
          </p:cNvSpPr>
          <p:nvPr>
            <p:ph type="title"/>
          </p:nvPr>
        </p:nvSpPr>
        <p:spPr>
          <a:xfrm>
            <a:off x="650875" y="388938"/>
            <a:ext cx="4278313" cy="1652587"/>
          </a:xfrm>
        </p:spPr>
        <p:txBody>
          <a:bodyPr wrap="square" anchor="b">
            <a:normAutofit/>
          </a:bodyPr>
          <a:lstStyle/>
          <a:p>
            <a:r>
              <a:rPr lang="cs-CZ" b="0" i="0" u="none" strike="noStrike" dirty="0">
                <a:effectLst/>
              </a:rPr>
              <a:t>Jan </a:t>
            </a:r>
            <a:r>
              <a:rPr lang="cs-CZ" b="0" i="0" u="none" strike="noStrike" dirty="0" err="1">
                <a:effectLst/>
              </a:rPr>
              <a:t>Mostaert</a:t>
            </a:r>
            <a:endParaRPr lang="cs-CZ" dirty="0"/>
          </a:p>
        </p:txBody>
      </p:sp>
      <p:pic>
        <p:nvPicPr>
          <p:cNvPr id="6" name="Zástupný obsah 5" descr="Obsah obrázku oblečení, Lidská tvář, obraz, osoba&#10;&#10;Popis byl vytvořen automaticky">
            <a:extLst>
              <a:ext uri="{FF2B5EF4-FFF2-40B4-BE49-F238E27FC236}">
                <a16:creationId xmlns:a16="http://schemas.microsoft.com/office/drawing/2014/main" id="{CEA2D332-2F5A-A9C0-73CB-3209A3FBCA6E}"/>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r="-2"/>
          <a:stretch>
            <a:fillRect/>
          </a:stretch>
        </p:blipFill>
        <p:spPr>
          <a:xfrm>
            <a:off x="5084763" y="388938"/>
            <a:ext cx="7269162" cy="8323262"/>
          </a:xfrm>
          <a:noFill/>
        </p:spPr>
      </p:pic>
      <p:sp>
        <p:nvSpPr>
          <p:cNvPr id="11" name="Text Placeholder 3">
            <a:extLst>
              <a:ext uri="{FF2B5EF4-FFF2-40B4-BE49-F238E27FC236}">
                <a16:creationId xmlns:a16="http://schemas.microsoft.com/office/drawing/2014/main" id="{D7F4361D-41D6-59BF-7934-56B788F85859}"/>
              </a:ext>
            </a:extLst>
          </p:cNvPr>
          <p:cNvSpPr>
            <a:spLocks noGrp="1"/>
          </p:cNvSpPr>
          <p:nvPr>
            <p:ph type="body" sz="half" idx="2"/>
          </p:nvPr>
        </p:nvSpPr>
        <p:spPr>
          <a:xfrm>
            <a:off x="650875" y="2041525"/>
            <a:ext cx="4278313" cy="6670675"/>
          </a:xfrm>
        </p:spPr>
        <p:txBody>
          <a:bodyPr/>
          <a:lstStyle/>
          <a:p>
            <a:r>
              <a:rPr lang="cs-CZ" b="0" i="1" u="none" strike="noStrike" dirty="0">
                <a:effectLst/>
              </a:rPr>
              <a:t>Portrét Maura</a:t>
            </a:r>
            <a:r>
              <a:rPr lang="cs-CZ" dirty="0"/>
              <a:t>, mezi lety</a:t>
            </a:r>
            <a:r>
              <a:rPr lang="cs-CZ" b="0" i="0" u="none" strike="noStrike" dirty="0">
                <a:effectLst/>
              </a:rPr>
              <a:t> 1525 a 1530, olej na dřevě, </a:t>
            </a:r>
            <a:r>
              <a:rPr lang="cs-CZ" b="0" i="0" u="none" strike="noStrike" dirty="0" err="1">
                <a:effectLst/>
              </a:rPr>
              <a:t>Rijksmuseum</a:t>
            </a:r>
            <a:r>
              <a:rPr lang="cs-CZ" b="0" i="0" u="none" strike="noStrike" dirty="0">
                <a:effectLst/>
              </a:rPr>
              <a:t>, Amsterodam.</a:t>
            </a:r>
            <a:endParaRPr lang="en-US" dirty="0"/>
          </a:p>
        </p:txBody>
      </p:sp>
    </p:spTree>
    <p:extLst>
      <p:ext uri="{BB962C8B-B14F-4D97-AF65-F5344CB8AC3E}">
        <p14:creationId xmlns:p14="http://schemas.microsoft.com/office/powerpoint/2010/main" val="1853362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E87EE4D3-D8DA-7231-016B-4DC630CFD3C4}"/>
              </a:ext>
            </a:extLst>
          </p:cNvPr>
          <p:cNvSpPr>
            <a:spLocks noGrp="1" noChangeArrowheads="1"/>
          </p:cNvSpPr>
          <p:nvPr>
            <p:ph type="title"/>
          </p:nvPr>
        </p:nvSpPr>
        <p:spPr>
          <a:xfrm>
            <a:off x="0" y="0"/>
            <a:ext cx="13004800" cy="1408113"/>
          </a:xfrm>
        </p:spPr>
        <p:txBody>
          <a:bodyPr/>
          <a:lstStyle/>
          <a:p>
            <a:pPr eaLnBrk="1"/>
            <a:r>
              <a:rPr lang="cs-CZ" altLang="cs-CZ" sz="6000" b="1"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KRYPTOPORTRÉT</a:t>
            </a:r>
            <a:endParaRPr lang="cs-CZ" altLang="cs-CZ" sz="6000" dirty="0"/>
          </a:p>
        </p:txBody>
      </p:sp>
      <p:pic>
        <p:nvPicPr>
          <p:cNvPr id="6147" name="Picture 2" descr="pasted-image.tiff">
            <a:extLst>
              <a:ext uri="{FF2B5EF4-FFF2-40B4-BE49-F238E27FC236}">
                <a16:creationId xmlns:a16="http://schemas.microsoft.com/office/drawing/2014/main" id="{28EA1DF1-BB5C-C0FA-9587-986B2795AB44}"/>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01963" y="1304925"/>
            <a:ext cx="6786562" cy="757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6148" name="Text Box 3">
            <a:extLst>
              <a:ext uri="{FF2B5EF4-FFF2-40B4-BE49-F238E27FC236}">
                <a16:creationId xmlns:a16="http://schemas.microsoft.com/office/drawing/2014/main" id="{2C3A1090-7E2B-F07E-ED80-5327E78E8B59}"/>
              </a:ext>
            </a:extLst>
          </p:cNvPr>
          <p:cNvSpPr txBox="1">
            <a:spLocks/>
          </p:cNvSpPr>
          <p:nvPr/>
        </p:nvSpPr>
        <p:spPr bwMode="auto">
          <a:xfrm>
            <a:off x="1817702" y="9037739"/>
            <a:ext cx="9012211" cy="707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lvl1pPr marL="342900" indent="-3429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492125"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defTabSz="4572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457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lvl="1" indent="0" algn="ctr" eaLnBrk="1">
              <a:lnSpc>
                <a:spcPct val="115000"/>
              </a:lnSpc>
            </a:pPr>
            <a:r>
              <a:rPr lang="cs-CZ" altLang="cs-CZ" sz="3600" b="0" dirty="0" err="1">
                <a:latin typeface="Helvetica" pitchFamily="2" charset="0"/>
                <a:ea typeface="Helvetica" pitchFamily="2" charset="0"/>
                <a:cs typeface="Helvetica" pitchFamily="2" charset="0"/>
                <a:sym typeface="Helvetica" pitchFamily="2" charset="0"/>
              </a:rPr>
              <a:t>Fra</a:t>
            </a:r>
            <a:r>
              <a:rPr lang="cs-CZ" altLang="cs-CZ" sz="3600" b="0" dirty="0">
                <a:latin typeface="Helvetica" pitchFamily="2" charset="0"/>
                <a:ea typeface="Helvetica" pitchFamily="2" charset="0"/>
                <a:cs typeface="Helvetica" pitchFamily="2" charset="0"/>
                <a:sym typeface="Helvetica" pitchFamily="2" charset="0"/>
              </a:rPr>
              <a:t> Filippo </a:t>
            </a:r>
            <a:r>
              <a:rPr lang="cs-CZ" altLang="cs-CZ" sz="3600" b="0" dirty="0" err="1">
                <a:latin typeface="Helvetica" pitchFamily="2" charset="0"/>
                <a:ea typeface="Helvetica" pitchFamily="2" charset="0"/>
                <a:cs typeface="Helvetica" pitchFamily="2" charset="0"/>
                <a:sym typeface="Helvetica" pitchFamily="2" charset="0"/>
              </a:rPr>
              <a:t>Lippi</a:t>
            </a:r>
            <a:r>
              <a:rPr lang="cs-CZ" altLang="cs-CZ" sz="3600" b="0" dirty="0">
                <a:latin typeface="Helvetica" pitchFamily="2" charset="0"/>
                <a:ea typeface="Helvetica" pitchFamily="2" charset="0"/>
                <a:cs typeface="Helvetica" pitchFamily="2" charset="0"/>
                <a:sym typeface="Helvetica" pitchFamily="2" charset="0"/>
              </a:rPr>
              <a:t>, </a:t>
            </a:r>
            <a:r>
              <a:rPr lang="cs-CZ" altLang="cs-CZ" sz="3600" b="0" i="1" dirty="0">
                <a:latin typeface="Helvetica" pitchFamily="2" charset="0"/>
                <a:ea typeface="Helvetica" pitchFamily="2" charset="0"/>
                <a:cs typeface="Helvetica" pitchFamily="2" charset="0"/>
                <a:sym typeface="Helvetica" pitchFamily="2" charset="0"/>
              </a:rPr>
              <a:t>Tanec Salome, </a:t>
            </a:r>
            <a:r>
              <a:rPr lang="cs-CZ" altLang="cs-CZ" sz="3600" b="0" dirty="0">
                <a:latin typeface="Helvetica" pitchFamily="2" charset="0"/>
                <a:ea typeface="Helvetica" pitchFamily="2" charset="0"/>
                <a:cs typeface="Helvetica" pitchFamily="2" charset="0"/>
                <a:sym typeface="Helvetica" pitchFamily="2" charset="0"/>
              </a:rPr>
              <a:t>1452-57</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BAE5B3C-B32B-ECD5-514C-25171C7AF1E0}"/>
              </a:ext>
            </a:extLst>
          </p:cNvPr>
          <p:cNvSpPr>
            <a:spLocks noGrp="1"/>
          </p:cNvSpPr>
          <p:nvPr>
            <p:ph type="title"/>
          </p:nvPr>
        </p:nvSpPr>
        <p:spPr>
          <a:xfrm>
            <a:off x="650875" y="388938"/>
            <a:ext cx="4278313" cy="1652587"/>
          </a:xfrm>
        </p:spPr>
        <p:txBody>
          <a:bodyPr/>
          <a:lstStyle/>
          <a:p>
            <a:r>
              <a:rPr lang="en-US" dirty="0"/>
              <a:t>Diego Velázquez</a:t>
            </a:r>
          </a:p>
        </p:txBody>
      </p:sp>
      <p:pic>
        <p:nvPicPr>
          <p:cNvPr id="2" name="Obrázek 1">
            <a:extLst>
              <a:ext uri="{FF2B5EF4-FFF2-40B4-BE49-F238E27FC236}">
                <a16:creationId xmlns:a16="http://schemas.microsoft.com/office/drawing/2014/main" id="{C2F29AD8-E608-1172-79DB-C1C447ADF7E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5084763" y="388938"/>
            <a:ext cx="7269162" cy="8323262"/>
          </a:xfrm>
          <a:prstGeom prst="rect">
            <a:avLst/>
          </a:prstGeom>
          <a:noFill/>
        </p:spPr>
      </p:pic>
      <p:sp>
        <p:nvSpPr>
          <p:cNvPr id="9" name="Text Placeholder 3">
            <a:extLst>
              <a:ext uri="{FF2B5EF4-FFF2-40B4-BE49-F238E27FC236}">
                <a16:creationId xmlns:a16="http://schemas.microsoft.com/office/drawing/2014/main" id="{03A79A14-575D-0214-32BD-F1744C240DBE}"/>
              </a:ext>
            </a:extLst>
          </p:cNvPr>
          <p:cNvSpPr>
            <a:spLocks noGrp="1"/>
          </p:cNvSpPr>
          <p:nvPr>
            <p:ph type="body" sz="half" idx="2"/>
          </p:nvPr>
        </p:nvSpPr>
        <p:spPr>
          <a:xfrm>
            <a:off x="650875" y="2041525"/>
            <a:ext cx="4278313" cy="6670675"/>
          </a:xfrm>
        </p:spPr>
        <p:txBody>
          <a:bodyPr/>
          <a:lstStyle/>
          <a:p>
            <a:r>
              <a:rPr lang="en-US" i="1" dirty="0" err="1"/>
              <a:t>Portrét</a:t>
            </a:r>
            <a:r>
              <a:rPr lang="en-US" i="1" dirty="0"/>
              <a:t> Juana de Pareja</a:t>
            </a:r>
            <a:r>
              <a:rPr lang="en-US" dirty="0"/>
              <a:t>, </a:t>
            </a:r>
            <a:r>
              <a:rPr lang="en-US" dirty="0" err="1"/>
              <a:t>olej</a:t>
            </a:r>
            <a:r>
              <a:rPr lang="en-US" dirty="0"/>
              <a:t> </a:t>
            </a:r>
            <a:r>
              <a:rPr lang="en-US" dirty="0" err="1"/>
              <a:t>na</a:t>
            </a:r>
            <a:r>
              <a:rPr lang="en-US" dirty="0"/>
              <a:t> </a:t>
            </a:r>
            <a:r>
              <a:rPr lang="en-US" dirty="0" err="1"/>
              <a:t>plátně</a:t>
            </a:r>
            <a:r>
              <a:rPr lang="en-US" dirty="0"/>
              <a:t>, 1650-1689, </a:t>
            </a:r>
            <a:r>
              <a:rPr lang="en-US" dirty="0" err="1"/>
              <a:t>Metropolitní</a:t>
            </a:r>
            <a:r>
              <a:rPr lang="en-US" dirty="0"/>
              <a:t> museum New York </a:t>
            </a:r>
          </a:p>
        </p:txBody>
      </p:sp>
    </p:spTree>
    <p:extLst>
      <p:ext uri="{BB962C8B-B14F-4D97-AF65-F5344CB8AC3E}">
        <p14:creationId xmlns:p14="http://schemas.microsoft.com/office/powerpoint/2010/main" val="6373057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E6D867-39B9-2D82-EF20-F815A041BBAB}"/>
              </a:ext>
            </a:extLst>
          </p:cNvPr>
          <p:cNvSpPr>
            <a:spLocks noGrp="1"/>
          </p:cNvSpPr>
          <p:nvPr>
            <p:ph type="title"/>
          </p:nvPr>
        </p:nvSpPr>
        <p:spPr>
          <a:xfrm>
            <a:off x="650875" y="388938"/>
            <a:ext cx="4278313" cy="1652587"/>
          </a:xfrm>
        </p:spPr>
        <p:txBody>
          <a:bodyPr wrap="square" anchor="b">
            <a:normAutofit/>
          </a:bodyPr>
          <a:lstStyle/>
          <a:p>
            <a:r>
              <a:rPr lang="cs-CZ" b="0" i="0" u="none" strike="noStrike" dirty="0">
                <a:effectLst/>
              </a:rPr>
              <a:t>Peter Paul </a:t>
            </a:r>
            <a:r>
              <a:rPr lang="cs-CZ" b="0" i="0" u="none" strike="noStrike" dirty="0" err="1">
                <a:effectLst/>
              </a:rPr>
              <a:t>Rubens</a:t>
            </a:r>
            <a:endParaRPr lang="cs-CZ" dirty="0"/>
          </a:p>
        </p:txBody>
      </p:sp>
      <p:pic>
        <p:nvPicPr>
          <p:cNvPr id="4" name="Zástupný obsah 3" descr="Obsah obrázku umění, Lidská tvář, obraz, portrét&#10;&#10;Popis byl vytvořen automaticky">
            <a:extLst>
              <a:ext uri="{FF2B5EF4-FFF2-40B4-BE49-F238E27FC236}">
                <a16:creationId xmlns:a16="http://schemas.microsoft.com/office/drawing/2014/main" id="{B170CB5F-A771-51E2-E63D-EC23C0FAE1F4}"/>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b="-1"/>
          <a:stretch>
            <a:fillRect/>
          </a:stretch>
        </p:blipFill>
        <p:spPr>
          <a:xfrm>
            <a:off x="5084763" y="388938"/>
            <a:ext cx="7269162" cy="8323262"/>
          </a:xfrm>
          <a:noFill/>
        </p:spPr>
      </p:pic>
      <p:sp>
        <p:nvSpPr>
          <p:cNvPr id="9" name="Text Placeholder 3">
            <a:extLst>
              <a:ext uri="{FF2B5EF4-FFF2-40B4-BE49-F238E27FC236}">
                <a16:creationId xmlns:a16="http://schemas.microsoft.com/office/drawing/2014/main" id="{36FBA230-9B22-9468-1FEF-F2106A2F8B25}"/>
              </a:ext>
            </a:extLst>
          </p:cNvPr>
          <p:cNvSpPr>
            <a:spLocks noGrp="1"/>
          </p:cNvSpPr>
          <p:nvPr>
            <p:ph type="body" sz="half" idx="2"/>
          </p:nvPr>
        </p:nvSpPr>
        <p:spPr>
          <a:xfrm>
            <a:off x="650875" y="2041525"/>
            <a:ext cx="4278313" cy="6670675"/>
          </a:xfrm>
        </p:spPr>
        <p:txBody>
          <a:bodyPr/>
          <a:lstStyle/>
          <a:p>
            <a:r>
              <a:rPr lang="cs-CZ" b="0" i="1" u="none" strike="noStrike" dirty="0">
                <a:effectLst/>
              </a:rPr>
              <a:t>Africký muž s </a:t>
            </a:r>
            <a:r>
              <a:rPr lang="cs-CZ" i="1" dirty="0"/>
              <a:t>t</a:t>
            </a:r>
            <a:r>
              <a:rPr lang="cs-CZ" b="0" i="1" u="none" strike="noStrike" dirty="0">
                <a:effectLst/>
              </a:rPr>
              <a:t>urbanem</a:t>
            </a:r>
            <a:r>
              <a:rPr lang="cs-CZ" b="0" i="0" u="none" strike="noStrike" dirty="0">
                <a:effectLst/>
              </a:rPr>
              <a:t>, 1609, olej na papíře, </a:t>
            </a:r>
            <a:r>
              <a:rPr lang="cs-CZ" b="0" i="0" u="none" strike="noStrike" dirty="0" err="1">
                <a:effectLst/>
                <a:latin typeface="Arial" panose="020B0604020202020204" pitchFamily="34" charset="0"/>
              </a:rPr>
              <a:t>Private</a:t>
            </a:r>
            <a:r>
              <a:rPr lang="cs-CZ" b="0" i="0" u="none" strike="noStrike" dirty="0">
                <a:effectLst/>
                <a:latin typeface="Arial" panose="020B0604020202020204" pitchFamily="34" charset="0"/>
              </a:rPr>
              <a:t> </a:t>
            </a:r>
            <a:r>
              <a:rPr lang="cs-CZ" b="0" i="0" u="none" strike="noStrike" dirty="0" err="1">
                <a:effectLst/>
                <a:latin typeface="Arial" panose="020B0604020202020204" pitchFamily="34" charset="0"/>
              </a:rPr>
              <a:t>Collection</a:t>
            </a:r>
            <a:r>
              <a:rPr lang="cs-CZ" b="0" i="0" u="none" strike="noStrike" dirty="0">
                <a:effectLst/>
                <a:latin typeface="Arial" panose="020B0604020202020204" pitchFamily="34" charset="0"/>
              </a:rPr>
              <a:t>, </a:t>
            </a:r>
            <a:r>
              <a:rPr lang="cs-CZ" b="0" i="0" u="none" strike="noStrike" dirty="0" err="1">
                <a:effectLst/>
                <a:latin typeface="Arial" panose="020B0604020202020204" pitchFamily="34" charset="0"/>
              </a:rPr>
              <a:t>courtesy</a:t>
            </a:r>
            <a:r>
              <a:rPr lang="cs-CZ" b="0" i="0" u="none" strike="noStrike" dirty="0">
                <a:effectLst/>
                <a:latin typeface="Arial" panose="020B0604020202020204" pitchFamily="34" charset="0"/>
              </a:rPr>
              <a:t> </a:t>
            </a:r>
            <a:r>
              <a:rPr lang="cs-CZ" b="0" i="0" u="none" strike="noStrike" dirty="0" err="1">
                <a:effectLst/>
                <a:latin typeface="Arial" panose="020B0604020202020204" pitchFamily="34" charset="0"/>
              </a:rPr>
              <a:t>of</a:t>
            </a:r>
            <a:r>
              <a:rPr lang="cs-CZ" b="0" i="0" u="none" strike="noStrike" dirty="0">
                <a:effectLst/>
                <a:latin typeface="Arial" panose="020B0604020202020204" pitchFamily="34" charset="0"/>
              </a:rPr>
              <a:t> Jean-Luc Baroni Ltd, London</a:t>
            </a:r>
            <a:endParaRPr lang="en-US" dirty="0"/>
          </a:p>
        </p:txBody>
      </p:sp>
    </p:spTree>
    <p:extLst>
      <p:ext uri="{BB962C8B-B14F-4D97-AF65-F5344CB8AC3E}">
        <p14:creationId xmlns:p14="http://schemas.microsoft.com/office/powerpoint/2010/main" val="18348779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D5255F7-3C3F-E537-5D9B-C7ED5946BBB0}"/>
              </a:ext>
            </a:extLst>
          </p:cNvPr>
          <p:cNvSpPr>
            <a:spLocks noGrp="1"/>
          </p:cNvSpPr>
          <p:nvPr>
            <p:ph type="title"/>
          </p:nvPr>
        </p:nvSpPr>
        <p:spPr>
          <a:xfrm>
            <a:off x="650875" y="388938"/>
            <a:ext cx="4278313" cy="1652587"/>
          </a:xfrm>
        </p:spPr>
        <p:txBody>
          <a:bodyPr/>
          <a:lstStyle/>
          <a:p>
            <a:r>
              <a:rPr lang="en-US" dirty="0"/>
              <a:t>Petr </a:t>
            </a:r>
            <a:r>
              <a:rPr lang="en-US" dirty="0" err="1"/>
              <a:t>Brandl</a:t>
            </a:r>
            <a:endParaRPr lang="en-US" dirty="0"/>
          </a:p>
        </p:txBody>
      </p:sp>
      <p:pic>
        <p:nvPicPr>
          <p:cNvPr id="2" name="Obrázek 1">
            <a:extLst>
              <a:ext uri="{FF2B5EF4-FFF2-40B4-BE49-F238E27FC236}">
                <a16:creationId xmlns:a16="http://schemas.microsoft.com/office/drawing/2014/main" id="{0E518F7B-2718-4209-54F6-88458AE031DA}"/>
              </a:ext>
            </a:extLst>
          </p:cNvPr>
          <p:cNvPicPr>
            <a:picLocks noChangeAspect="1"/>
          </p:cNvPicPr>
          <p:nvPr/>
        </p:nvPicPr>
        <p:blipFill>
          <a:blip r:embed="rId2"/>
          <a:stretch>
            <a:fillRect/>
          </a:stretch>
        </p:blipFill>
        <p:spPr>
          <a:xfrm>
            <a:off x="5084763" y="1724682"/>
            <a:ext cx="7269162" cy="5651773"/>
          </a:xfrm>
          <a:prstGeom prst="rect">
            <a:avLst/>
          </a:prstGeom>
          <a:noFill/>
        </p:spPr>
      </p:pic>
      <p:sp>
        <p:nvSpPr>
          <p:cNvPr id="9" name="Text Placeholder 3">
            <a:extLst>
              <a:ext uri="{FF2B5EF4-FFF2-40B4-BE49-F238E27FC236}">
                <a16:creationId xmlns:a16="http://schemas.microsoft.com/office/drawing/2014/main" id="{37F5F025-1739-DEE3-BF46-3F978B242C71}"/>
              </a:ext>
            </a:extLst>
          </p:cNvPr>
          <p:cNvSpPr>
            <a:spLocks noGrp="1"/>
          </p:cNvSpPr>
          <p:nvPr>
            <p:ph type="body" sz="half" idx="2"/>
          </p:nvPr>
        </p:nvSpPr>
        <p:spPr>
          <a:xfrm>
            <a:off x="650875" y="2041525"/>
            <a:ext cx="4278313" cy="6670675"/>
          </a:xfrm>
        </p:spPr>
        <p:txBody>
          <a:bodyPr/>
          <a:lstStyle/>
          <a:p>
            <a:r>
              <a:rPr lang="en-US" dirty="0" err="1"/>
              <a:t>Alexandr</a:t>
            </a:r>
            <a:r>
              <a:rPr lang="en-US" dirty="0"/>
              <a:t> a </a:t>
            </a:r>
            <a:r>
              <a:rPr lang="en-US" dirty="0" err="1"/>
              <a:t>Timoklea</a:t>
            </a:r>
            <a:r>
              <a:rPr lang="en-US" dirty="0"/>
              <a:t>, </a:t>
            </a:r>
            <a:r>
              <a:rPr lang="en-US" dirty="0" err="1"/>
              <a:t>olej</a:t>
            </a:r>
            <a:r>
              <a:rPr lang="en-US" dirty="0"/>
              <a:t> </a:t>
            </a:r>
            <a:r>
              <a:rPr lang="en-US" dirty="0" err="1"/>
              <a:t>na</a:t>
            </a:r>
            <a:r>
              <a:rPr lang="en-US" dirty="0"/>
              <a:t> </a:t>
            </a:r>
            <a:r>
              <a:rPr lang="en-US" dirty="0" err="1"/>
              <a:t>plátně</a:t>
            </a:r>
            <a:r>
              <a:rPr lang="en-US" dirty="0"/>
              <a:t>, po 1720, </a:t>
            </a:r>
            <a:r>
              <a:rPr lang="cs-CZ" b="0" i="0" u="none" strike="noStrike" dirty="0">
                <a:effectLst/>
                <a:latin typeface="Roboto" panose="02000000000000000000" pitchFamily="2" charset="0"/>
              </a:rPr>
              <a:t>Národní památkový ústav, územní odborné pracoviště v Českých Budějovicích</a:t>
            </a:r>
            <a:endParaRPr lang="en-US" dirty="0"/>
          </a:p>
        </p:txBody>
      </p:sp>
    </p:spTree>
    <p:extLst>
      <p:ext uri="{BB962C8B-B14F-4D97-AF65-F5344CB8AC3E}">
        <p14:creationId xmlns:p14="http://schemas.microsoft.com/office/powerpoint/2010/main" val="36813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35"/>
          <p:cNvSpPr txBox="1">
            <a:spLocks noGrp="1"/>
          </p:cNvSpPr>
          <p:nvPr>
            <p:ph type="title"/>
          </p:nvPr>
        </p:nvSpPr>
        <p:spPr>
          <a:xfrm>
            <a:off x="894080" y="531704"/>
            <a:ext cx="11216640" cy="1032728"/>
          </a:xfrm>
          <a:prstGeom prst="rect">
            <a:avLst/>
          </a:prstGeom>
          <a:noFill/>
          <a:ln>
            <a:noFill/>
          </a:ln>
        </p:spPr>
        <p:txBody>
          <a:bodyPr spcFirstLastPara="1" vert="horz" wrap="square" lIns="97520" tIns="48747" rIns="97520" bIns="48747" numCol="1" anchor="ctr" anchorCtr="0" compatLnSpc="1">
            <a:prstTxWarp prst="textNoShape">
              <a:avLst/>
            </a:prstTxWarp>
            <a:normAutofit fontScale="90000"/>
          </a:bodyPr>
          <a:lstStyle/>
          <a:p>
            <a:pPr>
              <a:buSzPts val="4400"/>
            </a:pPr>
            <a:r>
              <a:rPr lang="cs-CZ" b="1" dirty="0"/>
              <a:t>Sociologie absence</a:t>
            </a:r>
            <a:endParaRPr b="1" dirty="0"/>
          </a:p>
        </p:txBody>
      </p:sp>
      <p:sp>
        <p:nvSpPr>
          <p:cNvPr id="360" name="Google Shape;360;p35"/>
          <p:cNvSpPr txBox="1">
            <a:spLocks noGrp="1"/>
          </p:cNvSpPr>
          <p:nvPr>
            <p:ph type="body" idx="1"/>
          </p:nvPr>
        </p:nvSpPr>
        <p:spPr>
          <a:xfrm>
            <a:off x="309712" y="1826238"/>
            <a:ext cx="5527040" cy="7395658"/>
          </a:xfrm>
          <a:prstGeom prst="rect">
            <a:avLst/>
          </a:prstGeom>
          <a:noFill/>
          <a:ln>
            <a:noFill/>
          </a:ln>
        </p:spPr>
        <p:txBody>
          <a:bodyPr spcFirstLastPara="1" vert="horz" wrap="square" lIns="97520" tIns="48747" rIns="97520" bIns="48747" numCol="1" anchor="t" anchorCtr="0" compatLnSpc="1">
            <a:prstTxWarp prst="textNoShape">
              <a:avLst/>
            </a:prstTxWarp>
            <a:normAutofit fontScale="92500" lnSpcReduction="10000"/>
          </a:bodyPr>
          <a:lstStyle/>
          <a:p>
            <a:pPr marL="243836" indent="-243836">
              <a:spcBef>
                <a:spcPts val="0"/>
              </a:spcBef>
              <a:buSzPct val="100000"/>
            </a:pPr>
            <a:r>
              <a:rPr lang="cs-CZ" dirty="0" err="1">
                <a:solidFill>
                  <a:schemeClr val="tx1"/>
                </a:solidFill>
              </a:rPr>
              <a:t>Boaventura</a:t>
            </a:r>
            <a:r>
              <a:rPr lang="cs-CZ" dirty="0">
                <a:solidFill>
                  <a:schemeClr val="tx1"/>
                </a:solidFill>
              </a:rPr>
              <a:t> </a:t>
            </a:r>
            <a:r>
              <a:rPr lang="cs-CZ" dirty="0" err="1">
                <a:solidFill>
                  <a:schemeClr val="tx1"/>
                </a:solidFill>
              </a:rPr>
              <a:t>Sousa</a:t>
            </a:r>
            <a:r>
              <a:rPr lang="cs-CZ" dirty="0">
                <a:solidFill>
                  <a:schemeClr val="tx1"/>
                </a:solidFill>
              </a:rPr>
              <a:t> Santos, </a:t>
            </a:r>
            <a:r>
              <a:rPr lang="cs-CZ" i="1" dirty="0">
                <a:solidFill>
                  <a:schemeClr val="tx1"/>
                </a:solidFill>
              </a:rPr>
              <a:t>Epistemologie</a:t>
            </a:r>
            <a:r>
              <a:rPr lang="cs-CZ" dirty="0">
                <a:solidFill>
                  <a:schemeClr val="tx1"/>
                </a:solidFill>
              </a:rPr>
              <a:t> </a:t>
            </a:r>
            <a:r>
              <a:rPr lang="cs-CZ" i="1" dirty="0">
                <a:solidFill>
                  <a:schemeClr val="tx1"/>
                </a:solidFill>
              </a:rPr>
              <a:t>Jihu</a:t>
            </a:r>
            <a:r>
              <a:rPr lang="cs-CZ" dirty="0">
                <a:solidFill>
                  <a:schemeClr val="tx1"/>
                </a:solidFill>
              </a:rPr>
              <a:t> a další díla </a:t>
            </a:r>
          </a:p>
          <a:p>
            <a:pPr marL="243836" indent="-243836">
              <a:spcBef>
                <a:spcPts val="0"/>
              </a:spcBef>
              <a:buSzPct val="100000"/>
            </a:pPr>
            <a:r>
              <a:rPr lang="cs-CZ" dirty="0">
                <a:solidFill>
                  <a:schemeClr val="tx1"/>
                </a:solidFill>
              </a:rPr>
              <a:t>DU nechávají stranou 2/3 světa</a:t>
            </a:r>
            <a:endParaRPr dirty="0">
              <a:solidFill>
                <a:schemeClr val="tx1"/>
              </a:solidFill>
            </a:endParaRPr>
          </a:p>
          <a:p>
            <a:pPr marL="287009" indent="-243836">
              <a:spcBef>
                <a:spcPts val="533"/>
              </a:spcBef>
              <a:buSzPct val="100000"/>
            </a:pPr>
            <a:r>
              <a:rPr lang="cs-CZ" dirty="0">
                <a:solidFill>
                  <a:schemeClr val="tx1"/>
                </a:solidFill>
              </a:rPr>
              <a:t>Západní kánon a pojetí umění a uměleckého objektu (Z fetišizace zraku, muzeum jako místi trávení volného času a konzumace obsahu)</a:t>
            </a:r>
            <a:endParaRPr dirty="0">
              <a:solidFill>
                <a:schemeClr val="tx1"/>
              </a:solidFill>
            </a:endParaRPr>
          </a:p>
          <a:p>
            <a:pPr marL="287009" indent="-243836">
              <a:spcBef>
                <a:spcPts val="533"/>
              </a:spcBef>
              <a:buSzPct val="100000"/>
            </a:pPr>
            <a:r>
              <a:rPr lang="cs-CZ" dirty="0">
                <a:solidFill>
                  <a:schemeClr val="tx1"/>
                </a:solidFill>
              </a:rPr>
              <a:t>Mimoevropské estetiky (rituální předměty, předměty každodenního použití, ostatní smysl jako hmat)</a:t>
            </a:r>
            <a:endParaRPr dirty="0">
              <a:solidFill>
                <a:schemeClr val="tx1"/>
              </a:solidFill>
            </a:endParaRPr>
          </a:p>
          <a:p>
            <a:pPr marL="287009" indent="-243836">
              <a:spcBef>
                <a:spcPts val="533"/>
              </a:spcBef>
              <a:buSzPct val="100000"/>
            </a:pPr>
            <a:r>
              <a:rPr lang="cs-CZ" dirty="0" err="1">
                <a:solidFill>
                  <a:schemeClr val="tx1"/>
                </a:solidFill>
              </a:rPr>
              <a:t>Dekoloniální</a:t>
            </a:r>
            <a:r>
              <a:rPr lang="cs-CZ" dirty="0">
                <a:solidFill>
                  <a:schemeClr val="tx1"/>
                </a:solidFill>
              </a:rPr>
              <a:t> narativy/nelineární </a:t>
            </a:r>
            <a:r>
              <a:rPr lang="cs-CZ" dirty="0" err="1">
                <a:solidFill>
                  <a:schemeClr val="tx1"/>
                </a:solidFill>
              </a:rPr>
              <a:t>multiteritoriální</a:t>
            </a:r>
            <a:r>
              <a:rPr lang="cs-CZ" dirty="0">
                <a:solidFill>
                  <a:schemeClr val="tx1"/>
                </a:solidFill>
              </a:rPr>
              <a:t> narativy, diverzita a </a:t>
            </a:r>
            <a:r>
              <a:rPr lang="cs-CZ" dirty="0" err="1">
                <a:solidFill>
                  <a:schemeClr val="tx1"/>
                </a:solidFill>
              </a:rPr>
              <a:t>partikularita</a:t>
            </a:r>
            <a:endParaRPr dirty="0">
              <a:solidFill>
                <a:schemeClr val="tx1"/>
              </a:solidFill>
            </a:endParaRPr>
          </a:p>
          <a:p>
            <a:pPr marL="287009" indent="-243836">
              <a:spcBef>
                <a:spcPts val="533"/>
              </a:spcBef>
              <a:buSzPct val="100000"/>
            </a:pPr>
            <a:r>
              <a:rPr lang="cs-CZ" dirty="0">
                <a:solidFill>
                  <a:schemeClr val="tx1"/>
                </a:solidFill>
              </a:rPr>
              <a:t>Otevření repositářů a archivů veřejnosti</a:t>
            </a:r>
            <a:endParaRPr dirty="0">
              <a:solidFill>
                <a:schemeClr val="tx1"/>
              </a:solidFill>
            </a:endParaRPr>
          </a:p>
          <a:p>
            <a:pPr marL="287009" indent="-243836">
              <a:spcBef>
                <a:spcPts val="533"/>
              </a:spcBef>
              <a:buSzPct val="100000"/>
            </a:pPr>
            <a:r>
              <a:rPr lang="cs-CZ" dirty="0">
                <a:solidFill>
                  <a:schemeClr val="tx1"/>
                </a:solidFill>
              </a:rPr>
              <a:t>Biografie, historie sbírkových předmětů</a:t>
            </a:r>
            <a:endParaRPr dirty="0">
              <a:solidFill>
                <a:schemeClr val="tx1"/>
              </a:solidFill>
            </a:endParaRPr>
          </a:p>
          <a:p>
            <a:pPr marL="731509" lvl="1" indent="-117855">
              <a:spcBef>
                <a:spcPts val="533"/>
              </a:spcBef>
              <a:buSzPct val="100000"/>
              <a:buNone/>
            </a:pPr>
            <a:endParaRPr dirty="0">
              <a:solidFill>
                <a:schemeClr val="tx1"/>
              </a:solidFill>
            </a:endParaRPr>
          </a:p>
          <a:p>
            <a:pPr marL="243836" indent="-96856">
              <a:spcBef>
                <a:spcPts val="1067"/>
              </a:spcBef>
              <a:buSzPct val="100000"/>
              <a:buNone/>
            </a:pPr>
            <a:endParaRPr dirty="0">
              <a:solidFill>
                <a:schemeClr val="tx1"/>
              </a:solidFill>
            </a:endParaRPr>
          </a:p>
        </p:txBody>
      </p:sp>
      <p:pic>
        <p:nvPicPr>
          <p:cNvPr id="361" name="Google Shape;361;p35" descr="Zobrazit zdrojový obrázek"/>
          <p:cNvPicPr preferRelativeResize="0">
            <a:picLocks noGrp="1"/>
          </p:cNvPicPr>
          <p:nvPr>
            <p:ph type="body" idx="2"/>
          </p:nvPr>
        </p:nvPicPr>
        <p:blipFill rotWithShape="1">
          <a:blip r:embed="rId3">
            <a:alphaModFix/>
          </a:blip>
          <a:srcRect/>
          <a:stretch/>
        </p:blipFill>
        <p:spPr>
          <a:xfrm>
            <a:off x="5836752" y="1826238"/>
            <a:ext cx="7002352" cy="7227026"/>
          </a:xfrm>
          <a:prstGeom prst="rect">
            <a:avLst/>
          </a:prstGeom>
          <a:noFill/>
          <a:ln>
            <a:noFill/>
          </a:ln>
        </p:spPr>
      </p:pic>
      <p:sp>
        <p:nvSpPr>
          <p:cNvPr id="362" name="Google Shape;362;p35"/>
          <p:cNvSpPr txBox="1"/>
          <p:nvPr/>
        </p:nvSpPr>
        <p:spPr>
          <a:xfrm>
            <a:off x="6589350" y="9214939"/>
            <a:ext cx="5521370" cy="393912"/>
          </a:xfrm>
          <a:prstGeom prst="rect">
            <a:avLst/>
          </a:prstGeom>
          <a:noFill/>
          <a:ln>
            <a:noFill/>
          </a:ln>
        </p:spPr>
        <p:txBody>
          <a:bodyPr spcFirstLastPara="1" wrap="square" lIns="97520" tIns="48747" rIns="97520" bIns="48747" anchor="t" anchorCtr="0">
            <a:spAutoFit/>
          </a:bodyPr>
          <a:lstStyle/>
          <a:p>
            <a:r>
              <a:rPr lang="cs-CZ" sz="1920" dirty="0">
                <a:latin typeface="Calibri"/>
                <a:ea typeface="Calibri"/>
                <a:cs typeface="Calibri"/>
                <a:sym typeface="Calibri"/>
              </a:rPr>
              <a:t>Marcelo </a:t>
            </a:r>
            <a:r>
              <a:rPr lang="cs-CZ" sz="1920" dirty="0" err="1">
                <a:latin typeface="Calibri"/>
                <a:ea typeface="Calibri"/>
                <a:cs typeface="Calibri"/>
                <a:sym typeface="Calibri"/>
              </a:rPr>
              <a:t>Masagao</a:t>
            </a:r>
            <a:r>
              <a:rPr lang="cs-CZ" sz="1920" dirty="0">
                <a:latin typeface="Calibri"/>
                <a:ea typeface="Calibri"/>
                <a:cs typeface="Calibri"/>
                <a:sym typeface="Calibri"/>
              </a:rPr>
              <a:t>, </a:t>
            </a:r>
            <a:r>
              <a:rPr lang="cs-CZ" sz="1920" i="1" dirty="0" err="1">
                <a:latin typeface="Calibri"/>
                <a:ea typeface="Calibri"/>
                <a:cs typeface="Calibri"/>
                <a:sym typeface="Calibri"/>
              </a:rPr>
              <a:t>Homens</a:t>
            </a:r>
            <a:r>
              <a:rPr lang="cs-CZ" sz="1920" i="1" dirty="0">
                <a:latin typeface="Calibri"/>
                <a:ea typeface="Calibri"/>
                <a:cs typeface="Calibri"/>
                <a:sym typeface="Calibri"/>
              </a:rPr>
              <a:t> </a:t>
            </a:r>
            <a:r>
              <a:rPr lang="cs-CZ" sz="1920" i="1" dirty="0" err="1">
                <a:latin typeface="Calibri"/>
                <a:ea typeface="Calibri"/>
                <a:cs typeface="Calibri"/>
                <a:sym typeface="Calibri"/>
              </a:rPr>
              <a:t>Brancos</a:t>
            </a:r>
            <a:r>
              <a:rPr lang="cs-CZ" sz="1920" dirty="0">
                <a:latin typeface="Calibri"/>
                <a:ea typeface="Calibri"/>
                <a:cs typeface="Calibri"/>
                <a:sym typeface="Calibri"/>
              </a:rPr>
              <a:t>, akvarel, 2019</a:t>
            </a:r>
            <a:endParaRPr sz="1920" dirty="0">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Nadpis 1">
            <a:extLst>
              <a:ext uri="{FF2B5EF4-FFF2-40B4-BE49-F238E27FC236}">
                <a16:creationId xmlns:a16="http://schemas.microsoft.com/office/drawing/2014/main" id="{FCBA4FC4-C54C-927D-AC9D-1FC1BA23D23C}"/>
              </a:ext>
            </a:extLst>
          </p:cNvPr>
          <p:cNvSpPr>
            <a:spLocks noGrp="1"/>
          </p:cNvSpPr>
          <p:nvPr>
            <p:ph type="title"/>
          </p:nvPr>
        </p:nvSpPr>
        <p:spPr>
          <a:xfrm>
            <a:off x="952500" y="0"/>
            <a:ext cx="11099800" cy="1019175"/>
          </a:xfrm>
        </p:spPr>
        <p:txBody>
          <a:bodyPr/>
          <a:lstStyle/>
          <a:p>
            <a:r>
              <a:rPr lang="cs-CZ" altLang="cs-CZ" i="1" dirty="0" err="1"/>
              <a:t>Pintura</a:t>
            </a:r>
            <a:r>
              <a:rPr lang="cs-CZ" altLang="cs-CZ" i="1" dirty="0"/>
              <a:t> de </a:t>
            </a:r>
            <a:r>
              <a:rPr lang="cs-CZ" altLang="cs-CZ" i="1" dirty="0" err="1"/>
              <a:t>Castas</a:t>
            </a:r>
            <a:endParaRPr lang="cs-CZ" altLang="cs-CZ" i="1" dirty="0"/>
          </a:p>
        </p:txBody>
      </p:sp>
      <p:sp>
        <p:nvSpPr>
          <p:cNvPr id="46083" name="Zástupný symbol pro obsah 2">
            <a:extLst>
              <a:ext uri="{FF2B5EF4-FFF2-40B4-BE49-F238E27FC236}">
                <a16:creationId xmlns:a16="http://schemas.microsoft.com/office/drawing/2014/main" id="{E6F90F2D-2283-A485-1D49-554EB3C105D1}"/>
              </a:ext>
            </a:extLst>
          </p:cNvPr>
          <p:cNvSpPr>
            <a:spLocks noGrp="1"/>
          </p:cNvSpPr>
          <p:nvPr>
            <p:ph idx="1"/>
          </p:nvPr>
        </p:nvSpPr>
        <p:spPr/>
        <p:txBody>
          <a:bodyPr/>
          <a:lstStyle/>
          <a:p>
            <a:endParaRPr lang="cs-CZ" altLang="cs-CZ"/>
          </a:p>
        </p:txBody>
      </p:sp>
      <p:pic>
        <p:nvPicPr>
          <p:cNvPr id="46084" name="Picture 2" descr="https://upload.wikimedia.org/wikipedia/commons/thumb/e/e8/Casta_painting_all.jpg/350px-Casta_painting_all.jpg">
            <a:extLst>
              <a:ext uri="{FF2B5EF4-FFF2-40B4-BE49-F238E27FC236}">
                <a16:creationId xmlns:a16="http://schemas.microsoft.com/office/drawing/2014/main" id="{90963704-D256-03FC-A79B-DF23AAF33C7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16213" y="1162050"/>
            <a:ext cx="7643812" cy="859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2C6415-BA3F-6EF0-27A8-D38C3C1DCAEC}"/>
              </a:ext>
            </a:extLst>
          </p:cNvPr>
          <p:cNvSpPr>
            <a:spLocks noGrp="1"/>
          </p:cNvSpPr>
          <p:nvPr>
            <p:ph type="title"/>
          </p:nvPr>
        </p:nvSpPr>
        <p:spPr>
          <a:xfrm>
            <a:off x="952500" y="254000"/>
            <a:ext cx="11099800" cy="1598464"/>
          </a:xfrm>
        </p:spPr>
        <p:txBody>
          <a:bodyPr/>
          <a:lstStyle/>
          <a:p>
            <a:r>
              <a:rPr lang="cs-CZ" sz="8000" dirty="0"/>
              <a:t>Na příště</a:t>
            </a:r>
            <a:endParaRPr lang="cs-CZ" dirty="0"/>
          </a:p>
        </p:txBody>
      </p:sp>
      <p:sp>
        <p:nvSpPr>
          <p:cNvPr id="3" name="Zástupný obsah 2">
            <a:extLst>
              <a:ext uri="{FF2B5EF4-FFF2-40B4-BE49-F238E27FC236}">
                <a16:creationId xmlns:a16="http://schemas.microsoft.com/office/drawing/2014/main" id="{BACD9ED1-9B24-E07C-8EDD-8FA95F436776}"/>
              </a:ext>
            </a:extLst>
          </p:cNvPr>
          <p:cNvSpPr>
            <a:spLocks noGrp="1"/>
          </p:cNvSpPr>
          <p:nvPr>
            <p:ph idx="1"/>
          </p:nvPr>
        </p:nvSpPr>
        <p:spPr>
          <a:xfrm>
            <a:off x="381720" y="1852464"/>
            <a:ext cx="12385376" cy="7647136"/>
          </a:xfrm>
        </p:spPr>
        <p:txBody>
          <a:bodyPr/>
          <a:lstStyle/>
          <a:p>
            <a:pPr marL="0" indent="0">
              <a:spcBef>
                <a:spcPts val="1200"/>
              </a:spcBef>
              <a:buNone/>
            </a:pPr>
            <a:r>
              <a:rPr lang="cs-CZ" sz="1100" dirty="0"/>
              <a:t> </a:t>
            </a:r>
          </a:p>
          <a:p>
            <a:pPr>
              <a:spcBef>
                <a:spcPts val="1200"/>
              </a:spcBef>
            </a:pPr>
            <a:r>
              <a:rPr lang="cs-CZ" sz="1600" b="0" i="0" u="none" strike="noStrike" dirty="0">
                <a:effectLst/>
                <a:latin typeface="-webkit-standard"/>
              </a:rPr>
              <a:t>Vyberte si jeden umělecký, sakrální nebo jiný předmět. Zamyslete se nad následujícím (</a:t>
            </a:r>
            <a:r>
              <a:rPr lang="cs-CZ" sz="1600" b="1" i="0" u="none" strike="noStrike" dirty="0">
                <a:effectLst/>
              </a:rPr>
              <a:t>etnografie vizuálních objektů), ideálně ve skupině po 4_ř. Zbývají nám následující témata: oděv, krajina, plakáty, film, památníky</a:t>
            </a:r>
          </a:p>
          <a:p>
            <a:pPr algn="l">
              <a:spcBef>
                <a:spcPts val="1200"/>
              </a:spcBef>
              <a:buFont typeface="+mj-lt"/>
              <a:buAutoNum type="arabicPeriod"/>
            </a:pPr>
            <a:r>
              <a:rPr lang="cs-CZ" sz="1600" b="1" i="0" u="none" strike="noStrike" dirty="0" err="1">
                <a:effectLst/>
              </a:rPr>
              <a:t>Materialita</a:t>
            </a:r>
            <a:r>
              <a:rPr lang="cs-CZ" sz="1600" b="1" i="0" u="none" strike="noStrike" dirty="0">
                <a:effectLst/>
              </a:rPr>
              <a:t> objektu</a:t>
            </a:r>
            <a:endParaRPr lang="cs-CZ" sz="1600" b="0" i="0" u="none" strike="noStrike" dirty="0">
              <a:effectLst/>
            </a:endParaRPr>
          </a:p>
          <a:p>
            <a:pPr marL="742950" lvl="1" indent="-285750">
              <a:spcBef>
                <a:spcPts val="1200"/>
              </a:spcBef>
            </a:pPr>
            <a:r>
              <a:rPr lang="cs-CZ" sz="1600" b="1" i="0" u="none" strike="noStrike" dirty="0">
                <a:effectLst/>
              </a:rPr>
              <a:t>vizuální forma a/nebo obsah</a:t>
            </a:r>
            <a:r>
              <a:rPr lang="cs-CZ" sz="1600" b="0" i="0" u="none" strike="noStrike" dirty="0">
                <a:effectLst/>
              </a:rPr>
              <a:t> (co objekt zobrazuje)</a:t>
            </a:r>
          </a:p>
          <a:p>
            <a:pPr marL="742950" lvl="1" indent="-285750">
              <a:spcBef>
                <a:spcPts val="1200"/>
              </a:spcBef>
            </a:pPr>
            <a:r>
              <a:rPr lang="cs-CZ" sz="1600" b="1" i="0" u="none" strike="noStrike" dirty="0">
                <a:effectLst/>
              </a:rPr>
              <a:t>materiální podoba</a:t>
            </a:r>
            <a:r>
              <a:rPr lang="cs-CZ" sz="1600" b="0" i="0" u="none" strike="noStrike" dirty="0">
                <a:effectLst/>
              </a:rPr>
              <a:t> (fyzické vlastnosti objektu)</a:t>
            </a:r>
          </a:p>
          <a:p>
            <a:pPr marL="742950" lvl="1" indent="-285750">
              <a:spcBef>
                <a:spcPts val="1200"/>
              </a:spcBef>
            </a:pPr>
            <a:r>
              <a:rPr lang="cs-CZ" sz="1600" b="0" i="0" u="none" strike="noStrike" dirty="0">
                <a:effectLst/>
              </a:rPr>
              <a:t> </a:t>
            </a:r>
            <a:r>
              <a:rPr lang="cs-CZ" sz="1600" b="1" i="0" u="none" strike="noStrike" dirty="0">
                <a:effectLst/>
              </a:rPr>
              <a:t>způsob prezentace</a:t>
            </a:r>
            <a:r>
              <a:rPr lang="cs-CZ" sz="1600" dirty="0"/>
              <a:t> (</a:t>
            </a:r>
            <a:r>
              <a:rPr lang="cs-CZ" sz="1600" b="0" i="0" u="none" strike="noStrike" dirty="0">
                <a:effectLst/>
              </a:rPr>
              <a:t> jak je objekt představen divákovi a jak je vnímán)</a:t>
            </a:r>
          </a:p>
          <a:p>
            <a:pPr algn="l">
              <a:spcBef>
                <a:spcPts val="1200"/>
              </a:spcBef>
              <a:buFont typeface="+mj-lt"/>
              <a:buAutoNum type="arabicPeriod"/>
            </a:pPr>
            <a:r>
              <a:rPr lang="cs-CZ" sz="1600" b="1" i="0" u="none" strike="noStrike" dirty="0">
                <a:effectLst/>
              </a:rPr>
              <a:t>Co se s objektem dělá v konkrétním prostředí</a:t>
            </a:r>
            <a:endParaRPr lang="cs-CZ" sz="1600" b="0" i="0" u="none" strike="noStrike" dirty="0">
              <a:effectLst/>
            </a:endParaRPr>
          </a:p>
          <a:p>
            <a:pPr marL="742950" lvl="1" indent="-285750">
              <a:spcBef>
                <a:spcPts val="1200"/>
              </a:spcBef>
            </a:pPr>
            <a:r>
              <a:rPr lang="cs-CZ" sz="1600" dirty="0"/>
              <a:t>o</a:t>
            </a:r>
            <a:r>
              <a:rPr lang="cs-CZ" sz="1600" b="0" i="0" u="none" strike="noStrike" dirty="0">
                <a:effectLst/>
              </a:rPr>
              <a:t>bjekt a divák se </a:t>
            </a:r>
            <a:r>
              <a:rPr lang="cs-CZ" sz="1600" b="1" i="0" u="none" strike="noStrike" dirty="0">
                <a:effectLst/>
              </a:rPr>
              <a:t>vzájemně utvářejí</a:t>
            </a:r>
            <a:r>
              <a:rPr lang="cs-CZ" sz="1600" b="0" i="0" u="none" strike="noStrike" dirty="0">
                <a:effectLst/>
              </a:rPr>
              <a:t> (význam objektu utvářejí činnosti lidí kolem něj)</a:t>
            </a:r>
          </a:p>
          <a:p>
            <a:pPr marL="742950" lvl="1" indent="-285750">
              <a:spcBef>
                <a:spcPts val="1200"/>
              </a:spcBef>
            </a:pPr>
            <a:r>
              <a:rPr lang="cs-CZ" sz="1600" b="0" i="0" u="none" strike="noStrike" dirty="0">
                <a:effectLst/>
              </a:rPr>
              <a:t>kdo se o objekt stará, kdo rozhoduje o jeho umístění či aranžmá, proč a s jakým efektem</a:t>
            </a:r>
          </a:p>
          <a:p>
            <a:pPr algn="l">
              <a:spcBef>
                <a:spcPts val="1200"/>
              </a:spcBef>
              <a:buFont typeface="+mj-lt"/>
              <a:buAutoNum type="arabicPeriod"/>
            </a:pPr>
            <a:r>
              <a:rPr lang="cs-CZ" sz="1600" b="1" i="0" u="none" strike="noStrike" dirty="0">
                <a:effectLst/>
              </a:rPr>
              <a:t>Cirkulace objektu</a:t>
            </a:r>
            <a:endParaRPr lang="cs-CZ" sz="1600" b="0" i="0" u="none" strike="noStrike" dirty="0">
              <a:effectLst/>
            </a:endParaRPr>
          </a:p>
          <a:p>
            <a:pPr marL="742950" lvl="1" indent="-285750">
              <a:spcBef>
                <a:spcPts val="1200"/>
              </a:spcBef>
            </a:pPr>
            <a:r>
              <a:rPr lang="cs-CZ" sz="1600" b="1" i="0" u="none" strike="noStrike" dirty="0">
                <a:effectLst/>
              </a:rPr>
              <a:t>pohyb objektu</a:t>
            </a:r>
            <a:r>
              <a:rPr lang="cs-CZ" sz="1600" b="0" i="0" u="none" strike="noStrike" dirty="0">
                <a:effectLst/>
              </a:rPr>
              <a:t> a jak se jeho význam mění.</a:t>
            </a:r>
          </a:p>
          <a:p>
            <a:pPr marL="742950" lvl="1" indent="-285750">
              <a:spcBef>
                <a:spcPts val="1200"/>
              </a:spcBef>
            </a:pPr>
            <a:r>
              <a:rPr lang="cs-CZ" sz="1600" dirty="0"/>
              <a:t>a</a:t>
            </a:r>
            <a:r>
              <a:rPr lang="cs-CZ" sz="1600" b="0" i="0" u="none" strike="noStrike" dirty="0">
                <a:effectLst/>
              </a:rPr>
              <a:t>nalýza trajektorie objektu pomáhá </a:t>
            </a:r>
            <a:r>
              <a:rPr lang="cs-CZ" sz="1600" b="1" i="0" u="none" strike="noStrike" dirty="0">
                <a:effectLst/>
              </a:rPr>
              <a:t>pochopit jeho společenský a kulturní kontext</a:t>
            </a:r>
            <a:endParaRPr lang="cs-CZ" sz="1600" b="0" i="0" u="none" strike="noStrike" dirty="0">
              <a:effectLst/>
            </a:endParaRPr>
          </a:p>
          <a:p>
            <a:pPr marL="742950" lvl="1" indent="-285750">
              <a:spcBef>
                <a:spcPts val="1200"/>
              </a:spcBef>
            </a:pPr>
            <a:r>
              <a:rPr lang="cs-CZ" sz="1600" b="0" i="0" u="none" strike="noStrike" dirty="0">
                <a:effectLst/>
              </a:rPr>
              <a:t>různé publikum na různých místech a porovnávejte specifika každého prostředí</a:t>
            </a:r>
          </a:p>
          <a:p>
            <a:pPr algn="l">
              <a:spcBef>
                <a:spcPts val="1200"/>
              </a:spcBef>
              <a:buFont typeface="+mj-lt"/>
              <a:buAutoNum type="arabicPeriod"/>
            </a:pPr>
            <a:r>
              <a:rPr lang="cs-CZ" sz="1600" b="1" i="0" u="none" strike="noStrike" dirty="0">
                <a:effectLst/>
              </a:rPr>
              <a:t>Interpretujte významu a funkce objektu</a:t>
            </a:r>
            <a:endParaRPr lang="cs-CZ" sz="1600" b="0" i="0" u="none" strike="noStrike" dirty="0">
              <a:effectLst/>
            </a:endParaRPr>
          </a:p>
          <a:p>
            <a:pPr marL="742950" lvl="1" indent="-285750">
              <a:spcBef>
                <a:spcPts val="1200"/>
              </a:spcBef>
            </a:pPr>
            <a:r>
              <a:rPr lang="cs-CZ" sz="1600" dirty="0"/>
              <a:t>z</a:t>
            </a:r>
            <a:r>
              <a:rPr lang="cs-CZ" sz="1600" b="0" i="0" u="none" strike="noStrike" dirty="0">
                <a:effectLst/>
              </a:rPr>
              <a:t>važte </a:t>
            </a:r>
            <a:r>
              <a:rPr lang="cs-CZ" sz="1600" b="1" i="0" u="none" strike="noStrike" dirty="0" err="1">
                <a:effectLst/>
              </a:rPr>
              <a:t>materialitu</a:t>
            </a:r>
            <a:r>
              <a:rPr lang="cs-CZ" sz="1600" b="1" i="0" u="none" strike="noStrike" dirty="0">
                <a:effectLst/>
              </a:rPr>
              <a:t>, praktiky a mobilitu atp. dohromady</a:t>
            </a:r>
            <a:endParaRPr lang="cs-CZ" sz="1600" b="0" i="0" u="none" strike="noStrike" dirty="0">
              <a:effectLst/>
            </a:endParaRPr>
          </a:p>
          <a:p>
            <a:pPr marL="742950" lvl="1" indent="-285750">
              <a:spcBef>
                <a:spcPts val="1200"/>
              </a:spcBef>
            </a:pPr>
            <a:r>
              <a:rPr lang="cs-CZ" sz="1600" dirty="0"/>
              <a:t>s</a:t>
            </a:r>
            <a:r>
              <a:rPr lang="cs-CZ" sz="1600" b="0" i="0" u="none" strike="noStrike" dirty="0">
                <a:effectLst/>
              </a:rPr>
              <a:t>ledujte, jak objekt působí – na základě studia literatury, pramenů, etnografických poznámek, rozhovorů nebo analýzy diskurzu…</a:t>
            </a:r>
          </a:p>
          <a:p>
            <a:pPr>
              <a:spcBef>
                <a:spcPts val="1200"/>
              </a:spcBef>
            </a:pPr>
            <a:endParaRPr lang="cs-CZ" sz="1100" dirty="0"/>
          </a:p>
        </p:txBody>
      </p:sp>
    </p:spTree>
    <p:extLst>
      <p:ext uri="{BB962C8B-B14F-4D97-AF65-F5344CB8AC3E}">
        <p14:creationId xmlns:p14="http://schemas.microsoft.com/office/powerpoint/2010/main" val="25820199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a:extLst>
              <a:ext uri="{FF2B5EF4-FFF2-40B4-BE49-F238E27FC236}">
                <a16:creationId xmlns:a16="http://schemas.microsoft.com/office/drawing/2014/main" id="{BF954999-07BB-5B14-1FD3-F76473E8543D}"/>
              </a:ext>
            </a:extLst>
          </p:cNvPr>
          <p:cNvSpPr>
            <a:spLocks noGrp="1" noChangeArrowheads="1"/>
          </p:cNvSpPr>
          <p:nvPr>
            <p:ph type="title"/>
          </p:nvPr>
        </p:nvSpPr>
        <p:spPr>
          <a:xfrm>
            <a:off x="952500" y="254000"/>
            <a:ext cx="11099800" cy="622300"/>
          </a:xfrm>
        </p:spPr>
        <p:txBody>
          <a:bodyPr/>
          <a:lstStyle/>
          <a:p>
            <a:pPr eaLnBrk="1"/>
            <a:r>
              <a:rPr lang="cs-CZ" altLang="cs-CZ" sz="6000" dirty="0"/>
              <a:t>Bibliografie</a:t>
            </a:r>
          </a:p>
        </p:txBody>
      </p:sp>
      <p:sp>
        <p:nvSpPr>
          <p:cNvPr id="47107" name="Rectangle 2">
            <a:extLst>
              <a:ext uri="{FF2B5EF4-FFF2-40B4-BE49-F238E27FC236}">
                <a16:creationId xmlns:a16="http://schemas.microsoft.com/office/drawing/2014/main" id="{7371DB91-F377-D9DF-23A2-24406303213D}"/>
              </a:ext>
            </a:extLst>
          </p:cNvPr>
          <p:cNvSpPr>
            <a:spLocks noGrp="1" noChangeArrowheads="1"/>
          </p:cNvSpPr>
          <p:nvPr>
            <p:ph type="body" idx="1"/>
          </p:nvPr>
        </p:nvSpPr>
        <p:spPr>
          <a:xfrm>
            <a:off x="301625" y="1311275"/>
            <a:ext cx="12399963" cy="8326438"/>
          </a:xfrm>
        </p:spPr>
        <p:txBody>
          <a:bodyPr/>
          <a:lstStyle/>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Peter Burke, ‘The Presentation of Self in the Renaissance Portrait’, in Burke, </a:t>
            </a:r>
            <a:r>
              <a:rPr lang="cs-CZ" altLang="cs-CZ" sz="1400" i="1">
                <a:latin typeface="Helvetica" pitchFamily="2" charset="0"/>
                <a:ea typeface="Helvetica" pitchFamily="2" charset="0"/>
                <a:cs typeface="Helvetica" pitchFamily="2" charset="0"/>
                <a:sym typeface="Helvetica" pitchFamily="2" charset="0"/>
              </a:rPr>
              <a:t>Historical Anthropology of Early Modern Italy </a:t>
            </a:r>
            <a:r>
              <a:rPr lang="cs-CZ" altLang="cs-CZ" sz="1400">
                <a:latin typeface="Helvetica" pitchFamily="2" charset="0"/>
                <a:ea typeface="Helvetica" pitchFamily="2" charset="0"/>
                <a:cs typeface="Helvetica" pitchFamily="2" charset="0"/>
                <a:sym typeface="Helvetica" pitchFamily="2" charset="0"/>
              </a:rPr>
              <a:t>(Cambridge, 1987), pp. 150–67</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Richard Brilliant, </a:t>
            </a:r>
            <a:r>
              <a:rPr lang="cs-CZ" altLang="cs-CZ" sz="1400" i="1">
                <a:latin typeface="Helvetica" pitchFamily="2" charset="0"/>
                <a:ea typeface="Helvetica" pitchFamily="2" charset="0"/>
                <a:cs typeface="Helvetica" pitchFamily="2" charset="0"/>
                <a:sym typeface="Helvetica" pitchFamily="2" charset="0"/>
              </a:rPr>
              <a:t>Portraiture </a:t>
            </a:r>
            <a:r>
              <a:rPr lang="cs-CZ" altLang="cs-CZ" sz="1400">
                <a:latin typeface="Helvetica" pitchFamily="2" charset="0"/>
                <a:ea typeface="Helvetica" pitchFamily="2" charset="0"/>
                <a:cs typeface="Helvetica" pitchFamily="2" charset="0"/>
                <a:sym typeface="Helvetica" pitchFamily="2" charset="0"/>
              </a:rPr>
              <a:t>(London, 1991). </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Erving Goffman, The Presentation of Self in Everyday Life (New York, 1958)</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Desmond Shawe-Taylor, </a:t>
            </a:r>
            <a:r>
              <a:rPr lang="cs-CZ" altLang="cs-CZ" sz="1400" i="1">
                <a:latin typeface="Helvetica" pitchFamily="2" charset="0"/>
                <a:ea typeface="Helvetica" pitchFamily="2" charset="0"/>
                <a:cs typeface="Helvetica" pitchFamily="2" charset="0"/>
                <a:sym typeface="Helvetica" pitchFamily="2" charset="0"/>
              </a:rPr>
              <a:t>The Georgians: Eighteenth-Century Portraiture and Society </a:t>
            </a:r>
            <a:r>
              <a:rPr lang="cs-CZ" altLang="cs-CZ" sz="1400">
                <a:latin typeface="Helvetica" pitchFamily="2" charset="0"/>
                <a:ea typeface="Helvetica" pitchFamily="2" charset="0"/>
                <a:cs typeface="Helvetica" pitchFamily="2" charset="0"/>
                <a:sym typeface="Helvetica" pitchFamily="2" charset="0"/>
              </a:rPr>
              <a:t>(London, 1990). </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Julia Hirsch, </a:t>
            </a:r>
            <a:r>
              <a:rPr lang="cs-CZ" altLang="cs-CZ" sz="1400" i="1">
                <a:latin typeface="Helvetica" pitchFamily="2" charset="0"/>
                <a:ea typeface="Helvetica" pitchFamily="2" charset="0"/>
                <a:cs typeface="Helvetica" pitchFamily="2" charset="0"/>
                <a:sym typeface="Helvetica" pitchFamily="2" charset="0"/>
              </a:rPr>
              <a:t>Family Photographs: Content, Meaning and Effect </a:t>
            </a:r>
            <a:r>
              <a:rPr lang="cs-CZ" altLang="cs-CZ" sz="1400">
                <a:latin typeface="Helvetica" pitchFamily="2" charset="0"/>
                <a:ea typeface="Helvetica" pitchFamily="2" charset="0"/>
                <a:cs typeface="Helvetica" pitchFamily="2" charset="0"/>
                <a:sym typeface="Helvetica" pitchFamily="2" charset="0"/>
              </a:rPr>
              <a:t>(New York, </a:t>
            </a:r>
            <a:br>
              <a:rPr lang="cs-CZ" altLang="cs-CZ" sz="1400">
                <a:latin typeface="Helvetica" pitchFamily="2" charset="0"/>
                <a:ea typeface="Helvetica" pitchFamily="2" charset="0"/>
                <a:cs typeface="Helvetica" pitchFamily="2" charset="0"/>
                <a:sym typeface="Helvetica" pitchFamily="2" charset="0"/>
              </a:rPr>
            </a:br>
            <a:r>
              <a:rPr lang="cs-CZ" altLang="cs-CZ" sz="1400">
                <a:latin typeface="Helvetica" pitchFamily="2" charset="0"/>
                <a:ea typeface="Helvetica" pitchFamily="2" charset="0"/>
                <a:cs typeface="Helvetica" pitchFamily="2" charset="0"/>
                <a:sym typeface="Helvetica" pitchFamily="2" charset="0"/>
              </a:rPr>
              <a:t>1981)</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Michael Marrinan, </a:t>
            </a:r>
            <a:r>
              <a:rPr lang="cs-CZ" altLang="cs-CZ" sz="1400" i="1">
                <a:latin typeface="Helvetica" pitchFamily="2" charset="0"/>
                <a:ea typeface="Helvetica" pitchFamily="2" charset="0"/>
                <a:cs typeface="Helvetica" pitchFamily="2" charset="0"/>
                <a:sym typeface="Helvetica" pitchFamily="2" charset="0"/>
              </a:rPr>
              <a:t>Painting Politics for Louis Philippe </a:t>
            </a:r>
            <a:r>
              <a:rPr lang="cs-CZ" altLang="cs-CZ" sz="1400">
                <a:latin typeface="Helvetica" pitchFamily="2" charset="0"/>
                <a:ea typeface="Helvetica" pitchFamily="2" charset="0"/>
                <a:cs typeface="Helvetica" pitchFamily="2" charset="0"/>
                <a:sym typeface="Helvetica" pitchFamily="2" charset="0"/>
              </a:rPr>
              <a:t>(New Haven, 1988) </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Karin Calvert, ‘Children in American Family Portraiture, 1670 to 1810 </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George Boas, The Cult of Childhood (London, 1966)</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Anne Higonnet, </a:t>
            </a:r>
            <a:r>
              <a:rPr lang="cs-CZ" altLang="cs-CZ" sz="1400" i="1">
                <a:latin typeface="Helvetica" pitchFamily="2" charset="0"/>
                <a:ea typeface="Helvetica" pitchFamily="2" charset="0"/>
                <a:cs typeface="Helvetica" pitchFamily="2" charset="0"/>
                <a:sym typeface="Helvetica" pitchFamily="2" charset="0"/>
              </a:rPr>
              <a:t>Pictures of Innocence: The history and crisis of ideal childhood </a:t>
            </a:r>
            <a:r>
              <a:rPr lang="cs-CZ" altLang="cs-CZ" sz="1400">
                <a:latin typeface="Helvetica" pitchFamily="2" charset="0"/>
                <a:ea typeface="Helvetica" pitchFamily="2" charset="0"/>
                <a:cs typeface="Helvetica" pitchFamily="2" charset="0"/>
                <a:sym typeface="Helvetica" pitchFamily="2" charset="0"/>
              </a:rPr>
              <a:t>(London, 1998) </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Norman Bryson, </a:t>
            </a:r>
            <a:r>
              <a:rPr lang="cs-CZ" altLang="cs-CZ" sz="1400" i="1">
                <a:latin typeface="Helvetica" pitchFamily="2" charset="0"/>
                <a:ea typeface="Helvetica" pitchFamily="2" charset="0"/>
                <a:cs typeface="Helvetica" pitchFamily="2" charset="0"/>
                <a:sym typeface="Helvetica" pitchFamily="2" charset="0"/>
              </a:rPr>
              <a:t>Vision and Painting: The Logic of the Gaze </a:t>
            </a:r>
            <a:r>
              <a:rPr lang="cs-CZ" altLang="cs-CZ" sz="1400">
                <a:latin typeface="Helvetica" pitchFamily="2" charset="0"/>
                <a:ea typeface="Helvetica" pitchFamily="2" charset="0"/>
                <a:cs typeface="Helvetica" pitchFamily="2" charset="0"/>
                <a:sym typeface="Helvetica" pitchFamily="2" charset="0"/>
              </a:rPr>
              <a:t>(London, 1983)</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Peter Mason, ‘Portrayal and Betrayal: The Colonial Gaze in Seventeenth- Century Brazil’, </a:t>
            </a:r>
            <a:r>
              <a:rPr lang="cs-CZ" altLang="cs-CZ" sz="1400" i="1">
                <a:latin typeface="Helvetica" pitchFamily="2" charset="0"/>
                <a:ea typeface="Helvetica" pitchFamily="2" charset="0"/>
                <a:cs typeface="Helvetica" pitchFamily="2" charset="0"/>
                <a:sym typeface="Helvetica" pitchFamily="2" charset="0"/>
              </a:rPr>
              <a:t>Culture and History </a:t>
            </a:r>
            <a:r>
              <a:rPr lang="cs-CZ" altLang="cs-CZ" sz="1400">
                <a:latin typeface="Helvetica" pitchFamily="2" charset="0"/>
                <a:ea typeface="Helvetica" pitchFamily="2" charset="0"/>
                <a:cs typeface="Helvetica" pitchFamily="2" charset="0"/>
                <a:sym typeface="Helvetica" pitchFamily="2" charset="0"/>
              </a:rPr>
              <a:t>VI (1989), pp. 37–62</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Stephen Kern, </a:t>
            </a:r>
            <a:r>
              <a:rPr lang="cs-CZ" altLang="cs-CZ" sz="1400" i="1">
                <a:latin typeface="Helvetica" pitchFamily="2" charset="0"/>
                <a:ea typeface="Helvetica" pitchFamily="2" charset="0"/>
                <a:cs typeface="Helvetica" pitchFamily="2" charset="0"/>
                <a:sym typeface="Helvetica" pitchFamily="2" charset="0"/>
              </a:rPr>
              <a:t>Eyes of Love: The Gaze in English and French Paintings and Novels, 1804–1900 </a:t>
            </a:r>
            <a:r>
              <a:rPr lang="cs-CZ" altLang="cs-CZ" sz="1400">
                <a:latin typeface="Helvetica" pitchFamily="2" charset="0"/>
                <a:ea typeface="Helvetica" pitchFamily="2" charset="0"/>
                <a:cs typeface="Helvetica" pitchFamily="2" charset="0"/>
                <a:sym typeface="Helvetica" pitchFamily="2" charset="0"/>
              </a:rPr>
              <a:t>(London, 1996)</a:t>
            </a:r>
          </a:p>
          <a:p>
            <a:pPr marL="481013" indent="-287338" defTabSz="501650" eaLnBrk="1">
              <a:lnSpc>
                <a:spcPts val="3600"/>
              </a:lnSpc>
              <a:spcBef>
                <a:spcPts val="100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John B. Friedman, </a:t>
            </a:r>
            <a:r>
              <a:rPr lang="cs-CZ" altLang="cs-CZ" sz="1400" i="1">
                <a:latin typeface="Helvetica" pitchFamily="2" charset="0"/>
                <a:ea typeface="Helvetica" pitchFamily="2" charset="0"/>
                <a:cs typeface="Helvetica" pitchFamily="2" charset="0"/>
                <a:sym typeface="Helvetica" pitchFamily="2" charset="0"/>
              </a:rPr>
              <a:t>The Monstrous Races in Medieval Art and Thought</a:t>
            </a:r>
            <a:r>
              <a:rPr lang="cs-CZ" altLang="cs-CZ" sz="1400">
                <a:latin typeface="Helvetica" pitchFamily="2" charset="0"/>
                <a:ea typeface="Helvetica" pitchFamily="2" charset="0"/>
                <a:cs typeface="Helvetica" pitchFamily="2" charset="0"/>
                <a:sym typeface="Helvetica" pitchFamily="2" charset="0"/>
              </a:rPr>
              <a:t>, (Cambridge, MA, 1981)</a:t>
            </a:r>
          </a:p>
          <a:p>
            <a:pPr marL="481013" indent="-287338" defTabSz="501650" eaLnBrk="1">
              <a:lnSpc>
                <a:spcPct val="115000"/>
              </a:lnSpc>
              <a:spcBef>
                <a:spcPct val="0"/>
              </a:spcBef>
              <a:buClrTx/>
              <a:tabLst>
                <a:tab pos="114300" algn="l"/>
                <a:tab pos="381000" algn="l"/>
              </a:tabLst>
            </a:pPr>
            <a:r>
              <a:rPr lang="cs-CZ" altLang="cs-CZ" sz="1400">
                <a:latin typeface="Helvetica" pitchFamily="2" charset="0"/>
                <a:ea typeface="Helvetica" pitchFamily="2" charset="0"/>
                <a:cs typeface="Helvetica" pitchFamily="2" charset="0"/>
                <a:sym typeface="Helvetica" pitchFamily="2" charset="0"/>
              </a:rPr>
              <a:t>Debra Hassig, ‘The Iconography of Rejection: Jews and Other Monstrous Races’, in Colum Hourihane, ed., </a:t>
            </a:r>
            <a:r>
              <a:rPr lang="cs-CZ" altLang="cs-CZ" sz="1400" i="1">
                <a:latin typeface="Helvetica" pitchFamily="2" charset="0"/>
                <a:ea typeface="Helvetica" pitchFamily="2" charset="0"/>
                <a:cs typeface="Helvetica" pitchFamily="2" charset="0"/>
                <a:sym typeface="Helvetica" pitchFamily="2" charset="0"/>
              </a:rPr>
              <a:t>Image and Belief</a:t>
            </a:r>
            <a:r>
              <a:rPr lang="cs-CZ" altLang="cs-CZ" sz="1400">
                <a:latin typeface="Helvetica" pitchFamily="2" charset="0"/>
                <a:ea typeface="Helvetica" pitchFamily="2" charset="0"/>
                <a:cs typeface="Helvetica" pitchFamily="2" charset="0"/>
                <a:sym typeface="Helvetica" pitchFamily="2" charset="0"/>
              </a:rPr>
              <a:t>, (Princeton, 1999), pp. 25–37. </a:t>
            </a:r>
            <a:br>
              <a:rPr lang="cs-CZ" altLang="cs-CZ" sz="1400">
                <a:latin typeface="Helvetica" pitchFamily="2" charset="0"/>
                <a:ea typeface="Helvetica" pitchFamily="2" charset="0"/>
                <a:cs typeface="Helvetica" pitchFamily="2" charset="0"/>
                <a:sym typeface="Helvetica" pitchFamily="2" charset="0"/>
              </a:rPr>
            </a:br>
            <a:endParaRPr lang="cs-CZ" altLang="cs-CZ" sz="1400">
              <a:latin typeface="Helvetica" pitchFamily="2" charset="0"/>
              <a:ea typeface="Helvetica" pitchFamily="2" charset="0"/>
              <a:cs typeface="Helvetica" pitchFamily="2" charset="0"/>
              <a:sym typeface="Helvetica" pitchFamily="2" charset="0"/>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76C960E8-F1A8-21DC-62DB-57B78B2426D9}"/>
              </a:ext>
            </a:extLst>
          </p:cNvPr>
          <p:cNvSpPr>
            <a:spLocks noGrp="1" noChangeArrowheads="1"/>
          </p:cNvSpPr>
          <p:nvPr>
            <p:ph type="title"/>
          </p:nvPr>
        </p:nvSpPr>
        <p:spPr>
          <a:xfrm>
            <a:off x="952500" y="-371475"/>
            <a:ext cx="11099800" cy="1819275"/>
          </a:xfrm>
        </p:spPr>
        <p:txBody>
          <a:bodyPr/>
          <a:lstStyle/>
          <a:p>
            <a:pPr eaLnBrk="1"/>
            <a:r>
              <a:rPr lang="cs-CZ" altLang="cs-CZ" sz="6000" b="1" dirty="0"/>
              <a:t>Historie portrétu</a:t>
            </a:r>
          </a:p>
        </p:txBody>
      </p:sp>
      <p:sp>
        <p:nvSpPr>
          <p:cNvPr id="7171" name="Rectangle 2">
            <a:extLst>
              <a:ext uri="{FF2B5EF4-FFF2-40B4-BE49-F238E27FC236}">
                <a16:creationId xmlns:a16="http://schemas.microsoft.com/office/drawing/2014/main" id="{167783BC-9CE5-5563-D6A5-CFCD373160F9}"/>
              </a:ext>
            </a:extLst>
          </p:cNvPr>
          <p:cNvSpPr>
            <a:spLocks noGrp="1" noChangeArrowheads="1"/>
          </p:cNvSpPr>
          <p:nvPr>
            <p:ph type="body" sz="half" idx="1"/>
          </p:nvPr>
        </p:nvSpPr>
        <p:spPr>
          <a:xfrm>
            <a:off x="0" y="1162050"/>
            <a:ext cx="6286500" cy="8591550"/>
          </a:xfrm>
        </p:spPr>
        <p:txBody>
          <a:bodyPr/>
          <a:lstStyle/>
          <a:p>
            <a:pPr algn="l">
              <a:spcBef>
                <a:spcPts val="1200"/>
              </a:spcBef>
            </a:pPr>
            <a:r>
              <a:rPr lang="cs-CZ" sz="2400" b="1" i="0" u="none" strike="noStrike" dirty="0">
                <a:effectLst/>
              </a:rPr>
              <a:t>Nejstarší portrét:</a:t>
            </a:r>
            <a:endParaRPr lang="cs-CZ" sz="2400" dirty="0"/>
          </a:p>
          <a:p>
            <a:pPr lvl="1">
              <a:spcBef>
                <a:spcPts val="1200"/>
              </a:spcBef>
            </a:pPr>
            <a:r>
              <a:rPr lang="cs-CZ" sz="2400" b="0" i="1" u="none" strike="noStrike" dirty="0">
                <a:effectLst/>
              </a:rPr>
              <a:t>Portrét ženy</a:t>
            </a:r>
            <a:r>
              <a:rPr lang="cs-CZ" sz="2400" b="0" i="0" u="none" strike="noStrike" dirty="0">
                <a:effectLst/>
              </a:rPr>
              <a:t>, Dolní Věstonice, stáří cca 26 000 let.</a:t>
            </a:r>
          </a:p>
          <a:p>
            <a:pPr lvl="2">
              <a:spcBef>
                <a:spcPts val="1200"/>
              </a:spcBef>
            </a:pPr>
            <a:r>
              <a:rPr lang="cs-CZ" sz="2400" b="0" i="0" u="none" strike="noStrike" dirty="0">
                <a:effectLst/>
              </a:rPr>
              <a:t>Drobná </a:t>
            </a:r>
            <a:r>
              <a:rPr lang="cs-CZ" sz="2400" dirty="0"/>
              <a:t>kostěná soška z mamutoviny.</a:t>
            </a:r>
          </a:p>
          <a:p>
            <a:pPr lvl="2">
              <a:spcBef>
                <a:spcPts val="1200"/>
              </a:spcBef>
            </a:pPr>
            <a:r>
              <a:rPr lang="cs-CZ" sz="2400" b="0" i="0" u="none" strike="noStrike" dirty="0">
                <a:effectLst/>
              </a:rPr>
              <a:t>Portrét ženy s deformovanou tváří.</a:t>
            </a:r>
          </a:p>
          <a:p>
            <a:pPr algn="l">
              <a:spcBef>
                <a:spcPts val="1200"/>
              </a:spcBef>
            </a:pPr>
            <a:r>
              <a:rPr lang="cs-CZ" sz="2400" b="1" i="0" u="none" strike="noStrike" dirty="0">
                <a:effectLst/>
              </a:rPr>
              <a:t>Nejznámější portrét:</a:t>
            </a:r>
            <a:endParaRPr lang="cs-CZ" sz="2400" dirty="0"/>
          </a:p>
          <a:p>
            <a:pPr lvl="1">
              <a:spcBef>
                <a:spcPts val="1200"/>
              </a:spcBef>
            </a:pPr>
            <a:r>
              <a:rPr lang="cs-CZ" sz="2400" b="0" i="1" u="none" strike="noStrike" dirty="0">
                <a:effectLst/>
              </a:rPr>
              <a:t>Leonardo da Vinci, Mona Lisa.</a:t>
            </a:r>
            <a:endParaRPr lang="cs-CZ" sz="2400" b="0" i="0" u="none" strike="noStrike" dirty="0">
              <a:effectLst/>
            </a:endParaRPr>
          </a:p>
          <a:p>
            <a:pPr algn="l">
              <a:spcBef>
                <a:spcPts val="1200"/>
              </a:spcBef>
            </a:pPr>
            <a:r>
              <a:rPr lang="cs-CZ" sz="2400" b="1" i="0" u="none" strike="noStrike" dirty="0">
                <a:effectLst/>
              </a:rPr>
              <a:t>Antika:</a:t>
            </a:r>
            <a:r>
              <a:rPr lang="cs-CZ" sz="2400" b="0" i="0" u="none" strike="noStrike" dirty="0">
                <a:effectLst/>
              </a:rPr>
              <a:t> portrét se stal samostatným žánrem (zejména římské sochařství).</a:t>
            </a:r>
          </a:p>
          <a:p>
            <a:pPr algn="l">
              <a:spcBef>
                <a:spcPts val="1200"/>
              </a:spcBef>
            </a:pPr>
            <a:r>
              <a:rPr lang="cs-CZ" sz="2400" b="1" i="0" u="none" strike="noStrike" dirty="0">
                <a:effectLst/>
              </a:rPr>
              <a:t>Středověk a gotika:</a:t>
            </a:r>
            <a:r>
              <a:rPr lang="cs-CZ" sz="2400" b="0" i="0" u="none" strike="noStrike" dirty="0">
                <a:effectLst/>
              </a:rPr>
              <a:t> portréty byly velmi vzácné a zobrazení vládců idealizované – v této době tedy ještě </a:t>
            </a:r>
            <a:r>
              <a:rPr lang="cs-CZ" sz="2400" b="1" i="0" u="none" strike="noStrike" dirty="0">
                <a:effectLst/>
              </a:rPr>
              <a:t>nelze mluvit o skutečných portrétech!</a:t>
            </a:r>
            <a:br>
              <a:rPr lang="cs-CZ" sz="2400" b="0" i="0" u="none" strike="noStrike" dirty="0">
                <a:effectLst/>
              </a:rPr>
            </a:br>
            <a:r>
              <a:rPr lang="cs-CZ" sz="2400" b="0" i="0" u="none" strike="noStrike" dirty="0">
                <a:effectLst/>
              </a:rPr>
              <a:t>/ náhrobníky, donátorské portréty, miniatury v iluminovaných rukopisech a později deskové malby…</a:t>
            </a:r>
          </a:p>
          <a:p>
            <a:pPr algn="l">
              <a:spcBef>
                <a:spcPts val="1200"/>
              </a:spcBef>
            </a:pPr>
            <a:r>
              <a:rPr lang="cs-CZ" sz="2400" b="1" i="0" u="none" strike="noStrike" dirty="0">
                <a:effectLst/>
              </a:rPr>
              <a:t>Renesance a baroko:</a:t>
            </a:r>
            <a:r>
              <a:rPr lang="cs-CZ" sz="2400" b="0" i="0" u="none" strike="noStrike" dirty="0">
                <a:effectLst/>
              </a:rPr>
              <a:t> </a:t>
            </a:r>
            <a:r>
              <a:rPr lang="cs-CZ" sz="2400" i="0" u="none" strike="noStrike" dirty="0">
                <a:effectLst/>
              </a:rPr>
              <a:t>období velkého rozvoje portrétního umění</a:t>
            </a:r>
            <a:r>
              <a:rPr lang="cs-CZ" sz="2400" b="1" i="0" u="none" strike="noStrike" dirty="0">
                <a:effectLst/>
              </a:rPr>
              <a:t>.</a:t>
            </a:r>
          </a:p>
          <a:p>
            <a:pPr marL="476250" indent="-274638" defTabSz="250825" eaLnBrk="1">
              <a:lnSpc>
                <a:spcPct val="115000"/>
              </a:lnSpc>
              <a:spcBef>
                <a:spcPts val="1200"/>
              </a:spcBef>
              <a:buClrTx/>
            </a:pPr>
            <a:endParaRPr lang="cs-CZ" altLang="cs-CZ" sz="4000" dirty="0">
              <a:latin typeface="Helvetica" pitchFamily="2" charset="0"/>
              <a:ea typeface="Helvetica" pitchFamily="2" charset="0"/>
              <a:cs typeface="Helvetica" pitchFamily="2" charset="0"/>
              <a:sym typeface="Helvetica" pitchFamily="2" charset="0"/>
            </a:endParaRPr>
          </a:p>
        </p:txBody>
      </p:sp>
      <p:pic>
        <p:nvPicPr>
          <p:cNvPr id="7172" name="Picture 3" descr="pasted-image.tiff">
            <a:extLst>
              <a:ext uri="{FF2B5EF4-FFF2-40B4-BE49-F238E27FC236}">
                <a16:creationId xmlns:a16="http://schemas.microsoft.com/office/drawing/2014/main" id="{8C889D19-3168-C0B3-065A-801BA2D4FCF4}"/>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413500" y="2662238"/>
            <a:ext cx="6338888"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22F02E-4C61-B4ED-720B-65F0A63C76E0}"/>
              </a:ext>
            </a:extLst>
          </p:cNvPr>
          <p:cNvSpPr>
            <a:spLocks noGrp="1"/>
          </p:cNvSpPr>
          <p:nvPr>
            <p:ph type="title"/>
          </p:nvPr>
        </p:nvSpPr>
        <p:spPr>
          <a:xfrm>
            <a:off x="0" y="44672"/>
            <a:ext cx="13004800" cy="1454448"/>
          </a:xfrm>
        </p:spPr>
        <p:txBody>
          <a:bodyPr/>
          <a:lstStyle/>
          <a:p>
            <a:r>
              <a:rPr lang="cs-CZ" sz="5400" b="1" i="0" u="none" strike="noStrike" dirty="0">
                <a:effectLst/>
                <a:latin typeface="SF Pro Display"/>
              </a:rPr>
              <a:t>Portrétní galerie - busty manželek Karla IV</a:t>
            </a:r>
            <a:endParaRPr lang="cs-CZ" sz="5400" dirty="0"/>
          </a:p>
        </p:txBody>
      </p:sp>
      <p:pic>
        <p:nvPicPr>
          <p:cNvPr id="5" name="Zástupný obsah 4">
            <a:extLst>
              <a:ext uri="{FF2B5EF4-FFF2-40B4-BE49-F238E27FC236}">
                <a16:creationId xmlns:a16="http://schemas.microsoft.com/office/drawing/2014/main" id="{F539103E-C76E-C266-46BE-80DA47B5963C}"/>
              </a:ext>
            </a:extLst>
          </p:cNvPr>
          <p:cNvPicPr>
            <a:picLocks noGrp="1" noChangeAspect="1"/>
          </p:cNvPicPr>
          <p:nvPr>
            <p:ph idx="1"/>
          </p:nvPr>
        </p:nvPicPr>
        <p:blipFill>
          <a:blip r:embed="rId2"/>
          <a:stretch>
            <a:fillRect/>
          </a:stretch>
        </p:blipFill>
        <p:spPr>
          <a:xfrm>
            <a:off x="728823" y="1996480"/>
            <a:ext cx="11547154" cy="6208514"/>
          </a:xfrm>
        </p:spPr>
      </p:pic>
      <p:sp>
        <p:nvSpPr>
          <p:cNvPr id="4" name="TextovéPole 3">
            <a:extLst>
              <a:ext uri="{FF2B5EF4-FFF2-40B4-BE49-F238E27FC236}">
                <a16:creationId xmlns:a16="http://schemas.microsoft.com/office/drawing/2014/main" id="{C6E16A8D-98D8-0351-BD1A-EC93AA847ECD}"/>
              </a:ext>
            </a:extLst>
          </p:cNvPr>
          <p:cNvSpPr txBox="1"/>
          <p:nvPr/>
        </p:nvSpPr>
        <p:spPr>
          <a:xfrm>
            <a:off x="3118024" y="9055100"/>
            <a:ext cx="6768752" cy="461665"/>
          </a:xfrm>
          <a:prstGeom prst="rect">
            <a:avLst/>
          </a:prstGeom>
          <a:noFill/>
        </p:spPr>
        <p:txBody>
          <a:bodyPr wrap="square" rtlCol="0">
            <a:spAutoFit/>
          </a:bodyPr>
          <a:lstStyle/>
          <a:p>
            <a:pPr algn="ctr"/>
            <a:r>
              <a:rPr lang="cs-CZ" sz="2400" b="1" i="0" u="none" strike="noStrike" dirty="0">
                <a:effectLst/>
                <a:latin typeface="SF Pro Display"/>
              </a:rPr>
              <a:t>Petr </a:t>
            </a:r>
            <a:r>
              <a:rPr lang="cs-CZ" dirty="0">
                <a:latin typeface="SF Pro Display"/>
              </a:rPr>
              <a:t>Parléř, </a:t>
            </a:r>
            <a:r>
              <a:rPr lang="cs-CZ" sz="2400" b="1" i="0" u="none" strike="noStrike" dirty="0">
                <a:effectLst/>
                <a:latin typeface="SF Pro Display"/>
              </a:rPr>
              <a:t>Katedrála sv. Víta, 1380.</a:t>
            </a:r>
            <a:endParaRPr lang="cs-CZ" dirty="0"/>
          </a:p>
        </p:txBody>
      </p:sp>
    </p:spTree>
    <p:extLst>
      <p:ext uri="{BB962C8B-B14F-4D97-AF65-F5344CB8AC3E}">
        <p14:creationId xmlns:p14="http://schemas.microsoft.com/office/powerpoint/2010/main" val="4198733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D9B84B80-0A9F-0BB3-A59E-CCBF6DFB7C7D}"/>
              </a:ext>
            </a:extLst>
          </p:cNvPr>
          <p:cNvSpPr>
            <a:spLocks noGrp="1" noChangeArrowheads="1"/>
          </p:cNvSpPr>
          <p:nvPr>
            <p:ph type="title"/>
          </p:nvPr>
        </p:nvSpPr>
        <p:spPr>
          <a:xfrm>
            <a:off x="0" y="0"/>
            <a:ext cx="13004800" cy="1265238"/>
          </a:xfrm>
        </p:spPr>
        <p:txBody>
          <a:bodyPr/>
          <a:lstStyle/>
          <a:p>
            <a:pPr eaLnBrk="1"/>
            <a:r>
              <a:rPr lang="cs-CZ" altLang="cs-CZ" dirty="0"/>
              <a:t>Konceptualizace portrétu</a:t>
            </a:r>
          </a:p>
        </p:txBody>
      </p:sp>
      <p:sp>
        <p:nvSpPr>
          <p:cNvPr id="8195" name="Rectangle 2">
            <a:extLst>
              <a:ext uri="{FF2B5EF4-FFF2-40B4-BE49-F238E27FC236}">
                <a16:creationId xmlns:a16="http://schemas.microsoft.com/office/drawing/2014/main" id="{36BAAA62-6F85-A74C-ED06-89FC294BD353}"/>
              </a:ext>
            </a:extLst>
          </p:cNvPr>
          <p:cNvSpPr>
            <a:spLocks noGrp="1" noChangeArrowheads="1"/>
          </p:cNvSpPr>
          <p:nvPr>
            <p:ph type="body" sz="half" idx="1"/>
          </p:nvPr>
        </p:nvSpPr>
        <p:spPr>
          <a:xfrm>
            <a:off x="107950" y="1232505"/>
            <a:ext cx="6429375" cy="8448675"/>
          </a:xfrm>
        </p:spPr>
        <p:txBody>
          <a:bodyPr/>
          <a:lstStyle/>
          <a:p>
            <a:pPr algn="l">
              <a:spcBef>
                <a:spcPts val="1200"/>
              </a:spcBef>
            </a:pPr>
            <a:r>
              <a:rPr lang="cs-CZ" sz="2800" b="1" i="0" u="none" strike="noStrike" dirty="0">
                <a:effectLst/>
              </a:rPr>
              <a:t>Portrét </a:t>
            </a:r>
            <a:r>
              <a:rPr lang="cs-CZ" sz="2800" i="0" u="none" strike="noStrike" dirty="0">
                <a:effectLst/>
              </a:rPr>
              <a:t>obvykle chápeme jako </a:t>
            </a:r>
            <a:r>
              <a:rPr lang="cs-CZ" sz="2800" b="1" i="0" u="none" strike="noStrike" dirty="0">
                <a:effectLst/>
              </a:rPr>
              <a:t>zrcadlový (realistický) obraz člověka.</a:t>
            </a:r>
            <a:endParaRPr lang="cs-CZ" sz="2800" b="0" i="0" u="none" strike="noStrike" dirty="0">
              <a:effectLst/>
            </a:endParaRPr>
          </a:p>
          <a:p>
            <a:pPr algn="l">
              <a:spcBef>
                <a:spcPts val="1200"/>
              </a:spcBef>
            </a:pPr>
            <a:r>
              <a:rPr lang="cs-CZ" sz="2800" i="0" u="none" strike="noStrike" dirty="0">
                <a:effectLst/>
              </a:rPr>
              <a:t>Je to však </a:t>
            </a:r>
            <a:r>
              <a:rPr lang="cs-CZ" sz="2800" b="1" i="0" u="none" strike="noStrike" dirty="0">
                <a:effectLst/>
              </a:rPr>
              <a:t>umělecký žánr:</a:t>
            </a:r>
            <a:endParaRPr lang="cs-CZ" sz="2800" b="0" i="0" u="none" strike="noStrike" dirty="0">
              <a:effectLst/>
            </a:endParaRPr>
          </a:p>
          <a:p>
            <a:pPr lvl="1">
              <a:spcBef>
                <a:spcPts val="1200"/>
              </a:spcBef>
              <a:buFont typeface="Arial" panose="020B0604020202020204" pitchFamily="34" charset="0"/>
              <a:buChar char="•"/>
            </a:pPr>
            <a:r>
              <a:rPr lang="cs-CZ" sz="2800" b="1" i="0" u="none" strike="noStrike" dirty="0">
                <a:effectLst/>
              </a:rPr>
              <a:t>konvence</a:t>
            </a:r>
            <a:r>
              <a:rPr lang="cs-CZ" sz="2800" b="0" i="0" u="none" strike="noStrike" dirty="0">
                <a:effectLst/>
              </a:rPr>
              <a:t> (držení těla, gesta) a </a:t>
            </a:r>
            <a:r>
              <a:rPr lang="cs-CZ" sz="2800" b="1" i="0" u="none" strike="noStrike" dirty="0">
                <a:effectLst/>
              </a:rPr>
              <a:t>ustálené vzory</a:t>
            </a:r>
            <a:endParaRPr lang="cs-CZ" sz="2800" b="0" i="0" u="none" strike="noStrike" dirty="0">
              <a:effectLst/>
            </a:endParaRPr>
          </a:p>
          <a:p>
            <a:pPr lvl="1">
              <a:spcBef>
                <a:spcPts val="1200"/>
              </a:spcBef>
              <a:buFont typeface="Arial" panose="020B0604020202020204" pitchFamily="34" charset="0"/>
              <a:buChar char="•"/>
            </a:pPr>
            <a:r>
              <a:rPr lang="cs-CZ" sz="2800" b="1" i="0" u="none" strike="noStrike" dirty="0">
                <a:effectLst/>
              </a:rPr>
              <a:t>atributy a doplňky</a:t>
            </a:r>
            <a:r>
              <a:rPr lang="cs-CZ" sz="2800" b="0" i="0" u="none" strike="noStrike" dirty="0">
                <a:effectLst/>
              </a:rPr>
              <a:t> jako znaky </a:t>
            </a:r>
            <a:r>
              <a:rPr lang="cs-CZ" sz="2800" b="1" i="0" u="none" strike="noStrike" dirty="0">
                <a:effectLst/>
              </a:rPr>
              <a:t>společenského postavení</a:t>
            </a:r>
            <a:endParaRPr lang="cs-CZ" sz="2800" b="0" i="0" u="none" strike="noStrike" dirty="0">
              <a:effectLst/>
            </a:endParaRPr>
          </a:p>
          <a:p>
            <a:pPr lvl="1">
              <a:spcBef>
                <a:spcPts val="1200"/>
              </a:spcBef>
              <a:buFont typeface="Arial" panose="020B0604020202020204" pitchFamily="34" charset="0"/>
              <a:buChar char="•"/>
            </a:pPr>
            <a:r>
              <a:rPr lang="cs-CZ" sz="2800" b="0" i="0" u="none" strike="noStrike" dirty="0">
                <a:effectLst/>
              </a:rPr>
              <a:t>je </a:t>
            </a:r>
            <a:r>
              <a:rPr lang="cs-CZ" sz="2800" b="1" i="0" u="none" strike="noStrike" dirty="0">
                <a:effectLst/>
              </a:rPr>
              <a:t>symbolickou formou!</a:t>
            </a:r>
            <a:endParaRPr lang="cs-CZ" sz="2800" b="0" i="0" u="none" strike="noStrike" dirty="0">
              <a:effectLst/>
            </a:endParaRPr>
          </a:p>
          <a:p>
            <a:pPr algn="l">
              <a:spcBef>
                <a:spcPts val="1200"/>
              </a:spcBef>
            </a:pPr>
            <a:r>
              <a:rPr lang="cs-CZ" sz="2800" b="1" i="0" u="none" strike="noStrike" dirty="0">
                <a:effectLst/>
              </a:rPr>
              <a:t>Příklad:</a:t>
            </a:r>
            <a:endParaRPr lang="cs-CZ" sz="2800" dirty="0"/>
          </a:p>
          <a:p>
            <a:pPr lvl="1">
              <a:spcBef>
                <a:spcPts val="1200"/>
              </a:spcBef>
            </a:pPr>
            <a:r>
              <a:rPr lang="cs-CZ" sz="2800" b="0" i="0" u="none" strike="noStrike" dirty="0" err="1">
                <a:effectLst/>
              </a:rPr>
              <a:t>Piero</a:t>
            </a:r>
            <a:r>
              <a:rPr lang="cs-CZ" sz="2800" b="0" i="0" u="none" strike="noStrike" dirty="0">
                <a:effectLst/>
              </a:rPr>
              <a:t> </a:t>
            </a:r>
            <a:r>
              <a:rPr lang="cs-CZ" sz="2800" b="0" i="0" u="none" strike="noStrike" dirty="0" err="1">
                <a:effectLst/>
              </a:rPr>
              <a:t>della</a:t>
            </a:r>
            <a:r>
              <a:rPr lang="cs-CZ" sz="2800" b="0" i="0" u="none" strike="noStrike" dirty="0">
                <a:effectLst/>
              </a:rPr>
              <a:t> Francesca, </a:t>
            </a:r>
            <a:r>
              <a:rPr lang="cs-CZ" sz="2800" b="0" i="1" u="none" strike="noStrike" dirty="0">
                <a:effectLst/>
              </a:rPr>
              <a:t>Vévoda z </a:t>
            </a:r>
            <a:r>
              <a:rPr lang="cs-CZ" sz="2800" b="0" i="1" u="none" strike="noStrike" dirty="0" err="1">
                <a:effectLst/>
              </a:rPr>
              <a:t>Urbina</a:t>
            </a:r>
            <a:r>
              <a:rPr lang="cs-CZ" sz="2800" b="0" i="1" u="none" strike="noStrike" dirty="0">
                <a:effectLst/>
              </a:rPr>
              <a:t> – Federico da </a:t>
            </a:r>
            <a:r>
              <a:rPr lang="cs-CZ" sz="2800" b="0" i="1" u="none" strike="noStrike" dirty="0" err="1">
                <a:effectLst/>
              </a:rPr>
              <a:t>Montefeltro</a:t>
            </a:r>
            <a:r>
              <a:rPr lang="cs-CZ" sz="2800" b="0" i="0" u="none" strike="noStrike" dirty="0">
                <a:effectLst/>
              </a:rPr>
              <a:t>, 1456, </a:t>
            </a:r>
            <a:r>
              <a:rPr lang="cs-CZ" sz="2800" b="0" i="0" u="none" strike="noStrike" dirty="0" err="1">
                <a:effectLst/>
              </a:rPr>
              <a:t>Uffizi</a:t>
            </a:r>
            <a:r>
              <a:rPr lang="cs-CZ" sz="2800" b="0" i="0" u="none" strike="noStrike" dirty="0">
                <a:effectLst/>
              </a:rPr>
              <a:t>, Florencie.</a:t>
            </a:r>
          </a:p>
          <a:p>
            <a:pPr lvl="1">
              <a:spcBef>
                <a:spcPts val="1200"/>
              </a:spcBef>
            </a:pPr>
            <a:r>
              <a:rPr lang="cs-CZ" sz="2800" b="0" i="0" u="none" strike="noStrike" dirty="0">
                <a:effectLst/>
              </a:rPr>
              <a:t>Portréty Karla V.</a:t>
            </a:r>
          </a:p>
          <a:p>
            <a:pPr marL="819150" lvl="1" indent="-350838" defTabSz="319088" eaLnBrk="1">
              <a:lnSpc>
                <a:spcPct val="115000"/>
              </a:lnSpc>
              <a:spcBef>
                <a:spcPts val="1200"/>
              </a:spcBef>
              <a:buClrTx/>
            </a:pPr>
            <a:endParaRPr lang="cs-CZ" altLang="cs-CZ" sz="2800" dirty="0">
              <a:latin typeface="Helvetica" pitchFamily="2" charset="0"/>
              <a:ea typeface="Helvetica" pitchFamily="2" charset="0"/>
              <a:cs typeface="Helvetica" pitchFamily="2" charset="0"/>
              <a:sym typeface="Helvetica" pitchFamily="2" charset="0"/>
            </a:endParaRPr>
          </a:p>
        </p:txBody>
      </p:sp>
      <p:pic>
        <p:nvPicPr>
          <p:cNvPr id="8196" name="Picture 3" descr="pasted-image.tiff">
            <a:extLst>
              <a:ext uri="{FF2B5EF4-FFF2-40B4-BE49-F238E27FC236}">
                <a16:creationId xmlns:a16="http://schemas.microsoft.com/office/drawing/2014/main" id="{4EF52787-BD5B-115D-3DA7-3EE3D847673E}"/>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645275" y="1233488"/>
            <a:ext cx="6359525" cy="852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8197" name="Picture 4" descr="pasted-image.tiff">
            <a:extLst>
              <a:ext uri="{FF2B5EF4-FFF2-40B4-BE49-F238E27FC236}">
                <a16:creationId xmlns:a16="http://schemas.microsoft.com/office/drawing/2014/main" id="{DD8BB466-2473-AF66-8081-F2E769FA1851}"/>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9852025" y="6332538"/>
            <a:ext cx="3146425" cy="342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additive="base">
                                        <p:cTn id="7" dur="500" fill="hold"/>
                                        <p:tgtEl>
                                          <p:spTgt spid="8197"/>
                                        </p:tgtEl>
                                        <p:attrNameLst>
                                          <p:attrName>ppt_x</p:attrName>
                                        </p:attrNameLst>
                                      </p:cBhvr>
                                      <p:tavLst>
                                        <p:tav tm="0">
                                          <p:val>
                                            <p:strVal val="#ppt_x"/>
                                          </p:val>
                                        </p:tav>
                                        <p:tav tm="100000">
                                          <p:val>
                                            <p:strVal val="#ppt_x"/>
                                          </p:val>
                                        </p:tav>
                                      </p:tavLst>
                                    </p:anim>
                                    <p:anim calcmode="lin" valueType="num">
                                      <p:cBhvr additive="base">
                                        <p:cTn id="8" dur="500" fill="hold"/>
                                        <p:tgtEl>
                                          <p:spTgt spid="81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B7A6082C-B7BA-5CAC-E0E4-421C1C654C93}"/>
              </a:ext>
            </a:extLst>
          </p:cNvPr>
          <p:cNvSpPr>
            <a:spLocks noGrp="1" noChangeArrowheads="1"/>
          </p:cNvSpPr>
          <p:nvPr>
            <p:ph type="title"/>
          </p:nvPr>
        </p:nvSpPr>
        <p:spPr>
          <a:xfrm>
            <a:off x="957263" y="0"/>
            <a:ext cx="11099800" cy="1166813"/>
          </a:xfrm>
        </p:spPr>
        <p:txBody>
          <a:bodyPr/>
          <a:lstStyle/>
          <a:p>
            <a:pPr eaLnBrk="1"/>
            <a:r>
              <a:rPr lang="cs-CZ" altLang="cs-CZ" sz="6000" dirty="0"/>
              <a:t>Portréty Karla V.</a:t>
            </a:r>
          </a:p>
        </p:txBody>
      </p:sp>
      <p:pic>
        <p:nvPicPr>
          <p:cNvPr id="9219" name="Picture 2" descr="pasted-image.tiff">
            <a:extLst>
              <a:ext uri="{FF2B5EF4-FFF2-40B4-BE49-F238E27FC236}">
                <a16:creationId xmlns:a16="http://schemas.microsoft.com/office/drawing/2014/main" id="{70BC1D9F-3A25-A100-5730-4C8A0F59567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463" y="1166813"/>
            <a:ext cx="6556375" cy="763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9220" name="Text Box 3">
            <a:extLst>
              <a:ext uri="{FF2B5EF4-FFF2-40B4-BE49-F238E27FC236}">
                <a16:creationId xmlns:a16="http://schemas.microsoft.com/office/drawing/2014/main" id="{FE962884-8C45-1BD6-421E-FB0B2A0EC738}"/>
              </a:ext>
            </a:extLst>
          </p:cNvPr>
          <p:cNvSpPr txBox="1">
            <a:spLocks/>
          </p:cNvSpPr>
          <p:nvPr/>
        </p:nvSpPr>
        <p:spPr bwMode="auto">
          <a:xfrm>
            <a:off x="17463" y="8942448"/>
            <a:ext cx="12968287" cy="84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spAutoFit/>
          </a:bodyPr>
          <a:lstStyle>
            <a:lvl1pPr>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1pPr>
            <a:lvl2pPr marL="742950" indent="-28575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2pPr>
            <a:lvl3pPr marL="11430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3pPr>
            <a:lvl4pPr marL="16002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4pPr>
            <a:lvl5pPr marL="2057400" indent="-228600">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5pPr>
            <a:lvl6pPr marL="25146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6pPr>
            <a:lvl7pPr marL="29718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7pPr>
            <a:lvl8pPr marL="34290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8pPr>
            <a:lvl9pPr marL="3886200" indent="-228600" defTabSz="584200" eaLnBrk="0" fontAlgn="base" hangingPunct="0">
              <a:spcBef>
                <a:spcPct val="0"/>
              </a:spcBef>
              <a:spcAft>
                <a:spcPct val="0"/>
              </a:spcAft>
              <a:defRPr sz="2400" b="1">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defRPr>
            </a:lvl9pPr>
          </a:lstStyle>
          <a:p>
            <a:pPr algn="ctr" eaLnBrk="1"/>
            <a:r>
              <a:rPr lang="cs-CZ" b="0" i="0" u="none" strike="noStrike" dirty="0">
                <a:effectLst/>
                <a:latin typeface="+mn-lt"/>
              </a:rPr>
              <a:t>Juan </a:t>
            </a:r>
            <a:r>
              <a:rPr lang="cs-CZ" b="0" i="0" u="none" strike="noStrike" dirty="0" err="1">
                <a:effectLst/>
                <a:latin typeface="+mn-lt"/>
              </a:rPr>
              <a:t>Pantoja</a:t>
            </a:r>
            <a:r>
              <a:rPr lang="cs-CZ" b="0" i="0" u="none" strike="noStrike" dirty="0">
                <a:effectLst/>
                <a:latin typeface="+mn-lt"/>
              </a:rPr>
              <a:t> de la </a:t>
            </a:r>
            <a:r>
              <a:rPr lang="cs-CZ" b="0" i="0" u="none" strike="noStrike" dirty="0" err="1">
                <a:effectLst/>
                <a:latin typeface="+mn-lt"/>
              </a:rPr>
              <a:t>Cruz</a:t>
            </a:r>
            <a:r>
              <a:rPr lang="cs-CZ" b="0" i="0" u="none" strike="noStrike" dirty="0">
                <a:effectLst/>
                <a:latin typeface="+mn-lt"/>
              </a:rPr>
              <a:t>, </a:t>
            </a:r>
            <a:r>
              <a:rPr lang="cs-CZ" b="0" i="1" u="none" strike="noStrike" dirty="0">
                <a:effectLst/>
                <a:latin typeface="+mn-lt"/>
              </a:rPr>
              <a:t>Karel V. s maršálskou holí</a:t>
            </a:r>
            <a:r>
              <a:rPr lang="cs-CZ" b="0" i="0" u="none" strike="noStrike" dirty="0">
                <a:effectLst/>
                <a:latin typeface="+mn-lt"/>
              </a:rPr>
              <a:t>, kolem roku 1605, olej na plátně /</a:t>
            </a:r>
            <a:br>
              <a:rPr lang="cs-CZ" b="0" dirty="0">
                <a:latin typeface="+mn-lt"/>
              </a:rPr>
            </a:br>
            <a:r>
              <a:rPr lang="cs-CZ" b="0" i="0" u="none" strike="noStrike" dirty="0">
                <a:effectLst/>
                <a:latin typeface="+mn-lt"/>
              </a:rPr>
              <a:t>Lucas </a:t>
            </a:r>
            <a:r>
              <a:rPr lang="cs-CZ" b="0" i="0" u="none" strike="noStrike" dirty="0" err="1">
                <a:effectLst/>
                <a:latin typeface="+mn-lt"/>
              </a:rPr>
              <a:t>Cranach</a:t>
            </a:r>
            <a:r>
              <a:rPr lang="cs-CZ" b="0" i="0" u="none" strike="noStrike" dirty="0">
                <a:effectLst/>
                <a:latin typeface="+mn-lt"/>
              </a:rPr>
              <a:t> starší,</a:t>
            </a:r>
            <a:r>
              <a:rPr lang="cs-CZ" b="0" i="1" u="none" strike="noStrike" dirty="0">
                <a:effectLst/>
                <a:latin typeface="+mn-lt"/>
              </a:rPr>
              <a:t> Portrét císaře Karla V.,</a:t>
            </a:r>
            <a:r>
              <a:rPr lang="cs-CZ" b="0" i="0" u="none" strike="noStrike" dirty="0">
                <a:effectLst/>
                <a:latin typeface="+mn-lt"/>
              </a:rPr>
              <a:t> 1533, olej na dřevě</a:t>
            </a:r>
            <a:endParaRPr lang="cs-CZ" altLang="cs-CZ" b="0" dirty="0">
              <a:latin typeface="+mn-lt"/>
            </a:endParaRPr>
          </a:p>
        </p:txBody>
      </p:sp>
      <p:pic>
        <p:nvPicPr>
          <p:cNvPr id="9221" name="Picture 4" descr="pasted-image.tiff">
            <a:extLst>
              <a:ext uri="{FF2B5EF4-FFF2-40B4-BE49-F238E27FC236}">
                <a16:creationId xmlns:a16="http://schemas.microsoft.com/office/drawing/2014/main" id="{F83F3DDE-AFB4-F56F-5822-D7F7F4FC09C8}"/>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956425" y="1166813"/>
            <a:ext cx="5738813" cy="767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 calcmode="lin" valueType="num">
                                      <p:cBhvr additive="base">
                                        <p:cTn id="7" dur="500" fill="hold"/>
                                        <p:tgtEl>
                                          <p:spTgt spid="92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ck">
  <a:themeElements>
    <a:clrScheme name="">
      <a:dk1>
        <a:srgbClr val="434343"/>
      </a:dk1>
      <a:lt1>
        <a:srgbClr val="FFFFFF"/>
      </a:lt1>
      <a:dk2>
        <a:srgbClr val="000000"/>
      </a:dk2>
      <a:lt2>
        <a:srgbClr val="A9A9A9"/>
      </a:lt2>
      <a:accent1>
        <a:srgbClr val="0076BA"/>
      </a:accent1>
      <a:accent2>
        <a:srgbClr val="00A89D"/>
      </a:accent2>
      <a:accent3>
        <a:srgbClr val="AAAAAA"/>
      </a:accent3>
      <a:accent4>
        <a:srgbClr val="DADADA"/>
      </a:accent4>
      <a:accent5>
        <a:srgbClr val="AABDD9"/>
      </a:accent5>
      <a:accent6>
        <a:srgbClr val="00988E"/>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a:ea typeface="Helvetica Neue"/>
        <a:cs typeface="Helvetica Neu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32323"/>
        </a:solidFill>
        <a:ln w="25400" cap="flat" cmpd="sng" algn="ctr">
          <a:solidFill>
            <a:srgbClr val="FFFFFF"/>
          </a:solidFill>
          <a:prstDash val="solid"/>
          <a:miter lim="400000"/>
          <a:headEnd type="none" w="med" len="med"/>
          <a:tailEnd type="none" w="med" len="med"/>
        </a:ln>
        <a:effectLst/>
      </a:spPr>
      <a:bodyPr vert="horz" wrap="square" lIns="50800" tIns="50800" rIns="50800" bIns="50800" numCol="1" anchor="ctr" anchorCtr="0" compatLnSpc="1">
        <a:prstTxWarp prst="textNoShape">
          <a:avLst/>
        </a:prstTxWarp>
        <a:spAutoFit/>
      </a:bodyPr>
      <a:lstStyle>
        <a:defPPr marL="0" marR="0" indent="0" algn="ctr" defTabSz="584200" rtl="0" eaLnBrk="1" fontAlgn="base" latinLnBrk="0" hangingPunct="0">
          <a:lnSpc>
            <a:spcPct val="100000"/>
          </a:lnSpc>
          <a:spcBef>
            <a:spcPct val="0"/>
          </a:spcBef>
          <a:spcAft>
            <a:spcPct val="0"/>
          </a:spcAft>
          <a:buClrTx/>
          <a:buSzTx/>
          <a:buFontTx/>
          <a:buNone/>
          <a:tabLst/>
          <a:defRPr kumimoji="0" lang="cs-CZ" sz="2400" b="1" i="0" u="none" strike="noStrike" cap="none" normalizeH="0" baseline="0" smtClean="0">
            <a:ln>
              <a:noFill/>
            </a:ln>
            <a:solidFill>
              <a:srgbClr val="FFFFFF"/>
            </a:solidFill>
            <a:effectLst/>
            <a:latin typeface="Helvetica Neue" charset="0"/>
            <a:ea typeface="Helvetica Neue" charset="0"/>
            <a:cs typeface="Helvetica Neue" charset="0"/>
            <a:sym typeface="Helvetica Neue" charset="0"/>
          </a:defRPr>
        </a:defPPr>
      </a:lstStyle>
    </a:spDef>
    <a:lnDef>
      <a:spPr bwMode="auto">
        <a:xfrm>
          <a:off x="0" y="0"/>
          <a:ext cx="1" cy="1"/>
        </a:xfrm>
        <a:custGeom>
          <a:avLst/>
          <a:gdLst/>
          <a:ahLst/>
          <a:cxnLst/>
          <a:rect l="0" t="0" r="0" b="0"/>
          <a:pathLst/>
        </a:custGeom>
        <a:solidFill>
          <a:srgbClr val="232323"/>
        </a:solidFill>
        <a:ln w="25400" cap="flat" cmpd="sng" algn="ctr">
          <a:solidFill>
            <a:srgbClr val="FFFFFF"/>
          </a:solidFill>
          <a:prstDash val="solid"/>
          <a:miter lim="400000"/>
          <a:headEnd type="none" w="med" len="med"/>
          <a:tailEnd type="none" w="med" len="med"/>
        </a:ln>
        <a:effectLst/>
      </a:spPr>
      <a:bodyPr vert="horz" wrap="square" lIns="50800" tIns="50800" rIns="50800" bIns="50800" numCol="1" anchor="ctr" anchorCtr="0" compatLnSpc="1">
        <a:prstTxWarp prst="textNoShape">
          <a:avLst/>
        </a:prstTxWarp>
        <a:spAutoFit/>
      </a:bodyPr>
      <a:lstStyle>
        <a:defPPr marL="0" marR="0" indent="0" algn="ctr" defTabSz="584200" rtl="0" eaLnBrk="1" fontAlgn="base" latinLnBrk="0" hangingPunct="0">
          <a:lnSpc>
            <a:spcPct val="100000"/>
          </a:lnSpc>
          <a:spcBef>
            <a:spcPct val="0"/>
          </a:spcBef>
          <a:spcAft>
            <a:spcPct val="0"/>
          </a:spcAft>
          <a:buClrTx/>
          <a:buSzTx/>
          <a:buFontTx/>
          <a:buNone/>
          <a:tabLst/>
          <a:defRPr kumimoji="0" lang="cs-CZ" sz="2400" b="1" i="0" u="none" strike="noStrike" cap="none" normalizeH="0" baseline="0" smtClean="0">
            <a:ln>
              <a:noFill/>
            </a:ln>
            <a:solidFill>
              <a:srgbClr val="FFFFFF"/>
            </a:solidFill>
            <a:effectLst/>
            <a:latin typeface="Helvetica Neue" charset="0"/>
            <a:ea typeface="Helvetica Neue" charset="0"/>
            <a:cs typeface="Helvetica Neue" charset="0"/>
            <a:sym typeface="Helvetica Neue" charset="0"/>
          </a:defRPr>
        </a:defPPr>
      </a:lstStyle>
    </a:lnDef>
  </a:objectDefaults>
  <a:extraClrSchemeLst/>
</a:theme>
</file>

<file path=ppt/theme/theme2.xml><?xml version="1.0" encoding="utf-8"?>
<a:theme xmlns:a="http://schemas.openxmlformats.org/drawingml/2006/main" name="Motiv sady Office">
  <a:themeElements>
    <a:clrScheme name="">
      <a:dk1>
        <a:srgbClr val="000000"/>
      </a:dk1>
      <a:lt1>
        <a:srgbClr val="FFFFFF"/>
      </a:lt1>
      <a:dk2>
        <a:srgbClr val="434343"/>
      </a:dk2>
      <a:lt2>
        <a:srgbClr val="A9A9A9"/>
      </a:lt2>
      <a:accent1>
        <a:srgbClr val="0076BA"/>
      </a:accent1>
      <a:accent2>
        <a:srgbClr val="00A89D"/>
      </a:accent2>
      <a:accent3>
        <a:srgbClr val="FFFFFF"/>
      </a:accent3>
      <a:accent4>
        <a:srgbClr val="000000"/>
      </a:accent4>
      <a:accent5>
        <a:srgbClr val="AABDD9"/>
      </a:accent5>
      <a:accent6>
        <a:srgbClr val="00988E"/>
      </a:accent6>
      <a:hlink>
        <a:srgbClr val="0000FF"/>
      </a:hlink>
      <a:folHlink>
        <a:srgbClr val="FF00FF"/>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665</TotalTime>
  <Words>1955</Words>
  <Application>Microsoft Macintosh PowerPoint</Application>
  <PresentationFormat>Vlastní</PresentationFormat>
  <Paragraphs>208</Paragraphs>
  <Slides>56</Slides>
  <Notes>2</Notes>
  <HiddenSlides>0</HiddenSlides>
  <MMClips>0</MMClips>
  <ScaleCrop>false</ScaleCrop>
  <HeadingPairs>
    <vt:vector size="6" baseType="variant">
      <vt:variant>
        <vt:lpstr>Použitá písma</vt:lpstr>
      </vt:variant>
      <vt:variant>
        <vt:i4>10</vt:i4>
      </vt:variant>
      <vt:variant>
        <vt:lpstr>Motiv</vt:lpstr>
      </vt:variant>
      <vt:variant>
        <vt:i4>1</vt:i4>
      </vt:variant>
      <vt:variant>
        <vt:lpstr>Nadpisy snímků</vt:lpstr>
      </vt:variant>
      <vt:variant>
        <vt:i4>56</vt:i4>
      </vt:variant>
    </vt:vector>
  </HeadingPairs>
  <TitlesOfParts>
    <vt:vector size="67" baseType="lpstr">
      <vt:lpstr>-webkit-standard</vt:lpstr>
      <vt:lpstr>Arial</vt:lpstr>
      <vt:lpstr>Calibri</vt:lpstr>
      <vt:lpstr>Helvetica</vt:lpstr>
      <vt:lpstr>Helvetica Light</vt:lpstr>
      <vt:lpstr>Helvetica Neue</vt:lpstr>
      <vt:lpstr>Helvetica Neue Light</vt:lpstr>
      <vt:lpstr>Helvetica Neue Medium</vt:lpstr>
      <vt:lpstr>Roboto</vt:lpstr>
      <vt:lpstr>SF Pro Display</vt:lpstr>
      <vt:lpstr>Black</vt:lpstr>
      <vt:lpstr>Síla obrazu</vt:lpstr>
      <vt:lpstr>Prezentace aplikace PowerPoint</vt:lpstr>
      <vt:lpstr>Definice a význam</vt:lpstr>
      <vt:lpstr>AUTOPORTRÉT</vt:lpstr>
      <vt:lpstr>KRYPTOPORTRÉT</vt:lpstr>
      <vt:lpstr>Historie portrétu</vt:lpstr>
      <vt:lpstr>Portrétní galerie - busty manželek Karla IV</vt:lpstr>
      <vt:lpstr>Konceptualizace portrétu</vt:lpstr>
      <vt:lpstr>Portréty Karla V.</vt:lpstr>
      <vt:lpstr>Atributy a symboly</vt:lpstr>
      <vt:lpstr>Prezentace aplikace PowerPoint</vt:lpstr>
      <vt:lpstr>Prezentace aplikace PowerPoint</vt:lpstr>
      <vt:lpstr>Prezentace aplikace PowerPoint</vt:lpstr>
      <vt:lpstr>Problém sebereprezentace (Self-Representation)</vt:lpstr>
      <vt:lpstr>Reprezentace králů</vt:lpstr>
      <vt:lpstr>O čem tyto královské portréty vypovídají?</vt:lpstr>
      <vt:lpstr>Prezentace aplikace PowerPoint</vt:lpstr>
      <vt:lpstr>Prezentace aplikace PowerPoint</vt:lpstr>
      <vt:lpstr>Prezentace aplikace PowerPoint</vt:lpstr>
      <vt:lpstr>Období „stylizované neformálnosti“ (př. Anglie koncem 18. století)</vt:lpstr>
      <vt:lpstr>Prezentace aplikace PowerPoint</vt:lpstr>
      <vt:lpstr>Prezentace aplikace PowerPoint</vt:lpstr>
      <vt:lpstr>19. STOLETÍ – FOTOGRAFICKÉ STUDIOVÉ PORTRÉTY</vt:lpstr>
      <vt:lpstr>Zobrazení vládců</vt:lpstr>
      <vt:lpstr>Prezentace aplikace PowerPoint</vt:lpstr>
      <vt:lpstr>Prezentace aplikace PowerPoint</vt:lpstr>
      <vt:lpstr>Jezdecké sochy</vt:lpstr>
      <vt:lpstr>Santiago matamoros – Santiago mataindios</vt:lpstr>
      <vt:lpstr>Přesuny a ničení památníků</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Budování image (Image Managment)</vt:lpstr>
      <vt:lpstr>Přítomnost a absence</vt:lpstr>
      <vt:lpstr>Prezentace aplikace PowerPoint</vt:lpstr>
      <vt:lpstr>Prezentace aplikace PowerPoint</vt:lpstr>
      <vt:lpstr>Prezentace aplikace PowerPoint</vt:lpstr>
      <vt:lpstr>Obrazy “jiných”</vt:lpstr>
      <vt:lpstr>Prezentace aplikace PowerPoint</vt:lpstr>
      <vt:lpstr>Prezentace aplikace PowerPoint</vt:lpstr>
      <vt:lpstr>Reprezentace Židů</vt:lpstr>
      <vt:lpstr>Prezentace aplikace PowerPoint</vt:lpstr>
      <vt:lpstr>Judensau</vt:lpstr>
      <vt:lpstr>Pieter Nason, Johan Maurits (1604-1679) </vt:lpstr>
      <vt:lpstr>Jan Mostaert</vt:lpstr>
      <vt:lpstr>Diego Velázquez</vt:lpstr>
      <vt:lpstr>Peter Paul Rubens</vt:lpstr>
      <vt:lpstr>Petr Brandl</vt:lpstr>
      <vt:lpstr>Sociologie absence</vt:lpstr>
      <vt:lpstr>Pintura de Castas</vt:lpstr>
      <vt:lpstr>Na příště</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of Images</dc:title>
  <dc:creator>Monisek</dc:creator>
  <cp:lastModifiedBy>Brenišínová, Monika</cp:lastModifiedBy>
  <cp:revision>16</cp:revision>
  <dcterms:modified xsi:type="dcterms:W3CDTF">2025-10-20T08:07:37Z</dcterms:modified>
</cp:coreProperties>
</file>