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2" r:id="rId1"/>
    <p:sldMasterId id="2147483848" r:id="rId2"/>
  </p:sldMasterIdLst>
  <p:handoutMasterIdLst>
    <p:handoutMasterId r:id="rId16"/>
  </p:handoutMasterIdLst>
  <p:sldIdLst>
    <p:sldId id="256" r:id="rId3"/>
    <p:sldId id="259" r:id="rId4"/>
    <p:sldId id="266" r:id="rId5"/>
    <p:sldId id="269" r:id="rId6"/>
    <p:sldId id="260" r:id="rId7"/>
    <p:sldId id="276" r:id="rId8"/>
    <p:sldId id="277" r:id="rId9"/>
    <p:sldId id="279" r:id="rId10"/>
    <p:sldId id="278" r:id="rId11"/>
    <p:sldId id="274" r:id="rId12"/>
    <p:sldId id="280" r:id="rId13"/>
    <p:sldId id="281" r:id="rId14"/>
    <p:sldId id="275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8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8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07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235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9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244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3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53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1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58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5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61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4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98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2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7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2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7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7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7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1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1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7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56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Osobní identita  ve filmu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</a:t>
            </a:r>
            <a:r>
              <a:rPr lang="cs-CZ" dirty="0" smtClean="0"/>
              <a:t>Čapek,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11. 12. 2017</a:t>
            </a:r>
            <a:endParaRPr lang="en-US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203" y="4455620"/>
            <a:ext cx="7427383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Still</a:t>
            </a:r>
            <a:r>
              <a:rPr lang="cs-CZ" dirty="0" smtClean="0"/>
              <a:t> Alice (předloha Lisa </a:t>
            </a:r>
            <a:r>
              <a:rPr lang="cs-CZ" dirty="0" err="1" smtClean="0"/>
              <a:t>Genova</a:t>
            </a:r>
            <a:r>
              <a:rPr lang="cs-CZ" dirty="0" smtClean="0"/>
              <a:t>), 2014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dirty="0" smtClean="0"/>
              <a:t>Reakce na nemoc a s ní související proměnu sebe</a:t>
            </a:r>
          </a:p>
          <a:p>
            <a:pPr marL="109728" indent="0">
              <a:buNone/>
            </a:pPr>
            <a:r>
              <a:rPr lang="cs-CZ" sz="2400" dirty="0" smtClean="0"/>
              <a:t>A) Plán sebevraždy („</a:t>
            </a:r>
            <a:r>
              <a:rPr lang="cs-CZ" sz="2400" dirty="0" err="1"/>
              <a:t>Butterfly</a:t>
            </a:r>
            <a:r>
              <a:rPr lang="cs-CZ" sz="2400" dirty="0" smtClean="0"/>
              <a:t>“) a „narativní identita“</a:t>
            </a:r>
          </a:p>
          <a:p>
            <a:pPr marL="745236" lvl="1" indent="-342900">
              <a:buFont typeface="Courier New" panose="02070309020205020404" pitchFamily="49" charset="0"/>
              <a:buChar char="o"/>
            </a:pPr>
            <a:r>
              <a:rPr lang="cs-CZ" sz="2200" b="1" dirty="0" smtClean="0"/>
              <a:t>Ukázka </a:t>
            </a:r>
            <a:r>
              <a:rPr lang="cs-CZ" sz="2200" b="1" dirty="0"/>
              <a:t>1 - 39:10 až </a:t>
            </a:r>
            <a:r>
              <a:rPr lang="cs-CZ" sz="2200" b="1" dirty="0" smtClean="0"/>
              <a:t>40:07</a:t>
            </a:r>
            <a:endParaRPr lang="cs-CZ" sz="2200" dirty="0" smtClean="0"/>
          </a:p>
          <a:p>
            <a:pPr marL="745236" lvl="1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[později]„</a:t>
            </a:r>
            <a:r>
              <a:rPr lang="en-US" sz="2200" dirty="0" smtClean="0"/>
              <a:t>When I was a little girl, second</a:t>
            </a:r>
            <a:r>
              <a:rPr lang="cs-CZ" sz="2200" dirty="0" smtClean="0"/>
              <a:t>, </a:t>
            </a:r>
            <a:r>
              <a:rPr lang="en-US" sz="2200" dirty="0" smtClean="0"/>
              <a:t>grade, my teacher told me that</a:t>
            </a:r>
            <a:r>
              <a:rPr lang="cs-CZ" sz="2200" dirty="0" smtClean="0"/>
              <a:t> </a:t>
            </a:r>
            <a:r>
              <a:rPr lang="en-US" sz="2200" dirty="0" smtClean="0"/>
              <a:t>butterflies </a:t>
            </a:r>
            <a:r>
              <a:rPr lang="en-US" sz="2200" dirty="0"/>
              <a:t>don’t live a very </a:t>
            </a:r>
            <a:r>
              <a:rPr lang="en-US" sz="2200" dirty="0" smtClean="0"/>
              <a:t>long</a:t>
            </a:r>
            <a:r>
              <a:rPr lang="cs-CZ" sz="2200" dirty="0" smtClean="0"/>
              <a:t> </a:t>
            </a:r>
            <a:r>
              <a:rPr lang="en-US" sz="2200" dirty="0" smtClean="0"/>
              <a:t>time, they live like a month or</a:t>
            </a:r>
            <a:r>
              <a:rPr lang="cs-CZ" sz="2200" dirty="0" smtClean="0"/>
              <a:t> </a:t>
            </a:r>
            <a:r>
              <a:rPr lang="en-US" sz="2200" dirty="0" smtClean="0"/>
              <a:t>something - and I was so upset. And</a:t>
            </a:r>
            <a:r>
              <a:rPr lang="cs-CZ" sz="2200" dirty="0" smtClean="0"/>
              <a:t> </a:t>
            </a:r>
            <a:r>
              <a:rPr lang="en-US" sz="2200" dirty="0" smtClean="0"/>
              <a:t>I went home and I told my mother,</a:t>
            </a:r>
            <a:r>
              <a:rPr lang="cs-CZ" sz="2200" dirty="0" smtClean="0"/>
              <a:t> </a:t>
            </a:r>
            <a:r>
              <a:rPr lang="en-US" sz="2200" dirty="0" smtClean="0"/>
              <a:t>and she said, yeah but you know,</a:t>
            </a:r>
            <a:r>
              <a:rPr lang="cs-CZ" sz="2200" dirty="0" smtClean="0"/>
              <a:t> </a:t>
            </a:r>
            <a:r>
              <a:rPr lang="en-US" sz="2200" dirty="0" smtClean="0"/>
              <a:t>they have a nice life. They have </a:t>
            </a:r>
            <a:r>
              <a:rPr lang="en-US" sz="2200" dirty="0" err="1" smtClean="0"/>
              <a:t>areally</a:t>
            </a:r>
            <a:r>
              <a:rPr lang="en-US" sz="2200" dirty="0" smtClean="0"/>
              <a:t> beautiful life, so...it</a:t>
            </a:r>
            <a:r>
              <a:rPr lang="cs-CZ" sz="2200" dirty="0" smtClean="0"/>
              <a:t> </a:t>
            </a:r>
            <a:r>
              <a:rPr lang="en-US" sz="2200" dirty="0" smtClean="0"/>
              <a:t>makes me think about my mother’s</a:t>
            </a:r>
            <a:r>
              <a:rPr lang="cs-CZ" sz="2200" dirty="0" smtClean="0"/>
              <a:t> </a:t>
            </a:r>
            <a:r>
              <a:rPr lang="en-US" sz="2200" dirty="0" smtClean="0"/>
              <a:t>life </a:t>
            </a:r>
            <a:r>
              <a:rPr lang="en-US" sz="2200" dirty="0"/>
              <a:t>and my sister’s life. And </a:t>
            </a:r>
            <a:r>
              <a:rPr lang="en-US" sz="2200" dirty="0" smtClean="0"/>
              <a:t>to</a:t>
            </a:r>
            <a:r>
              <a:rPr lang="cs-CZ" sz="2200" dirty="0" smtClean="0"/>
              <a:t> </a:t>
            </a:r>
            <a:r>
              <a:rPr lang="en-US" sz="2200" dirty="0" smtClean="0"/>
              <a:t>a </a:t>
            </a:r>
            <a:r>
              <a:rPr lang="en-US" sz="2200" dirty="0"/>
              <a:t>certain extent my own</a:t>
            </a:r>
            <a:r>
              <a:rPr lang="en-US" sz="2200" dirty="0" smtClean="0"/>
              <a:t>.</a:t>
            </a:r>
            <a:r>
              <a:rPr lang="cs-CZ" sz="2200" dirty="0" smtClean="0"/>
              <a:t>“</a:t>
            </a:r>
            <a:endParaRPr lang="cs-CZ" sz="2000" dirty="0"/>
          </a:p>
          <a:p>
            <a:pPr marL="109728" indent="0">
              <a:buNone/>
            </a:pPr>
            <a:r>
              <a:rPr lang="cs-CZ" sz="2400" dirty="0" smtClean="0"/>
              <a:t>B) „I </a:t>
            </a:r>
            <a:r>
              <a:rPr lang="cs-CZ" sz="2400" dirty="0" err="1" smtClean="0"/>
              <a:t>am</a:t>
            </a:r>
            <a:r>
              <a:rPr lang="cs-CZ" sz="2400" dirty="0" smtClean="0"/>
              <a:t> </a:t>
            </a:r>
            <a:r>
              <a:rPr lang="cs-CZ" sz="2400" dirty="0" err="1" smtClean="0"/>
              <a:t>still</a:t>
            </a:r>
            <a:r>
              <a:rPr lang="cs-CZ" sz="2400" dirty="0" smtClean="0"/>
              <a:t> </a:t>
            </a:r>
            <a:r>
              <a:rPr lang="cs-CZ" sz="2400" dirty="0" err="1" smtClean="0"/>
              <a:t>alive</a:t>
            </a:r>
            <a:r>
              <a:rPr lang="cs-CZ" sz="2400" dirty="0" smtClean="0"/>
              <a:t>“ („</a:t>
            </a:r>
            <a:r>
              <a:rPr lang="cs-CZ" sz="2400" dirty="0" err="1" smtClean="0"/>
              <a:t>living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moment“, „</a:t>
            </a:r>
            <a:r>
              <a:rPr lang="cs-CZ" sz="2400" dirty="0" err="1" smtClean="0"/>
              <a:t>struggling</a:t>
            </a:r>
            <a:r>
              <a:rPr lang="cs-CZ" sz="2400" dirty="0"/>
              <a:t> </a:t>
            </a:r>
            <a:r>
              <a:rPr lang="cs-CZ" sz="2400" dirty="0" smtClean="0"/>
              <a:t>to </a:t>
            </a:r>
            <a:r>
              <a:rPr lang="cs-CZ" sz="2400" dirty="0" err="1" smtClean="0"/>
              <a:t>be</a:t>
            </a:r>
            <a:r>
              <a:rPr lang="cs-CZ" sz="2400" dirty="0" smtClean="0"/>
              <a:t> a part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things</a:t>
            </a:r>
            <a:r>
              <a:rPr lang="cs-CZ" sz="2400" dirty="0" smtClean="0"/>
              <a:t>“), přednáška na konference Asociace pro Alzheimerovu chorobu</a:t>
            </a:r>
          </a:p>
          <a:p>
            <a:pPr marL="452628" lvl="0" indent="-342900"/>
            <a:r>
              <a:rPr lang="cs-CZ" sz="2200" b="1" dirty="0"/>
              <a:t>Ukázka </a:t>
            </a:r>
            <a:r>
              <a:rPr lang="cs-CZ" sz="2200" b="1" dirty="0" smtClean="0"/>
              <a:t>2 </a:t>
            </a:r>
            <a:r>
              <a:rPr lang="cs-CZ" sz="2200" b="1" dirty="0"/>
              <a:t>– 1:06:40 až </a:t>
            </a:r>
            <a:r>
              <a:rPr lang="cs-CZ" sz="2200" b="1" dirty="0" smtClean="0"/>
              <a:t>1:11:20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87332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Still</a:t>
            </a:r>
            <a:r>
              <a:rPr lang="cs-CZ" dirty="0" smtClean="0"/>
              <a:t> Alice (předloha Lisa </a:t>
            </a:r>
            <a:r>
              <a:rPr lang="cs-CZ" dirty="0" err="1" smtClean="0"/>
              <a:t>Genova</a:t>
            </a:r>
            <a:r>
              <a:rPr lang="cs-CZ" dirty="0" smtClean="0"/>
              <a:t>), 2014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800" dirty="0" smtClean="0"/>
              <a:t>1:06:40 – 1:10:10</a:t>
            </a:r>
          </a:p>
          <a:p>
            <a:pPr marL="109728" indent="0">
              <a:buNone/>
            </a:pPr>
            <a:r>
              <a:rPr lang="cs-CZ" sz="2800" dirty="0" smtClean="0"/>
              <a:t>“</a:t>
            </a:r>
            <a:r>
              <a:rPr lang="cs-CZ" sz="2800" dirty="0"/>
              <a:t>I </a:t>
            </a:r>
            <a:r>
              <a:rPr lang="cs-CZ" sz="2800" dirty="0" err="1"/>
              <a:t>am</a:t>
            </a:r>
            <a:r>
              <a:rPr lang="cs-CZ" sz="2800" dirty="0"/>
              <a:t> a person </a:t>
            </a:r>
            <a:r>
              <a:rPr lang="cs-CZ" sz="2800" dirty="0" err="1"/>
              <a:t>living</a:t>
            </a:r>
            <a:r>
              <a:rPr lang="cs-CZ" sz="2800" dirty="0"/>
              <a:t> </a:t>
            </a:r>
            <a:r>
              <a:rPr lang="cs-CZ" sz="2800" dirty="0" err="1"/>
              <a:t>with</a:t>
            </a:r>
            <a:r>
              <a:rPr lang="cs-CZ" sz="2800" dirty="0"/>
              <a:t> early </a:t>
            </a:r>
            <a:r>
              <a:rPr lang="cs-CZ" sz="2800" dirty="0" err="1"/>
              <a:t>onset</a:t>
            </a:r>
            <a:r>
              <a:rPr lang="cs-CZ" sz="2800" dirty="0"/>
              <a:t> </a:t>
            </a:r>
            <a:r>
              <a:rPr lang="cs-CZ" sz="2800" dirty="0" err="1"/>
              <a:t>Alzheimer’s</a:t>
            </a:r>
            <a:r>
              <a:rPr lang="cs-CZ" sz="2800" dirty="0"/>
              <a:t>, and as </a:t>
            </a:r>
            <a:r>
              <a:rPr lang="cs-CZ" sz="2800" dirty="0" err="1"/>
              <a:t>that</a:t>
            </a:r>
            <a:r>
              <a:rPr lang="cs-CZ" sz="2800" dirty="0"/>
              <a:t> person, I </a:t>
            </a:r>
            <a:r>
              <a:rPr lang="cs-CZ" sz="2800" dirty="0" err="1"/>
              <a:t>find</a:t>
            </a:r>
            <a:r>
              <a:rPr lang="cs-CZ" sz="2800" dirty="0"/>
              <a:t> </a:t>
            </a:r>
            <a:r>
              <a:rPr lang="cs-CZ" sz="2800" dirty="0" err="1"/>
              <a:t>myself</a:t>
            </a:r>
            <a:r>
              <a:rPr lang="cs-CZ" sz="2800" dirty="0"/>
              <a:t> </a:t>
            </a:r>
            <a:r>
              <a:rPr lang="cs-CZ" sz="2800" dirty="0" err="1"/>
              <a:t>learning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art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losing</a:t>
            </a:r>
            <a:r>
              <a:rPr lang="cs-CZ" sz="2800" dirty="0"/>
              <a:t> </a:t>
            </a:r>
            <a:r>
              <a:rPr lang="cs-CZ" sz="2800" dirty="0" err="1"/>
              <a:t>every</a:t>
            </a:r>
            <a:r>
              <a:rPr lang="cs-CZ" sz="2800" dirty="0"/>
              <a:t> </a:t>
            </a:r>
            <a:r>
              <a:rPr lang="cs-CZ" sz="2800" dirty="0" err="1"/>
              <a:t>day</a:t>
            </a:r>
            <a:r>
              <a:rPr lang="cs-CZ" sz="2800" dirty="0"/>
              <a:t>. </a:t>
            </a:r>
            <a:r>
              <a:rPr lang="cs-CZ" sz="2800" dirty="0" err="1"/>
              <a:t>Losing</a:t>
            </a:r>
            <a:r>
              <a:rPr lang="cs-CZ" sz="2800" dirty="0"/>
              <a:t> my </a:t>
            </a:r>
            <a:r>
              <a:rPr lang="cs-CZ" sz="2800" dirty="0" err="1"/>
              <a:t>bearings</a:t>
            </a:r>
            <a:r>
              <a:rPr lang="cs-CZ" sz="2800" dirty="0"/>
              <a:t>, </a:t>
            </a:r>
            <a:r>
              <a:rPr lang="cs-CZ" sz="2800" dirty="0" err="1"/>
              <a:t>losing</a:t>
            </a:r>
            <a:r>
              <a:rPr lang="cs-CZ" sz="2800" dirty="0"/>
              <a:t> </a:t>
            </a:r>
            <a:r>
              <a:rPr lang="cs-CZ" sz="2800" dirty="0" err="1"/>
              <a:t>objects</a:t>
            </a:r>
            <a:r>
              <a:rPr lang="cs-CZ" sz="2800" dirty="0"/>
              <a:t>, </a:t>
            </a:r>
            <a:r>
              <a:rPr lang="cs-CZ" sz="2800" dirty="0" err="1"/>
              <a:t>losing</a:t>
            </a:r>
            <a:r>
              <a:rPr lang="cs-CZ" sz="2800" dirty="0"/>
              <a:t> </a:t>
            </a:r>
            <a:r>
              <a:rPr lang="cs-CZ" sz="2800" dirty="0" err="1"/>
              <a:t>sleep</a:t>
            </a:r>
            <a:r>
              <a:rPr lang="cs-CZ" sz="2800" dirty="0"/>
              <a:t>, but </a:t>
            </a:r>
            <a:r>
              <a:rPr lang="cs-CZ" sz="2800" dirty="0" err="1"/>
              <a:t>mostly</a:t>
            </a:r>
            <a:r>
              <a:rPr lang="cs-CZ" sz="2800" dirty="0"/>
              <a:t> </a:t>
            </a:r>
            <a:r>
              <a:rPr lang="cs-CZ" sz="2800" dirty="0" err="1"/>
              <a:t>losing</a:t>
            </a:r>
            <a:r>
              <a:rPr lang="cs-CZ" sz="2800" dirty="0"/>
              <a:t> </a:t>
            </a:r>
            <a:r>
              <a:rPr lang="cs-CZ" sz="2800" dirty="0" err="1"/>
              <a:t>memories</a:t>
            </a:r>
            <a:r>
              <a:rPr lang="cs-CZ" sz="2800" dirty="0"/>
              <a:t>... </a:t>
            </a:r>
            <a:r>
              <a:rPr lang="cs-CZ" sz="2800" dirty="0" err="1"/>
              <a:t>Who</a:t>
            </a:r>
            <a:r>
              <a:rPr lang="cs-CZ" sz="2800" dirty="0"/>
              <a:t> </a:t>
            </a: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cs-CZ" sz="2800" dirty="0" err="1"/>
              <a:t>take</a:t>
            </a:r>
            <a:r>
              <a:rPr lang="cs-CZ" sz="2800" dirty="0"/>
              <a:t> </a:t>
            </a:r>
            <a:r>
              <a:rPr lang="cs-CZ" sz="2800" dirty="0" err="1"/>
              <a:t>us</a:t>
            </a:r>
            <a:r>
              <a:rPr lang="cs-CZ" sz="2800" dirty="0"/>
              <a:t> </a:t>
            </a:r>
            <a:r>
              <a:rPr lang="cs-CZ" sz="2800" dirty="0" err="1"/>
              <a:t>seriously</a:t>
            </a:r>
            <a:r>
              <a:rPr lang="cs-CZ" sz="2800" dirty="0"/>
              <a:t> </a:t>
            </a:r>
            <a:r>
              <a:rPr lang="cs-CZ" sz="2800" dirty="0" err="1"/>
              <a:t>when</a:t>
            </a:r>
            <a:r>
              <a:rPr lang="cs-CZ" sz="2800" dirty="0"/>
              <a:t> </a:t>
            </a:r>
            <a:r>
              <a:rPr lang="cs-CZ" sz="2800" dirty="0" err="1"/>
              <a:t>we</a:t>
            </a:r>
            <a:r>
              <a:rPr lang="cs-CZ" sz="2800" dirty="0"/>
              <a:t> are so far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what</a:t>
            </a:r>
            <a:r>
              <a:rPr lang="cs-CZ" sz="2800" dirty="0"/>
              <a:t> </a:t>
            </a:r>
            <a:r>
              <a:rPr lang="cs-CZ" sz="2800" dirty="0" err="1"/>
              <a:t>we</a:t>
            </a:r>
            <a:r>
              <a:rPr lang="cs-CZ" sz="2800" dirty="0"/>
              <a:t> </a:t>
            </a:r>
            <a:r>
              <a:rPr lang="cs-CZ" sz="2800" dirty="0" err="1"/>
              <a:t>once</a:t>
            </a:r>
            <a:r>
              <a:rPr lang="cs-CZ" sz="2800" dirty="0"/>
              <a:t> </a:t>
            </a:r>
            <a:r>
              <a:rPr lang="cs-CZ" sz="2800" dirty="0" err="1"/>
              <a:t>were</a:t>
            </a:r>
            <a:r>
              <a:rPr lang="cs-CZ" sz="2800" dirty="0"/>
              <a:t>?… </a:t>
            </a:r>
          </a:p>
          <a:p>
            <a:pPr marL="109728" indent="0">
              <a:buNone/>
            </a:pPr>
            <a:r>
              <a:rPr lang="cs-CZ" sz="2800" dirty="0"/>
              <a:t>but </a:t>
            </a:r>
            <a:r>
              <a:rPr lang="cs-CZ" sz="2800" dirty="0" err="1"/>
              <a:t>this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not </a:t>
            </a:r>
            <a:r>
              <a:rPr lang="cs-CZ" sz="2800" dirty="0" err="1"/>
              <a:t>who</a:t>
            </a:r>
            <a:r>
              <a:rPr lang="cs-CZ" sz="2800" dirty="0"/>
              <a:t> </a:t>
            </a:r>
            <a:r>
              <a:rPr lang="cs-CZ" sz="2800" dirty="0" err="1"/>
              <a:t>we</a:t>
            </a:r>
            <a:r>
              <a:rPr lang="cs-CZ" sz="2800" dirty="0"/>
              <a:t> are, </a:t>
            </a:r>
            <a:r>
              <a:rPr lang="cs-CZ" sz="2800" dirty="0" err="1"/>
              <a:t>this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our</a:t>
            </a:r>
            <a:r>
              <a:rPr lang="cs-CZ" sz="2800" dirty="0"/>
              <a:t> </a:t>
            </a:r>
            <a:r>
              <a:rPr lang="cs-CZ" sz="2800" dirty="0" err="1"/>
              <a:t>disease</a:t>
            </a:r>
            <a:r>
              <a:rPr lang="cs-CZ" sz="2800" dirty="0"/>
              <a:t>, and </a:t>
            </a:r>
            <a:r>
              <a:rPr lang="cs-CZ" sz="2800" dirty="0" err="1"/>
              <a:t>like</a:t>
            </a:r>
            <a:r>
              <a:rPr lang="cs-CZ" sz="2800" dirty="0"/>
              <a:t> </a:t>
            </a:r>
            <a:r>
              <a:rPr lang="cs-CZ" sz="2800" dirty="0" err="1"/>
              <a:t>any</a:t>
            </a:r>
            <a:r>
              <a:rPr lang="cs-CZ" sz="2800" dirty="0"/>
              <a:t> </a:t>
            </a:r>
            <a:r>
              <a:rPr lang="cs-CZ" sz="2800" dirty="0" err="1"/>
              <a:t>disease</a:t>
            </a:r>
            <a:r>
              <a:rPr lang="cs-CZ" sz="2800" dirty="0"/>
              <a:t>, </a:t>
            </a:r>
            <a:r>
              <a:rPr lang="cs-CZ" sz="2800" dirty="0" err="1"/>
              <a:t>it</a:t>
            </a:r>
            <a:r>
              <a:rPr lang="cs-CZ" sz="2800" dirty="0"/>
              <a:t> has a cause, </a:t>
            </a:r>
            <a:r>
              <a:rPr lang="cs-CZ" sz="2800" dirty="0" err="1"/>
              <a:t>it</a:t>
            </a:r>
            <a:r>
              <a:rPr lang="cs-CZ" sz="2800" dirty="0"/>
              <a:t> has a </a:t>
            </a:r>
            <a:r>
              <a:rPr lang="cs-CZ" sz="2800" dirty="0" err="1"/>
              <a:t>progression</a:t>
            </a:r>
            <a:r>
              <a:rPr lang="cs-CZ" sz="2800" dirty="0"/>
              <a:t>, and </a:t>
            </a:r>
            <a:r>
              <a:rPr lang="cs-CZ" sz="2800" dirty="0" err="1"/>
              <a:t>it</a:t>
            </a:r>
            <a:r>
              <a:rPr lang="cs-CZ" sz="2800" dirty="0"/>
              <a:t> </a:t>
            </a:r>
            <a:r>
              <a:rPr lang="cs-CZ" sz="2800" dirty="0" err="1"/>
              <a:t>could</a:t>
            </a:r>
            <a:r>
              <a:rPr lang="cs-CZ" sz="2800" dirty="0"/>
              <a:t> </a:t>
            </a:r>
            <a:r>
              <a:rPr lang="cs-CZ" sz="2800" dirty="0" err="1"/>
              <a:t>have</a:t>
            </a:r>
            <a:r>
              <a:rPr lang="cs-CZ" sz="2800" dirty="0"/>
              <a:t> a </a:t>
            </a:r>
            <a:r>
              <a:rPr lang="cs-CZ" sz="2800" dirty="0" err="1"/>
              <a:t>cure</a:t>
            </a:r>
            <a:r>
              <a:rPr lang="cs-CZ" sz="2800" dirty="0"/>
              <a:t>… but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time</a:t>
            </a:r>
            <a:r>
              <a:rPr lang="cs-CZ" sz="2800" dirty="0"/>
              <a:t> </a:t>
            </a:r>
            <a:r>
              <a:rPr lang="cs-CZ" sz="2800" dirty="0" err="1"/>
              <a:t>being</a:t>
            </a:r>
            <a:r>
              <a:rPr lang="cs-CZ" sz="2800" dirty="0"/>
              <a:t>, I </a:t>
            </a:r>
            <a:r>
              <a:rPr lang="cs-CZ" sz="2800" dirty="0" err="1"/>
              <a:t>am</a:t>
            </a:r>
            <a:r>
              <a:rPr lang="cs-CZ" sz="2800" dirty="0"/>
              <a:t> </a:t>
            </a:r>
            <a:r>
              <a:rPr lang="cs-CZ" sz="2800" dirty="0" err="1"/>
              <a:t>still</a:t>
            </a:r>
            <a:r>
              <a:rPr lang="cs-CZ" sz="2800" dirty="0"/>
              <a:t> </a:t>
            </a:r>
            <a:r>
              <a:rPr lang="cs-CZ" sz="2800" dirty="0" err="1"/>
              <a:t>alive</a:t>
            </a:r>
            <a:r>
              <a:rPr lang="cs-CZ" sz="2800" dirty="0"/>
              <a:t>, … I </a:t>
            </a:r>
            <a:r>
              <a:rPr lang="cs-CZ" sz="2800" dirty="0" err="1"/>
              <a:t>am</a:t>
            </a:r>
            <a:r>
              <a:rPr lang="cs-CZ" sz="2800" dirty="0"/>
              <a:t> not </a:t>
            </a:r>
            <a:r>
              <a:rPr lang="cs-CZ" sz="2800" dirty="0" err="1"/>
              <a:t>suffering</a:t>
            </a:r>
            <a:r>
              <a:rPr lang="cs-CZ" sz="2800" dirty="0"/>
              <a:t>, I </a:t>
            </a:r>
            <a:r>
              <a:rPr lang="cs-CZ" sz="2800" dirty="0" err="1"/>
              <a:t>am</a:t>
            </a:r>
            <a:r>
              <a:rPr lang="cs-CZ" sz="2800" dirty="0"/>
              <a:t> </a:t>
            </a:r>
            <a:r>
              <a:rPr lang="cs-CZ" sz="2800" dirty="0" err="1"/>
              <a:t>struggling</a:t>
            </a:r>
            <a:r>
              <a:rPr lang="cs-CZ" sz="2800" dirty="0"/>
              <a:t> to </a:t>
            </a:r>
            <a:r>
              <a:rPr lang="cs-CZ" sz="2800" dirty="0" err="1"/>
              <a:t>be</a:t>
            </a:r>
            <a:r>
              <a:rPr lang="cs-CZ" sz="2800" dirty="0"/>
              <a:t> a part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things</a:t>
            </a:r>
            <a:r>
              <a:rPr lang="cs-CZ" sz="2800" dirty="0"/>
              <a:t>, to </a:t>
            </a:r>
            <a:r>
              <a:rPr lang="cs-CZ" sz="2800" dirty="0" err="1"/>
              <a:t>stay</a:t>
            </a:r>
            <a:r>
              <a:rPr lang="cs-CZ" sz="2800" dirty="0"/>
              <a:t> </a:t>
            </a:r>
            <a:r>
              <a:rPr lang="cs-CZ" sz="2800" dirty="0" err="1"/>
              <a:t>connected</a:t>
            </a:r>
            <a:r>
              <a:rPr lang="cs-CZ" sz="2800" dirty="0"/>
              <a:t> to </a:t>
            </a:r>
            <a:r>
              <a:rPr lang="cs-CZ" sz="2800" dirty="0" err="1" smtClean="0"/>
              <a:t>who</a:t>
            </a:r>
            <a:r>
              <a:rPr lang="cs-CZ" sz="2800" dirty="0" smtClean="0"/>
              <a:t> </a:t>
            </a:r>
            <a:r>
              <a:rPr lang="cs-CZ" sz="2800" dirty="0"/>
              <a:t>I </a:t>
            </a:r>
            <a:r>
              <a:rPr lang="cs-CZ" sz="2800" dirty="0" err="1"/>
              <a:t>once</a:t>
            </a:r>
            <a:r>
              <a:rPr lang="cs-CZ" sz="2800" dirty="0"/>
              <a:t> </a:t>
            </a:r>
            <a:r>
              <a:rPr lang="cs-CZ" sz="2800" dirty="0" err="1"/>
              <a:t>was</a:t>
            </a:r>
            <a:r>
              <a:rPr lang="cs-CZ" sz="2800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08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Still</a:t>
            </a:r>
            <a:r>
              <a:rPr lang="cs-CZ" dirty="0" smtClean="0"/>
              <a:t> Alice (předloha Lisa </a:t>
            </a:r>
            <a:r>
              <a:rPr lang="cs-CZ" dirty="0" err="1" smtClean="0"/>
              <a:t>Genova</a:t>
            </a:r>
            <a:r>
              <a:rPr lang="cs-CZ" dirty="0" smtClean="0"/>
              <a:t>), 2014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Reakce na nemoc a s ní související proměnu sebe</a:t>
            </a:r>
          </a:p>
          <a:p>
            <a:pPr marL="109728" indent="0">
              <a:buNone/>
            </a:pPr>
            <a:r>
              <a:rPr lang="cs-CZ" sz="2400" dirty="0"/>
              <a:t>C</a:t>
            </a:r>
            <a:r>
              <a:rPr lang="cs-CZ" sz="2400" dirty="0" smtClean="0"/>
              <a:t>) Reakce Okolí </a:t>
            </a:r>
          </a:p>
          <a:p>
            <a:pPr marL="745236" lvl="1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Manžel John přijme nabídku nové práce a přestěhování i proti vůli Alice („</a:t>
            </a:r>
            <a:r>
              <a:rPr lang="en-US" sz="2200" dirty="0"/>
              <a:t>Guys, this is difficult for all </a:t>
            </a:r>
            <a:r>
              <a:rPr lang="en-US" sz="2200" dirty="0" smtClean="0"/>
              <a:t>of</a:t>
            </a:r>
            <a:r>
              <a:rPr lang="cs-CZ" sz="2200" dirty="0" smtClean="0"/>
              <a:t> </a:t>
            </a:r>
            <a:r>
              <a:rPr lang="en-US" sz="2200" dirty="0" smtClean="0"/>
              <a:t>us</a:t>
            </a:r>
            <a:r>
              <a:rPr lang="en-US" sz="2200" dirty="0"/>
              <a:t>. But what we have to </a:t>
            </a:r>
            <a:r>
              <a:rPr lang="en-US" sz="2200" dirty="0" smtClean="0"/>
              <a:t>remember</a:t>
            </a:r>
            <a:r>
              <a:rPr lang="cs-CZ" sz="2200" dirty="0" smtClean="0"/>
              <a:t> </a:t>
            </a:r>
            <a:r>
              <a:rPr lang="en-US" sz="2200" dirty="0" smtClean="0"/>
              <a:t>is </a:t>
            </a:r>
            <a:r>
              <a:rPr lang="en-US" sz="2200" dirty="0"/>
              <a:t>who Alice was. She would </a:t>
            </a:r>
            <a:r>
              <a:rPr lang="en-US" sz="2200" dirty="0" smtClean="0"/>
              <a:t>not</a:t>
            </a:r>
            <a:r>
              <a:rPr lang="cs-CZ" sz="2200" dirty="0" smtClean="0"/>
              <a:t> </a:t>
            </a:r>
            <a:r>
              <a:rPr lang="cs-CZ" sz="2200" dirty="0" err="1" smtClean="0"/>
              <a:t>want</a:t>
            </a:r>
            <a:r>
              <a:rPr lang="cs-CZ" sz="2200" dirty="0" smtClean="0"/>
              <a:t> to </a:t>
            </a:r>
            <a:r>
              <a:rPr lang="cs-CZ" sz="2200" dirty="0" err="1" smtClean="0"/>
              <a:t>be</a:t>
            </a:r>
            <a:r>
              <a:rPr lang="cs-CZ" sz="2200" dirty="0" smtClean="0"/>
              <a:t> a </a:t>
            </a:r>
            <a:r>
              <a:rPr lang="cs-CZ" sz="2200" dirty="0" err="1" smtClean="0"/>
              <a:t>burden</a:t>
            </a:r>
            <a:r>
              <a:rPr lang="cs-CZ" sz="2200" dirty="0" smtClean="0"/>
              <a:t>“)</a:t>
            </a:r>
          </a:p>
          <a:p>
            <a:pPr marL="745236" lvl="1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Odlišné reakce dětí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79109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osobní identity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 smtClean="0"/>
              <a:t>Identita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numerická identita napříč časem (</a:t>
            </a:r>
            <a:r>
              <a:rPr lang="cs-CZ" sz="2400" dirty="0" err="1" smtClean="0"/>
              <a:t>reidentifikace</a:t>
            </a:r>
            <a:r>
              <a:rPr lang="cs-CZ" sz="24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Kontinuita tělesné existence není tématem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Psychická kontinuita je porušena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Jednota jako výraz sebe-utváření (praktická identita, životní jednota)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schopnost oddělit „sebe“ a nemoc („</a:t>
            </a:r>
            <a:r>
              <a:rPr lang="cs-CZ" sz="2000" dirty="0" err="1" smtClean="0"/>
              <a:t>this</a:t>
            </a:r>
            <a:r>
              <a:rPr lang="cs-CZ" sz="2000" dirty="0" smtClean="0"/>
              <a:t> </a:t>
            </a:r>
            <a:r>
              <a:rPr lang="cs-CZ" sz="2000" dirty="0" err="1"/>
              <a:t>is</a:t>
            </a:r>
            <a:r>
              <a:rPr lang="cs-CZ" sz="2000" dirty="0"/>
              <a:t> not </a:t>
            </a:r>
            <a:r>
              <a:rPr lang="cs-CZ" sz="2000" dirty="0" err="1"/>
              <a:t>who</a:t>
            </a:r>
            <a:r>
              <a:rPr lang="cs-CZ" sz="2000" dirty="0"/>
              <a:t> </a:t>
            </a:r>
            <a:r>
              <a:rPr lang="cs-CZ" sz="2000" dirty="0" err="1"/>
              <a:t>we</a:t>
            </a:r>
            <a:r>
              <a:rPr lang="cs-CZ" sz="2000" dirty="0"/>
              <a:t> are, </a:t>
            </a:r>
            <a:r>
              <a:rPr lang="cs-CZ" sz="2000" dirty="0" err="1"/>
              <a:t>this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our</a:t>
            </a:r>
            <a:r>
              <a:rPr lang="cs-CZ" sz="2000" dirty="0"/>
              <a:t> </a:t>
            </a:r>
            <a:r>
              <a:rPr lang="cs-CZ" sz="2000" dirty="0" err="1" smtClean="0"/>
              <a:t>disease</a:t>
            </a:r>
            <a:r>
              <a:rPr lang="cs-CZ" sz="2000" dirty="0" smtClean="0"/>
              <a:t>“</a:t>
            </a:r>
            <a:r>
              <a:rPr lang="cs-CZ" sz="22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„kým jsem“ je věcí míry (</a:t>
            </a:r>
            <a:r>
              <a:rPr lang="en-US" sz="2200" dirty="0"/>
              <a:t>we are so far from what we once </a:t>
            </a:r>
            <a:r>
              <a:rPr lang="en-US" sz="2200" dirty="0" smtClean="0"/>
              <a:t>were</a:t>
            </a:r>
            <a:r>
              <a:rPr lang="cs-CZ" sz="22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Sebe-chápání, sebe-výklad jako nepostradatelná součást identity (výklad identity z pozice osoby, jíž je identita přisuzována)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3237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pojmy: numerická a kvalitativní identita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„</a:t>
            </a:r>
            <a:r>
              <a:rPr lang="cs-CZ" sz="2400" dirty="0"/>
              <a:t>jedny věci </a:t>
            </a:r>
            <a:r>
              <a:rPr lang="cs-CZ" sz="2400" dirty="0" err="1"/>
              <a:t>slovou</a:t>
            </a:r>
            <a:r>
              <a:rPr lang="cs-CZ" sz="2400" dirty="0"/>
              <a:t> </a:t>
            </a:r>
            <a:r>
              <a:rPr lang="cs-CZ" sz="2400" dirty="0" err="1"/>
              <a:t>jednem</a:t>
            </a:r>
            <a:r>
              <a:rPr lang="cs-CZ" sz="2400" dirty="0"/>
              <a:t> co do počtu, druhé co do druhu, rodu a </a:t>
            </a:r>
            <a:r>
              <a:rPr lang="cs-CZ" sz="2400" dirty="0" smtClean="0"/>
              <a:t>obdoby.“ (</a:t>
            </a:r>
            <a:r>
              <a:rPr lang="cs-CZ" sz="2400" dirty="0" err="1"/>
              <a:t>Aristotelés</a:t>
            </a:r>
            <a:r>
              <a:rPr lang="cs-CZ" sz="2400" dirty="0"/>
              <a:t>, </a:t>
            </a:r>
            <a:r>
              <a:rPr lang="cs-CZ" sz="2400" i="1" dirty="0"/>
              <a:t>Metafyzika, </a:t>
            </a:r>
            <a:r>
              <a:rPr lang="cs-CZ" sz="2400" dirty="0" smtClean="0"/>
              <a:t>V/6, „</a:t>
            </a:r>
            <a:r>
              <a:rPr lang="cs-CZ" sz="2400" dirty="0"/>
              <a:t>Jedno</a:t>
            </a:r>
            <a:r>
              <a:rPr lang="cs-CZ" sz="2400" dirty="0" smtClean="0"/>
              <a:t>“).</a:t>
            </a:r>
          </a:p>
          <a:p>
            <a:r>
              <a:rPr lang="cs-CZ" sz="2400" b="1" dirty="0"/>
              <a:t>Numerická </a:t>
            </a:r>
            <a:r>
              <a:rPr lang="cs-CZ" sz="2400" b="1" dirty="0" smtClean="0"/>
              <a:t>identita</a:t>
            </a:r>
            <a:r>
              <a:rPr lang="cs-CZ" sz="2400" dirty="0" smtClean="0"/>
              <a:t>: totožnost </a:t>
            </a:r>
            <a:r>
              <a:rPr lang="cs-CZ" sz="2400" dirty="0"/>
              <a:t>věci (osoby, události) se sebou </a:t>
            </a:r>
            <a:r>
              <a:rPr lang="cs-CZ" sz="2400" dirty="0" smtClean="0"/>
              <a:t>samou.</a:t>
            </a:r>
          </a:p>
          <a:p>
            <a:r>
              <a:rPr lang="cs-CZ" sz="2400" b="1" dirty="0" smtClean="0"/>
              <a:t>Kvalitativní identita</a:t>
            </a:r>
            <a:r>
              <a:rPr lang="cs-CZ" sz="2400" dirty="0" smtClean="0"/>
              <a:t>: dvě </a:t>
            </a:r>
            <a:r>
              <a:rPr lang="cs-CZ" sz="2400" dirty="0"/>
              <a:t>či více (numericky) odlišných věcí </a:t>
            </a:r>
            <a:r>
              <a:rPr lang="cs-CZ" sz="2400" dirty="0" smtClean="0"/>
              <a:t>se shodují </a:t>
            </a:r>
            <a:r>
              <a:rPr lang="cs-CZ" sz="2400" dirty="0"/>
              <a:t>v některé (některých) ze svých vlastností.</a:t>
            </a:r>
            <a:endParaRPr lang="en-US" sz="2400" dirty="0"/>
          </a:p>
          <a:p>
            <a:r>
              <a:rPr lang="cs-CZ" sz="2400" dirty="0" smtClean="0"/>
              <a:t>Identita v silnějším smyslu: numerická identita (</a:t>
            </a:r>
            <a:r>
              <a:rPr lang="cs-CZ" sz="2400" dirty="0" err="1" smtClean="0"/>
              <a:t>Aristotelés</a:t>
            </a:r>
            <a:r>
              <a:rPr lang="cs-CZ" sz="2400" dirty="0" smtClean="0"/>
              <a:t>, </a:t>
            </a:r>
            <a:r>
              <a:rPr lang="cs-CZ" sz="2400" i="1" dirty="0" smtClean="0"/>
              <a:t>Metafyzika</a:t>
            </a:r>
            <a:r>
              <a:rPr lang="cs-CZ" sz="2400" dirty="0" smtClean="0"/>
              <a:t> </a:t>
            </a:r>
            <a:r>
              <a:rPr lang="cs-CZ" sz="2400" dirty="0"/>
              <a:t>1016b35: „Co je totiž </a:t>
            </a:r>
            <a:r>
              <a:rPr lang="cs-CZ" sz="2400" dirty="0" err="1"/>
              <a:t>jednem</a:t>
            </a:r>
            <a:r>
              <a:rPr lang="cs-CZ" sz="2400" dirty="0"/>
              <a:t> co do počtu, je jím také co do druhu, ale ne všechno, co je </a:t>
            </a:r>
            <a:r>
              <a:rPr lang="cs-CZ" sz="2400" dirty="0" err="1"/>
              <a:t>jednem</a:t>
            </a:r>
            <a:r>
              <a:rPr lang="cs-CZ" sz="2400" dirty="0"/>
              <a:t> co do druhu, je také co do počtu“ (př. Kříž</a:t>
            </a:r>
            <a:r>
              <a:rPr lang="cs-CZ" sz="24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0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Locke: formulace problému (numerická identita v čase)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Jinou příležitostí, které se mysl často při srovnávání chápe, je sama jsoucnost věcí; když uvažujeme o </a:t>
            </a:r>
            <a:r>
              <a:rPr lang="cs-CZ" sz="2400" i="1" dirty="0"/>
              <a:t>nějaké věci jako o existující v nějakém určeném čase a místě</a:t>
            </a:r>
            <a:r>
              <a:rPr lang="cs-CZ" sz="2400" dirty="0"/>
              <a:t>, srovnáváme ji </a:t>
            </a:r>
            <a:r>
              <a:rPr lang="cs-CZ" sz="2400" i="1" dirty="0"/>
              <a:t>s ní samou, jak existuje v jiném čase</a:t>
            </a:r>
            <a:r>
              <a:rPr lang="cs-CZ" sz="2400" dirty="0"/>
              <a:t>, a podle toho pak tvoříme ideje </a:t>
            </a:r>
            <a:r>
              <a:rPr lang="cs-CZ" sz="2400" i="1" dirty="0"/>
              <a:t>identity</a:t>
            </a:r>
            <a:r>
              <a:rPr lang="cs-CZ" sz="2400" dirty="0"/>
              <a:t> a </a:t>
            </a:r>
            <a:r>
              <a:rPr lang="cs-CZ" sz="2400" i="1" dirty="0"/>
              <a:t>různosti</a:t>
            </a:r>
            <a:r>
              <a:rPr lang="cs-CZ" sz="2400" dirty="0"/>
              <a:t>.“ </a:t>
            </a:r>
            <a:r>
              <a:rPr lang="cs-CZ" sz="2400" dirty="0" smtClean="0"/>
              <a:t>(J. Locke, Esej o lidském chápání, </a:t>
            </a:r>
            <a:r>
              <a:rPr lang="cs-CZ" sz="2400" dirty="0"/>
              <a:t>II/XXVII, §</a:t>
            </a:r>
            <a:r>
              <a:rPr lang="cs-CZ" sz="2400" dirty="0" smtClean="0"/>
              <a:t>1).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2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Definice osoby u Locka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800" u="sng" dirty="0" smtClean="0"/>
              <a:t>vědomí sebe (paměť)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myslící </a:t>
            </a:r>
            <a:r>
              <a:rPr lang="cs-CZ" sz="2400" dirty="0"/>
              <a:t>inteligentní bytost </a:t>
            </a:r>
            <a:r>
              <a:rPr lang="cs-CZ" sz="2400" dirty="0" smtClean="0"/>
              <a:t>„</a:t>
            </a:r>
            <a:r>
              <a:rPr lang="cs-CZ" sz="2400" dirty="0"/>
              <a:t>schopná o sobě uvažovat jako o sobě samé, jako o téže myslící věci v různých dobách a na různých místech; a to činí pouze díky tomu vědomí, které je neoddělitelné od </a:t>
            </a:r>
            <a:r>
              <a:rPr lang="cs-CZ" sz="2400" dirty="0" smtClean="0"/>
              <a:t>myšlení.“ (J. Locke, </a:t>
            </a:r>
            <a:r>
              <a:rPr lang="cs-CZ" sz="2400" i="1" dirty="0" smtClean="0"/>
              <a:t>Esej</a:t>
            </a:r>
            <a:r>
              <a:rPr lang="cs-CZ" sz="2400" i="1" dirty="0"/>
              <a:t>, </a:t>
            </a:r>
            <a:r>
              <a:rPr lang="cs-CZ" sz="2400" dirty="0"/>
              <a:t>II/XXVII, §9</a:t>
            </a:r>
            <a:r>
              <a:rPr lang="cs-CZ" sz="2400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„</a:t>
            </a:r>
            <a:r>
              <a:rPr lang="cs-CZ" sz="2400" dirty="0"/>
              <a:t>jen tak daleko, kam až může toto vědomí sahat zpět k nějaké minulé činnosti či myšlence, tak daleko sahá identita oné osoby; je to totéž vlastní já nyní, jakým bylo tehdy“ (§9</a:t>
            </a:r>
            <a:r>
              <a:rPr lang="cs-CZ" sz="2400" dirty="0" smtClean="0"/>
              <a:t>).</a:t>
            </a:r>
          </a:p>
          <a:p>
            <a:pPr marL="109728" indent="0">
              <a:buNone/>
            </a:pPr>
            <a:r>
              <a:rPr lang="cs-CZ" sz="2800" u="sng" dirty="0" smtClean="0"/>
              <a:t>zájem o sebe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„starost o sebe“ (§17, 25</a:t>
            </a:r>
            <a:r>
              <a:rPr lang="cs-CZ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951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Filosofické koncepce osobní identity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cs-CZ" sz="2400" dirty="0" smtClean="0"/>
              <a:t>1. identita osoby = nepřerušená existence v čase</a:t>
            </a:r>
          </a:p>
          <a:p>
            <a:pPr marL="452628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zaručovaná tělesnou složkou osoby (typicky mozek)</a:t>
            </a:r>
          </a:p>
          <a:p>
            <a:pPr marL="452628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zaručovaná duševním životem osoby (typicky paměť), Locke, </a:t>
            </a:r>
            <a:r>
              <a:rPr lang="cs-CZ" sz="2200" dirty="0" err="1" smtClean="0"/>
              <a:t>Parfit</a:t>
            </a:r>
            <a:endParaRPr lang="cs-CZ" sz="2200" dirty="0" smtClean="0"/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2. identita osoby = jednota výrazu „starosti o sebe“ (sebe-utváření osoby)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praktická identita (</a:t>
            </a:r>
            <a:r>
              <a:rPr lang="cs-CZ" sz="2200" dirty="0" err="1" smtClean="0"/>
              <a:t>Korsgaard</a:t>
            </a:r>
            <a:r>
              <a:rPr lang="cs-CZ" sz="2200" dirty="0" smtClean="0"/>
              <a:t>, Sartre, </a:t>
            </a:r>
            <a:r>
              <a:rPr lang="cs-CZ" sz="2200" dirty="0" err="1" smtClean="0"/>
              <a:t>Heidegger</a:t>
            </a:r>
            <a:r>
              <a:rPr lang="cs-CZ" sz="2200" dirty="0" smtClean="0"/>
              <a:t>): identita osoby je utvářena její vlastní aktivitou </a:t>
            </a:r>
            <a:r>
              <a:rPr lang="cs-CZ" sz="2200" i="1" dirty="0" smtClean="0"/>
              <a:t>přímo. </a:t>
            </a:r>
            <a:r>
              <a:rPr lang="cs-CZ" sz="2200" dirty="0" smtClean="0"/>
              <a:t>Identita osoby = (cca) jednota života.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narativní identita (</a:t>
            </a:r>
            <a:r>
              <a:rPr lang="cs-CZ" sz="2200" dirty="0" err="1" smtClean="0"/>
              <a:t>MacIntyre</a:t>
            </a:r>
            <a:r>
              <a:rPr lang="cs-CZ" sz="2200" dirty="0" smtClean="0"/>
              <a:t>, </a:t>
            </a:r>
            <a:r>
              <a:rPr lang="cs-CZ" sz="2200" dirty="0" err="1" smtClean="0"/>
              <a:t>Ricoeur</a:t>
            </a:r>
            <a:r>
              <a:rPr lang="cs-CZ" sz="2200" dirty="0" smtClean="0"/>
              <a:t>): osoba přispívá k utváření své identity nepřímo (vyprávěním příběhu)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</a:t>
            </a:r>
            <a:r>
              <a:rPr lang="cs-CZ" dirty="0" err="1" smtClean="0"/>
              <a:t>Prestige</a:t>
            </a:r>
            <a:r>
              <a:rPr lang="cs-CZ" dirty="0" smtClean="0"/>
              <a:t> (Ch. </a:t>
            </a:r>
            <a:r>
              <a:rPr lang="cs-CZ" dirty="0" err="1" smtClean="0"/>
              <a:t>Nolan</a:t>
            </a:r>
            <a:r>
              <a:rPr lang="cs-CZ" dirty="0" smtClean="0"/>
              <a:t>, 2006)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dva iluzionisté Robert </a:t>
            </a:r>
            <a:r>
              <a:rPr lang="cs-CZ" sz="2200" dirty="0" err="1" smtClean="0"/>
              <a:t>Angier</a:t>
            </a:r>
            <a:r>
              <a:rPr lang="cs-CZ" sz="2200" dirty="0" smtClean="0"/>
              <a:t>, Alfred </a:t>
            </a:r>
            <a:r>
              <a:rPr lang="cs-CZ" sz="2200" dirty="0" err="1" smtClean="0"/>
              <a:t>Borden</a:t>
            </a:r>
            <a:r>
              <a:rPr lang="cs-CZ" sz="2200" dirty="0" smtClean="0"/>
              <a:t>, původně spolupracují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rozkol: tragédie, při níž manželka RA zemře během triku (za niž je možná zodpovědný AB)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stupňující se rivalita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klíčový trik: „The </a:t>
            </a:r>
            <a:r>
              <a:rPr lang="cs-CZ" sz="2200" dirty="0" err="1" smtClean="0"/>
              <a:t>Transported</a:t>
            </a:r>
            <a:r>
              <a:rPr lang="cs-CZ" sz="2200" dirty="0" smtClean="0"/>
              <a:t> Man“ (využívají dvojníka – RA – či dvojče – AB)</a:t>
            </a:r>
          </a:p>
          <a:p>
            <a:pPr marL="201168" lvl="1" indent="0">
              <a:buNone/>
            </a:pPr>
            <a:r>
              <a:rPr lang="cs-CZ" sz="2200" b="1" dirty="0" smtClean="0"/>
              <a:t>Kvalitativní identita (numericky odlišných osob)</a:t>
            </a:r>
            <a:endParaRPr lang="cs-CZ" sz="2200" dirty="0" smtClean="0"/>
          </a:p>
          <a:p>
            <a:pPr lvl="1"/>
            <a:r>
              <a:rPr lang="cs-CZ" sz="2200" dirty="0" smtClean="0"/>
              <a:t>ne zcela úplná (</a:t>
            </a:r>
            <a:r>
              <a:rPr lang="cs-CZ" sz="2200" dirty="0" err="1" smtClean="0"/>
              <a:t>Borden</a:t>
            </a:r>
            <a:r>
              <a:rPr lang="cs-CZ" sz="2200" dirty="0" smtClean="0"/>
              <a:t> 1 miluje Sáru, </a:t>
            </a:r>
            <a:r>
              <a:rPr lang="cs-CZ" sz="2200" dirty="0" err="1" smtClean="0"/>
              <a:t>Borden</a:t>
            </a:r>
            <a:r>
              <a:rPr lang="cs-CZ" sz="2200" dirty="0" smtClean="0"/>
              <a:t> 2 Olivii; dvojník RA je lepší herec, ale zároveň alkoholik).</a:t>
            </a:r>
          </a:p>
          <a:p>
            <a:pPr marL="201168" lvl="1" indent="0">
              <a:buNone/>
            </a:pPr>
            <a:r>
              <a:rPr lang="cs-CZ" sz="2200" b="1" dirty="0" smtClean="0"/>
              <a:t>Numerická identita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trik: 53:55 – 55:55; 59:54 – 10:01:10 (porušení kontinuity existence).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replikace: Teslův stroj 1:37:05-1:38:11. Problém: zázrak (</a:t>
            </a:r>
            <a:r>
              <a:rPr lang="cs-CZ" sz="2200" dirty="0" err="1" smtClean="0"/>
              <a:t>magic</a:t>
            </a:r>
            <a:r>
              <a:rPr lang="cs-CZ" sz="2200" dirty="0" smtClean="0"/>
              <a:t>) se stává realitou, a je třeba jej zastřít („dres up“)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7355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</a:t>
            </a:r>
            <a:r>
              <a:rPr lang="cs-CZ" dirty="0" err="1" smtClean="0"/>
              <a:t>Prestige</a:t>
            </a:r>
            <a:r>
              <a:rPr lang="cs-CZ" dirty="0" smtClean="0"/>
              <a:t> (Ch. </a:t>
            </a:r>
            <a:r>
              <a:rPr lang="cs-CZ" dirty="0" err="1" smtClean="0"/>
              <a:t>Nolan</a:t>
            </a:r>
            <a:r>
              <a:rPr lang="cs-CZ" dirty="0" smtClean="0"/>
              <a:t>, 2006)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cs-CZ" sz="2200" b="1" dirty="0" smtClean="0"/>
              <a:t>Jednota života (životů)</a:t>
            </a:r>
            <a:endParaRPr lang="cs-CZ" sz="2200" dirty="0" smtClean="0"/>
          </a:p>
          <a:p>
            <a:pPr lvl="1"/>
            <a:r>
              <a:rPr lang="cs-CZ" sz="2200" dirty="0" smtClean="0"/>
              <a:t>jeden život sdílený dvěma lidmi</a:t>
            </a:r>
          </a:p>
          <a:p>
            <a:pPr lvl="2"/>
            <a:r>
              <a:rPr lang="cs-CZ" sz="2200" dirty="0" smtClean="0"/>
              <a:t>1:38:11-1:40:00 („</a:t>
            </a:r>
            <a:r>
              <a:rPr lang="cs-CZ" sz="2200" dirty="0" err="1" smtClean="0"/>
              <a:t>the</a:t>
            </a:r>
            <a:r>
              <a:rPr lang="cs-CZ" sz="2200" dirty="0" smtClean="0"/>
              <a:t> part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me</a:t>
            </a:r>
            <a:r>
              <a:rPr lang="cs-CZ" sz="2200" dirty="0" smtClean="0"/>
              <a:t>“)</a:t>
            </a:r>
          </a:p>
          <a:p>
            <a:pPr lvl="2"/>
            <a:r>
              <a:rPr lang="cs-CZ" sz="2200" dirty="0" smtClean="0"/>
              <a:t>1:53:40-54:45 („Go live </a:t>
            </a:r>
            <a:r>
              <a:rPr lang="cs-CZ" sz="2200" dirty="0" err="1" smtClean="0"/>
              <a:t>your</a:t>
            </a:r>
            <a:r>
              <a:rPr lang="cs-CZ" sz="2200" dirty="0" smtClean="0"/>
              <a:t> </a:t>
            </a:r>
            <a:r>
              <a:rPr lang="cs-CZ" sz="2200" dirty="0" err="1" smtClean="0"/>
              <a:t>life</a:t>
            </a:r>
            <a:r>
              <a:rPr lang="cs-CZ" sz="2200" dirty="0" smtClean="0"/>
              <a:t> in full. </a:t>
            </a:r>
            <a:r>
              <a:rPr lang="cs-CZ" sz="2200" dirty="0" err="1" smtClean="0"/>
              <a:t>For</a:t>
            </a:r>
            <a:r>
              <a:rPr lang="cs-CZ" sz="2200" dirty="0" smtClean="0"/>
              <a:t> </a:t>
            </a:r>
            <a:r>
              <a:rPr lang="cs-CZ" sz="2200" dirty="0" err="1" smtClean="0"/>
              <a:t>both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us</a:t>
            </a:r>
            <a:r>
              <a:rPr lang="cs-CZ" sz="2200" dirty="0" smtClean="0"/>
              <a:t>.“)</a:t>
            </a:r>
          </a:p>
          <a:p>
            <a:pPr lvl="2"/>
            <a:r>
              <a:rPr lang="cs-CZ" sz="2200" dirty="0" smtClean="0"/>
              <a:t>1:58:15-2:00:36 („</a:t>
            </a:r>
            <a:r>
              <a:rPr lang="en-US" sz="2200" dirty="0"/>
              <a:t>I loved Sarah. He loved Olivia. We each had half a full life, really, which was enough for us</a:t>
            </a:r>
            <a:r>
              <a:rPr lang="en-US" sz="2200" dirty="0" smtClean="0"/>
              <a:t>.</a:t>
            </a:r>
            <a:r>
              <a:rPr lang="cs-CZ" sz="2200" dirty="0" smtClean="0"/>
              <a:t>“)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1770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Prestige</a:t>
            </a:r>
            <a:r>
              <a:rPr lang="cs-CZ" dirty="0"/>
              <a:t> (Ch. </a:t>
            </a:r>
            <a:r>
              <a:rPr lang="cs-CZ" dirty="0" err="1"/>
              <a:t>Nolan</a:t>
            </a:r>
            <a:r>
              <a:rPr lang="cs-CZ" dirty="0"/>
              <a:t>, 2006)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cs-CZ" sz="2200" b="1" dirty="0"/>
              <a:t>Nemožnost zastřít osobní (kvalitativní?) rozdíly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200" dirty="0"/>
              <a:t> odlišnost vzpomínek (</a:t>
            </a:r>
            <a:r>
              <a:rPr lang="cs-CZ" sz="2200" dirty="0" err="1"/>
              <a:t>Borden</a:t>
            </a:r>
            <a:r>
              <a:rPr lang="cs-CZ" sz="2200" dirty="0"/>
              <a:t> 1 neví, jaký uzel vázal při tragické nehodě </a:t>
            </a:r>
            <a:r>
              <a:rPr lang="cs-CZ" sz="2200" dirty="0" err="1"/>
              <a:t>Borden</a:t>
            </a:r>
            <a:r>
              <a:rPr lang="cs-CZ" sz="2200" dirty="0"/>
              <a:t> 2). Je možné sdílet vzpomínky, ale není možné mít tytéž vzpomínky.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200" dirty="0"/>
              <a:t> emocionální vazby (partnerská láska - Sára, Olivie; otcovský vztah k Jessie) něčím, co osoby nemohou napodobit, ani o tom přesvědčit druhé.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200" dirty="0"/>
              <a:t> v nenávisti a soupeření s RA jsou ochotni každý z AB zajít jinak daleko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2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Prestige</a:t>
            </a:r>
            <a:r>
              <a:rPr lang="cs-CZ" dirty="0"/>
              <a:t> (Ch. </a:t>
            </a:r>
            <a:r>
              <a:rPr lang="cs-CZ" dirty="0" err="1"/>
              <a:t>Nolan</a:t>
            </a:r>
            <a:r>
              <a:rPr lang="cs-CZ" dirty="0"/>
              <a:t>, 2006)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/>
              <a:t>Identitu osoby tvoří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kontinuita tělesné existence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mentální souvislost (vzpomínky)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emocionální vztahy (vášně), a to způsobem, který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sz="2200" dirty="0" smtClean="0"/>
              <a:t>osoba sama nemůže volit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sz="2200" dirty="0" smtClean="0"/>
              <a:t>identita je spoluutvářena vztahovými emocemi (je meziosobní, tj. může zahrnovat péči o někoho či nenávist vůči někomu)</a:t>
            </a:r>
          </a:p>
          <a:p>
            <a:pPr marL="0">
              <a:buNone/>
            </a:pPr>
            <a:r>
              <a:rPr lang="cs-CZ" sz="2400" b="1" dirty="0" smtClean="0"/>
              <a:t>Hra s divákem (The </a:t>
            </a:r>
            <a:r>
              <a:rPr lang="cs-CZ" sz="2400" b="1" dirty="0" err="1" smtClean="0"/>
              <a:t>Prestige</a:t>
            </a:r>
            <a:r>
              <a:rPr lang="cs-CZ" sz="2400" b="1" dirty="0" smtClean="0"/>
              <a:t>)</a:t>
            </a:r>
            <a:endParaRPr lang="cs-CZ" sz="2400" dirty="0" smtClean="0"/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divácké zklamání/uspokojení podle toho, který z obou AB přežije (zda ten, kdo pečoval o Jessie, či druhý AB)</a:t>
            </a:r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 hlediska diváka „záleží“ na tom, který z obou bratří přežije.</a:t>
            </a:r>
          </a:p>
        </p:txBody>
      </p:sp>
    </p:spTree>
    <p:extLst>
      <p:ext uri="{BB962C8B-B14F-4D97-AF65-F5344CB8AC3E}">
        <p14:creationId xmlns:p14="http://schemas.microsoft.com/office/powerpoint/2010/main" val="417269955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TM02900743[[fn=Organika]]</Template>
  <TotalTime>760</TotalTime>
  <Words>1076</Words>
  <Application>Microsoft Office PowerPoint</Application>
  <PresentationFormat>Širokoúhlá obrazovka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 2</vt:lpstr>
      <vt:lpstr>HDOfficeLightV0</vt:lpstr>
      <vt:lpstr>Retrospektiva</vt:lpstr>
      <vt:lpstr>Osobní identita  ve filmu</vt:lpstr>
      <vt:lpstr>Základní pojmy: numerická a kvalitativní identita</vt:lpstr>
      <vt:lpstr>Locke: formulace problému (numerická identita v čase)</vt:lpstr>
      <vt:lpstr>Definice osoby u Locka</vt:lpstr>
      <vt:lpstr>Filosofické koncepce osobní identity</vt:lpstr>
      <vt:lpstr>The Prestige (Ch. Nolan, 2006)</vt:lpstr>
      <vt:lpstr>The Prestige (Ch. Nolan, 2006)</vt:lpstr>
      <vt:lpstr>The Prestige (Ch. Nolan, 2006)</vt:lpstr>
      <vt:lpstr>The Prestige (Ch. Nolan, 2006)</vt:lpstr>
      <vt:lpstr>Still Alice (předloha Lisa Genova), 2014</vt:lpstr>
      <vt:lpstr>Still Alice (předloha Lisa Genova), 2014</vt:lpstr>
      <vt:lpstr>Still Alice (předloha Lisa Genova), 2014</vt:lpstr>
      <vt:lpstr>Problém osobní identity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43</cp:revision>
  <cp:lastPrinted>2017-12-11T11:41:18Z</cp:lastPrinted>
  <dcterms:created xsi:type="dcterms:W3CDTF">2016-10-03T08:26:47Z</dcterms:created>
  <dcterms:modified xsi:type="dcterms:W3CDTF">2018-02-08T10:27:30Z</dcterms:modified>
</cp:coreProperties>
</file>