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autoCompressPictures="0">
  <p:sldMasterIdLst>
    <p:sldMasterId id="2147483812" r:id="rId1"/>
    <p:sldMasterId id="2147483848" r:id="rId2"/>
  </p:sldMasterIdLst>
  <p:handoutMasterIdLst>
    <p:handoutMasterId r:id="rId16"/>
  </p:handoutMasterIdLst>
  <p:sldIdLst>
    <p:sldId id="256" r:id="rId3"/>
    <p:sldId id="259" r:id="rId4"/>
    <p:sldId id="266" r:id="rId5"/>
    <p:sldId id="269" r:id="rId6"/>
    <p:sldId id="260" r:id="rId7"/>
    <p:sldId id="276" r:id="rId8"/>
    <p:sldId id="277" r:id="rId9"/>
    <p:sldId id="279" r:id="rId10"/>
    <p:sldId id="278" r:id="rId11"/>
    <p:sldId id="274" r:id="rId12"/>
    <p:sldId id="280" r:id="rId13"/>
    <p:sldId id="281" r:id="rId14"/>
    <p:sldId id="275" r:id="rId15"/>
  </p:sldIdLst>
  <p:sldSz cx="12192000" cy="6858000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94" autoAdjust="0"/>
    <p:restoredTop sz="94660"/>
  </p:normalViewPr>
  <p:slideViewPr>
    <p:cSldViewPr snapToGrid="0">
      <p:cViewPr varScale="1">
        <p:scale>
          <a:sx n="69" d="100"/>
          <a:sy n="69" d="100"/>
        </p:scale>
        <p:origin x="564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viewProps" Target="viewProps.xml"/><Relationship Id="rId3" Type="http://schemas.openxmlformats.org/officeDocument/2006/relationships/slide" Target="slides/slide1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presProps" Target="presProps.xml"/><Relationship Id="rId2" Type="http://schemas.openxmlformats.org/officeDocument/2006/relationships/slideMaster" Target="slideMasters/slideMaster2.xml"/><Relationship Id="rId16" Type="http://schemas.openxmlformats.org/officeDocument/2006/relationships/handoutMaster" Target="handoutMasters/handoutMaster1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10" Type="http://schemas.openxmlformats.org/officeDocument/2006/relationships/slide" Target="slides/slide8.xml"/><Relationship Id="rId19" Type="http://schemas.openxmlformats.org/officeDocument/2006/relationships/theme" Target="theme/theme1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Zástupný symbol pro záhlaví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Zástupný symbol pro datum 2"/>
          <p:cNvSpPr>
            <a:spLocks noGrp="1"/>
          </p:cNvSpPr>
          <p:nvPr>
            <p:ph type="dt" sz="quarter" idx="1"/>
          </p:nvPr>
        </p:nvSpPr>
        <p:spPr>
          <a:xfrm>
            <a:off x="3850443" y="1"/>
            <a:ext cx="2945659" cy="498056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80823E0A-3AC6-42CE-9A18-EF49732D152F}" type="datetimeFigureOut">
              <a:rPr lang="en-US" smtClean="0"/>
              <a:t>2/8/2018</a:t>
            </a:fld>
            <a:endParaRPr lang="en-US"/>
          </a:p>
        </p:txBody>
      </p:sp>
      <p:sp>
        <p:nvSpPr>
          <p:cNvPr id="4" name="Zástupný symbol pro zápatí 3"/>
          <p:cNvSpPr>
            <a:spLocks noGrp="1"/>
          </p:cNvSpPr>
          <p:nvPr>
            <p:ph type="ftr" sz="quarter" idx="2"/>
          </p:nvPr>
        </p:nvSpPr>
        <p:spPr>
          <a:xfrm>
            <a:off x="0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Zástupný symbol pro číslo snímku 4"/>
          <p:cNvSpPr>
            <a:spLocks noGrp="1"/>
          </p:cNvSpPr>
          <p:nvPr>
            <p:ph type="sldNum" sz="quarter" idx="3"/>
          </p:nvPr>
        </p:nvSpPr>
        <p:spPr>
          <a:xfrm>
            <a:off x="3850443" y="9428584"/>
            <a:ext cx="2945659" cy="498055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95C7E0-2F83-47CA-91FF-FCC1026A9A1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2277205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Master" Target="../slideMasters/slideMaster2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4530"/>
            <a:ext cx="9144000" cy="2387600"/>
          </a:xfrm>
        </p:spPr>
        <p:txBody>
          <a:bodyPr anchor="b">
            <a:normAutofit/>
          </a:bodyPr>
          <a:lstStyle>
            <a:lvl1pPr algn="ctr">
              <a:defRPr sz="600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>
            <a:normAutofit/>
          </a:bodyPr>
          <a:lstStyle>
            <a:lvl1pPr marL="0" indent="0" algn="ctr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 algn="ctr">
              <a:buNone/>
              <a:defRPr sz="28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26186013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58588275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0362"/>
            <a:ext cx="2628900" cy="5811838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0362"/>
            <a:ext cx="7734300" cy="5811837"/>
          </a:xfrm>
        </p:spPr>
        <p:txBody>
          <a:bodyPr vert="eaVert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48907070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Úvodní sníme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97280" y="758952"/>
            <a:ext cx="10058400" cy="3566160"/>
          </a:xfrm>
        </p:spPr>
        <p:txBody>
          <a:bodyPr anchor="b">
            <a:normAutofit/>
          </a:bodyPr>
          <a:lstStyle>
            <a:lvl1pPr algn="l">
              <a:lnSpc>
                <a:spcPct val="85000"/>
              </a:lnSpc>
              <a:defRPr sz="8000" spc="-50" baseline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00051" y="4455620"/>
            <a:ext cx="10058400" cy="1143000"/>
          </a:xfrm>
        </p:spPr>
        <p:txBody>
          <a:bodyPr lIns="91440" rIns="91440">
            <a:normAutofit/>
          </a:bodyPr>
          <a:lstStyle>
            <a:lvl1pPr marL="0" indent="0" algn="l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 algn="ctr">
              <a:buNone/>
              <a:defRPr sz="2400"/>
            </a:lvl2pPr>
            <a:lvl3pPr marL="914400" indent="0" algn="ctr">
              <a:buNone/>
              <a:defRPr sz="2400"/>
            </a:lvl3pPr>
            <a:lvl4pPr marL="1371600" indent="0" algn="ctr">
              <a:buNone/>
              <a:defRPr sz="2000"/>
            </a:lvl4pPr>
            <a:lvl5pPr marL="1828800" indent="0" algn="ctr">
              <a:buNone/>
              <a:defRPr sz="2000"/>
            </a:lvl5pPr>
            <a:lvl6pPr marL="2286000" indent="0" algn="ctr">
              <a:buNone/>
              <a:defRPr sz="2000"/>
            </a:lvl6pPr>
            <a:lvl7pPr marL="2743200" indent="0" algn="ctr">
              <a:buNone/>
              <a:defRPr sz="2000"/>
            </a:lvl7pPr>
            <a:lvl8pPr marL="3200400" indent="0" algn="ctr">
              <a:buNone/>
              <a:defRPr sz="2000"/>
            </a:lvl8pPr>
            <a:lvl9pPr marL="3657600" indent="0" algn="ctr">
              <a:buNone/>
              <a:defRPr sz="2000"/>
            </a:lvl9pPr>
          </a:lstStyle>
          <a:p>
            <a:r>
              <a:rPr lang="cs-CZ" smtClean="0"/>
              <a:t>Kliknutím lze upravit styl předlohy.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727235180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 marL="0">
              <a:defRPr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3449083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Záhlaví části"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758952"/>
            <a:ext cx="10058400" cy="3566160"/>
          </a:xfrm>
        </p:spPr>
        <p:txBody>
          <a:bodyPr anchor="b" anchorCtr="0">
            <a:normAutofit/>
          </a:bodyPr>
          <a:lstStyle>
            <a:lvl1pPr>
              <a:lnSpc>
                <a:spcPct val="85000"/>
              </a:lnSpc>
              <a:defRPr sz="8000" b="0">
                <a:solidFill>
                  <a:schemeClr val="tx1">
                    <a:lumMod val="85000"/>
                    <a:lumOff val="15000"/>
                  </a:schemeClr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4453128"/>
            <a:ext cx="10058400" cy="1143000"/>
          </a:xfrm>
        </p:spPr>
        <p:txBody>
          <a:bodyPr lIns="91440" rIns="91440" anchor="t" anchorCtr="0">
            <a:normAutofit/>
          </a:bodyPr>
          <a:lstStyle>
            <a:lvl1pPr marL="0" indent="0">
              <a:buNone/>
              <a:defRPr sz="2400" cap="all" spc="200" baseline="0">
                <a:solidFill>
                  <a:schemeClr val="tx2"/>
                </a:solidFill>
                <a:latin typeface="+mj-lt"/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9" name="Straight Connector 8"/>
          <p:cNvCxnSpPr/>
          <p:nvPr/>
        </p:nvCxnSpPr>
        <p:spPr>
          <a:xfrm>
            <a:off x="1207658" y="4343400"/>
            <a:ext cx="987552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938244296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le 7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1097279" y="1845734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17920" y="1845735"/>
            <a:ext cx="4937760" cy="402336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7516300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itle 9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</p:spPr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109728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217920" y="1846052"/>
            <a:ext cx="4937760" cy="736282"/>
          </a:xfrm>
        </p:spPr>
        <p:txBody>
          <a:bodyPr lIns="91440" rIns="91440" anchor="ctr">
            <a:normAutofit/>
          </a:bodyPr>
          <a:lstStyle>
            <a:lvl1pPr marL="0" indent="0">
              <a:buNone/>
              <a:defRPr sz="2000" b="0" cap="all" baseline="0">
                <a:solidFill>
                  <a:schemeClr val="tx2"/>
                </a:solidFill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217920" y="2582334"/>
            <a:ext cx="4937760" cy="33782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39453762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93010356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Rectangle 4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6" name="Rectangle 5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605658162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16" y="0"/>
            <a:ext cx="4050791" cy="6858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4040071" y="0"/>
            <a:ext cx="64008" cy="6858000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94359"/>
            <a:ext cx="3200400" cy="2286000"/>
          </a:xfrm>
        </p:spPr>
        <p:txBody>
          <a:bodyPr anchor="b">
            <a:norm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800600" y="731520"/>
            <a:ext cx="6492240" cy="5257800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2926080"/>
            <a:ext cx="3200400" cy="3379124"/>
          </a:xfrm>
        </p:spPr>
        <p:txBody>
          <a:bodyPr lIns="91440" rIns="91440">
            <a:normAutofit/>
          </a:bodyPr>
          <a:lstStyle>
            <a:lvl1pPr marL="0" indent="0"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465512" y="6459785"/>
            <a:ext cx="2618510" cy="365125"/>
          </a:xfrm>
        </p:spPr>
        <p:txBody>
          <a:bodyPr/>
          <a:lstStyle>
            <a:lvl1pPr algn="l">
              <a:defRPr/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800600" y="6459785"/>
            <a:ext cx="4648200" cy="365125"/>
          </a:xfrm>
        </p:spPr>
        <p:txBody>
          <a:bodyPr/>
          <a:lstStyle>
            <a:lvl1pPr algn="l">
              <a:defRPr>
                <a:solidFill>
                  <a:schemeClr val="tx2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>
                <a:solidFill>
                  <a:schemeClr val="tx2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32715142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995361546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Rectangle 7"/>
          <p:cNvSpPr/>
          <p:nvPr/>
        </p:nvSpPr>
        <p:spPr>
          <a:xfrm>
            <a:off x="0" y="4953000"/>
            <a:ext cx="12188825" cy="1905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15" y="491507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097280" y="5074920"/>
            <a:ext cx="10113264" cy="822960"/>
          </a:xfrm>
        </p:spPr>
        <p:txBody>
          <a:bodyPr lIns="91440" tIns="0" rIns="91440" bIns="0" anchor="b">
            <a:noAutofit/>
          </a:bodyPr>
          <a:lstStyle>
            <a:lvl1pPr>
              <a:defRPr sz="3600" b="0">
                <a:solidFill>
                  <a:srgbClr val="FFFFFF"/>
                </a:solidFill>
              </a:defRPr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15" y="0"/>
            <a:ext cx="12191985" cy="4915076"/>
          </a:xfrm>
          <a:blipFill>
            <a:blip r:embed="rId2"/>
            <a:stretch>
              <a:fillRect/>
            </a:stretch>
          </a:blipFill>
        </p:spPr>
        <p:txBody>
          <a:bodyPr lIns="457200" tIns="457200" anchor="t"/>
          <a:lstStyle>
            <a:lvl1pPr marL="0" indent="0">
              <a:buNone/>
              <a:defRPr sz="3200">
                <a:solidFill>
                  <a:schemeClr val="bg1"/>
                </a:solidFill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097280" y="5907023"/>
            <a:ext cx="10113264" cy="594360"/>
          </a:xfrm>
        </p:spPr>
        <p:txBody>
          <a:bodyPr lIns="91440" tIns="0" rIns="91440" bIns="0">
            <a:normAutofit/>
          </a:bodyPr>
          <a:lstStyle>
            <a:lvl1pPr marL="0" indent="0">
              <a:spcBef>
                <a:spcPts val="0"/>
              </a:spcBef>
              <a:spcAft>
                <a:spcPts val="600"/>
              </a:spcAft>
              <a:buNone/>
              <a:defRPr sz="1500">
                <a:solidFill>
                  <a:srgbClr val="FFFFFF"/>
                </a:solidFill>
              </a:defRPr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639545255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Nadpis a svislý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71998922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Svislý nadpis a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3175" y="6400800"/>
            <a:ext cx="12188825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8" name="Rectangle 7"/>
          <p:cNvSpPr/>
          <p:nvPr/>
        </p:nvSpPr>
        <p:spPr>
          <a:xfrm>
            <a:off x="15" y="6334316"/>
            <a:ext cx="12188825" cy="6400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414778"/>
            <a:ext cx="2628900" cy="5757421"/>
          </a:xfrm>
        </p:spPr>
        <p:txBody>
          <a:bodyPr vert="eaVert"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414778"/>
            <a:ext cx="7734300" cy="5757422"/>
          </a:xfrm>
        </p:spPr>
        <p:txBody>
          <a:bodyPr vert="eaVert" lIns="45720" tIns="0" rIns="45720" bIns="0"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62920258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Záhlaví část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12423"/>
            <a:ext cx="10515600" cy="2851208"/>
          </a:xfrm>
        </p:spPr>
        <p:txBody>
          <a:bodyPr anchor="b">
            <a:normAutofit/>
          </a:bodyPr>
          <a:lstStyle>
            <a:lvl1pPr>
              <a:defRPr sz="60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52633"/>
            <a:ext cx="10515600" cy="1500187"/>
          </a:xfrm>
        </p:spPr>
        <p:txBody>
          <a:bodyPr anchor="t">
            <a:normAutofit/>
          </a:bodyPr>
          <a:lstStyle>
            <a:lvl1pPr marL="0" indent="0">
              <a:buNone/>
              <a:defRPr sz="2400">
                <a:solidFill>
                  <a:schemeClr val="tx1">
                    <a:lumMod val="75000"/>
                    <a:lumOff val="2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08117341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va obsah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45127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8800"/>
            <a:ext cx="5181600" cy="4351337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478226464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rovnání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681850"/>
            <a:ext cx="5156200" cy="825699"/>
          </a:xfrm>
        </p:spPr>
        <p:txBody>
          <a:bodyPr anchor="b">
            <a:normAutofit/>
          </a:bodyPr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45127" y="2507550"/>
            <a:ext cx="5156200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851"/>
            <a:ext cx="5181601" cy="825698"/>
          </a:xfrm>
        </p:spPr>
        <p:txBody>
          <a:bodyPr anchor="b"/>
          <a:lstStyle>
            <a:lvl1pPr marL="0" indent="0">
              <a:spcBef>
                <a:spcPts val="0"/>
              </a:spcBef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7550"/>
            <a:ext cx="5181601" cy="3680525"/>
          </a:xfrm>
        </p:spPr>
        <p:txBody>
          <a:bodyPr/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10" name="Title 9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9597097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 name="Pouze nadpi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sp>
        <p:nvSpPr>
          <p:cNvPr id="6" name="Title 5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smtClean="0"/>
              <a:t>Kliknutím lze upravit styl.</a:t>
            </a:r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6787932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rázdn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43097915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Obsah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197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399"/>
            <a:ext cx="3931920" cy="3810001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5151463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ázek s titulk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41248" y="457200"/>
            <a:ext cx="3931920" cy="1600200"/>
          </a:xfrm>
        </p:spPr>
        <p:txBody>
          <a:bodyPr anchor="b">
            <a:normAutofit/>
          </a:bodyPr>
          <a:lstStyle>
            <a:lvl1pPr>
              <a:defRPr sz="3200" b="0"/>
            </a:lvl1pPr>
          </a:lstStyle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1600" y="990600"/>
            <a:ext cx="6172200" cy="4876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cs-CZ" smtClean="0"/>
              <a:t>Kliknutím na ikonu přidáte obrázek.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41248" y="2057400"/>
            <a:ext cx="3931920" cy="3810000"/>
          </a:xfrm>
        </p:spPr>
        <p:txBody>
          <a:bodyPr>
            <a:normAutofit/>
          </a:bodyPr>
          <a:lstStyle>
            <a:lvl1pPr marL="0" indent="0">
              <a:lnSpc>
                <a:spcPct val="90000"/>
              </a:lnSpc>
              <a:buNone/>
              <a:defRPr sz="16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cs-CZ" smtClean="0"/>
              <a:t>Kliknutím lze upravit styly předlohy textu.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 dirty="0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65261559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19.xml"/><Relationship Id="rId3" Type="http://schemas.openxmlformats.org/officeDocument/2006/relationships/slideLayout" Target="../slideLayouts/slideLayout14.xml"/><Relationship Id="rId7" Type="http://schemas.openxmlformats.org/officeDocument/2006/relationships/slideLayout" Target="../slideLayouts/slideLayout18.xml"/><Relationship Id="rId12" Type="http://schemas.openxmlformats.org/officeDocument/2006/relationships/theme" Target="../theme/theme2.xml"/><Relationship Id="rId2" Type="http://schemas.openxmlformats.org/officeDocument/2006/relationships/slideLayout" Target="../slideLayouts/slideLayout13.xml"/><Relationship Id="rId1" Type="http://schemas.openxmlformats.org/officeDocument/2006/relationships/slideLayout" Target="../slideLayouts/slideLayout12.xml"/><Relationship Id="rId6" Type="http://schemas.openxmlformats.org/officeDocument/2006/relationships/slideLayout" Target="../slideLayouts/slideLayout17.xml"/><Relationship Id="rId11" Type="http://schemas.openxmlformats.org/officeDocument/2006/relationships/slideLayout" Target="../slideLayouts/slideLayout22.xml"/><Relationship Id="rId5" Type="http://schemas.openxmlformats.org/officeDocument/2006/relationships/slideLayout" Target="../slideLayouts/slideLayout16.xml"/><Relationship Id="rId10" Type="http://schemas.openxmlformats.org/officeDocument/2006/relationships/slideLayout" Target="../slideLayouts/slideLayout21.xml"/><Relationship Id="rId4" Type="http://schemas.openxmlformats.org/officeDocument/2006/relationships/slideLayout" Target="../slideLayouts/slideLayout15.xml"/><Relationship Id="rId9" Type="http://schemas.openxmlformats.org/officeDocument/2006/relationships/slideLayout" Target="../slideLayouts/slideLayout2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45127" y="365760"/>
            <a:ext cx="10515600" cy="132556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45127" y="1828800"/>
            <a:ext cx="10515600" cy="4351337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100">
                <a:solidFill>
                  <a:schemeClr val="tx1">
                    <a:lumMod val="65000"/>
                    <a:lumOff val="35000"/>
                  </a:schemeClr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7527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1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74727779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13" r:id="rId1"/>
    <p:sldLayoutId id="2147483814" r:id="rId2"/>
    <p:sldLayoutId id="2147483815" r:id="rId3"/>
    <p:sldLayoutId id="2147483816" r:id="rId4"/>
    <p:sldLayoutId id="2147483817" r:id="rId5"/>
    <p:sldLayoutId id="2147483818" r:id="rId6"/>
    <p:sldLayoutId id="2147483819" r:id="rId7"/>
    <p:sldLayoutId id="2147483820" r:id="rId8"/>
    <p:sldLayoutId id="2147483821" r:id="rId9"/>
    <p:sldLayoutId id="2147483822" r:id="rId10"/>
    <p:sldLayoutId id="2147483823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Wingdings 2" pitchFamily="18" charset="2"/>
        <a:buChar char="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Wingdings 2" pitchFamily="18" charset="2"/>
        <a:buChar char="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ectangle 6"/>
          <p:cNvSpPr/>
          <p:nvPr/>
        </p:nvSpPr>
        <p:spPr>
          <a:xfrm>
            <a:off x="1" y="6400800"/>
            <a:ext cx="12192000" cy="4572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9" name="Rectangle 8"/>
          <p:cNvSpPr/>
          <p:nvPr/>
        </p:nvSpPr>
        <p:spPr>
          <a:xfrm>
            <a:off x="0" y="6334316"/>
            <a:ext cx="12192001" cy="65998"/>
          </a:xfrm>
          <a:prstGeom prst="rect">
            <a:avLst/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1097280" y="286603"/>
            <a:ext cx="10058400" cy="1450757"/>
          </a:xfrm>
          <a:prstGeom prst="rect">
            <a:avLst/>
          </a:prstGeom>
        </p:spPr>
        <p:txBody>
          <a:bodyPr vert="horz" lIns="91440" tIns="45720" rIns="91440" bIns="45720" rtlCol="0" anchor="b">
            <a:normAutofit/>
          </a:bodyPr>
          <a:lstStyle/>
          <a:p>
            <a:r>
              <a:rPr lang="cs-CZ" smtClean="0"/>
              <a:t>Kliknutím lze upravit styl.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1097280" y="1845734"/>
            <a:ext cx="10058400" cy="4023360"/>
          </a:xfrm>
          <a:prstGeom prst="rect">
            <a:avLst/>
          </a:prstGeom>
        </p:spPr>
        <p:txBody>
          <a:bodyPr vert="horz" lIns="0" tIns="45720" rIns="0" bIns="45720" rtlCol="0">
            <a:normAutofit/>
          </a:bodyPr>
          <a:lstStyle/>
          <a:p>
            <a:pPr lvl="0"/>
            <a:r>
              <a:rPr lang="cs-CZ" smtClean="0"/>
              <a:t>Kliknutím lze upravit styly předlohy textu.</a:t>
            </a:r>
          </a:p>
          <a:p>
            <a:pPr lvl="1"/>
            <a:r>
              <a:rPr lang="cs-CZ" smtClean="0"/>
              <a:t>Druhá úroveň</a:t>
            </a:r>
          </a:p>
          <a:p>
            <a:pPr lvl="2"/>
            <a:r>
              <a:rPr lang="cs-CZ" smtClean="0"/>
              <a:t>Třetí úroveň</a:t>
            </a:r>
          </a:p>
          <a:p>
            <a:pPr lvl="3"/>
            <a:r>
              <a:rPr lang="cs-CZ" smtClean="0"/>
              <a:t>Čtvrtá úroveň</a:t>
            </a:r>
          </a:p>
          <a:p>
            <a:pPr lvl="4"/>
            <a:r>
              <a:rPr lang="cs-CZ" smtClean="0"/>
              <a:t>Pátá úroveň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1097280" y="6459785"/>
            <a:ext cx="2472271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rgbClr val="FFFFFF"/>
                </a:solidFill>
              </a:defRPr>
            </a:lvl1pPr>
          </a:lstStyle>
          <a:p>
            <a:fld id="{B61BEF0D-F0BB-DE4B-95CE-6DB70DBA9567}" type="datetimeFigureOut">
              <a:rPr lang="en-US" smtClean="0"/>
              <a:pPr/>
              <a:t>2/8/2018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686185" y="6459785"/>
            <a:ext cx="4822804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 cap="all" baseline="0">
                <a:solidFill>
                  <a:srgbClr val="FFFFFF"/>
                </a:solidFill>
              </a:defRPr>
            </a:lvl1pPr>
          </a:lstStyle>
          <a:p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900458" y="6459785"/>
            <a:ext cx="1312025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050">
                <a:solidFill>
                  <a:srgbClr val="FFFFFF"/>
                </a:solidFill>
              </a:defRPr>
            </a:lvl1pPr>
          </a:lstStyle>
          <a:p>
            <a:fld id="{D57F1E4F-1CFF-5643-939E-217C01CDF565}" type="slidenum">
              <a:rPr lang="en-US" smtClean="0"/>
              <a:pPr/>
              <a:t>‹#›</a:t>
            </a:fld>
            <a:endParaRPr lang="en-US" dirty="0"/>
          </a:p>
        </p:txBody>
      </p:sp>
      <p:cxnSp>
        <p:nvCxnSpPr>
          <p:cNvPr id="10" name="Straight Connector 9"/>
          <p:cNvCxnSpPr/>
          <p:nvPr/>
        </p:nvCxnSpPr>
        <p:spPr>
          <a:xfrm>
            <a:off x="1193532" y="1737845"/>
            <a:ext cx="9966960" cy="0"/>
          </a:xfrm>
          <a:prstGeom prst="line">
            <a:avLst/>
          </a:prstGeom>
          <a:ln w="6350">
            <a:solidFill>
              <a:schemeClr val="tx1">
                <a:lumMod val="50000"/>
                <a:lumOff val="50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06556659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849" r:id="rId1"/>
    <p:sldLayoutId id="2147483850" r:id="rId2"/>
    <p:sldLayoutId id="2147483851" r:id="rId3"/>
    <p:sldLayoutId id="2147483852" r:id="rId4"/>
    <p:sldLayoutId id="2147483853" r:id="rId5"/>
    <p:sldLayoutId id="2147483854" r:id="rId6"/>
    <p:sldLayoutId id="2147483855" r:id="rId7"/>
    <p:sldLayoutId id="2147483856" r:id="rId8"/>
    <p:sldLayoutId id="2147483857" r:id="rId9"/>
    <p:sldLayoutId id="2147483858" r:id="rId10"/>
    <p:sldLayoutId id="2147483859" r:id="rId11"/>
  </p:sldLayoutIdLst>
  <p:txStyles>
    <p:titleStyle>
      <a:lvl1pPr algn="l" defTabSz="914400" rtl="0" eaLnBrk="1" latinLnBrk="0" hangingPunct="1">
        <a:lnSpc>
          <a:spcPct val="85000"/>
        </a:lnSpc>
        <a:spcBef>
          <a:spcPct val="0"/>
        </a:spcBef>
        <a:buNone/>
        <a:defRPr sz="4800" kern="1200" spc="-50" baseline="0">
          <a:solidFill>
            <a:schemeClr val="tx1">
              <a:lumMod val="75000"/>
              <a:lumOff val="25000"/>
            </a:schemeClr>
          </a:solidFill>
          <a:latin typeface="+mj-lt"/>
          <a:ea typeface="+mj-ea"/>
          <a:cs typeface="+mj-cs"/>
        </a:defRPr>
      </a:lvl1pPr>
    </p:titleStyle>
    <p:bodyStyle>
      <a:lvl1pPr marL="91440" indent="-91440" algn="l" defTabSz="914400" rtl="0" eaLnBrk="1" latinLnBrk="0" hangingPunct="1">
        <a:lnSpc>
          <a:spcPct val="90000"/>
        </a:lnSpc>
        <a:spcBef>
          <a:spcPts val="1200"/>
        </a:spcBef>
        <a:spcAft>
          <a:spcPts val="200"/>
        </a:spcAft>
        <a:buClr>
          <a:schemeClr val="accent1"/>
        </a:buClr>
        <a:buSzPct val="100000"/>
        <a:buFont typeface="Calibri" panose="020F0502020204030204" pitchFamily="34" charset="0"/>
        <a:buChar char=" "/>
        <a:defRPr sz="20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1pPr>
      <a:lvl2pPr marL="38404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8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2pPr>
      <a:lvl3pPr marL="56692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3pPr>
      <a:lvl4pPr marL="74980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4pPr>
      <a:lvl5pPr marL="932688" indent="-18288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5pPr>
      <a:lvl6pPr marL="11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6pPr>
      <a:lvl7pPr marL="13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7pPr>
      <a:lvl8pPr marL="15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8pPr>
      <a:lvl9pPr marL="1700000" indent="-228600" algn="l" defTabSz="914400" rtl="0" eaLnBrk="1" latinLnBrk="0" hangingPunct="1">
        <a:lnSpc>
          <a:spcPct val="90000"/>
        </a:lnSpc>
        <a:spcBef>
          <a:spcPts val="200"/>
        </a:spcBef>
        <a:spcAft>
          <a:spcPts val="400"/>
        </a:spcAft>
        <a:buClr>
          <a:schemeClr val="accent1"/>
        </a:buClr>
        <a:buFont typeface="Calibri" pitchFamily="34" charset="0"/>
        <a:buChar char="◦"/>
        <a:defRPr sz="1400" kern="1200">
          <a:solidFill>
            <a:schemeClr val="tx1">
              <a:lumMod val="75000"/>
              <a:lumOff val="25000"/>
            </a:schemeClr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g"/><Relationship Id="rId1" Type="http://schemas.openxmlformats.org/officeDocument/2006/relationships/slideLayout" Target="../slideLayouts/slideLayout12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3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ctrTitle"/>
          </p:nvPr>
        </p:nvSpPr>
        <p:spPr/>
        <p:txBody>
          <a:bodyPr>
            <a:normAutofit/>
          </a:bodyPr>
          <a:lstStyle/>
          <a:p>
            <a:r>
              <a:rPr lang="cs-CZ" b="1" dirty="0" smtClean="0"/>
              <a:t>Osobní identita  ve filmu</a:t>
            </a:r>
            <a:endParaRPr lang="en-US" dirty="0"/>
          </a:p>
        </p:txBody>
      </p:sp>
      <p:sp>
        <p:nvSpPr>
          <p:cNvPr id="3" name="Podnadpis 2"/>
          <p:cNvSpPr>
            <a:spLocks noGrp="1"/>
          </p:cNvSpPr>
          <p:nvPr>
            <p:ph type="subTitle" idx="1"/>
          </p:nvPr>
        </p:nvSpPr>
        <p:spPr/>
        <p:txBody>
          <a:bodyPr>
            <a:normAutofit/>
          </a:bodyPr>
          <a:lstStyle/>
          <a:p>
            <a:r>
              <a:rPr lang="cs-CZ" dirty="0"/>
              <a:t>Jakub </a:t>
            </a:r>
            <a:r>
              <a:rPr lang="cs-CZ" dirty="0" smtClean="0"/>
              <a:t>Čapek,</a:t>
            </a:r>
            <a:r>
              <a:rPr lang="en-US" dirty="0"/>
              <a:t/>
            </a:r>
            <a:br>
              <a:rPr lang="en-US" dirty="0"/>
            </a:br>
            <a:r>
              <a:rPr lang="cs-CZ" dirty="0" smtClean="0"/>
              <a:t>11. 12. 2017</a:t>
            </a:r>
            <a:endParaRPr lang="en-US" i="1" dirty="0"/>
          </a:p>
        </p:txBody>
      </p:sp>
      <p:pic>
        <p:nvPicPr>
          <p:cNvPr id="4" name="Obrázek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449203" y="4455620"/>
            <a:ext cx="7427383" cy="16573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01723514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Still</a:t>
            </a:r>
            <a:r>
              <a:rPr lang="cs-CZ" dirty="0" smtClean="0"/>
              <a:t> Alice (předloha Lisa </a:t>
            </a:r>
            <a:r>
              <a:rPr lang="cs-CZ" dirty="0" err="1" smtClean="0"/>
              <a:t>Genova</a:t>
            </a:r>
            <a:r>
              <a:rPr lang="cs-CZ" dirty="0" smtClean="0"/>
              <a:t>), 2014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400" dirty="0" smtClean="0"/>
              <a:t>Reakce na nemoc a s ní související proměnu sebe</a:t>
            </a:r>
          </a:p>
          <a:p>
            <a:pPr marL="109728" indent="0">
              <a:buNone/>
            </a:pPr>
            <a:r>
              <a:rPr lang="cs-CZ" sz="2400" dirty="0" smtClean="0"/>
              <a:t>A) Plán sebevraždy („</a:t>
            </a:r>
            <a:r>
              <a:rPr lang="cs-CZ" sz="2400" dirty="0" err="1"/>
              <a:t>Butterfly</a:t>
            </a:r>
            <a:r>
              <a:rPr lang="cs-CZ" sz="2400" dirty="0" smtClean="0"/>
              <a:t>“) a „narativní identita“</a:t>
            </a:r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b="1" dirty="0" smtClean="0"/>
              <a:t>Ukázka </a:t>
            </a:r>
            <a:r>
              <a:rPr lang="cs-CZ" sz="2200" b="1" dirty="0"/>
              <a:t>1 - 39:10 až </a:t>
            </a:r>
            <a:r>
              <a:rPr lang="cs-CZ" sz="2200" b="1" dirty="0" smtClean="0"/>
              <a:t>40:07</a:t>
            </a:r>
            <a:endParaRPr lang="cs-CZ" sz="2200" dirty="0" smtClean="0"/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[později]„</a:t>
            </a:r>
            <a:r>
              <a:rPr lang="en-US" sz="2200" dirty="0" smtClean="0"/>
              <a:t>When I was a little girl, second</a:t>
            </a:r>
            <a:r>
              <a:rPr lang="cs-CZ" sz="2200" dirty="0" smtClean="0"/>
              <a:t>, </a:t>
            </a:r>
            <a:r>
              <a:rPr lang="en-US" sz="2200" dirty="0" smtClean="0"/>
              <a:t>grade, my teacher told me that</a:t>
            </a:r>
            <a:r>
              <a:rPr lang="cs-CZ" sz="2200" dirty="0" smtClean="0"/>
              <a:t> </a:t>
            </a:r>
            <a:r>
              <a:rPr lang="en-US" sz="2200" dirty="0" smtClean="0"/>
              <a:t>butterflies </a:t>
            </a:r>
            <a:r>
              <a:rPr lang="en-US" sz="2200" dirty="0"/>
              <a:t>don’t live a very </a:t>
            </a:r>
            <a:r>
              <a:rPr lang="en-US" sz="2200" dirty="0" smtClean="0"/>
              <a:t>long</a:t>
            </a:r>
            <a:r>
              <a:rPr lang="cs-CZ" sz="2200" dirty="0" smtClean="0"/>
              <a:t> </a:t>
            </a:r>
            <a:r>
              <a:rPr lang="en-US" sz="2200" dirty="0" smtClean="0"/>
              <a:t>time, they live like a month or</a:t>
            </a:r>
            <a:r>
              <a:rPr lang="cs-CZ" sz="2200" dirty="0" smtClean="0"/>
              <a:t> </a:t>
            </a:r>
            <a:r>
              <a:rPr lang="en-US" sz="2200" dirty="0" smtClean="0"/>
              <a:t>something - and I was so upset. And</a:t>
            </a:r>
            <a:r>
              <a:rPr lang="cs-CZ" sz="2200" dirty="0" smtClean="0"/>
              <a:t> </a:t>
            </a:r>
            <a:r>
              <a:rPr lang="en-US" sz="2200" dirty="0" smtClean="0"/>
              <a:t>I went home and I told my mother,</a:t>
            </a:r>
            <a:r>
              <a:rPr lang="cs-CZ" sz="2200" dirty="0" smtClean="0"/>
              <a:t> </a:t>
            </a:r>
            <a:r>
              <a:rPr lang="en-US" sz="2200" dirty="0" smtClean="0"/>
              <a:t>and she said, yeah but you know,</a:t>
            </a:r>
            <a:r>
              <a:rPr lang="cs-CZ" sz="2200" dirty="0" smtClean="0"/>
              <a:t> </a:t>
            </a:r>
            <a:r>
              <a:rPr lang="en-US" sz="2200" dirty="0" smtClean="0"/>
              <a:t>they have a nice life. They have </a:t>
            </a:r>
            <a:r>
              <a:rPr lang="en-US" sz="2200" dirty="0" err="1" smtClean="0"/>
              <a:t>areally</a:t>
            </a:r>
            <a:r>
              <a:rPr lang="en-US" sz="2200" dirty="0" smtClean="0"/>
              <a:t> beautiful life, so...it</a:t>
            </a:r>
            <a:r>
              <a:rPr lang="cs-CZ" sz="2200" dirty="0" smtClean="0"/>
              <a:t> </a:t>
            </a:r>
            <a:r>
              <a:rPr lang="en-US" sz="2200" dirty="0" smtClean="0"/>
              <a:t>makes me think about my mother’s</a:t>
            </a:r>
            <a:r>
              <a:rPr lang="cs-CZ" sz="2200" dirty="0" smtClean="0"/>
              <a:t> </a:t>
            </a:r>
            <a:r>
              <a:rPr lang="en-US" sz="2200" dirty="0" smtClean="0"/>
              <a:t>life </a:t>
            </a:r>
            <a:r>
              <a:rPr lang="en-US" sz="2200" dirty="0"/>
              <a:t>and my sister’s life. And </a:t>
            </a:r>
            <a:r>
              <a:rPr lang="en-US" sz="2200" dirty="0" smtClean="0"/>
              <a:t>to</a:t>
            </a:r>
            <a:r>
              <a:rPr lang="cs-CZ" sz="2200" dirty="0" smtClean="0"/>
              <a:t> </a:t>
            </a:r>
            <a:r>
              <a:rPr lang="en-US" sz="2200" dirty="0" smtClean="0"/>
              <a:t>a </a:t>
            </a:r>
            <a:r>
              <a:rPr lang="en-US" sz="2200" dirty="0"/>
              <a:t>certain extent my own</a:t>
            </a:r>
            <a:r>
              <a:rPr lang="en-US" sz="2200" dirty="0" smtClean="0"/>
              <a:t>.</a:t>
            </a:r>
            <a:r>
              <a:rPr lang="cs-CZ" sz="2200" dirty="0" smtClean="0"/>
              <a:t>“</a:t>
            </a:r>
            <a:endParaRPr lang="cs-CZ" sz="2000" dirty="0"/>
          </a:p>
          <a:p>
            <a:pPr marL="109728" indent="0">
              <a:buNone/>
            </a:pPr>
            <a:r>
              <a:rPr lang="cs-CZ" sz="2400" dirty="0" smtClean="0"/>
              <a:t>B) „I </a:t>
            </a:r>
            <a:r>
              <a:rPr lang="cs-CZ" sz="2400" dirty="0" err="1" smtClean="0"/>
              <a:t>am</a:t>
            </a:r>
            <a:r>
              <a:rPr lang="cs-CZ" sz="2400" dirty="0" smtClean="0"/>
              <a:t> </a:t>
            </a:r>
            <a:r>
              <a:rPr lang="cs-CZ" sz="2400" dirty="0" err="1" smtClean="0"/>
              <a:t>still</a:t>
            </a:r>
            <a:r>
              <a:rPr lang="cs-CZ" sz="2400" dirty="0" smtClean="0"/>
              <a:t> </a:t>
            </a:r>
            <a:r>
              <a:rPr lang="cs-CZ" sz="2400" dirty="0" err="1" smtClean="0"/>
              <a:t>alive</a:t>
            </a:r>
            <a:r>
              <a:rPr lang="cs-CZ" sz="2400" dirty="0" smtClean="0"/>
              <a:t>“ („</a:t>
            </a:r>
            <a:r>
              <a:rPr lang="cs-CZ" sz="2400" dirty="0" err="1" smtClean="0"/>
              <a:t>living</a:t>
            </a:r>
            <a:r>
              <a:rPr lang="cs-CZ" sz="2400" dirty="0" smtClean="0"/>
              <a:t> in </a:t>
            </a:r>
            <a:r>
              <a:rPr lang="cs-CZ" sz="2400" dirty="0" err="1" smtClean="0"/>
              <a:t>the</a:t>
            </a:r>
            <a:r>
              <a:rPr lang="cs-CZ" sz="2400" dirty="0" smtClean="0"/>
              <a:t> moment“, „</a:t>
            </a:r>
            <a:r>
              <a:rPr lang="cs-CZ" sz="2400" dirty="0" err="1" smtClean="0"/>
              <a:t>struggling</a:t>
            </a:r>
            <a:r>
              <a:rPr lang="cs-CZ" sz="2400" dirty="0"/>
              <a:t> </a:t>
            </a:r>
            <a:r>
              <a:rPr lang="cs-CZ" sz="2400" dirty="0" smtClean="0"/>
              <a:t>to </a:t>
            </a:r>
            <a:r>
              <a:rPr lang="cs-CZ" sz="2400" dirty="0" err="1" smtClean="0"/>
              <a:t>be</a:t>
            </a:r>
            <a:r>
              <a:rPr lang="cs-CZ" sz="2400" dirty="0" smtClean="0"/>
              <a:t> a part </a:t>
            </a:r>
            <a:r>
              <a:rPr lang="cs-CZ" sz="2400" dirty="0" err="1" smtClean="0"/>
              <a:t>of</a:t>
            </a:r>
            <a:r>
              <a:rPr lang="cs-CZ" sz="2400" dirty="0" smtClean="0"/>
              <a:t> </a:t>
            </a:r>
            <a:r>
              <a:rPr lang="cs-CZ" sz="2400" dirty="0" err="1" smtClean="0"/>
              <a:t>things</a:t>
            </a:r>
            <a:r>
              <a:rPr lang="cs-CZ" sz="2400" dirty="0" smtClean="0"/>
              <a:t>“), přednáška na konference Asociace pro Alzheimerovu chorobu</a:t>
            </a:r>
          </a:p>
          <a:p>
            <a:pPr marL="452628" lvl="0" indent="-342900"/>
            <a:r>
              <a:rPr lang="cs-CZ" sz="2200" b="1" dirty="0"/>
              <a:t>Ukázka </a:t>
            </a:r>
            <a:r>
              <a:rPr lang="cs-CZ" sz="2200" b="1" dirty="0" smtClean="0"/>
              <a:t>2 </a:t>
            </a:r>
            <a:r>
              <a:rPr lang="cs-CZ" sz="2200" b="1" dirty="0"/>
              <a:t>– 1:06:40 až </a:t>
            </a:r>
            <a:r>
              <a:rPr lang="cs-CZ" sz="2200" b="1" dirty="0" smtClean="0"/>
              <a:t>1:11:20</a:t>
            </a:r>
            <a:endParaRPr lang="cs-CZ" sz="2200" dirty="0" smtClean="0"/>
          </a:p>
        </p:txBody>
      </p:sp>
    </p:spTree>
    <p:extLst>
      <p:ext uri="{BB962C8B-B14F-4D97-AF65-F5344CB8AC3E}">
        <p14:creationId xmlns:p14="http://schemas.microsoft.com/office/powerpoint/2010/main" val="3873328540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Still</a:t>
            </a:r>
            <a:r>
              <a:rPr lang="cs-CZ" dirty="0" smtClean="0"/>
              <a:t> Alice (předloha Lisa </a:t>
            </a:r>
            <a:r>
              <a:rPr lang="cs-CZ" dirty="0" err="1" smtClean="0"/>
              <a:t>Genova</a:t>
            </a:r>
            <a:r>
              <a:rPr lang="cs-CZ" dirty="0" smtClean="0"/>
              <a:t>), 2014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marL="109728" indent="0">
              <a:buNone/>
            </a:pPr>
            <a:r>
              <a:rPr lang="cs-CZ" sz="2800" dirty="0" smtClean="0"/>
              <a:t>1:06:40 – 1:10:10</a:t>
            </a:r>
          </a:p>
          <a:p>
            <a:pPr marL="109728" indent="0">
              <a:buNone/>
            </a:pPr>
            <a:r>
              <a:rPr lang="cs-CZ" sz="2800" dirty="0" smtClean="0"/>
              <a:t>“</a:t>
            </a:r>
            <a:r>
              <a:rPr lang="cs-CZ" sz="2800" dirty="0"/>
              <a:t>I </a:t>
            </a:r>
            <a:r>
              <a:rPr lang="cs-CZ" sz="2800" dirty="0" err="1"/>
              <a:t>am</a:t>
            </a:r>
            <a:r>
              <a:rPr lang="cs-CZ" sz="2800" dirty="0"/>
              <a:t> a person </a:t>
            </a:r>
            <a:r>
              <a:rPr lang="cs-CZ" sz="2800" dirty="0" err="1"/>
              <a:t>living</a:t>
            </a:r>
            <a:r>
              <a:rPr lang="cs-CZ" sz="2800" dirty="0"/>
              <a:t> </a:t>
            </a:r>
            <a:r>
              <a:rPr lang="cs-CZ" sz="2800" dirty="0" err="1"/>
              <a:t>with</a:t>
            </a:r>
            <a:r>
              <a:rPr lang="cs-CZ" sz="2800" dirty="0"/>
              <a:t> early </a:t>
            </a:r>
            <a:r>
              <a:rPr lang="cs-CZ" sz="2800" dirty="0" err="1"/>
              <a:t>onset</a:t>
            </a:r>
            <a:r>
              <a:rPr lang="cs-CZ" sz="2800" dirty="0"/>
              <a:t> </a:t>
            </a:r>
            <a:r>
              <a:rPr lang="cs-CZ" sz="2800" dirty="0" err="1"/>
              <a:t>Alzheimer’s</a:t>
            </a:r>
            <a:r>
              <a:rPr lang="cs-CZ" sz="2800" dirty="0"/>
              <a:t>, and as </a:t>
            </a:r>
            <a:r>
              <a:rPr lang="cs-CZ" sz="2800" dirty="0" err="1"/>
              <a:t>that</a:t>
            </a:r>
            <a:r>
              <a:rPr lang="cs-CZ" sz="2800" dirty="0"/>
              <a:t> person, I </a:t>
            </a:r>
            <a:r>
              <a:rPr lang="cs-CZ" sz="2800" dirty="0" err="1"/>
              <a:t>find</a:t>
            </a:r>
            <a:r>
              <a:rPr lang="cs-CZ" sz="2800" dirty="0"/>
              <a:t> </a:t>
            </a:r>
            <a:r>
              <a:rPr lang="cs-CZ" sz="2800" dirty="0" err="1"/>
              <a:t>myself</a:t>
            </a:r>
            <a:r>
              <a:rPr lang="cs-CZ" sz="2800" dirty="0"/>
              <a:t> </a:t>
            </a:r>
            <a:r>
              <a:rPr lang="cs-CZ" sz="2800" dirty="0" err="1"/>
              <a:t>learning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art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every</a:t>
            </a:r>
            <a:r>
              <a:rPr lang="cs-CZ" sz="2800" dirty="0"/>
              <a:t> </a:t>
            </a:r>
            <a:r>
              <a:rPr lang="cs-CZ" sz="2800" dirty="0" err="1"/>
              <a:t>day</a:t>
            </a:r>
            <a:r>
              <a:rPr lang="cs-CZ" sz="2800" dirty="0"/>
              <a:t>. </a:t>
            </a:r>
            <a:r>
              <a:rPr lang="cs-CZ" sz="2800" dirty="0" err="1"/>
              <a:t>Losing</a:t>
            </a:r>
            <a:r>
              <a:rPr lang="cs-CZ" sz="2800" dirty="0"/>
              <a:t> my </a:t>
            </a:r>
            <a:r>
              <a:rPr lang="cs-CZ" sz="2800" dirty="0" err="1"/>
              <a:t>bearings</a:t>
            </a:r>
            <a:r>
              <a:rPr lang="cs-CZ" sz="2800" dirty="0"/>
              <a:t>,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objects</a:t>
            </a:r>
            <a:r>
              <a:rPr lang="cs-CZ" sz="2800" dirty="0"/>
              <a:t>,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sleep</a:t>
            </a:r>
            <a:r>
              <a:rPr lang="cs-CZ" sz="2800" dirty="0"/>
              <a:t>, but </a:t>
            </a:r>
            <a:r>
              <a:rPr lang="cs-CZ" sz="2800" dirty="0" err="1"/>
              <a:t>mostly</a:t>
            </a:r>
            <a:r>
              <a:rPr lang="cs-CZ" sz="2800" dirty="0"/>
              <a:t> </a:t>
            </a:r>
            <a:r>
              <a:rPr lang="cs-CZ" sz="2800" dirty="0" err="1"/>
              <a:t>losing</a:t>
            </a:r>
            <a:r>
              <a:rPr lang="cs-CZ" sz="2800" dirty="0"/>
              <a:t> </a:t>
            </a:r>
            <a:r>
              <a:rPr lang="cs-CZ" sz="2800" dirty="0" err="1"/>
              <a:t>memories</a:t>
            </a:r>
            <a:r>
              <a:rPr lang="cs-CZ" sz="2800" dirty="0"/>
              <a:t>... </a:t>
            </a:r>
            <a:r>
              <a:rPr lang="cs-CZ" sz="2800" dirty="0" err="1"/>
              <a:t>Who</a:t>
            </a:r>
            <a:r>
              <a:rPr lang="cs-CZ" sz="2800" dirty="0"/>
              <a:t> </a:t>
            </a:r>
            <a:r>
              <a:rPr lang="cs-CZ" sz="2800" dirty="0" err="1"/>
              <a:t>can</a:t>
            </a:r>
            <a:r>
              <a:rPr lang="cs-CZ" sz="2800" dirty="0"/>
              <a:t> </a:t>
            </a:r>
            <a:r>
              <a:rPr lang="cs-CZ" sz="2800" dirty="0" err="1"/>
              <a:t>take</a:t>
            </a:r>
            <a:r>
              <a:rPr lang="cs-CZ" sz="2800" dirty="0"/>
              <a:t> </a:t>
            </a:r>
            <a:r>
              <a:rPr lang="cs-CZ" sz="2800" dirty="0" err="1"/>
              <a:t>us</a:t>
            </a:r>
            <a:r>
              <a:rPr lang="cs-CZ" sz="2800" dirty="0"/>
              <a:t> </a:t>
            </a:r>
            <a:r>
              <a:rPr lang="cs-CZ" sz="2800" dirty="0" err="1"/>
              <a:t>seriously</a:t>
            </a:r>
            <a:r>
              <a:rPr lang="cs-CZ" sz="2800" dirty="0"/>
              <a:t> </a:t>
            </a:r>
            <a:r>
              <a:rPr lang="cs-CZ" sz="2800" dirty="0" err="1"/>
              <a:t>when</a:t>
            </a:r>
            <a:r>
              <a:rPr lang="cs-CZ" sz="2800" dirty="0"/>
              <a:t> </a:t>
            </a:r>
            <a:r>
              <a:rPr lang="cs-CZ" sz="2800" dirty="0" err="1"/>
              <a:t>we</a:t>
            </a:r>
            <a:r>
              <a:rPr lang="cs-CZ" sz="2800" dirty="0"/>
              <a:t> are so far </a:t>
            </a:r>
            <a:r>
              <a:rPr lang="cs-CZ" sz="2800" dirty="0" err="1"/>
              <a:t>from</a:t>
            </a:r>
            <a:r>
              <a:rPr lang="cs-CZ" sz="2800" dirty="0"/>
              <a:t> </a:t>
            </a:r>
            <a:r>
              <a:rPr lang="cs-CZ" sz="2800" dirty="0" err="1"/>
              <a:t>what</a:t>
            </a:r>
            <a:r>
              <a:rPr lang="cs-CZ" sz="2800" dirty="0"/>
              <a:t> </a:t>
            </a:r>
            <a:r>
              <a:rPr lang="cs-CZ" sz="2800" dirty="0" err="1"/>
              <a:t>we</a:t>
            </a:r>
            <a:r>
              <a:rPr lang="cs-CZ" sz="2800" dirty="0"/>
              <a:t> </a:t>
            </a:r>
            <a:r>
              <a:rPr lang="cs-CZ" sz="2800" dirty="0" err="1"/>
              <a:t>once</a:t>
            </a:r>
            <a:r>
              <a:rPr lang="cs-CZ" sz="2800" dirty="0"/>
              <a:t> </a:t>
            </a:r>
            <a:r>
              <a:rPr lang="cs-CZ" sz="2800" dirty="0" err="1"/>
              <a:t>were</a:t>
            </a:r>
            <a:r>
              <a:rPr lang="cs-CZ" sz="2800" dirty="0"/>
              <a:t>?… </a:t>
            </a:r>
          </a:p>
          <a:p>
            <a:pPr marL="109728" indent="0">
              <a:buNone/>
            </a:pPr>
            <a:r>
              <a:rPr lang="cs-CZ" sz="2800" dirty="0"/>
              <a:t>but </a:t>
            </a:r>
            <a:r>
              <a:rPr lang="cs-CZ" sz="2800" dirty="0" err="1"/>
              <a:t>this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not </a:t>
            </a:r>
            <a:r>
              <a:rPr lang="cs-CZ" sz="2800" dirty="0" err="1"/>
              <a:t>who</a:t>
            </a:r>
            <a:r>
              <a:rPr lang="cs-CZ" sz="2800" dirty="0"/>
              <a:t> </a:t>
            </a:r>
            <a:r>
              <a:rPr lang="cs-CZ" sz="2800" dirty="0" err="1"/>
              <a:t>we</a:t>
            </a:r>
            <a:r>
              <a:rPr lang="cs-CZ" sz="2800" dirty="0"/>
              <a:t> are, </a:t>
            </a:r>
            <a:r>
              <a:rPr lang="cs-CZ" sz="2800" dirty="0" err="1"/>
              <a:t>this</a:t>
            </a:r>
            <a:r>
              <a:rPr lang="cs-CZ" sz="2800" dirty="0"/>
              <a:t> </a:t>
            </a:r>
            <a:r>
              <a:rPr lang="cs-CZ" sz="2800" dirty="0" err="1"/>
              <a:t>is</a:t>
            </a:r>
            <a:r>
              <a:rPr lang="cs-CZ" sz="2800" dirty="0"/>
              <a:t> </a:t>
            </a:r>
            <a:r>
              <a:rPr lang="cs-CZ" sz="2800" dirty="0" err="1"/>
              <a:t>our</a:t>
            </a:r>
            <a:r>
              <a:rPr lang="cs-CZ" sz="2800" dirty="0"/>
              <a:t> </a:t>
            </a:r>
            <a:r>
              <a:rPr lang="cs-CZ" sz="2800" dirty="0" err="1"/>
              <a:t>disease</a:t>
            </a:r>
            <a:r>
              <a:rPr lang="cs-CZ" sz="2800" dirty="0"/>
              <a:t>, and </a:t>
            </a:r>
            <a:r>
              <a:rPr lang="cs-CZ" sz="2800" dirty="0" err="1"/>
              <a:t>like</a:t>
            </a:r>
            <a:r>
              <a:rPr lang="cs-CZ" sz="2800" dirty="0"/>
              <a:t> </a:t>
            </a:r>
            <a:r>
              <a:rPr lang="cs-CZ" sz="2800" dirty="0" err="1"/>
              <a:t>any</a:t>
            </a:r>
            <a:r>
              <a:rPr lang="cs-CZ" sz="2800" dirty="0"/>
              <a:t> </a:t>
            </a:r>
            <a:r>
              <a:rPr lang="cs-CZ" sz="2800" dirty="0" err="1"/>
              <a:t>disease</a:t>
            </a:r>
            <a:r>
              <a:rPr lang="cs-CZ" sz="2800" dirty="0"/>
              <a:t>, </a:t>
            </a:r>
            <a:r>
              <a:rPr lang="cs-CZ" sz="2800" dirty="0" err="1"/>
              <a:t>it</a:t>
            </a:r>
            <a:r>
              <a:rPr lang="cs-CZ" sz="2800" dirty="0"/>
              <a:t> has a cause, </a:t>
            </a:r>
            <a:r>
              <a:rPr lang="cs-CZ" sz="2800" dirty="0" err="1"/>
              <a:t>it</a:t>
            </a:r>
            <a:r>
              <a:rPr lang="cs-CZ" sz="2800" dirty="0"/>
              <a:t> has a </a:t>
            </a:r>
            <a:r>
              <a:rPr lang="cs-CZ" sz="2800" dirty="0" err="1"/>
              <a:t>progression</a:t>
            </a:r>
            <a:r>
              <a:rPr lang="cs-CZ" sz="2800" dirty="0"/>
              <a:t>, and </a:t>
            </a:r>
            <a:r>
              <a:rPr lang="cs-CZ" sz="2800" dirty="0" err="1"/>
              <a:t>it</a:t>
            </a:r>
            <a:r>
              <a:rPr lang="cs-CZ" sz="2800" dirty="0"/>
              <a:t> </a:t>
            </a:r>
            <a:r>
              <a:rPr lang="cs-CZ" sz="2800" dirty="0" err="1"/>
              <a:t>could</a:t>
            </a:r>
            <a:r>
              <a:rPr lang="cs-CZ" sz="2800" dirty="0"/>
              <a:t> </a:t>
            </a:r>
            <a:r>
              <a:rPr lang="cs-CZ" sz="2800" dirty="0" err="1"/>
              <a:t>have</a:t>
            </a:r>
            <a:r>
              <a:rPr lang="cs-CZ" sz="2800" dirty="0"/>
              <a:t> a </a:t>
            </a:r>
            <a:r>
              <a:rPr lang="cs-CZ" sz="2800" dirty="0" err="1"/>
              <a:t>cure</a:t>
            </a:r>
            <a:r>
              <a:rPr lang="cs-CZ" sz="2800" dirty="0"/>
              <a:t>… but </a:t>
            </a:r>
            <a:r>
              <a:rPr lang="cs-CZ" sz="2800" dirty="0" err="1"/>
              <a:t>for</a:t>
            </a:r>
            <a:r>
              <a:rPr lang="cs-CZ" sz="2800" dirty="0"/>
              <a:t> </a:t>
            </a:r>
            <a:r>
              <a:rPr lang="cs-CZ" sz="2800" dirty="0" err="1"/>
              <a:t>the</a:t>
            </a:r>
            <a:r>
              <a:rPr lang="cs-CZ" sz="2800" dirty="0"/>
              <a:t> </a:t>
            </a:r>
            <a:r>
              <a:rPr lang="cs-CZ" sz="2800" dirty="0" err="1"/>
              <a:t>time</a:t>
            </a:r>
            <a:r>
              <a:rPr lang="cs-CZ" sz="2800" dirty="0"/>
              <a:t> </a:t>
            </a:r>
            <a:r>
              <a:rPr lang="cs-CZ" sz="2800" dirty="0" err="1"/>
              <a:t>being</a:t>
            </a:r>
            <a:r>
              <a:rPr lang="cs-CZ" sz="2800" dirty="0"/>
              <a:t>, I </a:t>
            </a:r>
            <a:r>
              <a:rPr lang="cs-CZ" sz="2800" dirty="0" err="1"/>
              <a:t>am</a:t>
            </a:r>
            <a:r>
              <a:rPr lang="cs-CZ" sz="2800" dirty="0"/>
              <a:t> </a:t>
            </a:r>
            <a:r>
              <a:rPr lang="cs-CZ" sz="2800" dirty="0" err="1"/>
              <a:t>still</a:t>
            </a:r>
            <a:r>
              <a:rPr lang="cs-CZ" sz="2800" dirty="0"/>
              <a:t> </a:t>
            </a:r>
            <a:r>
              <a:rPr lang="cs-CZ" sz="2800" dirty="0" err="1"/>
              <a:t>alive</a:t>
            </a:r>
            <a:r>
              <a:rPr lang="cs-CZ" sz="2800" dirty="0"/>
              <a:t>, … I </a:t>
            </a:r>
            <a:r>
              <a:rPr lang="cs-CZ" sz="2800" dirty="0" err="1"/>
              <a:t>am</a:t>
            </a:r>
            <a:r>
              <a:rPr lang="cs-CZ" sz="2800" dirty="0"/>
              <a:t> not </a:t>
            </a:r>
            <a:r>
              <a:rPr lang="cs-CZ" sz="2800" dirty="0" err="1"/>
              <a:t>suffering</a:t>
            </a:r>
            <a:r>
              <a:rPr lang="cs-CZ" sz="2800" dirty="0"/>
              <a:t>, I </a:t>
            </a:r>
            <a:r>
              <a:rPr lang="cs-CZ" sz="2800" dirty="0" err="1"/>
              <a:t>am</a:t>
            </a:r>
            <a:r>
              <a:rPr lang="cs-CZ" sz="2800" dirty="0"/>
              <a:t> </a:t>
            </a:r>
            <a:r>
              <a:rPr lang="cs-CZ" sz="2800" dirty="0" err="1"/>
              <a:t>struggling</a:t>
            </a:r>
            <a:r>
              <a:rPr lang="cs-CZ" sz="2800" dirty="0"/>
              <a:t> to </a:t>
            </a:r>
            <a:r>
              <a:rPr lang="cs-CZ" sz="2800" dirty="0" err="1"/>
              <a:t>be</a:t>
            </a:r>
            <a:r>
              <a:rPr lang="cs-CZ" sz="2800" dirty="0"/>
              <a:t> a part </a:t>
            </a:r>
            <a:r>
              <a:rPr lang="cs-CZ" sz="2800" dirty="0" err="1"/>
              <a:t>of</a:t>
            </a:r>
            <a:r>
              <a:rPr lang="cs-CZ" sz="2800" dirty="0"/>
              <a:t> </a:t>
            </a:r>
            <a:r>
              <a:rPr lang="cs-CZ" sz="2800" dirty="0" err="1"/>
              <a:t>things</a:t>
            </a:r>
            <a:r>
              <a:rPr lang="cs-CZ" sz="2800" dirty="0"/>
              <a:t>, to </a:t>
            </a:r>
            <a:r>
              <a:rPr lang="cs-CZ" sz="2800" dirty="0" err="1"/>
              <a:t>stay</a:t>
            </a:r>
            <a:r>
              <a:rPr lang="cs-CZ" sz="2800" dirty="0"/>
              <a:t> </a:t>
            </a:r>
            <a:r>
              <a:rPr lang="cs-CZ" sz="2800" dirty="0" err="1"/>
              <a:t>connected</a:t>
            </a:r>
            <a:r>
              <a:rPr lang="cs-CZ" sz="2800" dirty="0"/>
              <a:t> to </a:t>
            </a:r>
            <a:r>
              <a:rPr lang="cs-CZ" sz="2800" dirty="0" err="1" smtClean="0"/>
              <a:t>who</a:t>
            </a:r>
            <a:r>
              <a:rPr lang="cs-CZ" sz="2800" dirty="0" smtClean="0"/>
              <a:t> </a:t>
            </a:r>
            <a:r>
              <a:rPr lang="cs-CZ" sz="2800" dirty="0"/>
              <a:t>I </a:t>
            </a:r>
            <a:r>
              <a:rPr lang="cs-CZ" sz="2800" dirty="0" err="1"/>
              <a:t>once</a:t>
            </a:r>
            <a:r>
              <a:rPr lang="cs-CZ" sz="2800" dirty="0"/>
              <a:t> </a:t>
            </a:r>
            <a:r>
              <a:rPr lang="cs-CZ" sz="2800" dirty="0" err="1"/>
              <a:t>was</a:t>
            </a:r>
            <a:r>
              <a:rPr lang="cs-CZ" sz="2800" dirty="0" smtClean="0"/>
              <a:t>”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853808659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 smtClean="0"/>
              <a:t>Still</a:t>
            </a:r>
            <a:r>
              <a:rPr lang="cs-CZ" dirty="0" smtClean="0"/>
              <a:t> Alice (předloha Lisa </a:t>
            </a:r>
            <a:r>
              <a:rPr lang="cs-CZ" dirty="0" err="1" smtClean="0"/>
              <a:t>Genova</a:t>
            </a:r>
            <a:r>
              <a:rPr lang="cs-CZ" dirty="0" smtClean="0"/>
              <a:t>), 2014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400" dirty="0" smtClean="0"/>
              <a:t>Reakce na nemoc a s ní související proměnu sebe</a:t>
            </a:r>
          </a:p>
          <a:p>
            <a:pPr marL="109728" indent="0">
              <a:buNone/>
            </a:pPr>
            <a:r>
              <a:rPr lang="cs-CZ" sz="2400" dirty="0"/>
              <a:t>C</a:t>
            </a:r>
            <a:r>
              <a:rPr lang="cs-CZ" sz="2400" dirty="0" smtClean="0"/>
              <a:t>) Reakce Okolí </a:t>
            </a:r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Manžel John přijme nabídku nové práce a přestěhování i proti vůli Alice („</a:t>
            </a:r>
            <a:r>
              <a:rPr lang="en-US" sz="2200" dirty="0"/>
              <a:t>Guys, this is difficult for all </a:t>
            </a:r>
            <a:r>
              <a:rPr lang="en-US" sz="2200" dirty="0" smtClean="0"/>
              <a:t>of</a:t>
            </a:r>
            <a:r>
              <a:rPr lang="cs-CZ" sz="2200" dirty="0" smtClean="0"/>
              <a:t> </a:t>
            </a:r>
            <a:r>
              <a:rPr lang="en-US" sz="2200" dirty="0" smtClean="0"/>
              <a:t>us</a:t>
            </a:r>
            <a:r>
              <a:rPr lang="en-US" sz="2200" dirty="0"/>
              <a:t>. But what we have to </a:t>
            </a:r>
            <a:r>
              <a:rPr lang="en-US" sz="2200" dirty="0" smtClean="0"/>
              <a:t>remember</a:t>
            </a:r>
            <a:r>
              <a:rPr lang="cs-CZ" sz="2200" dirty="0" smtClean="0"/>
              <a:t> </a:t>
            </a:r>
            <a:r>
              <a:rPr lang="en-US" sz="2200" dirty="0" smtClean="0"/>
              <a:t>is </a:t>
            </a:r>
            <a:r>
              <a:rPr lang="en-US" sz="2200" dirty="0"/>
              <a:t>who Alice was. She would </a:t>
            </a:r>
            <a:r>
              <a:rPr lang="en-US" sz="2200" dirty="0" smtClean="0"/>
              <a:t>not</a:t>
            </a:r>
            <a:r>
              <a:rPr lang="cs-CZ" sz="2200" dirty="0" smtClean="0"/>
              <a:t> </a:t>
            </a:r>
            <a:r>
              <a:rPr lang="cs-CZ" sz="2200" dirty="0" err="1" smtClean="0"/>
              <a:t>want</a:t>
            </a:r>
            <a:r>
              <a:rPr lang="cs-CZ" sz="2200" dirty="0" smtClean="0"/>
              <a:t> to </a:t>
            </a:r>
            <a:r>
              <a:rPr lang="cs-CZ" sz="2200" dirty="0" err="1" smtClean="0"/>
              <a:t>be</a:t>
            </a:r>
            <a:r>
              <a:rPr lang="cs-CZ" sz="2200" dirty="0" smtClean="0"/>
              <a:t> a </a:t>
            </a:r>
            <a:r>
              <a:rPr lang="cs-CZ" sz="2200" dirty="0" err="1" smtClean="0"/>
              <a:t>burden</a:t>
            </a:r>
            <a:r>
              <a:rPr lang="cs-CZ" sz="2200" dirty="0" smtClean="0"/>
              <a:t>“)</a:t>
            </a:r>
          </a:p>
          <a:p>
            <a:pPr marL="745236" lvl="1" indent="-342900">
              <a:buFont typeface="Courier New" panose="02070309020205020404" pitchFamily="49" charset="0"/>
              <a:buChar char="o"/>
            </a:pPr>
            <a:r>
              <a:rPr lang="cs-CZ" sz="2200" dirty="0" smtClean="0"/>
              <a:t>Odlišné reakce dětí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1079109053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Problém osobní identity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>
          <a:xfrm>
            <a:off x="1097280" y="1845734"/>
            <a:ext cx="10058400" cy="4023360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cs-CZ" sz="2400" u="sng" dirty="0" smtClean="0"/>
              <a:t>Identita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numerická identita napříč časem (</a:t>
            </a:r>
            <a:r>
              <a:rPr lang="cs-CZ" sz="2400" dirty="0" err="1" smtClean="0"/>
              <a:t>reidentifikace</a:t>
            </a:r>
            <a:r>
              <a:rPr lang="cs-CZ" sz="2400" dirty="0" smtClean="0"/>
              <a:t>)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Kontinuita tělesné existence není tématem</a:t>
            </a:r>
          </a:p>
          <a:p>
            <a:pPr lvl="1">
              <a:buFont typeface="Courier New" panose="02070309020205020404" pitchFamily="49" charset="0"/>
              <a:buChar char="o"/>
            </a:pPr>
            <a:r>
              <a:rPr lang="cs-CZ" sz="2200" dirty="0" smtClean="0"/>
              <a:t>Psychická kontinuita je porušena</a:t>
            </a:r>
          </a:p>
          <a:p>
            <a:pPr>
              <a:buFont typeface="Courier New" panose="02070309020205020404" pitchFamily="49" charset="0"/>
              <a:buChar char="o"/>
            </a:pPr>
            <a:r>
              <a:rPr lang="cs-CZ" sz="2400" dirty="0" smtClean="0"/>
              <a:t>Jednota jako výraz sebe-utváření (praktická identita, životní jednota)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schopnost oddělit „sebe“ a nemoc („</a:t>
            </a:r>
            <a:r>
              <a:rPr lang="cs-CZ" sz="2000" dirty="0" err="1" smtClean="0"/>
              <a:t>this</a:t>
            </a:r>
            <a:r>
              <a:rPr lang="cs-CZ" sz="2000" dirty="0" smtClean="0"/>
              <a:t> </a:t>
            </a:r>
            <a:r>
              <a:rPr lang="cs-CZ" sz="2000" dirty="0" err="1"/>
              <a:t>is</a:t>
            </a:r>
            <a:r>
              <a:rPr lang="cs-CZ" sz="2000" dirty="0"/>
              <a:t> not </a:t>
            </a:r>
            <a:r>
              <a:rPr lang="cs-CZ" sz="2000" dirty="0" err="1"/>
              <a:t>who</a:t>
            </a:r>
            <a:r>
              <a:rPr lang="cs-CZ" sz="2000" dirty="0"/>
              <a:t> </a:t>
            </a:r>
            <a:r>
              <a:rPr lang="cs-CZ" sz="2000" dirty="0" err="1"/>
              <a:t>we</a:t>
            </a:r>
            <a:r>
              <a:rPr lang="cs-CZ" sz="2000" dirty="0"/>
              <a:t> are, </a:t>
            </a:r>
            <a:r>
              <a:rPr lang="cs-CZ" sz="2000" dirty="0" err="1"/>
              <a:t>this</a:t>
            </a:r>
            <a:r>
              <a:rPr lang="cs-CZ" sz="2000" dirty="0"/>
              <a:t> </a:t>
            </a:r>
            <a:r>
              <a:rPr lang="cs-CZ" sz="2000" dirty="0" err="1"/>
              <a:t>is</a:t>
            </a:r>
            <a:r>
              <a:rPr lang="cs-CZ" sz="2000" dirty="0"/>
              <a:t> </a:t>
            </a:r>
            <a:r>
              <a:rPr lang="cs-CZ" sz="2000" dirty="0" err="1"/>
              <a:t>our</a:t>
            </a:r>
            <a:r>
              <a:rPr lang="cs-CZ" sz="2000" dirty="0"/>
              <a:t> </a:t>
            </a:r>
            <a:r>
              <a:rPr lang="cs-CZ" sz="2000" dirty="0" err="1" smtClean="0"/>
              <a:t>disease</a:t>
            </a:r>
            <a:r>
              <a:rPr lang="cs-CZ" sz="2000" dirty="0" smtClean="0"/>
              <a:t>“</a:t>
            </a:r>
            <a:r>
              <a:rPr lang="cs-CZ" sz="22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„kým jsem“ je věcí míry (</a:t>
            </a:r>
            <a:r>
              <a:rPr lang="en-US" sz="2200" dirty="0"/>
              <a:t>we are so far from what we once </a:t>
            </a:r>
            <a:r>
              <a:rPr lang="en-US" sz="2200" dirty="0" smtClean="0"/>
              <a:t>were</a:t>
            </a:r>
            <a:r>
              <a:rPr lang="cs-CZ" sz="2200" dirty="0" smtClean="0"/>
              <a:t>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Sebe-chápání, sebe-výklad jako nepostradatelná součást identity (výklad identity z pozice osoby, jíž je identita přisuzována)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63237499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Základní pojmy: numerická a kvalitativní identita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cs-CZ" sz="2400" dirty="0" smtClean="0"/>
              <a:t>„</a:t>
            </a:r>
            <a:r>
              <a:rPr lang="cs-CZ" sz="2400" dirty="0"/>
              <a:t>jedny věci </a:t>
            </a:r>
            <a:r>
              <a:rPr lang="cs-CZ" sz="2400" dirty="0" err="1"/>
              <a:t>slovou</a:t>
            </a:r>
            <a:r>
              <a:rPr lang="cs-CZ" sz="2400" dirty="0"/>
              <a:t> </a:t>
            </a:r>
            <a:r>
              <a:rPr lang="cs-CZ" sz="2400" dirty="0" err="1"/>
              <a:t>jednem</a:t>
            </a:r>
            <a:r>
              <a:rPr lang="cs-CZ" sz="2400" dirty="0"/>
              <a:t> co do počtu, druhé co do druhu, rodu a </a:t>
            </a:r>
            <a:r>
              <a:rPr lang="cs-CZ" sz="2400" dirty="0" smtClean="0"/>
              <a:t>obdoby.“ (</a:t>
            </a:r>
            <a:r>
              <a:rPr lang="cs-CZ" sz="2400" dirty="0" err="1"/>
              <a:t>Aristotelés</a:t>
            </a:r>
            <a:r>
              <a:rPr lang="cs-CZ" sz="2400" dirty="0"/>
              <a:t>, </a:t>
            </a:r>
            <a:r>
              <a:rPr lang="cs-CZ" sz="2400" i="1" dirty="0"/>
              <a:t>Metafyzika, </a:t>
            </a:r>
            <a:r>
              <a:rPr lang="cs-CZ" sz="2400" dirty="0" smtClean="0"/>
              <a:t>V/6, „</a:t>
            </a:r>
            <a:r>
              <a:rPr lang="cs-CZ" sz="2400" dirty="0"/>
              <a:t>Jedno</a:t>
            </a:r>
            <a:r>
              <a:rPr lang="cs-CZ" sz="2400" dirty="0" smtClean="0"/>
              <a:t>“).</a:t>
            </a:r>
          </a:p>
          <a:p>
            <a:r>
              <a:rPr lang="cs-CZ" sz="2400" b="1" dirty="0"/>
              <a:t>Numerická </a:t>
            </a:r>
            <a:r>
              <a:rPr lang="cs-CZ" sz="2400" b="1" dirty="0" smtClean="0"/>
              <a:t>identita</a:t>
            </a:r>
            <a:r>
              <a:rPr lang="cs-CZ" sz="2400" dirty="0" smtClean="0"/>
              <a:t>: totožnost </a:t>
            </a:r>
            <a:r>
              <a:rPr lang="cs-CZ" sz="2400" dirty="0"/>
              <a:t>věci (osoby, události) se sebou </a:t>
            </a:r>
            <a:r>
              <a:rPr lang="cs-CZ" sz="2400" dirty="0" smtClean="0"/>
              <a:t>samou.</a:t>
            </a:r>
          </a:p>
          <a:p>
            <a:r>
              <a:rPr lang="cs-CZ" sz="2400" b="1" dirty="0" smtClean="0"/>
              <a:t>Kvalitativní identita</a:t>
            </a:r>
            <a:r>
              <a:rPr lang="cs-CZ" sz="2400" dirty="0" smtClean="0"/>
              <a:t>: dvě </a:t>
            </a:r>
            <a:r>
              <a:rPr lang="cs-CZ" sz="2400" dirty="0"/>
              <a:t>či více (numericky) odlišných věcí </a:t>
            </a:r>
            <a:r>
              <a:rPr lang="cs-CZ" sz="2400" dirty="0" smtClean="0"/>
              <a:t>se shodují </a:t>
            </a:r>
            <a:r>
              <a:rPr lang="cs-CZ" sz="2400" dirty="0"/>
              <a:t>v některé (některých) ze svých vlastností.</a:t>
            </a:r>
            <a:endParaRPr lang="en-US" sz="2400" dirty="0"/>
          </a:p>
          <a:p>
            <a:r>
              <a:rPr lang="cs-CZ" sz="2400" dirty="0" smtClean="0"/>
              <a:t>Identita v silnějším smyslu: numerická identita (</a:t>
            </a:r>
            <a:r>
              <a:rPr lang="cs-CZ" sz="2400" dirty="0" err="1" smtClean="0"/>
              <a:t>Aristotelés</a:t>
            </a:r>
            <a:r>
              <a:rPr lang="cs-CZ" sz="2400" dirty="0" smtClean="0"/>
              <a:t>, </a:t>
            </a:r>
            <a:r>
              <a:rPr lang="cs-CZ" sz="2400" i="1" dirty="0" smtClean="0"/>
              <a:t>Metafyzika</a:t>
            </a:r>
            <a:r>
              <a:rPr lang="cs-CZ" sz="2400" dirty="0" smtClean="0"/>
              <a:t> </a:t>
            </a:r>
            <a:r>
              <a:rPr lang="cs-CZ" sz="2400" dirty="0"/>
              <a:t>1016b35: „Co je totiž </a:t>
            </a:r>
            <a:r>
              <a:rPr lang="cs-CZ" sz="2400" dirty="0" err="1"/>
              <a:t>jednem</a:t>
            </a:r>
            <a:r>
              <a:rPr lang="cs-CZ" sz="2400" dirty="0"/>
              <a:t> co do počtu, je jím také co do druhu, ale ne všechno, co je </a:t>
            </a:r>
            <a:r>
              <a:rPr lang="cs-CZ" sz="2400" dirty="0" err="1"/>
              <a:t>jednem</a:t>
            </a:r>
            <a:r>
              <a:rPr lang="cs-CZ" sz="2400" dirty="0"/>
              <a:t> co do druhu, je také co do počtu“ (př. Kříž</a:t>
            </a:r>
            <a:r>
              <a:rPr lang="cs-CZ" sz="2400" dirty="0" smtClean="0"/>
              <a:t>)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5651029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Locke: formulace problému (numerická identita v čase)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„</a:t>
            </a:r>
            <a:r>
              <a:rPr lang="cs-CZ" sz="2400" dirty="0"/>
              <a:t>Jinou příležitostí, které se mysl často při srovnávání chápe, je sama jsoucnost věcí; když uvažujeme o </a:t>
            </a:r>
            <a:r>
              <a:rPr lang="cs-CZ" sz="2400" i="1" dirty="0"/>
              <a:t>nějaké věci jako o existující v nějakém určeném čase a místě</a:t>
            </a:r>
            <a:r>
              <a:rPr lang="cs-CZ" sz="2400" dirty="0"/>
              <a:t>, srovnáváme ji </a:t>
            </a:r>
            <a:r>
              <a:rPr lang="cs-CZ" sz="2400" i="1" dirty="0"/>
              <a:t>s ní samou, jak existuje v jiném čase</a:t>
            </a:r>
            <a:r>
              <a:rPr lang="cs-CZ" sz="2400" dirty="0"/>
              <a:t>, a podle toho pak tvoříme ideje </a:t>
            </a:r>
            <a:r>
              <a:rPr lang="cs-CZ" sz="2400" i="1" dirty="0"/>
              <a:t>identity</a:t>
            </a:r>
            <a:r>
              <a:rPr lang="cs-CZ" sz="2400" dirty="0"/>
              <a:t> a </a:t>
            </a:r>
            <a:r>
              <a:rPr lang="cs-CZ" sz="2400" i="1" dirty="0"/>
              <a:t>různosti</a:t>
            </a:r>
            <a:r>
              <a:rPr lang="cs-CZ" sz="2400" dirty="0"/>
              <a:t>.“ </a:t>
            </a:r>
            <a:r>
              <a:rPr lang="cs-CZ" sz="2400" dirty="0" smtClean="0"/>
              <a:t>(J. Locke, Esej o lidském chápání, </a:t>
            </a:r>
            <a:r>
              <a:rPr lang="cs-CZ" sz="2400" dirty="0"/>
              <a:t>II/XXVII, §</a:t>
            </a:r>
            <a:r>
              <a:rPr lang="cs-CZ" sz="2400" dirty="0" smtClean="0"/>
              <a:t>1).</a:t>
            </a:r>
          </a:p>
          <a:p>
            <a:pPr marL="109728" indent="0">
              <a:buNone/>
            </a:pP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4047528302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sz="3200" dirty="0" smtClean="0"/>
              <a:t>Definice osoby u Locka</a:t>
            </a:r>
            <a:endParaRPr lang="en-US" sz="3200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indent="0">
              <a:buNone/>
            </a:pPr>
            <a:r>
              <a:rPr lang="cs-CZ" sz="2800" u="sng" dirty="0" smtClean="0"/>
              <a:t>vědomí sebe (paměť)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myslící </a:t>
            </a:r>
            <a:r>
              <a:rPr lang="cs-CZ" sz="2400" dirty="0"/>
              <a:t>inteligentní bytost </a:t>
            </a:r>
            <a:r>
              <a:rPr lang="cs-CZ" sz="2400" dirty="0" smtClean="0"/>
              <a:t>„</a:t>
            </a:r>
            <a:r>
              <a:rPr lang="cs-CZ" sz="2400" dirty="0"/>
              <a:t>schopná o sobě uvažovat jako o sobě samé, jako o téže myslící věci v různých dobách a na různých místech; a to činí pouze díky tomu vědomí, které je neoddělitelné od </a:t>
            </a:r>
            <a:r>
              <a:rPr lang="cs-CZ" sz="2400" dirty="0" smtClean="0"/>
              <a:t>myšlení.“ (J. Locke, </a:t>
            </a:r>
            <a:r>
              <a:rPr lang="cs-CZ" sz="2400" i="1" dirty="0" smtClean="0"/>
              <a:t>Esej</a:t>
            </a:r>
            <a:r>
              <a:rPr lang="cs-CZ" sz="2400" i="1" dirty="0"/>
              <a:t>, </a:t>
            </a:r>
            <a:r>
              <a:rPr lang="cs-CZ" sz="2400" dirty="0"/>
              <a:t>II/XXVII, §9</a:t>
            </a:r>
            <a:r>
              <a:rPr lang="cs-CZ" sz="2400" dirty="0" smtClean="0"/>
              <a:t>).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 smtClean="0"/>
              <a:t>„</a:t>
            </a:r>
            <a:r>
              <a:rPr lang="cs-CZ" sz="2400" dirty="0"/>
              <a:t>jen tak daleko, kam až může toto vědomí sahat zpět k nějaké minulé činnosti či myšlence, tak daleko sahá identita oné osoby; je to totéž vlastní já nyní, jakým bylo tehdy“ (§9</a:t>
            </a:r>
            <a:r>
              <a:rPr lang="cs-CZ" sz="2400" dirty="0" smtClean="0"/>
              <a:t>).</a:t>
            </a:r>
          </a:p>
          <a:p>
            <a:pPr marL="109728" indent="0">
              <a:buNone/>
            </a:pPr>
            <a:r>
              <a:rPr lang="cs-CZ" sz="2800" u="sng" dirty="0" smtClean="0"/>
              <a:t>zájem o sebe</a:t>
            </a:r>
          </a:p>
          <a:p>
            <a:pPr>
              <a:buFont typeface="Arial" panose="020B0604020202020204" pitchFamily="34" charset="0"/>
              <a:buChar char="•"/>
            </a:pPr>
            <a:r>
              <a:rPr lang="cs-CZ" sz="2400" dirty="0"/>
              <a:t>„starost o sebe“ (§17, 25</a:t>
            </a:r>
            <a:r>
              <a:rPr lang="cs-CZ" sz="2400" dirty="0" smtClean="0"/>
              <a:t>)</a:t>
            </a:r>
            <a:endParaRPr lang="en-US" sz="2400" dirty="0"/>
          </a:p>
        </p:txBody>
      </p:sp>
    </p:spTree>
    <p:extLst>
      <p:ext uri="{BB962C8B-B14F-4D97-AF65-F5344CB8AC3E}">
        <p14:creationId xmlns:p14="http://schemas.microsoft.com/office/powerpoint/2010/main" val="19795148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Nadpis 2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cs-CZ" dirty="0" smtClean="0"/>
              <a:t>Filosofické koncepce osobní identity</a:t>
            </a:r>
            <a:endParaRPr lang="en-US" dirty="0"/>
          </a:p>
        </p:txBody>
      </p:sp>
      <p:sp>
        <p:nvSpPr>
          <p:cNvPr id="2" name="Zástupný symbol pro obsah 1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109728" lvl="0" indent="0">
              <a:buNone/>
            </a:pPr>
            <a:r>
              <a:rPr lang="cs-CZ" sz="2400" dirty="0" smtClean="0"/>
              <a:t>1. identita osoby = nepřerušená existence v čase</a:t>
            </a:r>
          </a:p>
          <a:p>
            <a:pPr marL="452628" lvl="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zaručovaná tělesnou složkou osoby (typicky mozek)</a:t>
            </a:r>
          </a:p>
          <a:p>
            <a:pPr marL="452628" lvl="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zaručovaná duševním životem osoby (typicky paměť), Locke, </a:t>
            </a:r>
            <a:r>
              <a:rPr lang="cs-CZ" sz="2200" dirty="0" err="1" smtClean="0"/>
              <a:t>Parfit</a:t>
            </a:r>
            <a:endParaRPr lang="cs-CZ" sz="2200" dirty="0" smtClean="0"/>
          </a:p>
          <a:p>
            <a:pPr marL="109728" indent="0">
              <a:buNone/>
            </a:pPr>
            <a:endParaRPr lang="cs-CZ" sz="2400" dirty="0" smtClean="0"/>
          </a:p>
          <a:p>
            <a:pPr marL="109728" indent="0">
              <a:buNone/>
            </a:pPr>
            <a:r>
              <a:rPr lang="cs-CZ" sz="2400" dirty="0" smtClean="0"/>
              <a:t>2. identita osoby = jednota výrazu „starosti o sebe“ (sebe-utváření osoby)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praktická identita (</a:t>
            </a:r>
            <a:r>
              <a:rPr lang="cs-CZ" sz="2200" dirty="0" err="1" smtClean="0"/>
              <a:t>Korsgaard</a:t>
            </a:r>
            <a:r>
              <a:rPr lang="cs-CZ" sz="2200" dirty="0" smtClean="0"/>
              <a:t>, Sartre, </a:t>
            </a:r>
            <a:r>
              <a:rPr lang="cs-CZ" sz="2200" dirty="0" err="1" smtClean="0"/>
              <a:t>Heidegger</a:t>
            </a:r>
            <a:r>
              <a:rPr lang="cs-CZ" sz="2200" dirty="0" smtClean="0"/>
              <a:t>): identita osoby je utvářena její vlastní aktivitou </a:t>
            </a:r>
            <a:r>
              <a:rPr lang="cs-CZ" sz="2200" i="1" dirty="0" smtClean="0"/>
              <a:t>přímo. </a:t>
            </a:r>
            <a:r>
              <a:rPr lang="cs-CZ" sz="2200" dirty="0" smtClean="0"/>
              <a:t>Identita osoby = (cca) jednota života.</a:t>
            </a:r>
            <a:endParaRPr lang="cs-CZ" sz="2200" dirty="0"/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narativní identita (</a:t>
            </a:r>
            <a:r>
              <a:rPr lang="cs-CZ" sz="2200" dirty="0" err="1" smtClean="0"/>
              <a:t>MacIntyre</a:t>
            </a:r>
            <a:r>
              <a:rPr lang="cs-CZ" sz="2200" dirty="0" smtClean="0"/>
              <a:t>, </a:t>
            </a:r>
            <a:r>
              <a:rPr lang="cs-CZ" sz="2200" dirty="0" err="1" smtClean="0"/>
              <a:t>Ricoeur</a:t>
            </a:r>
            <a:r>
              <a:rPr lang="cs-CZ" sz="2200" dirty="0" smtClean="0"/>
              <a:t>): osoba přispívá k utváření své identity nepřímo (vyprávěním příběhu)</a:t>
            </a:r>
          </a:p>
          <a:p>
            <a:pPr marL="109728" indent="0">
              <a:buNone/>
            </a:pPr>
            <a:endParaRPr lang="cs-CZ" dirty="0" smtClean="0"/>
          </a:p>
          <a:p>
            <a:pPr marL="109728" indent="0">
              <a:buNone/>
            </a:pPr>
            <a:endParaRPr lang="en-US" dirty="0"/>
          </a:p>
          <a:p>
            <a:endParaRPr lang="en-US" dirty="0"/>
          </a:p>
          <a:p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34091371"/>
      </p:ext>
    </p:extLst>
  </p:cSld>
  <p:clrMapOvr>
    <a:masterClrMapping/>
  </p:clrMapOvr>
  <mc:AlternateContent xmlns:mc="http://schemas.openxmlformats.org/markup-compatibility/2006" xmlns:p14="http://schemas.microsoft.com/office/powerpoint/2010/main">
    <mc:Choice Requires="p14">
      <p:transition spd="slow" p14:dur="2000"/>
    </mc:Choice>
    <mc:Fallback xmlns="">
      <p:transition spd="slow"/>
    </mc:Fallback>
  </mc:AlternateContent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</a:t>
            </a:r>
            <a:r>
              <a:rPr lang="cs-CZ" dirty="0" err="1" smtClean="0"/>
              <a:t>Prestige</a:t>
            </a:r>
            <a:r>
              <a:rPr lang="cs-CZ" dirty="0" smtClean="0"/>
              <a:t> (Ch. </a:t>
            </a:r>
            <a:r>
              <a:rPr lang="cs-CZ" dirty="0" err="1" smtClean="0"/>
              <a:t>Nolan</a:t>
            </a:r>
            <a:r>
              <a:rPr lang="cs-CZ" dirty="0" smtClean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dva iluzionisté Robert </a:t>
            </a:r>
            <a:r>
              <a:rPr lang="cs-CZ" sz="2200" dirty="0" err="1" smtClean="0"/>
              <a:t>Angier</a:t>
            </a:r>
            <a:r>
              <a:rPr lang="cs-CZ" sz="2200" dirty="0" smtClean="0"/>
              <a:t>, Alfred </a:t>
            </a:r>
            <a:r>
              <a:rPr lang="cs-CZ" sz="2200" dirty="0" err="1" smtClean="0"/>
              <a:t>Borden</a:t>
            </a:r>
            <a:r>
              <a:rPr lang="cs-CZ" sz="2200" dirty="0" smtClean="0"/>
              <a:t>, původně spolupracují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rozkol: tragédie, při níž manželka RA zemře během triku (za niž je možná zodpovědný AB)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stupňující se rivalita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klíčový trik: „The </a:t>
            </a:r>
            <a:r>
              <a:rPr lang="cs-CZ" sz="2200" dirty="0" err="1" smtClean="0"/>
              <a:t>Transported</a:t>
            </a:r>
            <a:r>
              <a:rPr lang="cs-CZ" sz="2200" dirty="0" smtClean="0"/>
              <a:t> Man“ (využívají dvojníka – RA – či dvojče – AB)</a:t>
            </a:r>
          </a:p>
          <a:p>
            <a:pPr marL="201168" lvl="1" indent="0">
              <a:buNone/>
            </a:pPr>
            <a:r>
              <a:rPr lang="cs-CZ" sz="2200" b="1" dirty="0" smtClean="0"/>
              <a:t>Kvalitativní identita (numericky odlišných osob)</a:t>
            </a:r>
            <a:endParaRPr lang="cs-CZ" sz="2200" dirty="0" smtClean="0"/>
          </a:p>
          <a:p>
            <a:pPr lvl="1"/>
            <a:r>
              <a:rPr lang="cs-CZ" sz="2200" dirty="0" smtClean="0"/>
              <a:t>ne zcela úplná (</a:t>
            </a:r>
            <a:r>
              <a:rPr lang="cs-CZ" sz="2200" dirty="0" err="1" smtClean="0"/>
              <a:t>Borden</a:t>
            </a:r>
            <a:r>
              <a:rPr lang="cs-CZ" sz="2200" dirty="0" smtClean="0"/>
              <a:t> 1 miluje Sáru, </a:t>
            </a:r>
            <a:r>
              <a:rPr lang="cs-CZ" sz="2200" dirty="0" err="1" smtClean="0"/>
              <a:t>Borden</a:t>
            </a:r>
            <a:r>
              <a:rPr lang="cs-CZ" sz="2200" dirty="0" smtClean="0"/>
              <a:t> 2 Olivii; dvojník RA je lepší herec, ale zároveň alkoholik).</a:t>
            </a:r>
          </a:p>
          <a:p>
            <a:pPr marL="201168" lvl="1" indent="0">
              <a:buNone/>
            </a:pPr>
            <a:r>
              <a:rPr lang="cs-CZ" sz="2200" b="1" dirty="0" smtClean="0"/>
              <a:t>Numerická identita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trik: 53:55 – 55:55; 59:54 – 10:01:10 (porušení kontinuity existence).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replikace: Teslův stroj 1:37:05-1:38:11. Problém: zázrak (</a:t>
            </a:r>
            <a:r>
              <a:rPr lang="cs-CZ" sz="2200" dirty="0" err="1" smtClean="0"/>
              <a:t>magic</a:t>
            </a:r>
            <a:r>
              <a:rPr lang="cs-CZ" sz="2200" dirty="0" smtClean="0"/>
              <a:t>) se stává realitou, a je třeba jej zastřít („dres up“)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3873551127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smtClean="0"/>
              <a:t>The </a:t>
            </a:r>
            <a:r>
              <a:rPr lang="cs-CZ" dirty="0" err="1" smtClean="0"/>
              <a:t>Prestige</a:t>
            </a:r>
            <a:r>
              <a:rPr lang="cs-CZ" dirty="0" smtClean="0"/>
              <a:t> (Ch. </a:t>
            </a:r>
            <a:r>
              <a:rPr lang="cs-CZ" dirty="0" err="1" smtClean="0"/>
              <a:t>Nolan</a:t>
            </a:r>
            <a:r>
              <a:rPr lang="cs-CZ" dirty="0" smtClean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pPr marL="201168" lvl="1" indent="0">
              <a:buNone/>
            </a:pPr>
            <a:r>
              <a:rPr lang="cs-CZ" sz="2200" b="1" dirty="0" smtClean="0"/>
              <a:t>Jednota života (životů)</a:t>
            </a:r>
            <a:endParaRPr lang="cs-CZ" sz="2200" dirty="0" smtClean="0"/>
          </a:p>
          <a:p>
            <a:pPr lvl="1"/>
            <a:r>
              <a:rPr lang="cs-CZ" sz="2200" dirty="0" smtClean="0"/>
              <a:t>jeden život sdílený dvěma lidmi</a:t>
            </a:r>
          </a:p>
          <a:p>
            <a:pPr lvl="2"/>
            <a:r>
              <a:rPr lang="cs-CZ" sz="2200" dirty="0" smtClean="0"/>
              <a:t>1:38:11-1:40:00 („</a:t>
            </a:r>
            <a:r>
              <a:rPr lang="cs-CZ" sz="2200" dirty="0" err="1" smtClean="0"/>
              <a:t>the</a:t>
            </a:r>
            <a:r>
              <a:rPr lang="cs-CZ" sz="2200" dirty="0" smtClean="0"/>
              <a:t> part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me</a:t>
            </a:r>
            <a:r>
              <a:rPr lang="cs-CZ" sz="2200" dirty="0" smtClean="0"/>
              <a:t>“)</a:t>
            </a:r>
          </a:p>
          <a:p>
            <a:pPr lvl="2"/>
            <a:r>
              <a:rPr lang="cs-CZ" sz="2200" dirty="0" smtClean="0"/>
              <a:t>1:53:40-54:45 („Go live </a:t>
            </a:r>
            <a:r>
              <a:rPr lang="cs-CZ" sz="2200" dirty="0" err="1" smtClean="0"/>
              <a:t>your</a:t>
            </a:r>
            <a:r>
              <a:rPr lang="cs-CZ" sz="2200" dirty="0" smtClean="0"/>
              <a:t> </a:t>
            </a:r>
            <a:r>
              <a:rPr lang="cs-CZ" sz="2200" dirty="0" err="1" smtClean="0"/>
              <a:t>life</a:t>
            </a:r>
            <a:r>
              <a:rPr lang="cs-CZ" sz="2200" dirty="0" smtClean="0"/>
              <a:t> in full. </a:t>
            </a:r>
            <a:r>
              <a:rPr lang="cs-CZ" sz="2200" dirty="0" err="1" smtClean="0"/>
              <a:t>For</a:t>
            </a:r>
            <a:r>
              <a:rPr lang="cs-CZ" sz="2200" dirty="0" smtClean="0"/>
              <a:t> </a:t>
            </a:r>
            <a:r>
              <a:rPr lang="cs-CZ" sz="2200" dirty="0" err="1" smtClean="0"/>
              <a:t>both</a:t>
            </a:r>
            <a:r>
              <a:rPr lang="cs-CZ" sz="2200" dirty="0" smtClean="0"/>
              <a:t> </a:t>
            </a:r>
            <a:r>
              <a:rPr lang="cs-CZ" sz="2200" dirty="0" err="1" smtClean="0"/>
              <a:t>of</a:t>
            </a:r>
            <a:r>
              <a:rPr lang="cs-CZ" sz="2200" dirty="0" smtClean="0"/>
              <a:t> </a:t>
            </a:r>
            <a:r>
              <a:rPr lang="cs-CZ" sz="2200" dirty="0" err="1" smtClean="0"/>
              <a:t>us</a:t>
            </a:r>
            <a:r>
              <a:rPr lang="cs-CZ" sz="2200" dirty="0" smtClean="0"/>
              <a:t>.“)</a:t>
            </a:r>
          </a:p>
          <a:p>
            <a:pPr lvl="2"/>
            <a:r>
              <a:rPr lang="cs-CZ" sz="2200" dirty="0" smtClean="0"/>
              <a:t>1:58:15-2:00:36 („</a:t>
            </a:r>
            <a:r>
              <a:rPr lang="en-US" sz="2200" dirty="0"/>
              <a:t>I loved Sarah. He loved Olivia. We each had half a full life, really, which was enough for us</a:t>
            </a:r>
            <a:r>
              <a:rPr lang="en-US" sz="2200" dirty="0" smtClean="0"/>
              <a:t>.</a:t>
            </a:r>
            <a:r>
              <a:rPr lang="cs-CZ" sz="2200" dirty="0" smtClean="0"/>
              <a:t>“)</a:t>
            </a:r>
            <a:endParaRPr lang="en-US" sz="2200" dirty="0"/>
          </a:p>
        </p:txBody>
      </p:sp>
    </p:spTree>
    <p:extLst>
      <p:ext uri="{BB962C8B-B14F-4D97-AF65-F5344CB8AC3E}">
        <p14:creationId xmlns:p14="http://schemas.microsoft.com/office/powerpoint/2010/main" val="271770227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Prestige</a:t>
            </a:r>
            <a:r>
              <a:rPr lang="cs-CZ" dirty="0"/>
              <a:t> (Ch. </a:t>
            </a:r>
            <a:r>
              <a:rPr lang="cs-CZ" dirty="0" err="1"/>
              <a:t>Nolan</a:t>
            </a:r>
            <a:r>
              <a:rPr lang="cs-CZ" dirty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201168" lvl="1" indent="0">
              <a:buNone/>
            </a:pPr>
            <a:r>
              <a:rPr lang="cs-CZ" sz="2200" b="1" dirty="0"/>
              <a:t>Nemožnost zastřít osobní (kvalitativní?) rozdíly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200" dirty="0"/>
              <a:t> odlišnost vzpomínek (</a:t>
            </a:r>
            <a:r>
              <a:rPr lang="cs-CZ" sz="2200" dirty="0" err="1"/>
              <a:t>Borden</a:t>
            </a:r>
            <a:r>
              <a:rPr lang="cs-CZ" sz="2200" dirty="0"/>
              <a:t> 1 neví, jaký uzel vázal při tragické nehodě </a:t>
            </a:r>
            <a:r>
              <a:rPr lang="cs-CZ" sz="2200" dirty="0" err="1"/>
              <a:t>Borden</a:t>
            </a:r>
            <a:r>
              <a:rPr lang="cs-CZ" sz="2200" dirty="0"/>
              <a:t> 2). Je možné sdílet vzpomínky, ale není možné mít tytéž vzpomínky.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200" dirty="0"/>
              <a:t> emocionální vazby (partnerská láska - Sára, Olivie; otcovský vztah k Jessie) něčím, co osoby nemohou napodobit, ani o tom přesvědčit druhé.</a:t>
            </a:r>
          </a:p>
          <a:p>
            <a:pPr lvl="2">
              <a:buFont typeface="Courier New" panose="02070309020205020404" pitchFamily="49" charset="0"/>
              <a:buChar char="o"/>
            </a:pPr>
            <a:r>
              <a:rPr lang="cs-CZ" sz="2200" dirty="0"/>
              <a:t> v nenávisti a soupeření s RA jsou ochotni každý z AB zajít jinak daleko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180762436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Nadpis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cs-CZ" dirty="0" err="1"/>
              <a:t>The</a:t>
            </a:r>
            <a:r>
              <a:rPr lang="cs-CZ" dirty="0"/>
              <a:t> </a:t>
            </a:r>
            <a:r>
              <a:rPr lang="cs-CZ" dirty="0" err="1"/>
              <a:t>Prestige</a:t>
            </a:r>
            <a:r>
              <a:rPr lang="cs-CZ" dirty="0"/>
              <a:t> (Ch. </a:t>
            </a:r>
            <a:r>
              <a:rPr lang="cs-CZ" dirty="0" err="1"/>
              <a:t>Nolan</a:t>
            </a:r>
            <a:r>
              <a:rPr lang="cs-CZ" dirty="0"/>
              <a:t>, 2006)</a:t>
            </a:r>
            <a:endParaRPr lang="en-US" dirty="0"/>
          </a:p>
        </p:txBody>
      </p:sp>
      <p:sp>
        <p:nvSpPr>
          <p:cNvPr id="3" name="Zástupný symbol pro obsah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r>
              <a:rPr lang="cs-CZ" sz="2400" b="1" dirty="0" smtClean="0"/>
              <a:t>Identitu osoby tvoří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kontinuita tělesné existence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mentální souvislost (vzpomínky)</a:t>
            </a:r>
          </a:p>
          <a:p>
            <a:pPr lvl="1">
              <a:buFont typeface="Arial" panose="020B0604020202020204" pitchFamily="34" charset="0"/>
              <a:buChar char="•"/>
            </a:pPr>
            <a:r>
              <a:rPr lang="cs-CZ" sz="2200" dirty="0" smtClean="0"/>
              <a:t>emocionální vztahy (vášně), a to způsobem, který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smtClean="0"/>
              <a:t>osoba sama nemůže volit</a:t>
            </a:r>
          </a:p>
          <a:p>
            <a:pPr lvl="4">
              <a:buFont typeface="Arial" panose="020B0604020202020204" pitchFamily="34" charset="0"/>
              <a:buChar char="•"/>
            </a:pPr>
            <a:r>
              <a:rPr lang="cs-CZ" sz="2200" dirty="0" smtClean="0"/>
              <a:t>identita je spoluutvářena vztahovými emocemi (je meziosobní, tj. může zahrnovat péči o někoho či nenávist vůči někomu)</a:t>
            </a:r>
          </a:p>
          <a:p>
            <a:pPr marL="0">
              <a:buNone/>
            </a:pPr>
            <a:r>
              <a:rPr lang="cs-CZ" sz="2400" b="1" dirty="0" smtClean="0"/>
              <a:t>Hra s divákem (The </a:t>
            </a:r>
            <a:r>
              <a:rPr lang="cs-CZ" sz="2400" b="1" dirty="0" err="1" smtClean="0"/>
              <a:t>Prestige</a:t>
            </a:r>
            <a:r>
              <a:rPr lang="cs-CZ" sz="2400" b="1" dirty="0" smtClean="0"/>
              <a:t>)</a:t>
            </a:r>
            <a:endParaRPr lang="cs-CZ" sz="2400" dirty="0" smtClean="0"/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divácké zklamání/uspokojení podle toho, který z obou AB přežije (zda ten, kdo pečoval o Jessie, či druhý AB)</a:t>
            </a:r>
          </a:p>
          <a:p>
            <a:pPr marL="251460" indent="-342900">
              <a:buFont typeface="Arial" panose="020B0604020202020204" pitchFamily="34" charset="0"/>
              <a:buChar char="•"/>
            </a:pPr>
            <a:r>
              <a:rPr lang="cs-CZ" sz="2200" dirty="0" smtClean="0"/>
              <a:t>Z hlediska diváka „záleží“ na tom, který z obou bratří přežije.</a:t>
            </a:r>
          </a:p>
        </p:txBody>
      </p:sp>
    </p:spTree>
    <p:extLst>
      <p:ext uri="{BB962C8B-B14F-4D97-AF65-F5344CB8AC3E}">
        <p14:creationId xmlns:p14="http://schemas.microsoft.com/office/powerpoint/2010/main" val="4172699550"/>
      </p:ext>
    </p:extLst>
  </p:cSld>
  <p:clrMapOvr>
    <a:masterClrMapping/>
  </p:clrMapOvr>
</p:sld>
</file>

<file path=ppt/theme/theme1.xml><?xml version="1.0" encoding="utf-8"?>
<a:theme xmlns:a="http://schemas.openxmlformats.org/drawingml/2006/main" name="HDOfficeLightV0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tint val="67000"/>
                <a:satMod val="105000"/>
                <a:lumMod val="110000"/>
              </a:schemeClr>
            </a:gs>
            <a:gs pos="50000">
              <a:schemeClr val="phClr">
                <a:tint val="73000"/>
                <a:satMod val="103000"/>
                <a:lumMod val="105000"/>
              </a:schemeClr>
            </a:gs>
            <a:gs pos="100000">
              <a:schemeClr val="phClr">
                <a:tint val="81000"/>
                <a:satMod val="109000"/>
                <a:lumMod val="105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tint val="94000"/>
                <a:satMod val="103000"/>
                <a:lumMod val="102000"/>
              </a:schemeClr>
            </a:gs>
            <a:gs pos="50000">
              <a:schemeClr val="phClr">
                <a:shade val="100000"/>
                <a:satMod val="110000"/>
                <a:lumMod val="100000"/>
              </a:schemeClr>
            </a:gs>
            <a:gs pos="100000">
              <a:schemeClr val="phClr">
                <a:shade val="78000"/>
                <a:satMod val="120000"/>
                <a:lumMod val="99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</a:ln>
        <a:ln w="12700" cap="flat" cmpd="sng" algn="ctr">
          <a:solidFill>
            <a:schemeClr val="phClr"/>
          </a:solidFill>
          <a:prstDash val="solid"/>
        </a:ln>
        <a:ln w="1905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hade val="98000"/>
                <a:satMod val="150000"/>
                <a:lumMod val="102000"/>
              </a:schemeClr>
            </a:gs>
            <a:gs pos="50000">
              <a:schemeClr val="phClr">
                <a:tint val="98000"/>
                <a:shade val="90000"/>
                <a:satMod val="13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Retrospektiva">
  <a:themeElements>
    <a:clrScheme name="Retrospektiva">
      <a:dk1>
        <a:srgbClr val="000000"/>
      </a:dk1>
      <a:lt1>
        <a:sysClr val="window" lastClr="FFFFFF"/>
      </a:lt1>
      <a:dk2>
        <a:srgbClr val="637052"/>
      </a:dk2>
      <a:lt2>
        <a:srgbClr val="CCDDEA"/>
      </a:lt2>
      <a:accent1>
        <a:srgbClr val="E48312"/>
      </a:accent1>
      <a:accent2>
        <a:srgbClr val="BD582C"/>
      </a:accent2>
      <a:accent3>
        <a:srgbClr val="865640"/>
      </a:accent3>
      <a:accent4>
        <a:srgbClr val="9B8357"/>
      </a:accent4>
      <a:accent5>
        <a:srgbClr val="C2BC80"/>
      </a:accent5>
      <a:accent6>
        <a:srgbClr val="94A088"/>
      </a:accent6>
      <a:hlink>
        <a:srgbClr val="2998E3"/>
      </a:hlink>
      <a:folHlink>
        <a:srgbClr val="8C8C8C"/>
      </a:folHlink>
    </a:clrScheme>
    <a:fontScheme name="Retrospektiva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Retrospektiva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hade val="92000"/>
                <a:satMod val="130000"/>
              </a:schemeClr>
            </a:gs>
            <a:gs pos="45000">
              <a:schemeClr val="phClr">
                <a:tint val="60000"/>
                <a:shade val="99000"/>
                <a:satMod val="120000"/>
              </a:schemeClr>
            </a:gs>
            <a:gs pos="100000">
              <a:schemeClr val="phClr">
                <a:tint val="55000"/>
                <a:satMod val="140000"/>
              </a:schemeClr>
            </a:gs>
          </a:gsLst>
          <a:path path="circle">
            <a:fillToRect l="100000" t="100000" r="100000" b="100000"/>
          </a:path>
        </a:gradFill>
        <a:gradFill rotWithShape="1">
          <a:gsLst>
            <a:gs pos="0">
              <a:schemeClr val="phClr">
                <a:shade val="85000"/>
                <a:satMod val="130000"/>
              </a:schemeClr>
            </a:gs>
            <a:gs pos="34000">
              <a:schemeClr val="phClr">
                <a:shade val="87000"/>
                <a:satMod val="125000"/>
              </a:schemeClr>
            </a:gs>
            <a:gs pos="70000">
              <a:schemeClr val="phClr">
                <a:tint val="100000"/>
                <a:shade val="90000"/>
                <a:satMod val="130000"/>
              </a:schemeClr>
            </a:gs>
            <a:gs pos="100000">
              <a:schemeClr val="phClr">
                <a:tint val="100000"/>
                <a:shade val="100000"/>
                <a:satMod val="110000"/>
              </a:schemeClr>
            </a:gs>
          </a:gsLst>
          <a:path path="circle">
            <a:fillToRect l="100000" t="100000" r="100000" b="100000"/>
          </a:path>
        </a:gradFill>
      </a:fillStyleLst>
      <a:lnStyleLst>
        <a:ln w="12700" cap="flat" cmpd="sng" algn="ctr">
          <a:solidFill>
            <a:schemeClr val="phClr"/>
          </a:solidFill>
          <a:prstDash val="solid"/>
        </a:ln>
        <a:ln w="15875" cap="flat" cmpd="sng" algn="ctr">
          <a:solidFill>
            <a:schemeClr val="phClr"/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</a:lnStyleLst>
      <a:effectStyleLst>
        <a:effectStyle>
          <a:effectLst/>
        </a:effectStyle>
        <a:effectStyle>
          <a:effectLst>
            <a:outerShdw blurRad="38100" dist="25400" dir="2700000" algn="br" rotWithShape="0">
              <a:srgbClr val="000000">
                <a:alpha val="60000"/>
              </a:srgbClr>
            </a:outerShdw>
          </a:effectLst>
        </a:effectStyle>
        <a:effectStyle>
          <a:effectLst>
            <a:outerShdw blurRad="44450" dist="25400" dir="2700000" algn="br" rotWithShape="0">
              <a:srgbClr val="000000">
                <a:alpha val="60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9800000"/>
            </a:lightRig>
          </a:scene3d>
          <a:sp3d prstMaterial="flat">
            <a:bevelT w="25400" h="31750"/>
          </a:sp3d>
        </a:effectStyle>
      </a:effectStyleLst>
      <a:bgFillStyleLst>
        <a:solidFill>
          <a:schemeClr val="phClr"/>
        </a:solidFill>
        <a:solidFill>
          <a:schemeClr val="phClr">
            <a:tint val="90000"/>
            <a:shade val="97000"/>
            <a:satMod val="130000"/>
          </a:schemeClr>
        </a:solidFill>
        <a:gradFill rotWithShape="1">
          <a:gsLst>
            <a:gs pos="0">
              <a:schemeClr val="phClr">
                <a:tint val="96000"/>
                <a:shade val="99000"/>
                <a:satMod val="140000"/>
              </a:schemeClr>
            </a:gs>
            <a:gs pos="65000">
              <a:schemeClr val="phClr">
                <a:tint val="100000"/>
                <a:shade val="80000"/>
                <a:satMod val="130000"/>
              </a:schemeClr>
            </a:gs>
            <a:gs pos="100000">
              <a:schemeClr val="phClr">
                <a:tint val="100000"/>
                <a:shade val="48000"/>
                <a:satMod val="120000"/>
              </a:schemeClr>
            </a:gs>
          </a:gsLst>
          <a:lin ang="162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Retrospect" id="{5F128B03-DCCA-4EEB-AB3B-CF2899314A46}" vid="{3F1AAB62-24C6-49D2-8E01-B56FAC9A3DCD}"/>
    </a:ext>
  </a:extLst>
</a:theme>
</file>

<file path=ppt/theme/theme3.xml><?xml version="1.0" encoding="utf-8"?>
<a:theme xmlns:a="http://schemas.openxmlformats.org/drawingml/2006/main" name="Motiv Office">
  <a:themeElements>
    <a:clrScheme name="Kancelář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Kancelář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celář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TM02900743[[fn=Organika]]</Template>
  <TotalTime>760</TotalTime>
  <Words>1076</Words>
  <Application>Microsoft Office PowerPoint</Application>
  <PresentationFormat>Širokoúhlá obrazovka</PresentationFormat>
  <Paragraphs>82</Paragraphs>
  <Slides>13</Slides>
  <Notes>0</Notes>
  <HiddenSlides>0</HiddenSlides>
  <MMClips>0</MMClips>
  <ScaleCrop>false</ScaleCrop>
  <HeadingPairs>
    <vt:vector size="6" baseType="variant">
      <vt:variant>
        <vt:lpstr>Použitá písma</vt:lpstr>
      </vt:variant>
      <vt:variant>
        <vt:i4>5</vt:i4>
      </vt:variant>
      <vt:variant>
        <vt:lpstr>Motiv</vt:lpstr>
      </vt:variant>
      <vt:variant>
        <vt:i4>2</vt:i4>
      </vt:variant>
      <vt:variant>
        <vt:lpstr>Nadpisy snímků</vt:lpstr>
      </vt:variant>
      <vt:variant>
        <vt:i4>13</vt:i4>
      </vt:variant>
    </vt:vector>
  </HeadingPairs>
  <TitlesOfParts>
    <vt:vector size="20" baseType="lpstr">
      <vt:lpstr>Arial</vt:lpstr>
      <vt:lpstr>Calibri</vt:lpstr>
      <vt:lpstr>Calibri Light</vt:lpstr>
      <vt:lpstr>Courier New</vt:lpstr>
      <vt:lpstr>Wingdings 2</vt:lpstr>
      <vt:lpstr>HDOfficeLightV0</vt:lpstr>
      <vt:lpstr>Retrospektiva</vt:lpstr>
      <vt:lpstr>Osobní identita  ve filmu</vt:lpstr>
      <vt:lpstr>Základní pojmy: numerická a kvalitativní identita</vt:lpstr>
      <vt:lpstr>Locke: formulace problému (numerická identita v čase)</vt:lpstr>
      <vt:lpstr>Definice osoby u Locka</vt:lpstr>
      <vt:lpstr>Filosofické koncepce osobní identity</vt:lpstr>
      <vt:lpstr>The Prestige (Ch. Nolan, 2006)</vt:lpstr>
      <vt:lpstr>The Prestige (Ch. Nolan, 2006)</vt:lpstr>
      <vt:lpstr>The Prestige (Ch. Nolan, 2006)</vt:lpstr>
      <vt:lpstr>The Prestige (Ch. Nolan, 2006)</vt:lpstr>
      <vt:lpstr>Still Alice (předloha Lisa Genova), 2014</vt:lpstr>
      <vt:lpstr>Still Alice (předloha Lisa Genova), 2014</vt:lpstr>
      <vt:lpstr>Still Alice (předloha Lisa Genova), 2014</vt:lpstr>
      <vt:lpstr>Problém osobní identity</vt:lpstr>
    </vt:vector>
  </TitlesOfParts>
  <Company>HP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Filosofický problém osobní identity Kurz spol. základu 2016/2017</dc:title>
  <dc:creator>pc</dc:creator>
  <cp:lastModifiedBy>Jakub Čapek</cp:lastModifiedBy>
  <cp:revision>43</cp:revision>
  <cp:lastPrinted>2017-12-11T11:41:18Z</cp:lastPrinted>
  <dcterms:created xsi:type="dcterms:W3CDTF">2016-10-03T08:26:47Z</dcterms:created>
  <dcterms:modified xsi:type="dcterms:W3CDTF">2018-02-08T10:27:30Z</dcterms:modified>
</cp:coreProperties>
</file>