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9" r:id="rId6"/>
    <p:sldId id="283" r:id="rId7"/>
    <p:sldId id="275" r:id="rId8"/>
    <p:sldId id="285" r:id="rId9"/>
    <p:sldId id="276" r:id="rId10"/>
    <p:sldId id="284" r:id="rId11"/>
    <p:sldId id="277" r:id="rId12"/>
    <p:sldId id="280" r:id="rId13"/>
    <p:sldId id="278" r:id="rId14"/>
    <p:sldId id="281" r:id="rId15"/>
    <p:sldId id="282" r:id="rId16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 snapToObjects="1">
      <p:cViewPr varScale="1">
        <p:scale>
          <a:sx n="86" d="100"/>
          <a:sy n="86" d="100"/>
        </p:scale>
        <p:origin x="48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="" xmlns:a16="http://schemas.microsoft.com/office/drawing/2014/main" id="{E719658A-8B21-4895-95E8-C6E35E2E89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C9F5B81F-447C-4BF4-9AFA-C1FA228B32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68111-62DF-4378-BB25-4415ECCC8BAF}" type="datetime1">
              <a:rPr lang="cs-CZ" smtClean="0"/>
              <a:t>12.03.2024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3613D8CA-FCAB-4189-86A4-86B45CF908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2C7E7B38-7CE4-48E6-A590-BE8587A2B0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EC73F-CAB6-4DE0-8784-0D4DFC9BDB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374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5496F-98B2-4675-8D28-28A41244A29B}" type="datetime1">
              <a:rPr lang="cs-CZ" smtClean="0"/>
              <a:pPr/>
              <a:t>12.03.2024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Upravit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A095E-ADF8-4BA4-B6FC-1E2AF6FEB30E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9388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095E-ADF8-4BA4-B6FC-1E2AF6FEB30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987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CC00CF4B-75E1-4069-9228-48368763701A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E65597-5211-4D76-BD38-D1825B3A8D26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176A56-6FA8-42BD-A543-E649321FBE22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ové pole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ové pole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402D32-3994-4F71-BCE2-7162588AFF46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168E6B-913B-4D65-AEC6-E41218CCDA13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ové pole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ové pole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cs-CZ" noProof="0"/>
              <a:t>Upravit styly předlohy textu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F037F9-F705-4A4D-8C79-0245D3D27505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cs-CZ" noProof="0"/>
              <a:t>Upravit styly předlohy textu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FE0B59-3EDE-4813-928E-4963729CFC03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A763D1-270E-4084-95ED-11B62870476E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F51D04-39EA-4C4B-97F9-2DBD804F0C20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4B8EED-0E67-47E6-B183-62FABFA7E240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4A5A84-5247-446B-A327-8073E1B29894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DCD1E2-1D21-43B0-8328-244CF72E2D3A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941AA-B636-45B7-9A2C-2BF05351A50C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6AD43-3438-42AE-AD8F-63E2CB0D3D6D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EDEF93-569B-49F4-880A-F6599D291D48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4F5B83-34CF-4479-A002-17C6682A0576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4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156D71-A7D2-4669-BDAD-A0CF86168BAC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cs-CZ" noProof="0" dirty="0"/>
              <a:t>Upravit styly předlohy textu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8D25744E-2EA1-44B8-A398-CE49F4EEBA14}" type="datetime1">
              <a:rPr lang="cs-CZ" noProof="0" smtClean="0"/>
              <a:t>12.03.2024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cha.fsv.cvut.cz/web/Tomek/index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noční obloha s horami daleko na obzoru">
            <a:extLst>
              <a:ext uri="{FF2B5EF4-FFF2-40B4-BE49-F238E27FC236}">
                <a16:creationId xmlns=""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2554817"/>
            <a:ext cx="7197726" cy="2421464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/>
              <a:t>Mapy jako historický pramen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AE584786-6548-4BB4-95FD-977AD1F3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976282"/>
            <a:ext cx="7197726" cy="1405467"/>
          </a:xfrm>
        </p:spPr>
        <p:txBody>
          <a:bodyPr rtlCol="0">
            <a:normAutofit/>
          </a:bodyPr>
          <a:lstStyle/>
          <a:p>
            <a:pPr rtl="0"/>
            <a:endParaRPr lang="cs-CZ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cs-CZ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Jitka Močičková</a:t>
            </a:r>
          </a:p>
          <a:p>
            <a:pPr rtl="0"/>
            <a:r>
              <a:rPr lang="cs-CZ" sz="2400" cap="none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mocickova@hiu.cas.cz</a:t>
            </a:r>
            <a:endParaRPr lang="cs-CZ" sz="2400" cap="non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Václav Vladivoj Tomek </a:t>
            </a:r>
            <a:r>
              <a:rPr lang="cs-CZ" dirty="0"/>
              <a:t>(1818 – 1905) </a:t>
            </a:r>
            <a:r>
              <a:rPr lang="cs-CZ" dirty="0" smtClean="0"/>
              <a:t>a topografie středověkého velkoměsta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400" dirty="0"/>
              <a:t>c</a:t>
            </a:r>
            <a:r>
              <a:rPr lang="cs-CZ" sz="2400" dirty="0" smtClean="0"/>
              <a:t>eloživotní studium dějin Prahy (několik desetiletí práce)</a:t>
            </a:r>
          </a:p>
          <a:p>
            <a:pPr>
              <a:buFontTx/>
              <a:buChar char="-"/>
            </a:pPr>
            <a:r>
              <a:rPr lang="cs-CZ" sz="2400" i="1" dirty="0" smtClean="0"/>
              <a:t>Dějepis města Prahy </a:t>
            </a:r>
            <a:r>
              <a:rPr lang="cs-CZ" sz="2400" dirty="0" smtClean="0"/>
              <a:t>I-XII, Praha 1855 – 1901.</a:t>
            </a:r>
          </a:p>
          <a:p>
            <a:pPr>
              <a:buFontTx/>
              <a:buChar char="-"/>
            </a:pPr>
            <a:r>
              <a:rPr lang="cs-CZ" sz="2400" i="1" dirty="0" smtClean="0"/>
              <a:t>Základy starého místopisu pražského</a:t>
            </a:r>
            <a:r>
              <a:rPr lang="cs-CZ" sz="2400" dirty="0" smtClean="0"/>
              <a:t>, Praha 1866.</a:t>
            </a:r>
          </a:p>
          <a:p>
            <a:pPr>
              <a:buFontTx/>
              <a:buChar char="-"/>
            </a:pPr>
            <a:r>
              <a:rPr lang="cs-CZ" sz="2400" dirty="0" smtClean="0"/>
              <a:t>+ 3 plány středověké Prahy – 3 časové roviny: 1200, 1348 a 1419 (1881 – 1887)</a:t>
            </a:r>
          </a:p>
          <a:p>
            <a:pPr>
              <a:buFontTx/>
              <a:buChar char="-"/>
            </a:pPr>
            <a:r>
              <a:rPr lang="cs-CZ" sz="2400" dirty="0"/>
              <a:t>d</a:t>
            </a:r>
            <a:r>
              <a:rPr lang="cs-CZ" sz="2400" dirty="0" smtClean="0"/>
              <a:t>okončeno a financováno městem pro Jubilejní zemskou výstavu (1891) – publicita umožnila publikování (ČAVU) </a:t>
            </a:r>
            <a:r>
              <a:rPr lang="cs-CZ" sz="2400" dirty="0" smtClean="0">
                <a:sym typeface="Wingdings" panose="05000000000000000000" pitchFamily="2" charset="2"/>
              </a:rPr>
              <a:t> - 1892 + textový doprovod </a:t>
            </a:r>
            <a:r>
              <a:rPr lang="cs-CZ" sz="2400" i="1" dirty="0" err="1" smtClean="0">
                <a:sym typeface="Wingdings" panose="05000000000000000000" pitchFamily="2" charset="2"/>
              </a:rPr>
              <a:t>Mappy</a:t>
            </a:r>
            <a:r>
              <a:rPr lang="cs-CZ" sz="2400" i="1" dirty="0" smtClean="0">
                <a:sym typeface="Wingdings" panose="05000000000000000000" pitchFamily="2" charset="2"/>
              </a:rPr>
              <a:t> staré Prahy</a:t>
            </a:r>
            <a:endParaRPr lang="cs-CZ" sz="2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355107" y="6125592"/>
            <a:ext cx="11505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>
                <a:hlinkClick r:id="rId2"/>
              </a:rPr>
              <a:t>https://cha.fsv.cvut.cz/web/Tomek/index.html</a:t>
            </a:r>
            <a:endParaRPr lang="cs-CZ" sz="2800" b="1" dirty="0"/>
          </a:p>
          <a:p>
            <a:pPr algn="r"/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9464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820" y="68827"/>
            <a:ext cx="6361470" cy="1307689"/>
          </a:xfrm>
        </p:spPr>
        <p:txBody>
          <a:bodyPr>
            <a:noAutofit/>
          </a:bodyPr>
          <a:lstStyle/>
          <a:p>
            <a:r>
              <a:rPr lang="en-US" sz="3200" b="1" i="1" dirty="0" err="1" smtClean="0"/>
              <a:t>Mappy</a:t>
            </a:r>
            <a:r>
              <a:rPr lang="en-US" sz="3200" b="1" i="1" dirty="0" smtClean="0"/>
              <a:t> </a:t>
            </a:r>
            <a:r>
              <a:rPr lang="en-US" sz="3200" b="1" i="1" dirty="0" err="1"/>
              <a:t>Staré</a:t>
            </a:r>
            <a:r>
              <a:rPr lang="en-US" sz="3200" b="1" i="1" dirty="0"/>
              <a:t> </a:t>
            </a:r>
            <a:r>
              <a:rPr lang="en-US" sz="3200" b="1" i="1" dirty="0" err="1"/>
              <a:t>Prahy</a:t>
            </a:r>
            <a:r>
              <a:rPr lang="en-US" sz="3200" b="1" i="1" dirty="0"/>
              <a:t> k </a:t>
            </a:r>
            <a:r>
              <a:rPr lang="en-US" sz="3200" b="1" i="1" dirty="0" err="1"/>
              <a:t>letům</a:t>
            </a:r>
            <a:r>
              <a:rPr lang="en-US" sz="3200" b="1" i="1" dirty="0"/>
              <a:t> 1200, 1348 a </a:t>
            </a:r>
            <a:r>
              <a:rPr lang="en-US" sz="3200" b="1" i="1" dirty="0" smtClean="0"/>
              <a:t>1419</a:t>
            </a:r>
            <a:r>
              <a:rPr lang="cs-CZ" sz="3200" b="1" dirty="0" smtClean="0"/>
              <a:t>. Praha 1892.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6" y="1543665"/>
            <a:ext cx="5203428" cy="50519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0" y="0"/>
            <a:ext cx="5702710" cy="57102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41" y="2977157"/>
            <a:ext cx="2751870" cy="388084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074010" y="6001305"/>
            <a:ext cx="3117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Ca 1:2 000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69656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5" y="80424"/>
            <a:ext cx="2894121" cy="661042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Podkladová mapa – </a:t>
            </a:r>
            <a:r>
              <a:rPr lang="cs-CZ" sz="2800" dirty="0" err="1" smtClean="0"/>
              <a:t>Jüttnerův</a:t>
            </a:r>
            <a:r>
              <a:rPr lang="cs-CZ" sz="2800" dirty="0" smtClean="0"/>
              <a:t> plán Prahy (1815) –</a:t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400" cap="none" dirty="0" smtClean="0"/>
              <a:t>specifický způsob </a:t>
            </a:r>
            <a:r>
              <a:rPr lang="cs-CZ" sz="2400" cap="none" dirty="0"/>
              <a:t>práce –překreslený plán (2x </a:t>
            </a:r>
            <a:r>
              <a:rPr lang="cs-CZ" sz="2400" cap="none" dirty="0" smtClean="0"/>
              <a:t>zvětšený), do něj zakresloval tuší</a:t>
            </a:r>
            <a:br>
              <a:rPr lang="cs-CZ" sz="2400" cap="none" dirty="0" smtClean="0"/>
            </a:br>
            <a:r>
              <a:rPr lang="cs-CZ" sz="2400" cap="none" dirty="0"/>
              <a:t/>
            </a:r>
            <a:br>
              <a:rPr lang="cs-CZ" sz="2400" cap="none" dirty="0"/>
            </a:br>
            <a:r>
              <a:rPr lang="cs-CZ" sz="2400" cap="none" dirty="0" smtClean="0"/>
              <a:t>Podobně pracoval i </a:t>
            </a:r>
            <a:r>
              <a:rPr lang="cs-CZ" sz="2400" cap="none" dirty="0" err="1" smtClean="0"/>
              <a:t>Langweil</a:t>
            </a:r>
            <a:r>
              <a:rPr lang="cs-CZ" sz="2400" cap="none" dirty="0" smtClean="0"/>
              <a:t> (9x zvětšený </a:t>
            </a:r>
            <a:r>
              <a:rPr lang="cs-CZ" sz="2400" cap="none" dirty="0" err="1" smtClean="0"/>
              <a:t>Jüttner</a:t>
            </a:r>
            <a:r>
              <a:rPr lang="cs-CZ" sz="2400" cap="none" dirty="0" smtClean="0"/>
              <a:t>)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04" y="80423"/>
            <a:ext cx="7015150" cy="661042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244831" y="6044521"/>
            <a:ext cx="183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Mapová sbírka </a:t>
            </a:r>
            <a:r>
              <a:rPr lang="cs-CZ" dirty="0" err="1" smtClean="0"/>
              <a:t>PřF</a:t>
            </a:r>
            <a:r>
              <a:rPr lang="cs-CZ" dirty="0" smtClean="0"/>
              <a:t> 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24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Mapy, tvůrci a jejich příběhy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0391" y="1890945"/>
            <a:ext cx="10131425" cy="4397406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cs-CZ" sz="2800" dirty="0" smtClean="0"/>
              <a:t>Jan Kryštof Müller (1673 – 1721) – </a:t>
            </a:r>
            <a:r>
              <a:rPr lang="cs-CZ" sz="2800"/>
              <a:t>modelový </a:t>
            </a:r>
            <a:r>
              <a:rPr lang="cs-CZ" sz="2800" smtClean="0"/>
              <a:t>příklad </a:t>
            </a:r>
            <a:r>
              <a:rPr lang="cs-CZ" sz="2800" dirty="0" smtClean="0"/>
              <a:t>barokního </a:t>
            </a:r>
            <a:r>
              <a:rPr lang="cs-CZ" sz="2800" dirty="0"/>
              <a:t>kartografa</a:t>
            </a:r>
            <a:r>
              <a:rPr lang="cs-CZ" sz="2800" dirty="0" smtClean="0"/>
              <a:t> </a:t>
            </a:r>
          </a:p>
          <a:p>
            <a:pPr marL="514350" indent="-514350">
              <a:buAutoNum type="arabicParenR"/>
            </a:pPr>
            <a:r>
              <a:rPr lang="cs-CZ" sz="2800" dirty="0" smtClean="0"/>
              <a:t>„Ostrakizovaný“ </a:t>
            </a:r>
            <a:r>
              <a:rPr lang="cs-CZ" sz="2800" dirty="0"/>
              <a:t>Bernard </a:t>
            </a:r>
            <a:r>
              <a:rPr lang="cs-CZ" sz="2800" dirty="0" smtClean="0"/>
              <a:t>Ferdinand </a:t>
            </a:r>
            <a:r>
              <a:rPr lang="cs-CZ" sz="2800" dirty="0" err="1" smtClean="0"/>
              <a:t>Erberg</a:t>
            </a:r>
            <a:r>
              <a:rPr lang="cs-CZ" sz="2800" dirty="0" smtClean="0"/>
              <a:t> (1718 – 1773) a </a:t>
            </a:r>
            <a:r>
              <a:rPr lang="cs-CZ" sz="2800" dirty="0"/>
              <a:t>jeho </a:t>
            </a:r>
            <a:r>
              <a:rPr lang="cs-CZ" sz="2800" dirty="0" smtClean="0"/>
              <a:t>pozdně barokní topografie Čech</a:t>
            </a:r>
          </a:p>
          <a:p>
            <a:pPr marL="514350" indent="-514350">
              <a:buAutoNum type="arabicParenR"/>
            </a:pPr>
            <a:r>
              <a:rPr lang="cs-CZ" sz="2800" dirty="0" smtClean="0"/>
              <a:t>Osvícenský workoholik Franz </a:t>
            </a:r>
            <a:r>
              <a:rPr lang="cs-CZ" sz="2800" dirty="0"/>
              <a:t>Anton Linhart </a:t>
            </a:r>
            <a:r>
              <a:rPr lang="cs-CZ" sz="2800" dirty="0" smtClean="0"/>
              <a:t>Herget </a:t>
            </a:r>
            <a:r>
              <a:rPr lang="cs-CZ" sz="2800" dirty="0"/>
              <a:t>(1741 – 1800) </a:t>
            </a:r>
            <a:endParaRPr lang="cs-CZ" sz="2800" dirty="0" smtClean="0"/>
          </a:p>
          <a:p>
            <a:pPr marL="514350" indent="-514350">
              <a:buAutoNum type="arabicParenR"/>
            </a:pPr>
            <a:r>
              <a:rPr lang="cs-CZ" sz="2800" dirty="0" smtClean="0"/>
              <a:t>Václav </a:t>
            </a:r>
            <a:r>
              <a:rPr lang="cs-CZ" sz="2800" dirty="0"/>
              <a:t>Vladivoj </a:t>
            </a:r>
            <a:r>
              <a:rPr lang="cs-CZ" sz="2800" dirty="0" smtClean="0"/>
              <a:t>Tomek (1818 – 1905) </a:t>
            </a:r>
            <a:r>
              <a:rPr lang="cs-CZ" sz="2800" dirty="0"/>
              <a:t>a topografie středověkého </a:t>
            </a:r>
            <a:r>
              <a:rPr lang="cs-CZ" sz="2800" dirty="0" smtClean="0"/>
              <a:t>velkoměsta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145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pro samostatnou práci v týmech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cs-CZ" sz="2400" b="1" dirty="0" smtClean="0"/>
              <a:t>Müller, mapa Čech – okolí Jaroměře (</a:t>
            </a:r>
            <a:r>
              <a:rPr lang="cs-CZ" sz="2400" b="1" dirty="0"/>
              <a:t>porovnat s 1. </a:t>
            </a:r>
            <a:r>
              <a:rPr lang="cs-CZ" sz="2400" b="1" dirty="0" smtClean="0"/>
              <a:t>VM) a Litoměřic (porovnat s 2. VM) </a:t>
            </a:r>
            <a:r>
              <a:rPr lang="cs-CZ" sz="2400" dirty="0" smtClean="0"/>
              <a:t>– Chartae-Antiquae.cz – s využitím </a:t>
            </a:r>
            <a:r>
              <a:rPr lang="cs-CZ" sz="2400" dirty="0" err="1" smtClean="0"/>
              <a:t>MapCompareru</a:t>
            </a:r>
            <a:endParaRPr lang="cs-CZ" sz="2400" dirty="0" smtClean="0"/>
          </a:p>
          <a:p>
            <a:pPr marL="342900" indent="-342900">
              <a:buAutoNum type="arabicParenR"/>
            </a:pPr>
            <a:r>
              <a:rPr lang="cs-CZ" sz="2400" b="1" dirty="0" err="1" smtClean="0"/>
              <a:t>Erberg</a:t>
            </a:r>
            <a:r>
              <a:rPr lang="cs-CZ" sz="2400" b="1" dirty="0" smtClean="0"/>
              <a:t>, mapy českých krajů – o čem vypovídají mapová parerga (porovnat Žatecký, Plzeňský a Kouřimský kraj) – </a:t>
            </a:r>
            <a:r>
              <a:rPr lang="cs-CZ" sz="2400" dirty="0" smtClean="0"/>
              <a:t>Mapy.mzk.cz</a:t>
            </a:r>
          </a:p>
          <a:p>
            <a:pPr marL="342900" indent="-342900">
              <a:buAutoNum type="arabicParenR"/>
            </a:pPr>
            <a:r>
              <a:rPr lang="cs-CZ" sz="2400" b="1" dirty="0" smtClean="0"/>
              <a:t>Herget, plán Prahy – co se změnilo na Karlově náměstí? (porovnat s pozdějším urbanistickým vývojem Prahy) – dveprahy.cz </a:t>
            </a:r>
          </a:p>
          <a:p>
            <a:pPr marL="342900" indent="-342900">
              <a:buAutoNum type="arabicParenR"/>
            </a:pPr>
            <a:r>
              <a:rPr lang="cs-CZ" sz="2400" b="1" dirty="0" smtClean="0"/>
              <a:t>Tomek, plán Prahy – jaké typy dnes již neexistujících objektů nalezneme na Starém Městě (včetně Židovského města) </a:t>
            </a:r>
            <a:r>
              <a:rPr lang="cs-CZ" sz="2400" dirty="0" smtClean="0"/>
              <a:t>– list č. IV, Chartae-Antiquae.cz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0108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Jan </a:t>
            </a:r>
            <a:r>
              <a:rPr lang="cs-CZ" dirty="0" err="1" smtClean="0"/>
              <a:t>kryštof</a:t>
            </a:r>
            <a:r>
              <a:rPr lang="cs-CZ" dirty="0" smtClean="0"/>
              <a:t> </a:t>
            </a:r>
            <a:r>
              <a:rPr lang="cs-CZ" dirty="0" err="1" smtClean="0"/>
              <a:t>müller</a:t>
            </a:r>
            <a:r>
              <a:rPr lang="cs-CZ" dirty="0" smtClean="0"/>
              <a:t> (1673 – 1721) – modelový </a:t>
            </a:r>
            <a:r>
              <a:rPr lang="cs-CZ" dirty="0" smtClean="0"/>
              <a:t>příklad barokního </a:t>
            </a:r>
            <a:r>
              <a:rPr lang="cs-CZ" dirty="0" smtClean="0"/>
              <a:t>kartografa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1" y="2142067"/>
            <a:ext cx="8573609" cy="4320877"/>
          </a:xfrm>
        </p:spPr>
        <p:txBody>
          <a:bodyPr>
            <a:normAutofit/>
          </a:bodyPr>
          <a:lstStyle/>
          <a:p>
            <a:r>
              <a:rPr lang="cs-CZ" sz="2400" dirty="0"/>
              <a:t>b</a:t>
            </a:r>
            <a:r>
              <a:rPr lang="cs-CZ" sz="2400" dirty="0" smtClean="0"/>
              <a:t>avorský vzdělanec pohybující se v okruhu G. Ch. </a:t>
            </a:r>
            <a:r>
              <a:rPr lang="cs-CZ" sz="2400" dirty="0" err="1" smtClean="0"/>
              <a:t>Eimmarta</a:t>
            </a:r>
            <a:r>
              <a:rPr lang="cs-CZ" sz="2400" dirty="0" smtClean="0"/>
              <a:t> v Norimberku – matematika, astronomie, </a:t>
            </a:r>
          </a:p>
          <a:p>
            <a:r>
              <a:rPr lang="cs-CZ" sz="2400" dirty="0" smtClean="0"/>
              <a:t>Od 1696 ve službách </a:t>
            </a:r>
            <a:r>
              <a:rPr lang="cs-CZ" sz="2400" dirty="0" err="1" smtClean="0"/>
              <a:t>Luigiho</a:t>
            </a:r>
            <a:r>
              <a:rPr lang="cs-CZ" sz="2400" dirty="0" smtClean="0"/>
              <a:t> </a:t>
            </a:r>
            <a:r>
              <a:rPr lang="cs-CZ" sz="2400" dirty="0" err="1" smtClean="0"/>
              <a:t>Marsigliho</a:t>
            </a:r>
            <a:r>
              <a:rPr lang="cs-CZ" sz="2400" dirty="0" smtClean="0"/>
              <a:t> – mapování Dunaje a uhersko-turecké hranice</a:t>
            </a:r>
          </a:p>
          <a:p>
            <a:r>
              <a:rPr lang="cs-CZ" sz="2400" dirty="0"/>
              <a:t>v</a:t>
            </a:r>
            <a:r>
              <a:rPr lang="cs-CZ" sz="2400" dirty="0" smtClean="0"/>
              <a:t>ojenský inženýr ve státních službách 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řehledná mapa Uher (1708), mapování Moravy (1708 – 1712, mapa 1716) a Čech (1712-1717, mapa 1720 a později), Slezsko již nestihl realizovat</a:t>
            </a:r>
          </a:p>
          <a:p>
            <a:r>
              <a:rPr lang="cs-CZ" sz="2400" dirty="0" err="1"/>
              <a:t>m</a:t>
            </a:r>
            <a:r>
              <a:rPr lang="cs-CZ" sz="2400" dirty="0" err="1" smtClean="0"/>
              <a:t>üllerovy</a:t>
            </a:r>
            <a:r>
              <a:rPr lang="cs-CZ" sz="2400" dirty="0" smtClean="0"/>
              <a:t> mapy zásadním a na dlouhou dobu nepřekonaným a dodnes oceňovaným klenotem středoevropské kartografie</a:t>
            </a:r>
            <a:endParaRPr lang="cs-CZ" sz="24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691280"/>
              </p:ext>
            </p:extLst>
          </p:nvPr>
        </p:nvGraphicFramePr>
        <p:xfrm>
          <a:off x="9479353" y="1988598"/>
          <a:ext cx="2402099" cy="4567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4587120" imgH="8724960" progId="Acrobat.Document.DC">
                  <p:embed/>
                </p:oleObj>
              </mc:Choice>
              <mc:Fallback>
                <p:oleObj name="Acrobat Document" r:id="rId3" imgW="4587120" imgH="87249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79353" y="1988598"/>
                        <a:ext cx="2402099" cy="4567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2463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81615" y="369358"/>
            <a:ext cx="4649677" cy="1456267"/>
          </a:xfrm>
        </p:spPr>
        <p:txBody>
          <a:bodyPr/>
          <a:lstStyle/>
          <a:p>
            <a:r>
              <a:rPr lang="cs-CZ" b="1" dirty="0" smtClean="0"/>
              <a:t>Müllerův odkaz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3029"/>
            <a:ext cx="5419725" cy="41165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11" y="93009"/>
            <a:ext cx="3302161" cy="22025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586">
            <a:off x="9096992" y="2940767"/>
            <a:ext cx="2636626" cy="368110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31" y="174652"/>
            <a:ext cx="2524343" cy="30010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4111">
            <a:off x="6614320" y="2941325"/>
            <a:ext cx="2516594" cy="35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13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ostrakizovaný“</a:t>
            </a:r>
            <a:r>
              <a:rPr lang="cs-CZ" dirty="0" err="1"/>
              <a:t>Bernard</a:t>
            </a:r>
            <a:r>
              <a:rPr lang="cs-CZ" dirty="0"/>
              <a:t> Ferdinand </a:t>
            </a:r>
            <a:r>
              <a:rPr lang="cs-CZ" dirty="0" err="1"/>
              <a:t>Erberg</a:t>
            </a:r>
            <a:r>
              <a:rPr lang="cs-CZ" dirty="0"/>
              <a:t> (1718 – 1773) </a:t>
            </a:r>
            <a:r>
              <a:rPr lang="cs-CZ" dirty="0" smtClean="0"/>
              <a:t>a pozdně barokní topografie </a:t>
            </a:r>
            <a:r>
              <a:rPr lang="cs-CZ" dirty="0" err="1" smtClean="0"/>
              <a:t>čech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u</a:t>
            </a:r>
            <a:r>
              <a:rPr lang="cs-CZ" sz="2400" dirty="0" smtClean="0"/>
              <a:t>čenec ze šlechtické rodiny </a:t>
            </a:r>
            <a:r>
              <a:rPr lang="cs-CZ" sz="2400" dirty="0" err="1" smtClean="0"/>
              <a:t>Erbergů</a:t>
            </a:r>
            <a:r>
              <a:rPr lang="cs-CZ" sz="2400" dirty="0" smtClean="0"/>
              <a:t> </a:t>
            </a:r>
            <a:r>
              <a:rPr lang="cs-CZ" sz="2400" b="1" dirty="0" smtClean="0"/>
              <a:t>z Kraňska </a:t>
            </a:r>
            <a:r>
              <a:rPr lang="cs-CZ" sz="2400" dirty="0" smtClean="0"/>
              <a:t>(dnešní Slovinsko)</a:t>
            </a:r>
          </a:p>
          <a:p>
            <a:r>
              <a:rPr lang="cs-CZ" sz="2400" dirty="0"/>
              <a:t>v</a:t>
            </a:r>
            <a:r>
              <a:rPr lang="cs-CZ" sz="2400" dirty="0" smtClean="0"/>
              <a:t>stup k jezuitům – typická kariéra (učitel, střídání působišť v rámci rakouské provincie)</a:t>
            </a:r>
          </a:p>
          <a:p>
            <a:r>
              <a:rPr lang="cs-CZ" sz="2400" dirty="0"/>
              <a:t>u</a:t>
            </a:r>
            <a:r>
              <a:rPr lang="cs-CZ" sz="2400" dirty="0" smtClean="0"/>
              <a:t>čitel na vídeňském </a:t>
            </a:r>
            <a:r>
              <a:rPr lang="cs-CZ" sz="2400" dirty="0" err="1" smtClean="0"/>
              <a:t>Theresianu</a:t>
            </a:r>
            <a:r>
              <a:rPr lang="cs-CZ" sz="2400" dirty="0" smtClean="0"/>
              <a:t> (1758 – 1765)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olyhistor se zájmem (nejen) o přírodní vědy</a:t>
            </a:r>
          </a:p>
          <a:p>
            <a:r>
              <a:rPr lang="cs-CZ" sz="2400" dirty="0" smtClean="0"/>
              <a:t>Čilá korespondence a kontakty se středoevropskými učenci</a:t>
            </a:r>
          </a:p>
          <a:p>
            <a:r>
              <a:rPr lang="cs-CZ" sz="2400" dirty="0"/>
              <a:t>t</a:t>
            </a:r>
            <a:r>
              <a:rPr lang="cs-CZ" sz="2400" dirty="0" smtClean="0"/>
              <a:t>opografie Čech – </a:t>
            </a:r>
            <a:r>
              <a:rPr lang="cs-CZ" sz="2400" dirty="0" err="1" smtClean="0"/>
              <a:t>Notitia</a:t>
            </a:r>
            <a:r>
              <a:rPr lang="cs-CZ" sz="2400" dirty="0" smtClean="0"/>
              <a:t> </a:t>
            </a:r>
            <a:r>
              <a:rPr lang="cs-CZ" sz="2400" dirty="0" err="1" smtClean="0"/>
              <a:t>Illustris</a:t>
            </a:r>
            <a:r>
              <a:rPr lang="cs-CZ" sz="2400" dirty="0" smtClean="0"/>
              <a:t> Regni </a:t>
            </a:r>
            <a:r>
              <a:rPr lang="cs-CZ" sz="2400" dirty="0" err="1" smtClean="0"/>
              <a:t>Bohemiae</a:t>
            </a:r>
            <a:r>
              <a:rPr lang="cs-CZ" sz="2400" dirty="0" smtClean="0"/>
              <a:t> (1760) – Proč? Pro koho?</a:t>
            </a:r>
          </a:p>
          <a:p>
            <a:r>
              <a:rPr lang="cs-CZ" sz="2400" dirty="0"/>
              <a:t>r</a:t>
            </a:r>
            <a:r>
              <a:rPr lang="cs-CZ" sz="2400" dirty="0" smtClean="0"/>
              <a:t>ole </a:t>
            </a:r>
            <a:r>
              <a:rPr lang="cs-CZ" sz="2400" dirty="0" err="1" smtClean="0"/>
              <a:t>Schaffgotschů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9272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Mapové přílohy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9254" y="1562470"/>
            <a:ext cx="2683038" cy="4935983"/>
          </a:xfrm>
        </p:spPr>
        <p:txBody>
          <a:bodyPr>
            <a:normAutofit/>
          </a:bodyPr>
          <a:lstStyle/>
          <a:p>
            <a:r>
              <a:rPr lang="cs-CZ" sz="2000" dirty="0"/>
              <a:t>m</a:t>
            </a:r>
            <a:r>
              <a:rPr lang="cs-CZ" sz="2000" dirty="0" smtClean="0"/>
              <a:t>apa Čech + 12 map krajů</a:t>
            </a:r>
          </a:p>
          <a:p>
            <a:r>
              <a:rPr lang="pl-PL" sz="2000" dirty="0"/>
              <a:t>v</a:t>
            </a:r>
            <a:r>
              <a:rPr lang="pl-PL" sz="2000" dirty="0" smtClean="0"/>
              <a:t>ycházel z Müllerovy-Wielandovy mapy (1726) </a:t>
            </a:r>
          </a:p>
          <a:p>
            <a:r>
              <a:rPr lang="cs-CZ" sz="2000" dirty="0"/>
              <a:t>z</a:t>
            </a:r>
            <a:r>
              <a:rPr lang="cs-CZ" sz="2000" dirty="0" smtClean="0"/>
              <a:t>astaralé administrativní členění</a:t>
            </a:r>
            <a:endParaRPr lang="pl-PL" sz="2000" dirty="0" smtClean="0"/>
          </a:p>
          <a:p>
            <a:r>
              <a:rPr lang="cs-CZ" sz="2000" dirty="0"/>
              <a:t>první mapy českých krajů více rozšířené mezi </a:t>
            </a:r>
            <a:r>
              <a:rPr lang="cs-CZ" sz="2000" dirty="0" smtClean="0"/>
              <a:t>obyvatelstvem</a:t>
            </a:r>
          </a:p>
          <a:p>
            <a:r>
              <a:rPr lang="cs-CZ" sz="2000" dirty="0"/>
              <a:t>k</a:t>
            </a:r>
            <a:r>
              <a:rPr lang="cs-CZ" sz="2000" dirty="0" smtClean="0"/>
              <a:t>artografické inovace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48" y="-34505"/>
            <a:ext cx="3534751" cy="4107380"/>
          </a:xfrm>
          <a:prstGeom prst="rect">
            <a:avLst/>
          </a:prstGeom>
        </p:spPr>
      </p:pic>
      <p:pic>
        <p:nvPicPr>
          <p:cNvPr id="5" name="Obrázek 4" descr="legenda_mapa Če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2026" y="3089036"/>
            <a:ext cx="2504534" cy="2830033"/>
          </a:xfrm>
          <a:prstGeom prst="rect">
            <a:avLst/>
          </a:prstGeom>
        </p:spPr>
      </p:pic>
      <p:pic>
        <p:nvPicPr>
          <p:cNvPr id="6" name="Obrázek 5" descr="karlův mo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270" y="4207812"/>
            <a:ext cx="5433955" cy="2427101"/>
          </a:xfrm>
          <a:prstGeom prst="rect">
            <a:avLst/>
          </a:prstGeom>
        </p:spPr>
      </p:pic>
      <p:pic>
        <p:nvPicPr>
          <p:cNvPr id="7" name="Obrázek 6" descr="parerg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8912" y="173419"/>
            <a:ext cx="4176204" cy="27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2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Osvícenský workoholik Franz Anton Linhart </a:t>
            </a:r>
            <a:r>
              <a:rPr lang="cs-CZ" dirty="0" err="1" smtClean="0"/>
              <a:t>herget</a:t>
            </a:r>
            <a:r>
              <a:rPr lang="cs-CZ" dirty="0" smtClean="0"/>
              <a:t> (1741 – 1800)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1" y="2142067"/>
            <a:ext cx="7055527" cy="4106907"/>
          </a:xfrm>
        </p:spPr>
        <p:txBody>
          <a:bodyPr>
            <a:noAutofit/>
          </a:bodyPr>
          <a:lstStyle/>
          <a:p>
            <a:r>
              <a:rPr lang="cs-CZ" sz="2000" dirty="0"/>
              <a:t>z</a:t>
            </a:r>
            <a:r>
              <a:rPr lang="cs-CZ" sz="2000" dirty="0" smtClean="0"/>
              <a:t>ářivá kariéra – od chudého měšťanského synka ze západu Čech předním odborníkem na technické záležitosti v Čechách</a:t>
            </a:r>
          </a:p>
          <a:p>
            <a:r>
              <a:rPr lang="cs-CZ" sz="2000" dirty="0" smtClean="0"/>
              <a:t>již jako dvacátník profesorem pražské inženýrské školy, výrazné manažerské schopnosti (zdatný lobbista), popularizátor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ostupná kumulace funkcí a aktivit (Navigační komise, Vlastenecko-hospodářská společnost, podnikatelské aktivity, zemský stavební ředitel, svobodný zednář, sběratel umění i vědeckých přístrojů a literatury)</a:t>
            </a:r>
          </a:p>
          <a:p>
            <a:r>
              <a:rPr lang="cs-CZ" sz="2000" dirty="0" smtClean="0"/>
              <a:t>Práce na opravě Karlova mostu (1784), podíl na organizaci Josefského katastru (1785), projekt pražské kanalizace, adaptační práce na rušených klášterech a kostelech</a:t>
            </a:r>
          </a:p>
          <a:p>
            <a:r>
              <a:rPr lang="cs-CZ" sz="2000" dirty="0"/>
              <a:t>z</a:t>
            </a:r>
            <a:r>
              <a:rPr lang="cs-CZ" sz="2000" dirty="0" smtClean="0"/>
              <a:t>akladatel mocné a vlivné dynastie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720" y="2055557"/>
            <a:ext cx="4792476" cy="35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2" y="118613"/>
            <a:ext cx="5592932" cy="41946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" y="118613"/>
            <a:ext cx="5005818" cy="329929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5581" y="3302493"/>
            <a:ext cx="375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)</a:t>
            </a:r>
            <a:endParaRPr lang="cs-CZ" sz="20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3" y="2695188"/>
            <a:ext cx="5320615" cy="36446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" y="3581552"/>
            <a:ext cx="4639663" cy="30900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75" y="4929642"/>
            <a:ext cx="5368350" cy="183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683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10845B-7F19-4A9A-BEE4-BEF0501E1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5274BF-C111-4B7A-8D90-F7666D37C131}">
  <ds:schemaRefs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Futuristický návrh</Template>
  <TotalTime>0</TotalTime>
  <Words>608</Words>
  <Application>Microsoft Office PowerPoint</Application>
  <PresentationFormat>Širokoúhlá obrazovka</PresentationFormat>
  <Paragraphs>54</Paragraphs>
  <Slides>12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Nebe</vt:lpstr>
      <vt:lpstr>Acrobat Document</vt:lpstr>
      <vt:lpstr>Mapy jako historický pramen</vt:lpstr>
      <vt:lpstr>Mapy, tvůrci a jejich příběhy</vt:lpstr>
      <vt:lpstr>Úkoly pro samostatnou práci v týmech</vt:lpstr>
      <vt:lpstr>Jan kryštof müller (1673 – 1721) – modelový příklad barokního kartografa</vt:lpstr>
      <vt:lpstr>Müllerův odkaz</vt:lpstr>
      <vt:lpstr>„ostrakizovaný“Bernard Ferdinand Erberg (1718 – 1773) a pozdně barokní topografie čech</vt:lpstr>
      <vt:lpstr>Mapové přílohy</vt:lpstr>
      <vt:lpstr>Osvícenský workoholik Franz Anton Linhart herget (1741 – 1800)</vt:lpstr>
      <vt:lpstr>Prezentace aplikace PowerPoint</vt:lpstr>
      <vt:lpstr>Václav Vladivoj Tomek (1818 – 1905) a topografie středověkého velkoměsta</vt:lpstr>
      <vt:lpstr>Mappy Staré Prahy k letům 1200, 1348 a 1419. Praha 1892.</vt:lpstr>
      <vt:lpstr>Podkladová mapa – Jüttnerův plán Prahy (1815) –  specifický způsob práce –překreslený plán (2x zvětšený), do něj zakresloval tuší  Podobně pracoval i Langweil (9x zvětšený Jüttner)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2024-03-11T08:39:48Z</dcterms:created>
  <dcterms:modified xsi:type="dcterms:W3CDTF">2024-03-12T22:20:43Z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