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335" r:id="rId4"/>
    <p:sldId id="340" r:id="rId5"/>
    <p:sldId id="357" r:id="rId6"/>
    <p:sldId id="270" r:id="rId7"/>
    <p:sldId id="279" r:id="rId8"/>
    <p:sldId id="349" r:id="rId9"/>
    <p:sldId id="350" r:id="rId10"/>
    <p:sldId id="351" r:id="rId11"/>
    <p:sldId id="352" r:id="rId12"/>
    <p:sldId id="353" r:id="rId13"/>
    <p:sldId id="354" r:id="rId14"/>
    <p:sldId id="334" r:id="rId15"/>
    <p:sldId id="348" r:id="rId16"/>
    <p:sldId id="257" r:id="rId17"/>
    <p:sldId id="359" r:id="rId18"/>
    <p:sldId id="344" r:id="rId19"/>
    <p:sldId id="345" r:id="rId20"/>
    <p:sldId id="358" r:id="rId21"/>
    <p:sldId id="356" r:id="rId22"/>
    <p:sldId id="355" r:id="rId23"/>
    <p:sldId id="34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75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71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3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19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5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10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50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0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6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02.10.2024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1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ikuquanshu.com/main.aspx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ckisc.ff.cuni.cz/cs/" TargetMode="External"/><Relationship Id="rId3" Type="http://schemas.openxmlformats.org/officeDocument/2006/relationships/hyperlink" Target="mailto:katkamer@email.cz" TargetMode="External"/><Relationship Id="rId7" Type="http://schemas.openxmlformats.org/officeDocument/2006/relationships/hyperlink" Target="https://dl1.cuni.cz/user/index.php?id=8322" TargetMode="External"/><Relationship Id="rId2" Type="http://schemas.openxmlformats.org/officeDocument/2006/relationships/hyperlink" Target="mailto:katerina.gajdosova@ff.c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1.cuni.cz/" TargetMode="External"/><Relationship Id="rId5" Type="http://schemas.openxmlformats.org/officeDocument/2006/relationships/hyperlink" Target="mailto:vaclav.valtr@email.cz" TargetMode="External"/><Relationship Id="rId4" Type="http://schemas.openxmlformats.org/officeDocument/2006/relationships/hyperlink" Target="mailto:vaclav.valtr@ff.cuni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altLang="zh-TW" sz="6600" b="1" dirty="0">
                <a:solidFill>
                  <a:srgbClr val="FFFFFF"/>
                </a:solidFill>
                <a:latin typeface="Georgia" panose="02040502050405020303" pitchFamily="18" charset="0"/>
              </a:rPr>
              <a:t>Čínská filosofie</a:t>
            </a:r>
            <a:endParaRPr lang="cs-CZ" sz="66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Georgia" panose="02040502050405020303" pitchFamily="18" charset="0"/>
              </a:rPr>
              <a:t>Úvod a základní pojmy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49" y="880060"/>
            <a:ext cx="2989684" cy="5502486"/>
          </a:xfrm>
        </p:spPr>
      </p:pic>
      <p:pic>
        <p:nvPicPr>
          <p:cNvPr id="2052" name="Picture 4" descr="太一生水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04" y="880060"/>
            <a:ext cx="3136417" cy="550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6433F59-97E9-4F34-A85C-E431616E22F1}"/>
              </a:ext>
            </a:extLst>
          </p:cNvPr>
          <p:cNvSpPr txBox="1"/>
          <p:nvPr/>
        </p:nvSpPr>
        <p:spPr>
          <a:xfrm>
            <a:off x="830538" y="233729"/>
            <a:ext cx="1093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Bambusové proužky naložené v konzervačním roztoku – ukázka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huského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písma (rukopis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 sbírky Šanghajského muzea) </a:t>
            </a:r>
          </a:p>
        </p:txBody>
      </p:sp>
    </p:spTree>
    <p:extLst>
      <p:ext uri="{BB962C8B-B14F-4D97-AF65-F5344CB8AC3E}">
        <p14:creationId xmlns:p14="http://schemas.microsoft.com/office/powerpoint/2010/main" val="348765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32" y="1513490"/>
            <a:ext cx="8531589" cy="4147046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D151BDF-D761-4843-B3D6-F5BD4C1FFACA}"/>
              </a:ext>
            </a:extLst>
          </p:cNvPr>
          <p:cNvSpPr txBox="1"/>
          <p:nvPr/>
        </p:nvSpPr>
        <p:spPr>
          <a:xfrm>
            <a:off x="1258957" y="662609"/>
            <a:ext cx="882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Bambusový spis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篇</a:t>
            </a: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Chanský</a:t>
            </a: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0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5" y="1422900"/>
            <a:ext cx="6650807" cy="4010947"/>
          </a:xfrm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577" y="617300"/>
            <a:ext cx="2631740" cy="58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5FCADE3-F97F-4F67-8D29-A7A5C386C0E8}"/>
              </a:ext>
            </a:extLst>
          </p:cNvPr>
          <p:cNvSpPr txBox="1"/>
          <p:nvPr/>
        </p:nvSpPr>
        <p:spPr>
          <a:xfrm>
            <a:off x="4435365" y="437322"/>
            <a:ext cx="692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Hedvábné svitky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Mawangduiský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rukopis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Laozi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Tao-te-ťing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383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9D5CC-C28A-4B4C-5787-7E1EFE719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931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Siku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quanshu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庫全書</a:t>
            </a:r>
            <a:endParaRPr lang="cs-CZ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„Úplná knihovna ve čtyřech sekcích“ 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Největší sbírka knih v čínské historii (přes 36 000 knih, 79000 svazků, 2,3 milionu stran)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Založena v 18. stol. na příkaz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ingského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císaře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Qianlonga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http://www.sikuquanshu.com/main.aspx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GB" dirty="0"/>
          </a:p>
        </p:txBody>
      </p:sp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87107D26-D8EC-84B0-101D-8176AC214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5505" y="1313561"/>
            <a:ext cx="6676032" cy="44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838200" y="488950"/>
            <a:ext cx="10515600" cy="5688013"/>
          </a:xfrm>
        </p:spPr>
        <p:txBody>
          <a:bodyPr>
            <a:normAutofit fontScale="77500" lnSpcReduction="20000"/>
          </a:bodyPr>
          <a:lstStyle/>
          <a:p>
            <a:pPr marL="221615" marR="53975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41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Čínské myšlení v. čínská filosofie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sz="2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„…až na pár arabských myslitelů člověk v celém Orientu nenarazí na skutečnou filosofii. Konfucius nenabízí nic víc než lekce morálky pro feudální panovníky …postavené na příkladech dávných vládců.  (…) Nicméně, k pojmům ctnosti a morálky Číňané nikdy nedospěli.“</a:t>
            </a:r>
          </a:p>
          <a:p>
            <a:pPr marL="221615" marR="539750" indent="0" algn="r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Kant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(přednášky o fyzické geografii,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1785)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„…stejně jako Čína nikdy nepřekročila raná stádia nesvobody (ducha), přirozenosti a před-tragického vědomí v historii a estetice, tak ani nikdy nevytvořila vlastní filosofii v pravém slova smyslu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</a:p>
          <a:p>
            <a:pPr marL="221615" marR="539750" indent="0" algn="r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Hegel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(přednášky o filosofii dějin, 1833-36)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„‘Čínská filosofie‘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západní vynález, který Číňané převzali v rámci hledání vlastní identity na prahu moderní doby, aby překonali svůj pocit kulturní méněcennosti. </a:t>
            </a:r>
          </a:p>
          <a:p>
            <a:pPr marL="221615" marR="539750" indent="0" algn="r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ichael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Friedrich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(článek "De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inventione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sinarum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philosophiae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1991)</a:t>
            </a:r>
          </a:p>
          <a:p>
            <a:pPr marL="221615" marR="539750" indent="0" algn="r">
              <a:lnSpc>
                <a:spcPct val="100000"/>
              </a:lnSpc>
              <a:spcAft>
                <a:spcPts val="800"/>
              </a:spcAft>
              <a:buNone/>
            </a:pPr>
            <a:endParaRPr lang="cs-CZ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2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Předsudky ve vztahu k čínskému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8194588" cy="4351338"/>
          </a:xfrm>
        </p:spPr>
        <p:txBody>
          <a:bodyPr>
            <a:normAutofit fontScale="92500"/>
          </a:bodyPr>
          <a:lstStyle/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Čínské myšlení se nezabývá kosmologií či metafyzikou</a:t>
            </a:r>
          </a:p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blíže k mudrosloví, náboženství či poezii než k filosofii</a:t>
            </a:r>
          </a:p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 obecných a teoretických otázek řeší spíš otázky etické a pragmatické</a:t>
            </a:r>
          </a:p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Dává přednost následování starých vzorů a tradice před vlastním rozumem</a:t>
            </a:r>
          </a:p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Dává přednost harmonii před pravdou; koncept pravdy v čínském myšlení neexistuje nebo není důležitý</a:t>
            </a:r>
          </a:p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Čínské myšlení nevedlo k rozvoji logiky a vědy</a:t>
            </a:r>
          </a:p>
          <a:p>
            <a:pPr marL="0">
              <a:lnSpc>
                <a:spcPct val="100000"/>
              </a:lnSpc>
              <a:buFontTx/>
              <a:buChar char="-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buFontTx/>
              <a:buChar char="-"/>
            </a:pP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77B1C5-B548-474F-A392-08F54E3A1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 t="10590" r="14864" b="1533"/>
          <a:stretch/>
        </p:blipFill>
        <p:spPr>
          <a:xfrm>
            <a:off x="9316995" y="1690688"/>
            <a:ext cx="2607276" cy="45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75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Filosofické tázání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585" y="1825625"/>
            <a:ext cx="750287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„Co to je?“ (ontologie)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„Jak to víme?“ (epistemologie)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„Co máme dělat?“ (etika)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„Jsou vnější věci jen mojí představou, nebo jsou skutečné?“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77B1C5-B548-474F-A392-08F54E3A1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 t="10590" r="14864" b="1533"/>
          <a:stretch/>
        </p:blipFill>
        <p:spPr>
          <a:xfrm>
            <a:off x="8192987" y="1514040"/>
            <a:ext cx="2607276" cy="45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8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3120" y="480328"/>
            <a:ext cx="7534656" cy="5904345"/>
          </a:xfrm>
        </p:spPr>
      </p:pic>
    </p:spTree>
    <p:extLst>
      <p:ext uri="{BB962C8B-B14F-4D97-AF65-F5344CB8AC3E}">
        <p14:creationId xmlns:p14="http://schemas.microsoft.com/office/powerpoint/2010/main" val="204089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2868" y="480328"/>
            <a:ext cx="6493371" cy="61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70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Specifičnost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čínské kosmologie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572250" cy="4351338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Kosmos tvoří jeden nedílný celek</a:t>
            </a:r>
          </a:p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Proměna a pohyb jsou základní (trvalost a neměnnost jsou odvozené)</a:t>
            </a:r>
          </a:p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Protiklady způsobují sebe navzájem (A implikuje non-A)</a:t>
            </a:r>
          </a:p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část je projevem celku</a:t>
            </a:r>
          </a:p>
          <a:p>
            <a:pPr mar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Dění kosmu je cyklické, má své pravidelnosti, ale je stále nové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Georgia" panose="02040502050405020303" pitchFamily="18" charset="0"/>
            </a:endParaRPr>
          </a:p>
          <a:p>
            <a:pPr marL="0">
              <a:lnSpc>
                <a:spcPct val="100000"/>
              </a:lnSpc>
              <a:buFontTx/>
              <a:buChar char="-"/>
            </a:pPr>
            <a:endParaRPr lang="cs-CZ" sz="2400" dirty="0">
              <a:latin typeface="Georgia" panose="02040502050405020303" pitchFamily="18" charset="0"/>
            </a:endParaRPr>
          </a:p>
          <a:p>
            <a:pPr marL="0">
              <a:lnSpc>
                <a:spcPct val="100000"/>
              </a:lnSpc>
              <a:buFontTx/>
              <a:buChar char="-"/>
            </a:pPr>
            <a:endParaRPr lang="cs-CZ" sz="2400" dirty="0">
              <a:latin typeface="Georgia" panose="02040502050405020303" pitchFamily="18" charset="0"/>
            </a:endParaRPr>
          </a:p>
          <a:p>
            <a:pPr marL="0">
              <a:lnSpc>
                <a:spcPct val="100000"/>
              </a:lnSpc>
              <a:buFontTx/>
              <a:buChar char="-"/>
            </a:pP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58" y="1873954"/>
            <a:ext cx="3711467" cy="40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3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838200" y="488950"/>
            <a:ext cx="10515600" cy="5688013"/>
          </a:xfrm>
        </p:spPr>
        <p:txBody>
          <a:bodyPr>
            <a:normAutofit fontScale="92500" lnSpcReduction="20000"/>
          </a:bodyPr>
          <a:lstStyle/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Čínská filosofie ZS </a:t>
            </a: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2024/25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Kateřina Gajdošová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katerina.gajdosova@ff.cuni.cz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katkamer@email.cz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Václav Valtr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vaclav.valtr@ff.cuni.cz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vaclav.valtr@email.cz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ATJ 100238 –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zápočet (3 kredity);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ATJ 200013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zkouška (4 kredity)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Atestace: ústní zkouška, NEBO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písemná práce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místo zkoušky jen pohovor nad prací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(písemná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cca 5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NS, min. 2 sekundární zdroje,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jasně vymezené téma)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UK: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https://dl1.cuni.cz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(Čínská filosofie)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https://dl1.cuni.cz/user/index.php?id=8322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sinologické centrum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Ching-kuovy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nadace CCK-ISC (místnost C117)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https://cckisc.ff.cuni.cz/cs/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(přednášky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zahr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profesorů, granty, knihy, materiály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Knihovna Katedry sinologie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35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145" y="890045"/>
            <a:ext cx="7753709" cy="5077909"/>
          </a:xfrm>
        </p:spPr>
      </p:pic>
    </p:spTree>
    <p:extLst>
      <p:ext uri="{BB962C8B-B14F-4D97-AF65-F5344CB8AC3E}">
        <p14:creationId xmlns:p14="http://schemas.microsoft.com/office/powerpoint/2010/main" val="217509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39F61A7C-6AA1-429C-9B00-EFBBE10FF4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5350" y="348963"/>
          <a:ext cx="10401300" cy="60490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00650">
                  <a:extLst>
                    <a:ext uri="{9D8B030D-6E8A-4147-A177-3AD203B41FA5}">
                      <a16:colId xmlns:a16="http://schemas.microsoft.com/office/drawing/2014/main" val="2047842579"/>
                    </a:ext>
                  </a:extLst>
                </a:gridCol>
                <a:gridCol w="5200650">
                  <a:extLst>
                    <a:ext uri="{9D8B030D-6E8A-4147-A177-3AD203B41FA5}">
                      <a16:colId xmlns:a16="http://schemas.microsoft.com/office/drawing/2014/main" val="2178927656"/>
                    </a:ext>
                  </a:extLst>
                </a:gridCol>
              </a:tblGrid>
              <a:tr h="957152">
                <a:tc>
                  <a:txBody>
                    <a:bodyPr/>
                    <a:lstStyle/>
                    <a:p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Podstatné je to, co je neměnné; to, co se mění je odvozené, nespolehlivé, pomíjivé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Primární je změna; to, co se nemění, je odvozené; stálé je to, co lze očekávat, co se pravidelně opakuje</a:t>
                      </a:r>
                      <a:endParaRPr lang="cs-CZ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725749"/>
                  </a:ext>
                </a:extLst>
              </a:tr>
              <a:tr h="1113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Skutečnost je rozdělená: mysl stojí „mimo“ věci; věci existují samy o sobě nezávisle na mysli</a:t>
                      </a:r>
                      <a:endParaRPr lang="cs-CZ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Skutečnost je jedna: v jejím rámci jsou mysl a věc jen dvě strany jednoho procesu; věci nejsou pevně dané</a:t>
                      </a:r>
                      <a:endParaRPr lang="cs-CZ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908098"/>
                  </a:ext>
                </a:extLst>
              </a:tr>
              <a:tr h="957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Věci jsou primární, jejich vztahy a vzájemné působení jsou odvozené z nich; děj je to, co někdo/něco dělá</a:t>
                      </a:r>
                    </a:p>
                    <a:p>
                      <a:endParaRPr lang="cs-CZ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Děje jsou primární, „věci“ jsou jejich výsledkem; děj definuje svoje „aktéry“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254471"/>
                  </a:ext>
                </a:extLst>
              </a:tr>
              <a:tr h="1448104">
                <a:tc>
                  <a:txBody>
                    <a:bodyPr/>
                    <a:lstStyle/>
                    <a:p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Jazyk a řeč jsou v mysli, věci jsou ve světě; řeší se vztah mezi těmito dvěma úrovněmi</a:t>
                      </a:r>
                      <a:endParaRPr lang="cs-CZ" sz="2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Jazyk a řeč jsou součástí ustavování věcí (subjektu i objektů)</a:t>
                      </a:r>
                      <a:endParaRPr lang="cs-CZ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850335"/>
                  </a:ext>
                </a:extLst>
              </a:tr>
              <a:tr h="957152">
                <a:tc>
                  <a:txBody>
                    <a:bodyPr/>
                    <a:lstStyle/>
                    <a:p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To, jak o věcech mluvíme, musí co nejvíc odpovídat tomu, jak věci jsou.</a:t>
                      </a:r>
                      <a:endParaRPr lang="cs-CZ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To, jak o věcech mluvíme, spoluurčuje, jak věci jsou a budou.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12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267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974" y="1046922"/>
            <a:ext cx="10515600" cy="51432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Anne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Cheng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(2006). 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Dějiny čínského myšlení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Praha: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Dharmagaia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Oldřich Král (2005). 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Čínská filosofie: Pohled z dějin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Lásenice: Maxima.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Graham, Angus C. (1989). </a:t>
            </a:r>
            <a:r>
              <a:rPr lang="en-GB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Disputers of the Tao</a:t>
            </a:r>
            <a:r>
              <a:rPr lang="en-GB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Salle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GB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Chicago: Open Court Publishing.</a:t>
            </a:r>
            <a:endParaRPr lang="cs-CZ" sz="24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Goldin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Paul R. (2005).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After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Confucius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Studies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in Early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Chinese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Philosophy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Honolulu: University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Hawai‘i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Press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Van Norden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nl-NL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Bryan W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(2011). </a:t>
            </a:r>
            <a:r>
              <a:rPr lang="en-US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Introduction to Classical Chinese Philosophy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Indianapolis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Hackett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Publishing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4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82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780" y="1028039"/>
            <a:ext cx="6495691" cy="491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57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974" y="1046922"/>
            <a:ext cx="10515600" cy="51432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Anne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Cheng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(2006). 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Dějiny čínského myšlení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Praha: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Dharmagaia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Oldřich Král (2005). 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Čínská filosofie: Pohled z dějin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Lásenice: Maxima.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Graham, Angus C. (1989). </a:t>
            </a:r>
            <a:r>
              <a:rPr lang="en-GB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Disputers of the Tao</a:t>
            </a:r>
            <a:r>
              <a:rPr lang="en-GB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Salle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GB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Chicago: Open Court Publishing.</a:t>
            </a:r>
            <a:endParaRPr lang="cs-CZ" sz="24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Goldin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Paul R. (2005).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After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Confucius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Studies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in Early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Chinese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Philosophy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Honolulu: University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Hawai‘i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Press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Van Norden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nl-NL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Bryan W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(2011). </a:t>
            </a:r>
            <a:r>
              <a:rPr lang="en-US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Introduction to Classical Chinese Philosophy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Indianapolis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Hackett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Publishing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4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0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07F9EF2-DD73-48AD-9A09-08CABCB9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335" y="1665027"/>
            <a:ext cx="10700532" cy="399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740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02513CB-573F-4F40-9CF7-68B853F0C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230553" y="208935"/>
            <a:ext cx="2495550" cy="6440129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26586" y="643466"/>
            <a:ext cx="440114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3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1/1d/Chinese_plain_5c._BC-cz.svg/568px-Chinese_plain_5c._BC-cz.svg.png">
            <a:extLst>
              <a:ext uri="{FF2B5EF4-FFF2-40B4-BE49-F238E27FC236}">
                <a16:creationId xmlns:a16="http://schemas.microsoft.com/office/drawing/2014/main" id="{17D86EDF-83A2-48CC-B74C-6C017A1A17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70" y="745587"/>
            <a:ext cx="8307158" cy="561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4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7550" y="593690"/>
            <a:ext cx="3562349" cy="5957106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E6F0754-AD62-418F-A330-24F5126BB694}"/>
              </a:ext>
            </a:extLst>
          </p:cNvPr>
          <p:cNvSpPr txBox="1"/>
          <p:nvPr/>
        </p:nvSpPr>
        <p:spPr>
          <a:xfrm>
            <a:off x="621792" y="1467612"/>
            <a:ext cx="557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če-süe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en-US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哲學 </a:t>
            </a:r>
            <a:r>
              <a:rPr lang="cs-CZ" altLang="zh-TW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zh-TW" sz="28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jap</a:t>
            </a:r>
            <a:r>
              <a:rPr lang="cs-CZ" altLang="zh-TW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zh-TW" sz="28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zh-TW" sz="2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etsugaku</a:t>
            </a:r>
            <a:r>
              <a:rPr lang="cs-CZ" altLang="zh-TW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897E65-97A5-9B0F-0103-BF18F11B2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768" y="2346833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století – Jezuitské misie, první zprostředkování čínského myšlení (Michelle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Ruggieri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Matteo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Ricci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Popularizace v Evropě prostřednictvím kompendia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Confucius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Sinarum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Philosophus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sive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Scientia Sinensis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exposita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sestaveného pro Ludvíka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1687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vlámským jezuitou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Philippe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Couplet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Voltaire a evropské Osvícenství (18. stol.) – </a:t>
            </a:r>
            <a:r>
              <a:rPr lang="cs-CZ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Oriente Lux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filosofie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vědní obor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nezávislý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Entusiastické přijetí v Evropě (Leibniz,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Wolff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Montaigne, Diderot, Voltaire)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skepse,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odmítnutí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Bayle, Montesquieu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Malebranche,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později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Kant, Hegel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Čínské (východní) myšlení jako „to jiné“ vůči evropské filosofii (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Derrida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Deleuze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Merleau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-Ponty)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775A73-59C6-130A-CF15-DB0B8D4A9799}"/>
              </a:ext>
            </a:extLst>
          </p:cNvPr>
          <p:cNvSpPr txBox="1"/>
          <p:nvPr/>
        </p:nvSpPr>
        <p:spPr>
          <a:xfrm>
            <a:off x="493776" y="593690"/>
            <a:ext cx="622249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1615" marR="53975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28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Čínské myšlení v. čínská filosofie</a:t>
            </a:r>
          </a:p>
        </p:txBody>
      </p:sp>
    </p:spTree>
    <p:extLst>
      <p:ext uri="{BB962C8B-B14F-4D97-AF65-F5344CB8AC3E}">
        <p14:creationId xmlns:p14="http://schemas.microsoft.com/office/powerpoint/2010/main" val="425887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6FBED30-4A22-4386-9EBF-A621765D6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806" y="1776248"/>
            <a:ext cx="5550236" cy="40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BDBFBBD-315D-4905-95F6-52FDF709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559630"/>
            <a:ext cx="3347049" cy="55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2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8" y="639108"/>
            <a:ext cx="10475843" cy="60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93963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1006</Words>
  <Application>Microsoft Office PowerPoint</Application>
  <PresentationFormat>Širokoúhlá obrazovka</PresentationFormat>
  <Paragraphs>79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等线</vt:lpstr>
      <vt:lpstr>PMingLiU</vt:lpstr>
      <vt:lpstr>PMingLiU</vt:lpstr>
      <vt:lpstr>Arial</vt:lpstr>
      <vt:lpstr>Calibri</vt:lpstr>
      <vt:lpstr>Calibri Light</vt:lpstr>
      <vt:lpstr>Georgia</vt:lpstr>
      <vt:lpstr>Times New Roman</vt:lpstr>
      <vt:lpstr>1_Motiv Office</vt:lpstr>
      <vt:lpstr>Čínská filosofie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Předsudky ve vztahu k čínskému myšlení</vt:lpstr>
      <vt:lpstr>Filosofické tázání</vt:lpstr>
      <vt:lpstr>Prezentace aplikace PowerPoint</vt:lpstr>
      <vt:lpstr>Prezentace aplikace PowerPoint</vt:lpstr>
      <vt:lpstr>Specifičnost čínské kosmologie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Stereotypy ve vztahu k čínskému myšlení</dc:title>
  <dc:creator>ffuk</dc:creator>
  <cp:lastModifiedBy>FFUK</cp:lastModifiedBy>
  <cp:revision>35</cp:revision>
  <dcterms:created xsi:type="dcterms:W3CDTF">2020-10-05T08:55:06Z</dcterms:created>
  <dcterms:modified xsi:type="dcterms:W3CDTF">2024-10-02T13:21:53Z</dcterms:modified>
</cp:coreProperties>
</file>