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39.fntdata" ContentType="application/x-fontdata"/>
  <Override PartName="/ppt/fonts/font4.fntdata" ContentType="application/x-fontdata"/>
  <Override PartName="/ppt/fonts/font40.fntdata" ContentType="application/x-fontdata"/>
  <Override PartName="/ppt/fonts/font41.fntdata" ContentType="application/x-fontdata"/>
  <Override PartName="/ppt/fonts/font42.fntdata" ContentType="application/x-fontdata"/>
  <Override PartName="/ppt/fonts/font43.fntdata" ContentType="application/x-fontdata"/>
  <Override PartName="/ppt/fonts/font44.fntdata" ContentType="application/x-fontdata"/>
  <Override PartName="/ppt/fonts/font45.fntdata" ContentType="application/x-fontdata"/>
  <Override PartName="/ppt/fonts/font46.fntdata" ContentType="application/x-fontdata"/>
  <Override PartName="/ppt/fonts/font47.fntdata" ContentType="application/x-fontdata"/>
  <Override PartName="/ppt/fonts/font48.fntdata" ContentType="application/x-fontdata"/>
  <Override PartName="/ppt/fonts/font49.fntdata" ContentType="application/x-fontdata"/>
  <Override PartName="/ppt/fonts/font5.fntdata" ContentType="application/x-fontdata"/>
  <Override PartName="/ppt/fonts/font50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  <p:embeddedFontLst>
    <p:embeddedFont>
      <p:font typeface="DLVLGN+Times New Roman Bold"/>
      <p:regular r:id="rId16"/>
    </p:embeddedFont>
    <p:embeddedFont>
      <p:font typeface="HBGHGG+Times New Roman Bold"/>
      <p:regular r:id="rId17"/>
    </p:embeddedFont>
    <p:embeddedFont>
      <p:font typeface="DLVLGN+Times New Roman Bold"/>
      <p:regular r:id="rId18"/>
    </p:embeddedFont>
    <p:embeddedFont>
      <p:font typeface="HBGHGG+Times New Roman Bold"/>
      <p:regular r:id="rId19"/>
    </p:embeddedFont>
    <p:embeddedFont>
      <p:font typeface="HBGHGG+Times New Roman Bold"/>
      <p:regular r:id="rId20"/>
    </p:embeddedFont>
    <p:embeddedFont>
      <p:font typeface="DLVLGN+Times New Roman Bold"/>
      <p:regular r:id="rId21"/>
    </p:embeddedFont>
    <p:embeddedFont>
      <p:font typeface="DLVLGN+Times New Roman Bold"/>
      <p:regular r:id="rId22"/>
    </p:embeddedFont>
    <p:embeddedFont>
      <p:font typeface="HBGHGG+Times New Roman Bold"/>
      <p:regular r:id="rId23"/>
    </p:embeddedFont>
    <p:embeddedFont>
      <p:font typeface="HBGHGG+Times New Roman Bold"/>
      <p:regular r:id="rId24"/>
    </p:embeddedFont>
    <p:embeddedFont>
      <p:font typeface="DLVLGN+Times New Roman Bold"/>
      <p:regular r:id="rId25"/>
    </p:embeddedFont>
    <p:embeddedFont>
      <p:font typeface="QPJFIF+Wingdings"/>
      <p:regular r:id="rId26"/>
    </p:embeddedFont>
    <p:embeddedFont>
      <p:font typeface="RSMIPA+Times New Roman"/>
      <p:regular r:id="rId27"/>
    </p:embeddedFont>
    <p:embeddedFont>
      <p:font typeface="HOQPWL+Times New Roman"/>
      <p:regular r:id="rId28"/>
    </p:embeddedFont>
    <p:embeddedFont>
      <p:font typeface="QPJFIF+Wingdings"/>
      <p:regular r:id="rId29"/>
    </p:embeddedFont>
    <p:embeddedFont>
      <p:font typeface="HOQPWL+Times New Roman"/>
      <p:regular r:id="rId30"/>
    </p:embeddedFont>
    <p:embeddedFont>
      <p:font typeface="RSMIPA+Times New Roman"/>
      <p:regular r:id="rId31"/>
    </p:embeddedFont>
    <p:embeddedFont>
      <p:font typeface="HBGHGG+Times New Roman Bold"/>
      <p:regular r:id="rId32"/>
    </p:embeddedFont>
    <p:embeddedFont>
      <p:font typeface="DLVLGN+Times New Roman Bold"/>
      <p:regular r:id="rId33"/>
    </p:embeddedFont>
    <p:embeddedFont>
      <p:font typeface="HBGHGG+Times New Roman Bold"/>
      <p:regular r:id="rId34"/>
    </p:embeddedFont>
    <p:embeddedFont>
      <p:font typeface="HBGHGG+Times New Roman Bold"/>
      <p:regular r:id="rId35"/>
    </p:embeddedFont>
    <p:embeddedFont>
      <p:font typeface="DLVLGN+Times New Roman Bold"/>
      <p:regular r:id="rId36"/>
    </p:embeddedFont>
    <p:embeddedFont>
      <p:font typeface="HOQPWL+Times New Roman"/>
      <p:regular r:id="rId37"/>
    </p:embeddedFont>
    <p:embeddedFont>
      <p:font typeface="HBGHGG+Times New Roman Bold"/>
      <p:regular r:id="rId38"/>
    </p:embeddedFont>
    <p:embeddedFont>
      <p:font typeface="DLVLGN+Times New Roman Bold"/>
      <p:regular r:id="rId39"/>
    </p:embeddedFont>
    <p:embeddedFont>
      <p:font typeface="QPJFIF+Wingdings"/>
      <p:regular r:id="rId40"/>
    </p:embeddedFont>
    <p:embeddedFont>
      <p:font typeface="Times New Roman"/>
      <p:regular r:id="rId41"/>
    </p:embeddedFont>
    <p:embeddedFont>
      <p:font typeface="HOQPWL+Times New Roman"/>
      <p:regular r:id="rId42"/>
    </p:embeddedFont>
    <p:embeddedFont>
      <p:font typeface="RSMIPA+Times New Roman"/>
      <p:regular r:id="rId43"/>
    </p:embeddedFont>
    <p:embeddedFont>
      <p:font typeface="QPJFIF+Wingdings"/>
      <p:regular r:id="rId44"/>
    </p:embeddedFont>
    <p:embeddedFont>
      <p:font typeface="RSMIPA+Times New Roman"/>
      <p:regular r:id="rId45"/>
    </p:embeddedFont>
    <p:embeddedFont>
      <p:font typeface="HOQPWL+Times New Roman"/>
      <p:regular r:id="rId46"/>
    </p:embeddedFont>
    <p:embeddedFont>
      <p:font typeface="DLVLGN+Times New Roman Bold"/>
      <p:regular r:id="rId47"/>
    </p:embeddedFont>
    <p:embeddedFont>
      <p:font typeface="WIRDMB+Times New Roman Italic"/>
      <p:regular r:id="rId48"/>
    </p:embeddedFont>
    <p:embeddedFont>
      <p:font typeface="HBGHGG+Times New Roman Bold"/>
      <p:regular r:id="rId49"/>
    </p:embeddedFont>
    <p:embeddedFont>
      <p:font typeface="DLVLGN+Times New Roman Bold"/>
      <p:regular r:id="rId50"/>
    </p:embeddedFont>
    <p:embeddedFont>
      <p:font typeface="QPJFIF+Wingdings"/>
      <p:regular r:id="rId51"/>
    </p:embeddedFont>
    <p:embeddedFont>
      <p:font typeface="Times New Roman"/>
      <p:regular r:id="rId52"/>
    </p:embeddedFont>
    <p:embeddedFont>
      <p:font typeface="HOQPWL+Times New Roman"/>
      <p:regular r:id="rId53"/>
    </p:embeddedFont>
    <p:embeddedFont>
      <p:font typeface="RSMIPA+Times New Roman"/>
      <p:regular r:id="rId54"/>
    </p:embeddedFont>
    <p:embeddedFont>
      <p:font typeface="QPJFIF+Wingdings"/>
      <p:regular r:id="rId55"/>
    </p:embeddedFont>
    <p:embeddedFont>
      <p:font typeface="HBGHGG+Times New Roman Bold"/>
      <p:regular r:id="rId56"/>
    </p:embeddedFont>
    <p:embeddedFont>
      <p:font typeface="HOQPWL+Times New Roman"/>
      <p:regular r:id="rId57"/>
    </p:embeddedFont>
    <p:embeddedFont>
      <p:font typeface="HBGHGG+Times New Roman Bold"/>
      <p:regular r:id="rId58"/>
    </p:embeddedFont>
    <p:embeddedFont>
      <p:font typeface="DLVLGN+Times New Roman Bold"/>
      <p:regular r:id="rId59"/>
    </p:embeddedFont>
    <p:embeddedFont>
      <p:font typeface="Times New Roman"/>
      <p:regular r:id="rId60"/>
    </p:embeddedFont>
    <p:embeddedFont>
      <p:font typeface="HOQPWL+Times New Roman"/>
      <p:regular r:id="rId61"/>
    </p:embeddedFont>
    <p:embeddedFont>
      <p:font typeface="WIRDMB+Times New Roman Italic"/>
      <p:regular r:id="rId62"/>
    </p:embeddedFont>
    <p:embeddedFont>
      <p:font typeface="TJMQHC+Times New Roman Italic"/>
      <p:regular r:id="rId63"/>
    </p:embeddedFont>
    <p:embeddedFont>
      <p:font typeface="RSMIPA+Times New Roman"/>
      <p:regular r:id="rId64"/>
    </p:embeddedFont>
    <p:embeddedFont>
      <p:font typeface="TJMQHC+Times New Roman Italic"/>
      <p:regular r:id="rId6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tableStyles" Target="tableStyles.xml" /><Relationship Id="rId20" Type="http://schemas.openxmlformats.org/officeDocument/2006/relationships/font" Target="fonts/font5.fntdata" /><Relationship Id="rId21" Type="http://schemas.openxmlformats.org/officeDocument/2006/relationships/font" Target="fonts/font6.fntdata" /><Relationship Id="rId22" Type="http://schemas.openxmlformats.org/officeDocument/2006/relationships/font" Target="fonts/font7.fntdata" /><Relationship Id="rId23" Type="http://schemas.openxmlformats.org/officeDocument/2006/relationships/font" Target="fonts/font8.fntdata" /><Relationship Id="rId24" Type="http://schemas.openxmlformats.org/officeDocument/2006/relationships/font" Target="fonts/font9.fntdata" /><Relationship Id="rId25" Type="http://schemas.openxmlformats.org/officeDocument/2006/relationships/font" Target="fonts/font10.fntdata" /><Relationship Id="rId26" Type="http://schemas.openxmlformats.org/officeDocument/2006/relationships/font" Target="fonts/font11.fntdata" /><Relationship Id="rId27" Type="http://schemas.openxmlformats.org/officeDocument/2006/relationships/font" Target="fonts/font12.fntdata" /><Relationship Id="rId28" Type="http://schemas.openxmlformats.org/officeDocument/2006/relationships/font" Target="fonts/font13.fntdata" /><Relationship Id="rId29" Type="http://schemas.openxmlformats.org/officeDocument/2006/relationships/font" Target="fonts/font14.fntdata" /><Relationship Id="rId3" Type="http://schemas.openxmlformats.org/officeDocument/2006/relationships/viewProps" Target="viewProps.xml" /><Relationship Id="rId30" Type="http://schemas.openxmlformats.org/officeDocument/2006/relationships/font" Target="fonts/font15.fntdata" /><Relationship Id="rId31" Type="http://schemas.openxmlformats.org/officeDocument/2006/relationships/font" Target="fonts/font16.fntdata" /><Relationship Id="rId32" Type="http://schemas.openxmlformats.org/officeDocument/2006/relationships/font" Target="fonts/font17.fntdata" /><Relationship Id="rId33" Type="http://schemas.openxmlformats.org/officeDocument/2006/relationships/font" Target="fonts/font18.fntdata" /><Relationship Id="rId34" Type="http://schemas.openxmlformats.org/officeDocument/2006/relationships/font" Target="fonts/font19.fntdata" /><Relationship Id="rId35" Type="http://schemas.openxmlformats.org/officeDocument/2006/relationships/font" Target="fonts/font20.fntdata" /><Relationship Id="rId36" Type="http://schemas.openxmlformats.org/officeDocument/2006/relationships/font" Target="fonts/font21.fntdata" /><Relationship Id="rId37" Type="http://schemas.openxmlformats.org/officeDocument/2006/relationships/font" Target="fonts/font22.fntdata" /><Relationship Id="rId38" Type="http://schemas.openxmlformats.org/officeDocument/2006/relationships/font" Target="fonts/font23.fntdata" /><Relationship Id="rId39" Type="http://schemas.openxmlformats.org/officeDocument/2006/relationships/font" Target="fonts/font24.fntdata" /><Relationship Id="rId4" Type="http://schemas.openxmlformats.org/officeDocument/2006/relationships/theme" Target="theme/theme1.xml" /><Relationship Id="rId40" Type="http://schemas.openxmlformats.org/officeDocument/2006/relationships/font" Target="fonts/font25.fntdata" /><Relationship Id="rId41" Type="http://schemas.openxmlformats.org/officeDocument/2006/relationships/font" Target="fonts/font26.fntdata" /><Relationship Id="rId42" Type="http://schemas.openxmlformats.org/officeDocument/2006/relationships/font" Target="fonts/font27.fntdata" /><Relationship Id="rId43" Type="http://schemas.openxmlformats.org/officeDocument/2006/relationships/font" Target="fonts/font28.fntdata" /><Relationship Id="rId44" Type="http://schemas.openxmlformats.org/officeDocument/2006/relationships/font" Target="fonts/font29.fntdata" /><Relationship Id="rId45" Type="http://schemas.openxmlformats.org/officeDocument/2006/relationships/font" Target="fonts/font30.fntdata" /><Relationship Id="rId46" Type="http://schemas.openxmlformats.org/officeDocument/2006/relationships/font" Target="fonts/font31.fntdata" /><Relationship Id="rId47" Type="http://schemas.openxmlformats.org/officeDocument/2006/relationships/font" Target="fonts/font32.fntdata" /><Relationship Id="rId48" Type="http://schemas.openxmlformats.org/officeDocument/2006/relationships/font" Target="fonts/font33.fntdata" /><Relationship Id="rId49" Type="http://schemas.openxmlformats.org/officeDocument/2006/relationships/font" Target="fonts/font34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35.fntdata" /><Relationship Id="rId51" Type="http://schemas.openxmlformats.org/officeDocument/2006/relationships/font" Target="fonts/font36.fntdata" /><Relationship Id="rId52" Type="http://schemas.openxmlformats.org/officeDocument/2006/relationships/font" Target="fonts/font37.fntdata" /><Relationship Id="rId53" Type="http://schemas.openxmlformats.org/officeDocument/2006/relationships/font" Target="fonts/font38.fntdata" /><Relationship Id="rId54" Type="http://schemas.openxmlformats.org/officeDocument/2006/relationships/font" Target="fonts/font39.fntdata" /><Relationship Id="rId55" Type="http://schemas.openxmlformats.org/officeDocument/2006/relationships/font" Target="fonts/font40.fntdata" /><Relationship Id="rId56" Type="http://schemas.openxmlformats.org/officeDocument/2006/relationships/font" Target="fonts/font41.fntdata" /><Relationship Id="rId57" Type="http://schemas.openxmlformats.org/officeDocument/2006/relationships/font" Target="fonts/font42.fntdata" /><Relationship Id="rId58" Type="http://schemas.openxmlformats.org/officeDocument/2006/relationships/font" Target="fonts/font43.fntdata" /><Relationship Id="rId59" Type="http://schemas.openxmlformats.org/officeDocument/2006/relationships/font" Target="fonts/font44.fntdata" /><Relationship Id="rId6" Type="http://schemas.openxmlformats.org/officeDocument/2006/relationships/slide" Target="slides/slide1.xml" /><Relationship Id="rId60" Type="http://schemas.openxmlformats.org/officeDocument/2006/relationships/font" Target="fonts/font45.fntdata" /><Relationship Id="rId61" Type="http://schemas.openxmlformats.org/officeDocument/2006/relationships/font" Target="fonts/font46.fntdata" /><Relationship Id="rId62" Type="http://schemas.openxmlformats.org/officeDocument/2006/relationships/font" Target="fonts/font47.fntdata" /><Relationship Id="rId63" Type="http://schemas.openxmlformats.org/officeDocument/2006/relationships/font" Target="fonts/font48.fntdata" /><Relationship Id="rId64" Type="http://schemas.openxmlformats.org/officeDocument/2006/relationships/font" Target="fonts/font49.fntdata" /><Relationship Id="rId65" Type="http://schemas.openxmlformats.org/officeDocument/2006/relationships/font" Target="fonts/font50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0701" y="121265"/>
            <a:ext cx="5183276" cy="1051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76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Somatopedie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996" y="1481242"/>
            <a:ext cx="8888831" cy="741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Aplikovaná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tělesná</a:t>
            </a:r>
            <a:r>
              <a:rPr dirty="0" sz="2400" spc="-2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výchova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sport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osob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se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specifickými</a:t>
            </a:r>
            <a:r>
              <a:rPr dirty="0" sz="2400" spc="-4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potřebami</a:t>
            </a:r>
          </a:p>
          <a:p>
            <a:pPr marL="3796868" marR="0">
              <a:lnSpc>
                <a:spcPts val="2660"/>
              </a:lnSpc>
              <a:spcBef>
                <a:spcPts val="173"/>
              </a:spcBef>
              <a:spcAft>
                <a:spcPts val="0"/>
              </a:spcAft>
            </a:pP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2.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ročník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2832" y="2815858"/>
            <a:ext cx="6622921" cy="1971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-7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PhDr.</a:t>
            </a:r>
            <a:r>
              <a:rPr dirty="0" sz="4000" spc="-12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spc="-18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Andrea</a:t>
            </a:r>
            <a:r>
              <a:rPr dirty="0" sz="4000" spc="27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Levitová,</a:t>
            </a:r>
            <a:r>
              <a:rPr dirty="0" sz="4000" spc="-1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Ph.D.</a:t>
            </a:r>
          </a:p>
          <a:p>
            <a:pPr marL="227075" marR="0">
              <a:lnSpc>
                <a:spcPts val="4427"/>
              </a:lnSpc>
              <a:spcBef>
                <a:spcPts val="974"/>
              </a:spcBef>
              <a:spcAft>
                <a:spcPts val="0"/>
              </a:spcAft>
            </a:pPr>
            <a:r>
              <a:rPr dirty="0" sz="4000" spc="-78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PhDr.</a:t>
            </a:r>
            <a:r>
              <a:rPr dirty="0" sz="4000" spc="94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Jitka</a:t>
            </a:r>
            <a:r>
              <a:rPr dirty="0" sz="4000" spc="-52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spc="-42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Vařeková,</a:t>
            </a:r>
            <a:r>
              <a:rPr dirty="0" sz="4000" spc="4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Ph.D.</a:t>
            </a:r>
          </a:p>
          <a:p>
            <a:pPr marL="231647" marR="0">
              <a:lnSpc>
                <a:spcPts val="4425"/>
              </a:lnSpc>
              <a:spcBef>
                <a:spcPts val="974"/>
              </a:spcBef>
              <a:spcAft>
                <a:spcPts val="0"/>
              </a:spcAft>
            </a:pPr>
            <a:r>
              <a:rPr dirty="0" sz="4000" spc="-79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PhDr.</a:t>
            </a:r>
            <a:r>
              <a:rPr dirty="0" sz="4000" spc="96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Klára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Daďová</a:t>
            </a:r>
            <a:r>
              <a:rPr dirty="0" sz="40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,</a:t>
            </a:r>
            <a:r>
              <a:rPr dirty="0" sz="40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40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Ph.D.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7667" y="5696068"/>
            <a:ext cx="8195691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Katedra</a:t>
            </a:r>
            <a:r>
              <a:rPr dirty="0" sz="2400" spc="-2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zdravotní</a:t>
            </a:r>
            <a:r>
              <a:rPr dirty="0" sz="2400" spc="2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tělesné</a:t>
            </a:r>
            <a:r>
              <a:rPr dirty="0" sz="2400" spc="-2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výchovy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tělovýchovného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lékařství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0486" y="6138027"/>
            <a:ext cx="2510896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UK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FTVS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v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Praze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4530" y="96559"/>
            <a:ext cx="2846663" cy="431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Použitá</a:t>
            </a:r>
            <a:r>
              <a:rPr dirty="0" sz="2800" spc="2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literatura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3182"/>
            <a:ext cx="8913285" cy="929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ČADOVÁ,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E.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kol.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Metodika</a:t>
            </a:r>
            <a:r>
              <a:rPr dirty="0" sz="2000" spc="-22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práce</a:t>
            </a:r>
            <a:r>
              <a:rPr dirty="0" sz="2000" spc="-3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se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žákem</a:t>
            </a:r>
            <a:r>
              <a:rPr dirty="0" sz="2000" spc="-19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s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tělesným</a:t>
            </a:r>
            <a:r>
              <a:rPr dirty="0" sz="2000" spc="-14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postižením</a:t>
            </a:r>
            <a:r>
              <a:rPr dirty="0" sz="2000" spc="-38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a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zdravotním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znevýhodněním.</a:t>
            </a:r>
            <a:r>
              <a:rPr dirty="0" sz="2000" spc="-35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Olomouc: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Univerzita</a:t>
            </a:r>
            <a:r>
              <a:rPr dirty="0" sz="2000" spc="-4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Palackého</a:t>
            </a:r>
            <a:r>
              <a:rPr dirty="0" sz="20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v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Olomouci,</a:t>
            </a:r>
            <a:r>
              <a:rPr dirty="0" sz="2000" spc="-2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2012.</a:t>
            </a:r>
            <a:r>
              <a:rPr dirty="0" sz="2000" spc="-3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107</a:t>
            </a:r>
            <a:r>
              <a:rPr dirty="0" sz="2000" spc="-1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s.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spc="12">
                <a:solidFill>
                  <a:srgbClr val="ffffff"/>
                </a:solidFill>
                <a:latin typeface="RSMIPA+Times New Roman"/>
                <a:cs typeface="RSMIPA+Times New Roman"/>
              </a:rPr>
              <a:t>978-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80-244-3308-0.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1832492"/>
            <a:ext cx="8544316" cy="625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47">
                <a:solidFill>
                  <a:srgbClr val="ffffff"/>
                </a:solidFill>
                <a:latin typeface="RSMIPA+Times New Roman"/>
                <a:cs typeface="RSMIPA+Times New Roman"/>
              </a:rPr>
              <a:t>VALENTA,</a:t>
            </a:r>
            <a:r>
              <a:rPr dirty="0" sz="2000" spc="34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M.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kol.</a:t>
            </a:r>
            <a:r>
              <a:rPr dirty="0" sz="2000" spc="-26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Přehled</a:t>
            </a:r>
            <a:r>
              <a:rPr dirty="0" sz="2000" spc="-17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speciální</a:t>
            </a:r>
            <a:r>
              <a:rPr dirty="0" sz="2000" spc="-46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pedagogiky:</a:t>
            </a:r>
            <a:r>
              <a:rPr dirty="0" sz="2000" spc="-48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rámcové</a:t>
            </a:r>
            <a:r>
              <a:rPr dirty="0" sz="2000" spc="-38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kompendium</a:t>
            </a:r>
            <a:r>
              <a:rPr dirty="0" sz="2000" spc="-43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oboru.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Praha:</a:t>
            </a:r>
            <a:r>
              <a:rPr dirty="0" sz="20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Portál</a:t>
            </a:r>
            <a:r>
              <a:rPr dirty="0" sz="2000" spc="-4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s.r.o.,</a:t>
            </a:r>
            <a:r>
              <a:rPr dirty="0" sz="20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2014.</a:t>
            </a:r>
            <a:r>
              <a:rPr dirty="0" sz="20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269</a:t>
            </a:r>
            <a:r>
              <a:rPr dirty="0" sz="20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s.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978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-80-262-0602-6.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2747163"/>
            <a:ext cx="8680323" cy="624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KUDLÁČEK,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M.</a:t>
            </a:r>
            <a:r>
              <a:rPr dirty="0" sz="2000" spc="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kol.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Aplikované</a:t>
            </a:r>
            <a:r>
              <a:rPr dirty="0" sz="2000" spc="-39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pohybové</a:t>
            </a:r>
            <a:r>
              <a:rPr dirty="0" sz="2000" spc="-32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aktivity</a:t>
            </a:r>
            <a:r>
              <a:rPr dirty="0" sz="2000" spc="-18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osob</a:t>
            </a:r>
            <a:r>
              <a:rPr dirty="0" sz="2000" spc="-22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s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tělesným</a:t>
            </a:r>
            <a:r>
              <a:rPr dirty="0" sz="2000" spc="-15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postižením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.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Olomouc:</a:t>
            </a:r>
            <a:r>
              <a:rPr dirty="0" sz="2000" spc="-2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Univerzita</a:t>
            </a:r>
            <a:r>
              <a:rPr dirty="0" sz="20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Palackého</a:t>
            </a:r>
            <a:r>
              <a:rPr dirty="0" sz="20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v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Olomouci,</a:t>
            </a:r>
            <a:r>
              <a:rPr dirty="0" sz="2000" spc="-16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2013.</a:t>
            </a:r>
            <a:r>
              <a:rPr dirty="0" sz="2000" spc="-3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91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s.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978-80-244-3928-9.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" y="3661817"/>
            <a:ext cx="9047436" cy="624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ZIKL,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spc="-213">
                <a:solidFill>
                  <a:srgbClr val="ffffff"/>
                </a:solidFill>
                <a:latin typeface="RSMIPA+Times New Roman"/>
                <a:cs typeface="RSMIPA+Times New Roman"/>
              </a:rPr>
              <a:t>P.</a:t>
            </a:r>
            <a:r>
              <a:rPr dirty="0" sz="2000" spc="2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Děti</a:t>
            </a:r>
            <a:r>
              <a:rPr dirty="0" sz="2000" spc="-14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s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tělesným</a:t>
            </a:r>
            <a:r>
              <a:rPr dirty="0" sz="2000" spc="-23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a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kombinovaným</a:t>
            </a:r>
            <a:r>
              <a:rPr dirty="0" sz="2000" spc="-27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postižením</a:t>
            </a:r>
            <a:r>
              <a:rPr dirty="0" sz="2000" spc="-29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ve</a:t>
            </a:r>
            <a:r>
              <a:rPr dirty="0" sz="2000" spc="-11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škole.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Praha:</a:t>
            </a:r>
            <a:r>
              <a:rPr dirty="0" sz="2000" spc="-2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Grada,</a:t>
            </a:r>
            <a:r>
              <a:rPr dirty="0" sz="2000" spc="-2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spc="-12">
                <a:solidFill>
                  <a:srgbClr val="ffffff"/>
                </a:solidFill>
                <a:latin typeface="RSMIPA+Times New Roman"/>
                <a:cs typeface="RSMIPA+Times New Roman"/>
              </a:rPr>
              <a:t>2011.</a:t>
            </a:r>
            <a:r>
              <a:rPr dirty="0" sz="2000" spc="-2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 spc="-31">
                <a:solidFill>
                  <a:srgbClr val="ffffff"/>
                </a:solidFill>
                <a:latin typeface="RSMIPA+Times New Roman"/>
                <a:cs typeface="RSMIPA+Times New Roman"/>
              </a:rPr>
              <a:t>112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s.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978-80-247-3856-7.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440" y="4576217"/>
            <a:ext cx="8055596" cy="62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KVĚTOŇOVÁ,</a:t>
            </a:r>
            <a:r>
              <a:rPr dirty="0" sz="20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L.,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STRNADOVÁ,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I.,</a:t>
            </a:r>
            <a:r>
              <a:rPr dirty="0" sz="2000" spc="-1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HÁJKOVÁ,</a:t>
            </a:r>
            <a:r>
              <a:rPr dirty="0" sz="2000" spc="-5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spc="-244">
                <a:solidFill>
                  <a:srgbClr val="ffffff"/>
                </a:solidFill>
                <a:latin typeface="HOQPWL+Times New Roman"/>
                <a:cs typeface="HOQPWL+Times New Roman"/>
              </a:rPr>
              <a:t>V.</a:t>
            </a:r>
            <a:r>
              <a:rPr dirty="0" sz="2000" spc="26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Cesty</a:t>
            </a:r>
            <a:r>
              <a:rPr dirty="0" sz="2000" spc="-11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k</a:t>
            </a:r>
            <a:r>
              <a:rPr dirty="0" sz="20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inkluzi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.</a:t>
            </a:r>
            <a:r>
              <a:rPr dirty="0" sz="2000" spc="-2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Praha:</a:t>
            </a:r>
          </a:p>
          <a:p>
            <a:pPr marL="0" marR="0">
              <a:lnSpc>
                <a:spcPts val="2221"/>
              </a:lnSpc>
              <a:spcBef>
                <a:spcPts val="181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Karolinum,</a:t>
            </a:r>
            <a:r>
              <a:rPr dirty="0" sz="2000" spc="-3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2012.</a:t>
            </a:r>
            <a:r>
              <a:rPr dirty="0" sz="2000" spc="-36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167</a:t>
            </a:r>
            <a:r>
              <a:rPr dirty="0" sz="2000" spc="-1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s.</a:t>
            </a:r>
            <a:r>
              <a:rPr dirty="0" sz="2000" spc="-19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978-80-246-2086-2.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5490948"/>
            <a:ext cx="8969673" cy="929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BARTOŇOVÁ,</a:t>
            </a:r>
            <a:r>
              <a:rPr dirty="0" sz="2000" spc="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R.,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JEŠINA,</a:t>
            </a:r>
            <a:r>
              <a:rPr dirty="0" sz="20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O.</a:t>
            </a:r>
            <a:r>
              <a:rPr dirty="0" sz="2000" spc="-1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000" spc="-9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kol.</a:t>
            </a:r>
            <a:r>
              <a:rPr dirty="0" sz="20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Individuální</a:t>
            </a:r>
            <a:r>
              <a:rPr dirty="0" sz="2000" spc="-37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vzdělávací</a:t>
            </a:r>
            <a:r>
              <a:rPr dirty="0" sz="2000" spc="-5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plán</a:t>
            </a:r>
            <a:r>
              <a:rPr dirty="0" sz="2000" spc="-14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ve</a:t>
            </a:r>
            <a:r>
              <a:rPr dirty="0" sz="2000" spc="-11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školní</a:t>
            </a:r>
            <a:r>
              <a:rPr dirty="0" sz="2000" spc="-19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tělesné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výchově.</a:t>
            </a:r>
            <a:r>
              <a:rPr dirty="0" sz="2000" spc="-17" i="1">
                <a:solidFill>
                  <a:srgbClr val="ffffff"/>
                </a:solidFill>
                <a:latin typeface="TJMQHC+Times New Roman Italic"/>
                <a:cs typeface="TJMQHC+Times New Roman Italic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Olomouc:</a:t>
            </a:r>
            <a:r>
              <a:rPr dirty="0" sz="2000" spc="-24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Univerzita</a:t>
            </a:r>
            <a:r>
              <a:rPr dirty="0" sz="20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Palackého</a:t>
            </a:r>
            <a:r>
              <a:rPr dirty="0" sz="20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v</a:t>
            </a:r>
            <a:r>
              <a:rPr dirty="0" sz="20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Olomouci,</a:t>
            </a:r>
            <a:r>
              <a:rPr dirty="0" sz="2000" spc="-16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2012.</a:t>
            </a:r>
            <a:r>
              <a:rPr dirty="0" sz="2000" spc="-3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165</a:t>
            </a:r>
            <a:r>
              <a:rPr dirty="0" sz="2000" spc="-3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s.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ISBN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978-80-244-</a:t>
            </a:r>
          </a:p>
          <a:p>
            <a:pPr marL="0" marR="0">
              <a:lnSpc>
                <a:spcPts val="2219"/>
              </a:lnSpc>
              <a:spcBef>
                <a:spcPts val="18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RSMIPA+Times New Roman"/>
                <a:cs typeface="RSMIPA+Times New Roman"/>
              </a:rPr>
              <a:t>3152-9.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" y="-50253"/>
            <a:ext cx="8912606" cy="418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4458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Somatické,</a:t>
            </a:r>
            <a:r>
              <a:rPr dirty="0" sz="2800" spc="21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psychické</a:t>
            </a:r>
            <a:r>
              <a:rPr dirty="0" sz="2800" spc="1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sociální</a:t>
            </a:r>
            <a:r>
              <a:rPr dirty="0" sz="2800" spc="-12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aspekty</a:t>
            </a:r>
            <a:r>
              <a:rPr dirty="0" sz="2800" spc="6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tělesně</a:t>
            </a:r>
          </a:p>
          <a:p>
            <a:pPr marL="3593338" marR="0">
              <a:lnSpc>
                <a:spcPts val="3096"/>
              </a:lnSpc>
              <a:spcBef>
                <a:spcPts val="263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postižených</a:t>
            </a:r>
          </a:p>
          <a:p>
            <a:pPr marL="0" marR="0">
              <a:lnSpc>
                <a:spcPts val="2657"/>
              </a:lnSpc>
              <a:spcBef>
                <a:spcPts val="448"/>
              </a:spcBef>
              <a:spcAft>
                <a:spcPts val="0"/>
              </a:spcAft>
            </a:pP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Tělesné</a:t>
            </a:r>
            <a:r>
              <a:rPr dirty="0" sz="2400" spc="-11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postižení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(TP)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má</a:t>
            </a:r>
            <a:r>
              <a:rPr dirty="0" sz="2400" spc="-12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vliv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na</a:t>
            </a:r>
            <a:r>
              <a:rPr dirty="0" sz="2400" spc="1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celou</a:t>
            </a:r>
            <a:r>
              <a:rPr dirty="0" sz="2400" spc="-12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osobnost</a:t>
            </a:r>
            <a:r>
              <a:rPr dirty="0" sz="2400" spc="18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DLVLGN+Times New Roman Bold"/>
                <a:cs typeface="DLVLGN+Times New Roman Bold"/>
              </a:rPr>
              <a:t>jedince:</a:t>
            </a:r>
          </a:p>
          <a:p>
            <a:pPr marL="0" marR="0">
              <a:lnSpc>
                <a:spcPts val="2663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strach</a:t>
            </a:r>
            <a:r>
              <a:rPr dirty="0" sz="2400" spc="-2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úzkost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spojeny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novým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prostředím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(nemocnice),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</a:t>
            </a:r>
            <a:r>
              <a:rPr dirty="0" sz="2400" spc="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bolesti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nepříjemnými</a:t>
            </a:r>
            <a:r>
              <a:rPr dirty="0" sz="2400" spc="-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zážitky</a:t>
            </a:r>
            <a:r>
              <a:rPr dirty="0" sz="2400" spc="-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léčebných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zákroků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mohou</a:t>
            </a:r>
            <a:r>
              <a:rPr dirty="0" sz="24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vznikat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různé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fobie,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depresivní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stavy</a:t>
            </a:r>
          </a:p>
          <a:p>
            <a:pPr marL="0" marR="0">
              <a:lnSpc>
                <a:spcPts val="2666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děti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jsou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více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vázány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blízké</a:t>
            </a:r>
            <a:r>
              <a:rPr dirty="0" sz="2400" spc="-3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osoby,</a:t>
            </a:r>
            <a:r>
              <a:rPr dirty="0" sz="2400" spc="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mají</a:t>
            </a:r>
            <a:r>
              <a:rPr dirty="0" sz="24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celkově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sníženou</a:t>
            </a:r>
          </a:p>
          <a:p>
            <a:pPr marL="286512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výkonnost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častější</a:t>
            </a:r>
            <a:r>
              <a:rPr dirty="0" sz="2400" spc="-3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absence,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omezené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zkušenosti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v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sociální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oblasti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potíže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sebeobsluhou,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obtíže</a:t>
            </a:r>
            <a:r>
              <a:rPr dirty="0" sz="2400" spc="-3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komunikační,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společenské,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pohybem</a:t>
            </a:r>
          </a:p>
          <a:p>
            <a:pPr marL="286512" marR="0">
              <a:lnSpc>
                <a:spcPts val="266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dopravou</a:t>
            </a:r>
            <a:r>
              <a:rPr dirty="0" sz="2400" spc="-14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do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školy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40" y="4123382"/>
            <a:ext cx="8964168" cy="7437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16">
                <a:solidFill>
                  <a:srgbClr val="ffffff"/>
                </a:solidFill>
                <a:latin typeface="QPJFIF+Wingdings"/>
                <a:cs typeface="QPJFIF+Wingdings"/>
              </a:rPr>
              <a:t>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používají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stejnou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škálu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technik</a:t>
            </a:r>
            <a:r>
              <a:rPr dirty="0" sz="2400" spc="-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vyrovnávání</a:t>
            </a:r>
            <a:r>
              <a:rPr dirty="0" sz="2400" spc="-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náročnými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životními</a:t>
            </a:r>
          </a:p>
          <a:p>
            <a:pPr marL="28651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situacemi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jako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děti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zdravé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5223026"/>
            <a:ext cx="8030079" cy="741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Hlavními</a:t>
            </a:r>
            <a:r>
              <a:rPr dirty="0" sz="2400" spc="-3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reakcemi</a:t>
            </a:r>
            <a:r>
              <a:rPr dirty="0" sz="2400" spc="-12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jsou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agrese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a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únik</a:t>
            </a:r>
            <a:r>
              <a:rPr dirty="0" sz="2400" spc="17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(především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získaných</a:t>
            </a:r>
          </a:p>
          <a:p>
            <a:pPr marL="0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postižení)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9114" y="137016"/>
            <a:ext cx="7618282" cy="488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Somatické,</a:t>
            </a:r>
            <a:r>
              <a:rPr dirty="0" sz="3200" spc="-2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psychické</a:t>
            </a:r>
            <a:r>
              <a:rPr dirty="0" sz="3200" spc="-15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sociální</a:t>
            </a:r>
            <a:r>
              <a:rPr dirty="0" sz="3200" spc="-2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aspekty</a:t>
            </a:r>
            <a:r>
              <a:rPr dirty="0" sz="3200" spc="-6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32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833288"/>
            <a:ext cx="9097059" cy="5497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Následky</a:t>
            </a:r>
            <a:r>
              <a:rPr dirty="0" sz="2400" spc="-5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400" spc="-141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lze</a:t>
            </a:r>
            <a:r>
              <a:rPr dirty="0" sz="2400" spc="15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DLVLGN+Times New Roman Bold"/>
                <a:cs typeface="DLVLGN+Times New Roman Bold"/>
              </a:rPr>
              <a:t>shrnout</a:t>
            </a:r>
            <a:r>
              <a:rPr dirty="0" sz="2400" spc="14" b="1" u="sng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DLVLGN+Times New Roman Bold"/>
                <a:cs typeface="DLVLGN+Times New Roman Bold"/>
              </a:rPr>
              <a:t>do</a:t>
            </a:r>
            <a:r>
              <a:rPr dirty="0" sz="2400" spc="14" b="1" u="sng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několika</a:t>
            </a:r>
            <a:r>
              <a:rPr dirty="0" sz="2400" spc="-4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 u="sng">
                <a:solidFill>
                  <a:srgbClr val="00ff00"/>
                </a:solidFill>
                <a:latin typeface="HBGHGG+Times New Roman Bold"/>
                <a:cs typeface="HBGHGG+Times New Roman Bold"/>
              </a:rPr>
              <a:t>oblastí:</a:t>
            </a:r>
          </a:p>
          <a:p>
            <a:pPr marL="0" marR="0">
              <a:lnSpc>
                <a:spcPts val="2657"/>
              </a:lnSpc>
              <a:spcBef>
                <a:spcPts val="16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změny</a:t>
            </a:r>
            <a:r>
              <a:rPr dirty="0" sz="2400" spc="1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emočním</a:t>
            </a:r>
            <a:r>
              <a:rPr dirty="0" sz="2400" spc="-18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prožívání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: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intenzivnější</a:t>
            </a:r>
            <a:r>
              <a:rPr dirty="0" sz="2400" spc="-3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prožívání,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přecitlivělé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reakce,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afektované</a:t>
            </a:r>
            <a:r>
              <a:rPr dirty="0" sz="2400" spc="-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chování,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úzkostné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až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depresivní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stavy</a:t>
            </a:r>
          </a:p>
          <a:p>
            <a:pPr marL="0" marR="0">
              <a:lnSpc>
                <a:spcPts val="2660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poruchy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kognitivních</a:t>
            </a:r>
            <a:r>
              <a:rPr dirty="0" sz="2400" spc="-2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funkcí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: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zvýšená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unavitelnost,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narušení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pozornosti,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poruchy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paměti,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zhoršení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schopnosti</a:t>
            </a:r>
            <a:r>
              <a:rPr dirty="0" sz="2400" spc="-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organizování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času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plánování,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poruchy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řeči,</a:t>
            </a:r>
            <a:r>
              <a:rPr dirty="0" sz="24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zvýšení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rizika</a:t>
            </a:r>
            <a:r>
              <a:rPr dirty="0" sz="2400" spc="-3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oblasti</a:t>
            </a:r>
            <a:r>
              <a:rPr dirty="0" sz="2400" spc="-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učení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sociální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zkušenosti</a:t>
            </a:r>
          </a:p>
          <a:p>
            <a:pPr marL="0" marR="0">
              <a:lnSpc>
                <a:spcPts val="266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změny</a:t>
            </a:r>
            <a:r>
              <a:rPr dirty="0" sz="2400" spc="1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oblasti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chování: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zhoršená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kontrola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regulace</a:t>
            </a:r>
            <a:r>
              <a:rPr dirty="0" sz="24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chování,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problémy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sebeovládáním,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impulzivní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reakce,</a:t>
            </a:r>
            <a:r>
              <a:rPr dirty="0" sz="2400" spc="-27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tendence</a:t>
            </a:r>
            <a:r>
              <a:rPr dirty="0" sz="2400" spc="-3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ke</a:t>
            </a:r>
            <a:r>
              <a:rPr dirty="0" sz="2400" spc="1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stereotypům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lpění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daných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vzorcích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chování,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nedostatek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flexibility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při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reakcích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nové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situace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 spc="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podněty</a:t>
            </a:r>
          </a:p>
          <a:p>
            <a:pPr marL="0" marR="0">
              <a:lnSpc>
                <a:spcPts val="2660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změny</a:t>
            </a:r>
            <a:r>
              <a:rPr dirty="0" sz="2400" spc="1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osobnosti:</a:t>
            </a:r>
            <a:r>
              <a:rPr dirty="0" sz="2400" spc="1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úbytek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odpovědnosti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,</a:t>
            </a:r>
            <a:r>
              <a:rPr dirty="0" sz="2400" spc="-23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tendence</a:t>
            </a:r>
            <a:r>
              <a:rPr dirty="0" sz="2400" spc="-3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k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egocentrismu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přednostnímu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uspokojování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svých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potřeb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motorické</a:t>
            </a:r>
            <a:r>
              <a:rPr dirty="0" sz="2400" spc="-3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poruchy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145" y="206474"/>
            <a:ext cx="9099767" cy="389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Psychické</a:t>
            </a:r>
            <a:r>
              <a:rPr dirty="0" sz="2500" spc="1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aspekty</a:t>
            </a:r>
            <a:r>
              <a:rPr dirty="0" sz="2500" spc="-2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500" spc="-135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-</a:t>
            </a:r>
            <a:r>
              <a:rPr dirty="0" sz="25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způsoby</a:t>
            </a:r>
            <a:r>
              <a:rPr dirty="0" sz="2500" spc="37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agresivního</a:t>
            </a:r>
            <a:r>
              <a:rPr dirty="0" sz="2500" spc="3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řešení</a:t>
            </a:r>
            <a:r>
              <a:rPr dirty="0" sz="2500" spc="3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situací</a:t>
            </a:r>
            <a:r>
              <a:rPr dirty="0" sz="2500" spc="35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ve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škole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101" y="689143"/>
            <a:ext cx="8937248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verbální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agrese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slovní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napadání,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ironie,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nadávky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směřující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</a:t>
            </a:r>
            <a:r>
              <a:rPr dirty="0" sz="2400" spc="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rodině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ostatním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101" y="1420646"/>
            <a:ext cx="9048805" cy="3668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agresivita</a:t>
            </a:r>
            <a:r>
              <a:rPr dirty="0" sz="2400" spc="-1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přenesená</a:t>
            </a:r>
            <a:r>
              <a:rPr dirty="0" sz="2400" spc="-1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na</a:t>
            </a:r>
            <a:r>
              <a:rPr dirty="0" sz="2400" spc="12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jiné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22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osoby,</a:t>
            </a:r>
            <a:r>
              <a:rPr dirty="0" sz="2400" spc="21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předměty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i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vůči</a:t>
            </a:r>
            <a:r>
              <a:rPr dirty="0" sz="2400" spc="-12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sobě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fyzické</a:t>
            </a:r>
          </a:p>
          <a:p>
            <a:pPr marL="0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napadání,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ale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sebepoškozování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cílené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zanedbávání</a:t>
            </a:r>
            <a:r>
              <a:rPr dirty="0" sz="2400" spc="-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</a:t>
            </a:r>
            <a:r>
              <a:rPr dirty="0" sz="2400" spc="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sama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upoutávání</a:t>
            </a:r>
            <a:r>
              <a:rPr dirty="0" sz="2400" spc="1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pozornosti</a:t>
            </a:r>
            <a:r>
              <a:rPr dirty="0" sz="2400" spc="17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ve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spojení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400" spc="1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egocentrismem</a:t>
            </a:r>
            <a:r>
              <a:rPr dirty="0" sz="2400" spc="-33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strhává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pozornost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sebe,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upřednostňuje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sama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před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ostatními,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automaticky</a:t>
            </a:r>
          </a:p>
          <a:p>
            <a:pPr marL="0" marR="0">
              <a:lnSpc>
                <a:spcPts val="266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očekává,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že</a:t>
            </a:r>
            <a:r>
              <a:rPr dirty="0" sz="24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o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něj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ostatní</a:t>
            </a:r>
            <a:r>
              <a:rPr dirty="0" sz="24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budou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prioritně</a:t>
            </a:r>
            <a:r>
              <a:rPr dirty="0" sz="2400" spc="-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starat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negativismus</a:t>
            </a:r>
            <a:r>
              <a:rPr dirty="0" sz="2400" spc="-19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agresivní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sebeprosazování,</a:t>
            </a:r>
            <a:r>
              <a:rPr dirty="0" sz="2400" spc="-3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které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přetrvává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dětství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až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do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dospělosti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shazování</a:t>
            </a:r>
            <a:r>
              <a:rPr dirty="0" sz="2400" spc="-1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sebe</a:t>
            </a:r>
            <a:r>
              <a:rPr dirty="0" sz="2400" spc="1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sama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za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účelem</a:t>
            </a:r>
            <a:r>
              <a:rPr dirty="0" sz="2400" spc="-3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upoutání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pozornosti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hledání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viníka</a:t>
            </a:r>
            <a:r>
              <a:rPr dirty="0" sz="2400" spc="-15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vlastní</a:t>
            </a:r>
            <a:r>
              <a:rPr dirty="0" sz="2400" spc="-1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situace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-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přenáší</a:t>
            </a:r>
            <a:r>
              <a:rPr dirty="0" sz="2400" spc="-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vlastní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problémy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okolí,</a:t>
            </a:r>
          </a:p>
          <a:p>
            <a:pPr marL="0" marR="0">
              <a:lnSpc>
                <a:spcPts val="2660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obviňování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odborníků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nejbližších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osob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za</a:t>
            </a:r>
            <a:r>
              <a:rPr dirty="0" sz="2400" spc="-1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konkrétní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každodenní</a:t>
            </a:r>
          </a:p>
          <a:p>
            <a:pPr marL="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situace,</a:t>
            </a:r>
            <a:r>
              <a:rPr dirty="0" sz="2400" spc="-3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nimiž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není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spokojen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101" y="5079153"/>
            <a:ext cx="8705041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■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identifikace</a:t>
            </a:r>
            <a:r>
              <a:rPr dirty="0" sz="2400" spc="-25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se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silnější</a:t>
            </a:r>
            <a:r>
              <a:rPr dirty="0" sz="2400" spc="-2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osobností</a:t>
            </a:r>
            <a:r>
              <a:rPr dirty="0" sz="2400" spc="18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ztotožnění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člověkem,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jehož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jedinec</a:t>
            </a:r>
            <a:r>
              <a:rPr dirty="0" sz="2400" spc="-3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postižením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obdivuje,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následná</a:t>
            </a:r>
            <a:r>
              <a:rPr dirty="0" sz="24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neschopnost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samostatnosti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693" y="163378"/>
            <a:ext cx="8713316" cy="4313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Psychické</a:t>
            </a:r>
            <a:r>
              <a:rPr dirty="0" sz="2800" spc="27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aspekty</a:t>
            </a:r>
            <a:r>
              <a:rPr dirty="0" sz="2800" spc="-3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800" spc="-127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-</a:t>
            </a:r>
            <a:r>
              <a:rPr dirty="0" sz="28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způsoby</a:t>
            </a:r>
            <a:r>
              <a:rPr dirty="0" sz="2800" spc="3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únikového</a:t>
            </a:r>
            <a:r>
              <a:rPr dirty="0" sz="2800" spc="2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řešení</a:t>
            </a:r>
            <a:r>
              <a:rPr dirty="0" sz="2800" spc="3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situací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101" y="694035"/>
            <a:ext cx="4924694" cy="4918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přímý</a:t>
            </a:r>
            <a:r>
              <a:rPr dirty="0" sz="3200" spc="-18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únik</a:t>
            </a:r>
            <a:r>
              <a:rPr dirty="0" sz="3200" spc="-21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z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tíživé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situace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101" y="1181715"/>
            <a:ext cx="8921579" cy="5369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izolace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dítě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se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vnitřně</a:t>
            </a:r>
            <a:r>
              <a:rPr dirty="0" sz="32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uzavírá</a:t>
            </a:r>
            <a:r>
              <a:rPr dirty="0" sz="3200" spc="-3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3200" spc="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izoluje</a:t>
            </a:r>
          </a:p>
          <a:p>
            <a:pPr marL="457200" marR="0">
              <a:lnSpc>
                <a:spcPts val="3548"/>
              </a:lnSpc>
              <a:spcBef>
                <a:spcPts val="293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od</a:t>
            </a:r>
            <a:r>
              <a:rPr dirty="0" sz="3200" spc="-2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okolního</a:t>
            </a:r>
            <a:r>
              <a:rPr dirty="0" sz="3200" spc="-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světa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(sekundární</a:t>
            </a:r>
            <a:r>
              <a:rPr dirty="0" sz="32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introverze)</a:t>
            </a:r>
          </a:p>
          <a:p>
            <a:pPr marL="0" marR="0">
              <a:lnSpc>
                <a:spcPts val="355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únik</a:t>
            </a:r>
            <a:r>
              <a:rPr dirty="0" sz="3200" spc="-17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do</a:t>
            </a:r>
            <a:r>
              <a:rPr dirty="0" sz="3200" spc="-20">
                <a:solidFill>
                  <a:srgbClr val="ffff00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nemoci</a:t>
            </a:r>
            <a:r>
              <a:rPr dirty="0" sz="3200" spc="-34">
                <a:solidFill>
                  <a:srgbClr val="ffff00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používání</a:t>
            </a:r>
            <a:r>
              <a:rPr dirty="0" sz="32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svého</a:t>
            </a:r>
            <a:r>
              <a:rPr dirty="0" sz="32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defektu</a:t>
            </a:r>
            <a:r>
              <a:rPr dirty="0" sz="3200" spc="-3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jako</a:t>
            </a:r>
          </a:p>
          <a:p>
            <a:pPr marL="457200" marR="0">
              <a:lnSpc>
                <a:spcPts val="3548"/>
              </a:lnSpc>
              <a:spcBef>
                <a:spcPts val="34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zdůvodnění,</a:t>
            </a:r>
            <a:r>
              <a:rPr dirty="0" sz="3200" spc="-5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proč</a:t>
            </a:r>
            <a:r>
              <a:rPr dirty="0" sz="32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nemůže</a:t>
            </a:r>
            <a:r>
              <a:rPr dirty="0" sz="32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to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či</a:t>
            </a:r>
            <a:r>
              <a:rPr dirty="0" sz="3200" spc="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ono</a:t>
            </a:r>
          </a:p>
          <a:p>
            <a:pPr marL="0" marR="0">
              <a:lnSpc>
                <a:spcPts val="3558"/>
              </a:lnSpc>
              <a:spcBef>
                <a:spcPts val="217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racionalizace</a:t>
            </a:r>
            <a:r>
              <a:rPr dirty="0" sz="3200" spc="-25">
                <a:solidFill>
                  <a:srgbClr val="ffff00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rezignace</a:t>
            </a:r>
            <a:r>
              <a:rPr dirty="0" sz="3200" spc="-29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na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dosažení</a:t>
            </a:r>
            <a:r>
              <a:rPr dirty="0" sz="32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určitého</a:t>
            </a:r>
            <a:r>
              <a:rPr dirty="0" sz="32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cíle</a:t>
            </a:r>
          </a:p>
          <a:p>
            <a:pPr marL="0" marR="0">
              <a:lnSpc>
                <a:spcPts val="355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RSMIPA+Times New Roman"/>
                <a:cs typeface="RSMIPA+Times New Roman"/>
              </a:rPr>
              <a:t>regrese</a:t>
            </a:r>
            <a:r>
              <a:rPr dirty="0" sz="3200" spc="-16">
                <a:solidFill>
                  <a:srgbClr val="ffff00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32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nepřiměřené</a:t>
            </a:r>
            <a:r>
              <a:rPr dirty="0" sz="32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způsoby</a:t>
            </a:r>
            <a:r>
              <a:rPr dirty="0" sz="32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chování</a:t>
            </a:r>
            <a:r>
              <a:rPr dirty="0" sz="3200" spc="-5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související</a:t>
            </a:r>
          </a:p>
          <a:p>
            <a:pPr marL="457200" marR="0">
              <a:lnSpc>
                <a:spcPts val="3548"/>
              </a:lnSpc>
              <a:spcBef>
                <a:spcPts val="29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návratem</a:t>
            </a:r>
            <a:r>
              <a:rPr dirty="0" sz="32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3200" spc="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vývojově</a:t>
            </a:r>
            <a:r>
              <a:rPr dirty="0" sz="3200" spc="-4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nižší</a:t>
            </a:r>
            <a:r>
              <a:rPr dirty="0" sz="32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úroveň,</a:t>
            </a:r>
            <a:r>
              <a:rPr dirty="0" sz="3200" spc="-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např.</a:t>
            </a:r>
          </a:p>
          <a:p>
            <a:pPr marL="457200" marR="0">
              <a:lnSpc>
                <a:spcPts val="3550"/>
              </a:lnSpc>
              <a:spcBef>
                <a:spcPts val="29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závislost</a:t>
            </a:r>
            <a:r>
              <a:rPr dirty="0" sz="32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rodičích</a:t>
            </a:r>
            <a:r>
              <a:rPr dirty="0" sz="3200" spc="-3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i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v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dospělosti</a:t>
            </a:r>
            <a:r>
              <a:rPr dirty="0" sz="3200" spc="-3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apod.</a:t>
            </a:r>
          </a:p>
          <a:p>
            <a:pPr marL="0" marR="0">
              <a:lnSpc>
                <a:spcPts val="355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32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3200" spc="258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popřením</a:t>
            </a:r>
            <a:r>
              <a:rPr dirty="0" sz="3200" spc="-31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nebo</a:t>
            </a:r>
            <a:r>
              <a:rPr dirty="0" sz="3200" spc="-25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potlačením</a:t>
            </a:r>
            <a:r>
              <a:rPr dirty="0" sz="3200" spc="-38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nepřijatelné</a:t>
            </a:r>
            <a:r>
              <a:rPr dirty="0" sz="3200" spc="-35">
                <a:solidFill>
                  <a:srgbClr val="ffff00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HOQPWL+Times New Roman"/>
                <a:cs typeface="HOQPWL+Times New Roman"/>
              </a:rPr>
              <a:t>skutečnosti</a:t>
            </a:r>
          </a:p>
          <a:p>
            <a:pPr marL="457200" marR="0">
              <a:lnSpc>
                <a:spcPts val="3548"/>
              </a:lnSpc>
              <a:spcBef>
                <a:spcPts val="341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může</a:t>
            </a:r>
            <a:r>
              <a:rPr dirty="0" sz="32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vést</a:t>
            </a:r>
            <a:r>
              <a:rPr dirty="0" sz="32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až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k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nepřiměřenému</a:t>
            </a:r>
            <a:r>
              <a:rPr dirty="0" sz="3200" spc="-4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reagování</a:t>
            </a:r>
          </a:p>
          <a:p>
            <a:pPr marL="457200" marR="0">
              <a:lnSpc>
                <a:spcPts val="3550"/>
              </a:lnSpc>
              <a:spcBef>
                <a:spcPts val="242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na</a:t>
            </a:r>
            <a:r>
              <a:rPr dirty="0" sz="32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jakoukoli</a:t>
            </a:r>
            <a:r>
              <a:rPr dirty="0" sz="3200" spc="-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zmínku</a:t>
            </a:r>
            <a:r>
              <a:rPr dirty="0" sz="3200" spc="-4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o</a:t>
            </a:r>
            <a:r>
              <a:rPr dirty="0" sz="3200" spc="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svém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HOQPWL+Times New Roman"/>
                <a:cs typeface="HOQPWL+Times New Roman"/>
              </a:rPr>
              <a:t>postižení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3790" y="96559"/>
            <a:ext cx="7467906" cy="431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Specifika</a:t>
            </a:r>
            <a:r>
              <a:rPr dirty="0" sz="2800" spc="27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vzdělávání</a:t>
            </a:r>
            <a:r>
              <a:rPr dirty="0" sz="2800" spc="1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spc="-1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žáků</a:t>
            </a:r>
            <a:r>
              <a:rPr dirty="0" sz="2800" spc="7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tělesným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postižením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4753"/>
            <a:ext cx="9093708" cy="54996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snaha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řešit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celé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prostředí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okruhu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-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TP</a:t>
            </a:r>
            <a:r>
              <a:rPr dirty="0" sz="2400" spc="-87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nezávislost</a:t>
            </a:r>
            <a:r>
              <a:rPr dirty="0" sz="2400" spc="-3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cizí</a:t>
            </a:r>
          </a:p>
          <a:p>
            <a:pPr marL="28651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pomoci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(toaleta,</a:t>
            </a:r>
            <a:r>
              <a:rPr dirty="0" sz="2400" spc="-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šatna,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jídelna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apod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.)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mobilita</a:t>
            </a:r>
            <a:r>
              <a:rPr dirty="0" sz="2400" spc="-14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dětí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-4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TP</a:t>
            </a:r>
            <a:r>
              <a:rPr dirty="0" sz="2400" spc="-9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ovlivňuje</a:t>
            </a:r>
            <a:r>
              <a:rPr dirty="0" sz="2400" spc="-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kvalitu</a:t>
            </a:r>
            <a:r>
              <a:rPr dirty="0" sz="2400" spc="-38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jejich</a:t>
            </a:r>
            <a:r>
              <a:rPr dirty="0" sz="2400" spc="-2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života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(základní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předpoklad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úspěšné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sociální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integrace)</a:t>
            </a:r>
          </a:p>
          <a:p>
            <a:pPr marL="0" marR="0">
              <a:lnSpc>
                <a:spcPts val="26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kvalitativně</a:t>
            </a:r>
            <a:r>
              <a:rPr dirty="0" sz="2400" spc="-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stále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zlepšuje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poradenská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péče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rodičům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učitelům,</a:t>
            </a:r>
          </a:p>
          <a:p>
            <a:pPr marL="28651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kteří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mají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třídě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integrované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dítě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TP</a:t>
            </a:r>
            <a:r>
              <a:rPr dirty="0" sz="2400" spc="-9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(zdravotním</a:t>
            </a:r>
            <a:r>
              <a:rPr dirty="0" sz="24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znevýhodněním)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dáno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velmi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dobrou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prací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speciálně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pedagogických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center</a:t>
            </a:r>
            <a:r>
              <a:rPr dirty="0" sz="2400" spc="-33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(SPC)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v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mnoha</a:t>
            </a:r>
            <a:r>
              <a:rPr dirty="0" sz="2400" spc="21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případech</a:t>
            </a:r>
            <a:r>
              <a:rPr dirty="0" sz="2400" spc="-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třeba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adaptovat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prostředí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podle</a:t>
            </a:r>
          </a:p>
          <a:p>
            <a:pPr marL="286512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individuálních</a:t>
            </a:r>
            <a:r>
              <a:rPr dirty="0" sz="2400" spc="-4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potřeb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žáka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sestavování</a:t>
            </a:r>
            <a:r>
              <a:rPr dirty="0" sz="2400" spc="-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rozvrhu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např.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brát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zřetel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dobrou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přístupnost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učebny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myslet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vhodné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sezení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imobilních</a:t>
            </a:r>
            <a:r>
              <a:rPr dirty="0" sz="2400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,</a:t>
            </a:r>
            <a:r>
              <a:rPr dirty="0" sz="2400" spc="-36" i="1">
                <a:solidFill>
                  <a:srgbClr val="ffffff"/>
                </a:solidFill>
                <a:latin typeface="WIRDMB+Times New Roman Italic"/>
                <a:cs typeface="WIRDMB+Times New Roman Italic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ale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omezeně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mobilních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žáků</a:t>
            </a:r>
          </a:p>
          <a:p>
            <a:pPr marL="286512" marR="0">
              <a:lnSpc>
                <a:spcPts val="2657"/>
              </a:lnSpc>
              <a:spcBef>
                <a:spcPts val="225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(zdraví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žáci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mohou</a:t>
            </a:r>
            <a:r>
              <a:rPr dirty="0" sz="2400" spc="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často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měnit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polohu)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Imobilní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žáci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potřebují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sedět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pohodlně,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používat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vhodné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podpory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držení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těla,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která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odpovídá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dané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školní</a:t>
            </a:r>
            <a:r>
              <a:rPr dirty="0" sz="2400" spc="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aktivitě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3790" y="96559"/>
            <a:ext cx="7467906" cy="431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Specifika</a:t>
            </a:r>
            <a:r>
              <a:rPr dirty="0" sz="2800" spc="27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vzdělávání</a:t>
            </a:r>
            <a:r>
              <a:rPr dirty="0" sz="2800" spc="1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spc="-1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žáků</a:t>
            </a:r>
            <a:r>
              <a:rPr dirty="0" sz="2800" spc="73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tělesným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postižením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4753"/>
            <a:ext cx="8541338" cy="5865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existuje</a:t>
            </a:r>
            <a:r>
              <a:rPr dirty="0" sz="2400" spc="-29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celá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řada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diagnóz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vyžadujících</a:t>
            </a:r>
            <a:r>
              <a:rPr dirty="0" sz="2400" spc="-4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speciální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přístup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výběru</a:t>
            </a:r>
          </a:p>
          <a:p>
            <a:pPr marL="28651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místa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sezení</a:t>
            </a:r>
            <a:r>
              <a:rPr dirty="0" sz="2400" spc="-1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míšní</a:t>
            </a:r>
            <a:r>
              <a:rPr dirty="0" sz="2400" spc="1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léze,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DMO,</a:t>
            </a:r>
            <a:r>
              <a:rPr dirty="0" sz="2400" spc="29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progresivní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svalová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dystrofie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,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rozštěp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páteře,</a:t>
            </a:r>
            <a:r>
              <a:rPr dirty="0" sz="24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juvenilní</a:t>
            </a:r>
            <a:r>
              <a:rPr dirty="0" sz="2400" spc="-4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revmatoidní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artritida,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postižení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končetin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poškození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mozku</a:t>
            </a:r>
          </a:p>
          <a:p>
            <a:pPr marL="0" marR="0">
              <a:lnSpc>
                <a:spcPts val="26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židle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nebo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invalidní</a:t>
            </a:r>
            <a:r>
              <a:rPr dirty="0" sz="2400" spc="-4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vozík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musí</a:t>
            </a:r>
            <a:r>
              <a:rPr dirty="0" sz="2400" spc="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odpovídat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fyzickým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funkčním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terapeutickým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požadavkům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  <a:r>
              <a:rPr dirty="0" sz="2400" spc="-3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TP</a:t>
            </a:r>
            <a:r>
              <a:rPr dirty="0" sz="2400" spc="-10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by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měl</a:t>
            </a:r>
            <a:r>
              <a:rPr dirty="0" sz="24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mít</a:t>
            </a:r>
            <a:r>
              <a:rPr dirty="0" sz="2400" spc="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možnost</a:t>
            </a:r>
            <a:r>
              <a:rPr dirty="0" sz="2400" spc="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individuálně</a:t>
            </a:r>
            <a:r>
              <a:rPr dirty="0" sz="2400" spc="-4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měnit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pozici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škole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imobilní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žáci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špatný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krevní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oběh,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zamezit</a:t>
            </a:r>
            <a:r>
              <a:rPr dirty="0" sz="2400" spc="-16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jejich</a:t>
            </a:r>
            <a:r>
              <a:rPr dirty="0" sz="2400" spc="-29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prochlazení</a:t>
            </a:r>
            <a:r>
              <a:rPr dirty="0" sz="24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</a:p>
          <a:p>
            <a:pPr marL="286512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preventivní</a:t>
            </a:r>
            <a:r>
              <a:rPr dirty="0" sz="2400" spc="-4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opatření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někteří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žáci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potřebují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externí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podporu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při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sedu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(žáci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 spc="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oslabeným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trupem,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špatnou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kontrolou</a:t>
            </a:r>
            <a:r>
              <a:rPr dirty="0" sz="2400" spc="-1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hlavy</a:t>
            </a:r>
            <a:r>
              <a:rPr dirty="0" sz="2400" spc="-23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apod.)</a:t>
            </a:r>
          </a:p>
          <a:p>
            <a:pPr marL="0" marR="0">
              <a:lnSpc>
                <a:spcPts val="2663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široký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rozsah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technologií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vhodný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podpoře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žáků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zejména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v</a:t>
            </a:r>
          </a:p>
          <a:p>
            <a:pPr marL="286512" marR="0">
              <a:lnSpc>
                <a:spcPts val="2657"/>
              </a:lnSpc>
              <a:spcBef>
                <a:spcPts val="225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oblastech</a:t>
            </a:r>
            <a:r>
              <a:rPr dirty="0" sz="2400" spc="-3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komunikace,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edukace,</a:t>
            </a:r>
            <a:r>
              <a:rPr dirty="0" sz="2400" spc="-22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 spc="-18">
                <a:solidFill>
                  <a:srgbClr val="ffffff"/>
                </a:solidFill>
                <a:latin typeface="RSMIPA+Times New Roman"/>
                <a:cs typeface="RSMIPA+Times New Roman"/>
              </a:rPr>
              <a:t>mobility,</a:t>
            </a:r>
            <a:r>
              <a:rPr dirty="0" sz="2400" spc="15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socializace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 spc="349">
                <a:solidFill>
                  <a:srgbClr val="ffffff"/>
                </a:solidFill>
                <a:latin typeface="QPJFIF+Wingdings"/>
                <a:cs typeface="QPJFIF+Wingdings"/>
              </a:rPr>
              <a:t>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rychlý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rozvoj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technologií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umožňuje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využívat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nejrůznější</a:t>
            </a:r>
            <a:r>
              <a:rPr dirty="0" sz="2400" spc="-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verze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programového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vybavení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(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např.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využití</a:t>
            </a:r>
            <a:r>
              <a:rPr dirty="0" sz="2400" spc="-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alternativních</a:t>
            </a:r>
            <a:r>
              <a:rPr dirty="0" sz="2400" spc="-3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klávesnic,</a:t>
            </a:r>
          </a:p>
          <a:p>
            <a:pPr marL="286512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adaptovaných</a:t>
            </a:r>
            <a:r>
              <a:rPr dirty="0" sz="2400" spc="-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myší</a:t>
            </a:r>
            <a:r>
              <a:rPr dirty="0" sz="2400" spc="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apod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.)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385" y="81336"/>
            <a:ext cx="8535585" cy="270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0656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Vzdělávání</a:t>
            </a:r>
            <a:r>
              <a:rPr dirty="0" sz="2800" spc="27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spc="-1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žáků</a:t>
            </a:r>
            <a:r>
              <a:rPr dirty="0" sz="2800" spc="6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800" spc="-35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TP</a:t>
            </a:r>
            <a:r>
              <a:rPr dirty="0" sz="2800" spc="-145" b="1">
                <a:solidFill>
                  <a:srgbClr val="00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zdravotním</a:t>
            </a:r>
            <a:r>
              <a:rPr dirty="0" sz="2800" spc="2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znevýhodněním</a:t>
            </a:r>
          </a:p>
          <a:p>
            <a:pPr marL="0" marR="0">
              <a:lnSpc>
                <a:spcPts val="2768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Podmínky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spc="-26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500" spc="33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spc="-11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žáky</a:t>
            </a:r>
            <a:r>
              <a:rPr dirty="0" sz="2500" spc="33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500" spc="-38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500" spc="-131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DLVLGN+Times New Roman Bold"/>
                <a:cs typeface="DLVLGN+Times New Roman Bold"/>
              </a:rPr>
              <a:t>-</a:t>
            </a:r>
            <a:r>
              <a:rPr dirty="0" sz="2500" b="1" u="sng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běžných</a:t>
            </a:r>
            <a:r>
              <a:rPr dirty="0" sz="2500" spc="4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školách:</a:t>
            </a:r>
          </a:p>
          <a:p>
            <a:pPr marL="0" marR="0">
              <a:lnSpc>
                <a:spcPts val="2770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bezbariérový</a:t>
            </a:r>
            <a:r>
              <a:rPr dirty="0" sz="2500" spc="6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vstup</a:t>
            </a:r>
            <a:r>
              <a:rPr dirty="0" sz="2500" spc="1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do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školy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(nutné</a:t>
            </a:r>
            <a:r>
              <a:rPr dirty="0" sz="2500" spc="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především</a:t>
            </a:r>
            <a:r>
              <a:rPr dirty="0" sz="2500" spc="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pro</a:t>
            </a:r>
            <a:r>
              <a:rPr dirty="0" sz="2500" spc="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vozíčkáře)</a:t>
            </a:r>
          </a:p>
          <a:p>
            <a:pPr marL="0" marR="0">
              <a:lnSpc>
                <a:spcPts val="2770"/>
              </a:lnSpc>
              <a:spcBef>
                <a:spcPts val="216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technické</a:t>
            </a:r>
            <a:r>
              <a:rPr dirty="0" sz="2500" spc="3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vybavení</a:t>
            </a:r>
            <a:r>
              <a:rPr dirty="0" sz="2500" spc="15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spc="-2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500" spc="3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pohyb</a:t>
            </a:r>
            <a:r>
              <a:rPr dirty="0" sz="2500" spc="-1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spc="-1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žáků</a:t>
            </a:r>
            <a:r>
              <a:rPr dirty="0" sz="2500" spc="35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škole</a:t>
            </a:r>
            <a:r>
              <a:rPr dirty="0" sz="2500" spc="2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musí</a:t>
            </a:r>
            <a:r>
              <a:rPr dirty="0" sz="2500" spc="4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být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samostatní,</a:t>
            </a:r>
            <a:r>
              <a:rPr dirty="0" sz="2500" spc="6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odkázaní</a:t>
            </a:r>
            <a:r>
              <a:rPr dirty="0" sz="2500" spc="3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maximálně</a:t>
            </a:r>
            <a:r>
              <a:rPr dirty="0" sz="2500" spc="5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pomoc</a:t>
            </a:r>
            <a:r>
              <a:rPr dirty="0" sz="2500" spc="4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asistenta</a:t>
            </a:r>
            <a:r>
              <a:rPr dirty="0" sz="2500" spc="4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(trvalá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závislost</a:t>
            </a:r>
            <a:r>
              <a:rPr dirty="0" sz="2500" spc="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jiných</a:t>
            </a:r>
            <a:r>
              <a:rPr dirty="0" sz="2500" spc="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žácích</a:t>
            </a:r>
            <a:r>
              <a:rPr dirty="0" sz="2500" spc="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může</a:t>
            </a:r>
            <a:r>
              <a:rPr dirty="0" sz="2500" spc="4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u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citlivějších</a:t>
            </a:r>
            <a:r>
              <a:rPr dirty="0" sz="2500" spc="5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vyvolávat</a:t>
            </a:r>
            <a:r>
              <a:rPr dirty="0" sz="2500" spc="3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pocity</a:t>
            </a:r>
          </a:p>
          <a:p>
            <a:pPr marL="342900" marR="0">
              <a:lnSpc>
                <a:spcPts val="2764"/>
              </a:lnSpc>
              <a:spcBef>
                <a:spcPts val="237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méněcennosti)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385" y="2779176"/>
            <a:ext cx="5258196" cy="39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využívání</a:t>
            </a:r>
            <a:r>
              <a:rPr dirty="0" sz="2500" spc="4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informačních</a:t>
            </a:r>
            <a:r>
              <a:rPr dirty="0" sz="2500" spc="5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technologií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385" y="3160176"/>
            <a:ext cx="8804877" cy="305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didaktické</a:t>
            </a:r>
            <a:r>
              <a:rPr dirty="0" sz="2500" spc="25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500" spc="1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(na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trhu</a:t>
            </a:r>
            <a:r>
              <a:rPr dirty="0" sz="2500" spc="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je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dostatečný</a:t>
            </a:r>
            <a:r>
              <a:rPr dirty="0" sz="2500" spc="3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výběr</a:t>
            </a:r>
            <a:r>
              <a:rPr dirty="0" sz="2500" spc="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poradit</a:t>
            </a:r>
            <a:r>
              <a:rPr dirty="0" sz="2500" spc="3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se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s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odborníky</a:t>
            </a:r>
            <a:r>
              <a:rPr dirty="0" sz="2500" spc="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ve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speciálně</a:t>
            </a:r>
            <a:r>
              <a:rPr dirty="0" sz="2500" spc="5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pedagogických</a:t>
            </a:r>
            <a:r>
              <a:rPr dirty="0" sz="2500" spc="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centrech</a:t>
            </a:r>
            <a:r>
              <a:rPr dirty="0" sz="2500" spc="4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pro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TP)</a:t>
            </a:r>
          </a:p>
          <a:p>
            <a:pPr marL="0" marR="0">
              <a:lnSpc>
                <a:spcPts val="277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500" spc="17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spc="-2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500" spc="3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psaní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kreslení</a:t>
            </a:r>
            <a:r>
              <a:rPr dirty="0" sz="2500" spc="5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 spc="-43">
                <a:solidFill>
                  <a:srgbClr val="ffffff"/>
                </a:solidFill>
                <a:latin typeface="HOQPWL+Times New Roman"/>
                <a:cs typeface="HOQPWL+Times New Roman"/>
              </a:rPr>
              <a:t>tzv.</a:t>
            </a:r>
            <a:r>
              <a:rPr dirty="0" sz="2500" spc="6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trojhranný</a:t>
            </a:r>
            <a:r>
              <a:rPr dirty="0" sz="2500" spc="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program</a:t>
            </a:r>
            <a:r>
              <a:rPr dirty="0" sz="2500" spc="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(psací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potřeby</a:t>
            </a:r>
            <a:r>
              <a:rPr dirty="0" sz="2500" spc="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přesným</a:t>
            </a:r>
            <a:r>
              <a:rPr dirty="0" sz="2500" spc="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ergonomickým</a:t>
            </a:r>
            <a:r>
              <a:rPr dirty="0" sz="2500" spc="6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tvarem,</a:t>
            </a:r>
            <a:r>
              <a:rPr dirty="0" sz="2500" spc="6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které</a:t>
            </a:r>
            <a:r>
              <a:rPr dirty="0" sz="2500" spc="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usnadňují</a:t>
            </a:r>
            <a:r>
              <a:rPr dirty="0" sz="2500" spc="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rozvoj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grafomotoriky</a:t>
            </a:r>
            <a:r>
              <a:rPr dirty="0" sz="2500" spc="64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pomáhají</a:t>
            </a:r>
            <a:r>
              <a:rPr dirty="0" sz="2500" spc="6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překonávat</a:t>
            </a:r>
            <a:r>
              <a:rPr dirty="0" sz="2500" spc="4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obtíže</a:t>
            </a:r>
            <a:r>
              <a:rPr dirty="0" sz="2500" spc="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při</a:t>
            </a:r>
            <a:r>
              <a:rPr dirty="0" sz="2500" spc="2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psaní)</a:t>
            </a:r>
          </a:p>
          <a:p>
            <a:pPr marL="0" marR="0">
              <a:lnSpc>
                <a:spcPts val="2772"/>
              </a:lnSpc>
              <a:spcBef>
                <a:spcPts val="166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speciální</a:t>
            </a:r>
            <a:r>
              <a:rPr dirty="0" sz="2500" spc="3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psací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potřeby</a:t>
            </a:r>
            <a:r>
              <a:rPr dirty="0" sz="2500" spc="2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(pro</a:t>
            </a:r>
            <a:r>
              <a:rPr dirty="0" sz="2500" spc="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žáky</a:t>
            </a:r>
            <a:r>
              <a:rPr dirty="0" sz="2500" spc="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výrazným</a:t>
            </a:r>
            <a:r>
              <a:rPr dirty="0" sz="2500" spc="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postižením</a:t>
            </a:r>
            <a:r>
              <a:rPr dirty="0" sz="2500" spc="3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HK),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speciální</a:t>
            </a:r>
            <a:r>
              <a:rPr dirty="0" sz="2500" spc="5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psací</a:t>
            </a:r>
            <a:r>
              <a:rPr dirty="0" sz="2500" spc="1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deska</a:t>
            </a:r>
            <a:r>
              <a:rPr dirty="0" sz="2500" spc="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magnetickým</a:t>
            </a:r>
            <a:r>
              <a:rPr dirty="0" sz="2500" spc="5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pravítkem</a:t>
            </a:r>
            <a:r>
              <a:rPr dirty="0" sz="2500" spc="3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(usnadňuje</a:t>
            </a:r>
          </a:p>
          <a:p>
            <a:pPr marL="342900" marR="0">
              <a:lnSpc>
                <a:spcPts val="2764"/>
              </a:lnSpc>
              <a:spcBef>
                <a:spcPts val="235"/>
              </a:spcBef>
              <a:spcAft>
                <a:spcPts val="0"/>
              </a:spcAft>
            </a:pP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přidržení</a:t>
            </a:r>
            <a:r>
              <a:rPr dirty="0" sz="2500" spc="4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500">
                <a:solidFill>
                  <a:srgbClr val="ffffff"/>
                </a:solidFill>
                <a:latin typeface="HOQPWL+Times New Roman"/>
                <a:cs typeface="HOQPWL+Times New Roman"/>
              </a:rPr>
              <a:t>sešitu</a:t>
            </a:r>
            <a:r>
              <a:rPr dirty="0" sz="2500">
                <a:solidFill>
                  <a:srgbClr val="ffffff"/>
                </a:solidFill>
                <a:latin typeface="RSMIPA+Times New Roman"/>
                <a:cs typeface="RSMIPA+Times New Roman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385" y="6208811"/>
            <a:ext cx="3654002" cy="391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500" spc="89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protismykové</a:t>
            </a:r>
            <a:r>
              <a:rPr dirty="0" sz="2500" spc="5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5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podložky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4042" y="69127"/>
            <a:ext cx="8004901" cy="4316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Vzdělávání</a:t>
            </a:r>
            <a:r>
              <a:rPr dirty="0" sz="2800" spc="3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spc="-16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žáků</a:t>
            </a:r>
            <a:r>
              <a:rPr dirty="0" sz="2800" spc="58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800" spc="-49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800" spc="-151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zdravotním</a:t>
            </a:r>
            <a:r>
              <a:rPr dirty="0" sz="2800" spc="14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800" b="1">
                <a:solidFill>
                  <a:srgbClr val="00ff00"/>
                </a:solidFill>
                <a:latin typeface="HBGHGG+Times New Roman Bold"/>
                <a:cs typeface="HBGHGG+Times New Roman Bold"/>
              </a:rPr>
              <a:t>znevýhodněním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13635"/>
            <a:ext cx="5071518" cy="319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Podmínky</a:t>
            </a:r>
            <a:r>
              <a:rPr dirty="0" sz="2000" spc="-23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spc="-16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000" spc="19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žáky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000" spc="-46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TP</a:t>
            </a:r>
            <a:r>
              <a:rPr dirty="0" sz="2000" spc="-101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DLVLGN+Times New Roman Bold"/>
                <a:cs typeface="DLVLGN+Times New Roman Bold"/>
              </a:rPr>
              <a:t>-</a:t>
            </a:r>
            <a:r>
              <a:rPr dirty="0" sz="2000" b="1" u="sng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v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běžných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000" b="1" u="sng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školách: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" y="919553"/>
            <a:ext cx="8754441" cy="440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2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400" spc="2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1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rozvoj</a:t>
            </a:r>
            <a:r>
              <a:rPr dirty="0" sz="2400" spc="28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manuálních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dovedností</a:t>
            </a:r>
            <a:r>
              <a:rPr dirty="0" sz="2400" spc="1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dřevěné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i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textilní</a:t>
            </a:r>
          </a:p>
          <a:p>
            <a:pPr marL="3429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hračky</a:t>
            </a:r>
            <a:r>
              <a:rPr dirty="0" sz="2400" spc="-1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učební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pomůcky,</a:t>
            </a:r>
            <a:r>
              <a:rPr dirty="0" sz="2400" spc="22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stavebnice,</a:t>
            </a:r>
            <a:r>
              <a:rPr dirty="0" sz="2400" spc="-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speciálně</a:t>
            </a:r>
            <a:r>
              <a:rPr dirty="0" sz="2400" spc="-2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upravené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26">
                <a:solidFill>
                  <a:srgbClr val="ffffff"/>
                </a:solidFill>
                <a:latin typeface="HOQPWL+Times New Roman"/>
                <a:cs typeface="HOQPWL+Times New Roman"/>
              </a:rPr>
              <a:t>nůžky,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ježci,</a:t>
            </a:r>
            <a:r>
              <a:rPr dirty="0" sz="2400" spc="-3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míčky,</a:t>
            </a:r>
            <a:r>
              <a:rPr dirty="0" sz="2400" spc="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rehabilitační</a:t>
            </a:r>
            <a:r>
              <a:rPr dirty="0" sz="2400" spc="-4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hmoty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apod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.</a:t>
            </a:r>
          </a:p>
          <a:p>
            <a:pPr marL="0" marR="0">
              <a:lnSpc>
                <a:spcPts val="2663"/>
              </a:lnSpc>
              <a:spcBef>
                <a:spcPts val="206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24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pro</a:t>
            </a:r>
            <a:r>
              <a:rPr dirty="0" sz="2400" spc="-24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TV</a:t>
            </a:r>
            <a:r>
              <a:rPr dirty="0" sz="2400" spc="-34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a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relaxaci</a:t>
            </a:r>
            <a:r>
              <a:rPr dirty="0" sz="2400" spc="-17" b="1">
                <a:solidFill>
                  <a:srgbClr val="ffff00"/>
                </a:solidFill>
                <a:latin typeface="DLVLGN+Times New Roman Bold"/>
                <a:cs typeface="DLVLGN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molitanové</a:t>
            </a:r>
            <a:r>
              <a:rPr dirty="0" sz="2400" spc="-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stavebnice,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rehabilitační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míče,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kolébka</a:t>
            </a:r>
            <a:r>
              <a:rPr dirty="0" sz="2400" spc="-1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nácvik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rovnováhy,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cvičební</a:t>
            </a:r>
            <a:r>
              <a:rPr dirty="0" sz="2400" spc="-2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padák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apod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.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technické</a:t>
            </a:r>
            <a:r>
              <a:rPr dirty="0" sz="2400" spc="-29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usnadňující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získání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a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uchování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informací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diktafon,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tablet,</a:t>
            </a:r>
            <a:r>
              <a:rPr dirty="0" sz="2400" spc="-4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dotykové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obrazovky,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počítače</a:t>
            </a:r>
            <a:r>
              <a:rPr dirty="0" sz="2400" spc="-4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další</a:t>
            </a:r>
          </a:p>
          <a:p>
            <a:pPr marL="0" marR="0">
              <a:lnSpc>
                <a:spcPts val="2666"/>
              </a:lnSpc>
              <a:spcBef>
                <a:spcPts val="203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k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chůzi</a:t>
            </a:r>
            <a:r>
              <a:rPr dirty="0" sz="2400" spc="2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2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400" spc="33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žáky</a:t>
            </a:r>
            <a:r>
              <a:rPr dirty="0" sz="2400" spc="22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částečně</a:t>
            </a:r>
            <a:r>
              <a:rPr dirty="0" sz="2400" spc="-26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pohyblivé</a:t>
            </a:r>
            <a:r>
              <a:rPr dirty="0" sz="2400" spc="15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kompenzační</a:t>
            </a:r>
          </a:p>
          <a:p>
            <a:pPr marL="342900" marR="0">
              <a:lnSpc>
                <a:spcPts val="2657"/>
              </a:lnSpc>
              <a:spcBef>
                <a:spcPts val="221"/>
              </a:spcBef>
              <a:spcAft>
                <a:spcPts val="0"/>
              </a:spcAft>
            </a:pPr>
            <a:r>
              <a:rPr dirty="0" sz="2400" spc="-22">
                <a:solidFill>
                  <a:srgbClr val="ffffff"/>
                </a:solidFill>
                <a:latin typeface="HOQPWL+Times New Roman"/>
                <a:cs typeface="HOQPWL+Times New Roman"/>
              </a:rPr>
              <a:t>pomůcky,</a:t>
            </a:r>
            <a:r>
              <a:rPr dirty="0" sz="2400" spc="3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berle</a:t>
            </a:r>
            <a:r>
              <a:rPr dirty="0" sz="2400" spc="-2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hole</a:t>
            </a:r>
          </a:p>
          <a:p>
            <a:pPr marL="0" marR="0">
              <a:lnSpc>
                <a:spcPts val="2663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k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chůzi</a:t>
            </a:r>
            <a:r>
              <a:rPr dirty="0" sz="2400" spc="21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spc="-2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pro</a:t>
            </a:r>
            <a:r>
              <a:rPr dirty="0" sz="2400" spc="3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žáky</a:t>
            </a:r>
            <a:r>
              <a:rPr dirty="0" sz="2400" spc="14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horší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stabilitou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8">
                <a:solidFill>
                  <a:srgbClr val="ffffff"/>
                </a:solidFill>
                <a:latin typeface="HOQPWL+Times New Roman"/>
                <a:cs typeface="HOQPWL+Times New Roman"/>
              </a:rPr>
              <a:t>kozičky,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chodítka,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dětské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rehabilitační</a:t>
            </a:r>
            <a:r>
              <a:rPr dirty="0" sz="2400" spc="-4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kočárky,</a:t>
            </a:r>
            <a:r>
              <a:rPr dirty="0" sz="2400" spc="21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6">
                <a:solidFill>
                  <a:srgbClr val="ffffff"/>
                </a:solidFill>
                <a:latin typeface="HOQPWL+Times New Roman"/>
                <a:cs typeface="HOQPWL+Times New Roman"/>
              </a:rPr>
              <a:t>tříkolky,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lezítko</a:t>
            </a:r>
            <a:r>
              <a:rPr dirty="0" sz="2400" spc="-28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pomůcka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pohyb</a:t>
            </a:r>
          </a:p>
          <a:p>
            <a:pPr marL="342900" marR="0">
              <a:lnSpc>
                <a:spcPts val="266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(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vleže</a:t>
            </a:r>
            <a:r>
              <a:rPr dirty="0" sz="2400" spc="-2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břiše),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vhodná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např.</a:t>
            </a:r>
            <a:r>
              <a:rPr dirty="0" sz="2400" spc="-1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do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hodin</a:t>
            </a:r>
            <a:r>
              <a:rPr dirty="0" sz="2400" spc="-46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HOQPWL+Times New Roman"/>
                <a:cs typeface="HOQPWL+Times New Roman"/>
              </a:rPr>
              <a:t>TV,</a:t>
            </a:r>
            <a:r>
              <a:rPr dirty="0" sz="2400" spc="107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přenosná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5309689"/>
            <a:ext cx="9078137" cy="11094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QPJFIF+Wingdings"/>
                <a:cs typeface="QPJFIF+Wingdings"/>
              </a:rPr>
              <a:t></a:t>
            </a:r>
            <a:r>
              <a:rPr dirty="0" sz="2400" spc="19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pomůcky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umožňující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přístup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do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míst</a:t>
            </a:r>
            <a:r>
              <a:rPr dirty="0" sz="2400" b="1">
                <a:solidFill>
                  <a:srgbClr val="ffff00"/>
                </a:solidFill>
                <a:latin typeface="HBGHGG+Times New Roman Bold"/>
                <a:cs typeface="HBGHGG+Times New Roman Bold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-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rampa</a:t>
            </a:r>
            <a:r>
              <a:rPr dirty="0" sz="2400">
                <a:solidFill>
                  <a:srgbClr val="ffffff"/>
                </a:solidFill>
                <a:latin typeface="RSMIPA+Times New Roman"/>
                <a:cs typeface="RSMIPA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pro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překonání</a:t>
            </a:r>
          </a:p>
          <a:p>
            <a:pPr marL="342900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několika</a:t>
            </a:r>
            <a:r>
              <a:rPr dirty="0" sz="2400" spc="-35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málo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schodů,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zvedací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plošina</a:t>
            </a:r>
            <a:r>
              <a:rPr dirty="0" sz="2400" spc="-2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různou</a:t>
            </a:r>
            <a:r>
              <a:rPr dirty="0" sz="2400" spc="-13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výškou,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kde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není</a:t>
            </a:r>
          </a:p>
          <a:p>
            <a:pPr marL="34290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vhodné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položit</a:t>
            </a:r>
            <a:r>
              <a:rPr dirty="0" sz="2400" spc="-3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rampu,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výtah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–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finančně</a:t>
            </a:r>
            <a:r>
              <a:rPr dirty="0" sz="2400" spc="-19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náročné,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ale</a:t>
            </a:r>
            <a:r>
              <a:rPr dirty="0" sz="2400" spc="-24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potřebné</a:t>
            </a:r>
            <a:r>
              <a:rPr dirty="0" sz="2400" spc="-20">
                <a:solidFill>
                  <a:srgbClr val="ffffff"/>
                </a:solidFill>
                <a:latin typeface="HOQPWL+Times New Roman"/>
                <a:cs typeface="HOQPWL+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HOQPWL+Times New Roman"/>
                <a:cs typeface="HOQPWL+Times New Roman"/>
              </a:rPr>
              <a:t>zařízení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2021-02-24T10:00:57+00:00</dcterms:modified>
</cp:coreProperties>
</file>