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68"/>
  </p:notesMasterIdLst>
  <p:sldIdLst>
    <p:sldId id="256" r:id="rId2"/>
    <p:sldId id="279" r:id="rId3"/>
    <p:sldId id="280" r:id="rId4"/>
    <p:sldId id="303" r:id="rId5"/>
    <p:sldId id="307" r:id="rId6"/>
    <p:sldId id="281" r:id="rId7"/>
    <p:sldId id="305" r:id="rId8"/>
    <p:sldId id="300" r:id="rId9"/>
    <p:sldId id="301" r:id="rId10"/>
    <p:sldId id="302" r:id="rId11"/>
    <p:sldId id="309" r:id="rId12"/>
    <p:sldId id="310" r:id="rId13"/>
    <p:sldId id="311" r:id="rId14"/>
    <p:sldId id="312" r:id="rId15"/>
    <p:sldId id="316" r:id="rId16"/>
    <p:sldId id="317" r:id="rId17"/>
    <p:sldId id="318" r:id="rId18"/>
    <p:sldId id="319" r:id="rId19"/>
    <p:sldId id="262" r:id="rId20"/>
    <p:sldId id="263" r:id="rId21"/>
    <p:sldId id="320" r:id="rId22"/>
    <p:sldId id="265" r:id="rId23"/>
    <p:sldId id="282" r:id="rId24"/>
    <p:sldId id="266" r:id="rId25"/>
    <p:sldId id="321" r:id="rId26"/>
    <p:sldId id="322" r:id="rId27"/>
    <p:sldId id="323" r:id="rId28"/>
    <p:sldId id="283" r:id="rId29"/>
    <p:sldId id="324" r:id="rId30"/>
    <p:sldId id="325" r:id="rId31"/>
    <p:sldId id="326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6" r:id="rId40"/>
    <p:sldId id="297" r:id="rId41"/>
    <p:sldId id="257" r:id="rId42"/>
    <p:sldId id="258" r:id="rId43"/>
    <p:sldId id="327" r:id="rId44"/>
    <p:sldId id="259" r:id="rId45"/>
    <p:sldId id="260" r:id="rId46"/>
    <p:sldId id="328" r:id="rId47"/>
    <p:sldId id="261" r:id="rId48"/>
    <p:sldId id="308" r:id="rId49"/>
    <p:sldId id="329" r:id="rId50"/>
    <p:sldId id="330" r:id="rId51"/>
    <p:sldId id="331" r:id="rId52"/>
    <p:sldId id="332" r:id="rId53"/>
    <p:sldId id="333" r:id="rId54"/>
    <p:sldId id="334" r:id="rId55"/>
    <p:sldId id="264" r:id="rId56"/>
    <p:sldId id="335" r:id="rId57"/>
    <p:sldId id="336" r:id="rId58"/>
    <p:sldId id="267" r:id="rId59"/>
    <p:sldId id="337" r:id="rId60"/>
    <p:sldId id="268" r:id="rId61"/>
    <p:sldId id="272" r:id="rId62"/>
    <p:sldId id="273" r:id="rId63"/>
    <p:sldId id="338" r:id="rId64"/>
    <p:sldId id="274" r:id="rId65"/>
    <p:sldId id="277" r:id="rId66"/>
    <p:sldId id="271" r:id="rId67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493"/>
  </p:normalViewPr>
  <p:slideViewPr>
    <p:cSldViewPr>
      <p:cViewPr varScale="1">
        <p:scale>
          <a:sx n="113" d="100"/>
          <a:sy n="113" d="100"/>
        </p:scale>
        <p:origin x="1360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D4866A2E-2D90-5541-AE96-A996DFAB4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F15C75CD-0B51-0B42-904E-9933C13C5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C3F89DC0-DB94-4D44-A3CE-EBC066F2D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22A28A3C-C3B1-CB40-93A0-3EA393817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8291DE9A-DFCF-004D-9B4F-292B18708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79F5716B-5FF5-0845-BD2D-99E0D7267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388315EF-4729-7541-8417-1DC4FF288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5" name="Rectangle 8">
            <a:extLst>
              <a:ext uri="{FF2B5EF4-FFF2-40B4-BE49-F238E27FC236}">
                <a16:creationId xmlns:a16="http://schemas.microsoft.com/office/drawing/2014/main" id="{A751939C-C039-7648-8A2B-C608735F994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7187" cy="124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005B8898-52C9-1E46-ADBD-306E2D058F3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2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FD99CA85-3D8C-B440-A793-95D0DE9634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1FBB5259-C793-9443-87BD-387B1C6D5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7">
            <a:extLst>
              <a:ext uri="{FF2B5EF4-FFF2-40B4-BE49-F238E27FC236}">
                <a16:creationId xmlns:a16="http://schemas.microsoft.com/office/drawing/2014/main" id="{82E06654-614A-A344-BA9A-00E295A90E8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6FABC42-D96D-0348-A92A-AE566CF23A0D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A7BB4807-CB38-A44E-BA12-73AD696BDC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88C37D9D-0420-8549-A29E-470ACDD1C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>
            <a:extLst>
              <a:ext uri="{FF2B5EF4-FFF2-40B4-BE49-F238E27FC236}">
                <a16:creationId xmlns:a16="http://schemas.microsoft.com/office/drawing/2014/main" id="{70BCC9F1-2606-754E-9FF4-BAFFCCC6A0A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684A161-7139-154E-B86C-346B96C1FD1F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6D2368F3-C889-2A43-A067-AD474AAB74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ACE873FB-4B4B-A14E-A4F4-E55E6482D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7">
            <a:extLst>
              <a:ext uri="{FF2B5EF4-FFF2-40B4-BE49-F238E27FC236}">
                <a16:creationId xmlns:a16="http://schemas.microsoft.com/office/drawing/2014/main" id="{820842A5-5DFC-144B-AB6C-65123BEDB48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B64109F-0F0E-644A-95B4-C269124BD6CC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103FE640-74A5-4742-B74E-C4C99710F6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8243074A-FAD1-CB4E-9733-48185635E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7">
            <a:extLst>
              <a:ext uri="{FF2B5EF4-FFF2-40B4-BE49-F238E27FC236}">
                <a16:creationId xmlns:a16="http://schemas.microsoft.com/office/drawing/2014/main" id="{050B783A-6CFE-8147-92BE-45A1AD15348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502ADA6A-60FF-0C4C-B586-9993A7C70DB7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22E8A314-7529-F14D-84C3-0A0CE75601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F4DEDCE1-ED4E-BF4A-A5C8-6D4D02C96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>
            <a:extLst>
              <a:ext uri="{FF2B5EF4-FFF2-40B4-BE49-F238E27FC236}">
                <a16:creationId xmlns:a16="http://schemas.microsoft.com/office/drawing/2014/main" id="{7CEC97C2-8661-D649-BC8C-C7FE5D3D7D9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70D4596-DC93-5F4E-BF1D-CC3E98BDD4FD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80705D74-8584-0A45-A7D6-F89F6FEB3F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6154276C-DBC9-BE43-AFB7-1BE3EC1D8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7">
            <a:extLst>
              <a:ext uri="{FF2B5EF4-FFF2-40B4-BE49-F238E27FC236}">
                <a16:creationId xmlns:a16="http://schemas.microsoft.com/office/drawing/2014/main" id="{FC141FB3-A642-024E-990A-A58C59FE6BDC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E63078E-7BE3-4A45-B32D-1190CA9A3FF6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4C73E189-638E-4E4D-AF56-BD515357A7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E526F8D6-7644-0F49-8B80-FF2EE9F41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7">
            <a:extLst>
              <a:ext uri="{FF2B5EF4-FFF2-40B4-BE49-F238E27FC236}">
                <a16:creationId xmlns:a16="http://schemas.microsoft.com/office/drawing/2014/main" id="{E3AE0DFF-F2C2-5F42-A6DC-092D1EEF1D86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22E174B-3A07-954E-BBBA-0E20DFA07C51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34BC175F-EB8E-7E47-B08B-FFFEB2089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03C4387E-B8A9-594C-8221-0B614483E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>
            <a:extLst>
              <a:ext uri="{FF2B5EF4-FFF2-40B4-BE49-F238E27FC236}">
                <a16:creationId xmlns:a16="http://schemas.microsoft.com/office/drawing/2014/main" id="{67AEB432-B9D6-4745-A89E-4DCCC1CBA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5011C4C4-04DF-8D43-8780-B9A46E195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>
            <a:extLst>
              <a:ext uri="{FF2B5EF4-FFF2-40B4-BE49-F238E27FC236}">
                <a16:creationId xmlns:a16="http://schemas.microsoft.com/office/drawing/2014/main" id="{6793750E-DFB7-A740-8532-DFDB766AB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C7D5EE59-A06D-6843-BE15-48CFD094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>
            <a:extLst>
              <a:ext uri="{FF2B5EF4-FFF2-40B4-BE49-F238E27FC236}">
                <a16:creationId xmlns:a16="http://schemas.microsoft.com/office/drawing/2014/main" id="{CFDE27DC-4CA3-0E4A-967B-CF2D3E916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EDC1DFD9-0AAA-A14F-88B5-83F028342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bildplatzhalter 1">
            <a:extLst>
              <a:ext uri="{FF2B5EF4-FFF2-40B4-BE49-F238E27FC236}">
                <a16:creationId xmlns:a16="http://schemas.microsoft.com/office/drawing/2014/main" id="{C4D29AB0-E380-154C-AF59-5C51190DF2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28674" name="Notizenplatzhalter 2">
            <a:extLst>
              <a:ext uri="{FF2B5EF4-FFF2-40B4-BE49-F238E27FC236}">
                <a16:creationId xmlns:a16="http://schemas.microsoft.com/office/drawing/2014/main" id="{FD9D7236-5513-514D-A220-8ED35F0E1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>
            <a:extLst>
              <a:ext uri="{FF2B5EF4-FFF2-40B4-BE49-F238E27FC236}">
                <a16:creationId xmlns:a16="http://schemas.microsoft.com/office/drawing/2014/main" id="{267D8FA2-FDB3-544A-AF87-F2FEE5A5E6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F4F498DC-1FB5-9D4E-A8E0-AFB2B79457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>
            <a:extLst>
              <a:ext uri="{FF2B5EF4-FFF2-40B4-BE49-F238E27FC236}">
                <a16:creationId xmlns:a16="http://schemas.microsoft.com/office/drawing/2014/main" id="{99ABCE23-8071-AE4D-B1BE-1FAADF417E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E5873E68-6C04-904C-941E-DC345541D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>
            <a:extLst>
              <a:ext uri="{FF2B5EF4-FFF2-40B4-BE49-F238E27FC236}">
                <a16:creationId xmlns:a16="http://schemas.microsoft.com/office/drawing/2014/main" id="{CE804C6E-E5A2-2342-A1C6-7A75750F54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BB2071A7-4C66-6149-A8CD-5461456A8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>
            <a:extLst>
              <a:ext uri="{FF2B5EF4-FFF2-40B4-BE49-F238E27FC236}">
                <a16:creationId xmlns:a16="http://schemas.microsoft.com/office/drawing/2014/main" id="{870A4218-2268-EA47-8150-4389D04C22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7AB8A68F-CFE7-4C4C-8CB2-43CCE759D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>
            <a:extLst>
              <a:ext uri="{FF2B5EF4-FFF2-40B4-BE49-F238E27FC236}">
                <a16:creationId xmlns:a16="http://schemas.microsoft.com/office/drawing/2014/main" id="{B9A4BB2A-2971-6948-9D6A-72C0C43E22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91C09A5B-817A-F446-8CB7-7E29011DB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>
            <a:extLst>
              <a:ext uri="{FF2B5EF4-FFF2-40B4-BE49-F238E27FC236}">
                <a16:creationId xmlns:a16="http://schemas.microsoft.com/office/drawing/2014/main" id="{144FC6AA-465A-9042-82FC-5AFCF7330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10837FA4-A2DC-A14D-A0F3-5A7FEB6B7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>
            <a:extLst>
              <a:ext uri="{FF2B5EF4-FFF2-40B4-BE49-F238E27FC236}">
                <a16:creationId xmlns:a16="http://schemas.microsoft.com/office/drawing/2014/main" id="{153FE87F-FD53-844B-BC07-E16145CCCE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E9AA2A8C-0F29-2149-9403-42A8FA6F3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Folienbildplatzhalter 1">
            <a:extLst>
              <a:ext uri="{FF2B5EF4-FFF2-40B4-BE49-F238E27FC236}">
                <a16:creationId xmlns:a16="http://schemas.microsoft.com/office/drawing/2014/main" id="{69B5A66A-04E1-E946-86EC-BBF5F40B42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107522" name="Notizenplatzhalter 2">
            <a:extLst>
              <a:ext uri="{FF2B5EF4-FFF2-40B4-BE49-F238E27FC236}">
                <a16:creationId xmlns:a16="http://schemas.microsoft.com/office/drawing/2014/main" id="{8C4A5719-89A0-1C42-9956-4DD7CBA8A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7523" name="Foliennummernplatzhalter 3">
            <a:extLst>
              <a:ext uri="{FF2B5EF4-FFF2-40B4-BE49-F238E27FC236}">
                <a16:creationId xmlns:a16="http://schemas.microsoft.com/office/drawing/2014/main" id="{D7654A02-AC03-C548-BB97-9B24A25CFF86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53DF7C7-883D-2645-A923-5D19CB4EFA30}" type="slidenum">
              <a:rPr lang="de-DE" altLang="de-CZ"/>
              <a:pPr/>
              <a:t>64</a:t>
            </a:fld>
            <a:endParaRPr lang="de-DE" altLang="de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bildplatzhalter 1">
            <a:extLst>
              <a:ext uri="{FF2B5EF4-FFF2-40B4-BE49-F238E27FC236}">
                <a16:creationId xmlns:a16="http://schemas.microsoft.com/office/drawing/2014/main" id="{D4AD8E18-B9FE-A144-9512-8BD463DA93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30722" name="Notizenplatzhalter 2">
            <a:extLst>
              <a:ext uri="{FF2B5EF4-FFF2-40B4-BE49-F238E27FC236}">
                <a16:creationId xmlns:a16="http://schemas.microsoft.com/office/drawing/2014/main" id="{95FD35AB-D98A-C540-A05A-44A22250F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>
            <a:extLst>
              <a:ext uri="{FF2B5EF4-FFF2-40B4-BE49-F238E27FC236}">
                <a16:creationId xmlns:a16="http://schemas.microsoft.com/office/drawing/2014/main" id="{5358ACE7-D4EA-F940-8F9D-697A94DBC1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32770" name="Notizenplatzhalter 2">
            <a:extLst>
              <a:ext uri="{FF2B5EF4-FFF2-40B4-BE49-F238E27FC236}">
                <a16:creationId xmlns:a16="http://schemas.microsoft.com/office/drawing/2014/main" id="{62F8319C-BF69-8B4F-B5E4-736B04E9C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>
            <a:extLst>
              <a:ext uri="{FF2B5EF4-FFF2-40B4-BE49-F238E27FC236}">
                <a16:creationId xmlns:a16="http://schemas.microsoft.com/office/drawing/2014/main" id="{972AC4A7-67D5-A34A-864B-E733C1A5DD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34818" name="Notizenplatzhalter 2">
            <a:extLst>
              <a:ext uri="{FF2B5EF4-FFF2-40B4-BE49-F238E27FC236}">
                <a16:creationId xmlns:a16="http://schemas.microsoft.com/office/drawing/2014/main" id="{A9990680-4D39-4A49-8F57-46B9C2D78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>
            <a:extLst>
              <a:ext uri="{FF2B5EF4-FFF2-40B4-BE49-F238E27FC236}">
                <a16:creationId xmlns:a16="http://schemas.microsoft.com/office/drawing/2014/main" id="{6D3D8203-95B4-5E4E-BE15-082CBAA70A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36866" name="Notizenplatzhalter 2">
            <a:extLst>
              <a:ext uri="{FF2B5EF4-FFF2-40B4-BE49-F238E27FC236}">
                <a16:creationId xmlns:a16="http://schemas.microsoft.com/office/drawing/2014/main" id="{8B88E84C-6EC1-C54F-AC7D-B6A092E42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>
            <a:extLst>
              <a:ext uri="{FF2B5EF4-FFF2-40B4-BE49-F238E27FC236}">
                <a16:creationId xmlns:a16="http://schemas.microsoft.com/office/drawing/2014/main" id="{FB5DC5DB-C8DC-C847-9679-0342D46227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38914" name="Notizenplatzhalter 2">
            <a:extLst>
              <a:ext uri="{FF2B5EF4-FFF2-40B4-BE49-F238E27FC236}">
                <a16:creationId xmlns:a16="http://schemas.microsoft.com/office/drawing/2014/main" id="{4B0390CB-7A97-A04E-85D3-F89DDDE7DA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7">
            <a:extLst>
              <a:ext uri="{FF2B5EF4-FFF2-40B4-BE49-F238E27FC236}">
                <a16:creationId xmlns:a16="http://schemas.microsoft.com/office/drawing/2014/main" id="{A0D4823A-CE5E-764B-9999-C6C8045E7BCC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82B2BED2-7829-9A40-8017-A1438C8DDA65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9D2DB4BF-D719-D04E-886F-92791FB00D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57E9B4D6-B3B8-EA4C-B391-E4C523447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7">
            <a:extLst>
              <a:ext uri="{FF2B5EF4-FFF2-40B4-BE49-F238E27FC236}">
                <a16:creationId xmlns:a16="http://schemas.microsoft.com/office/drawing/2014/main" id="{0AB8D647-993B-2542-BB91-768CC8D9FE9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7F1C917-E79E-4748-866C-505D0141EBFC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57A371DB-835F-9D44-9CAC-CC6AC19B6C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1A311C27-EBC9-734D-8F8E-14C00A820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A58E9D-BE1E-DF4F-A764-972898CA8F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5EEF5-E0C3-7E4A-BA44-5D92427D453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E91C25-3F29-F94C-A08E-58E5D8BB18B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010D8-78DD-454E-BB43-5CFF592D42D7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69596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D55169-7BFB-D245-B8B7-0806241C658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0F5224-755F-AF44-AC4C-224ED456795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8D950D-F3A3-6449-8ACC-64D767F91FD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778F3-D9E7-8A48-A92C-ED1DA3874997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80536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4225" cy="5984875"/>
          </a:xfrm>
        </p:spPr>
        <p:txBody>
          <a:bodyPr vert="eaVert"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4875"/>
          </a:xfrm>
        </p:spPr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E257AD-1383-5A4D-863C-F1647F761D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FC8ACF-AF22-6C4C-9950-AC28E5FE1CC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B2B8A6-8E0B-4340-9235-4E4A0CFDDD7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47CC6-4C69-0344-851B-653ACA23E9AD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816802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1433512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8DBBA2-287B-8E42-80EB-88F0114C73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D0BF1D-0F6D-F746-B0E5-33D216B121B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5A0406-F8F6-D140-9F70-5788CF951B0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80EF5-3D98-C34D-B58B-9B6B2E003596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03840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2557F5-5F8C-2C49-B695-0F433478911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57809-F6B4-4549-96E0-EC9A5DB866D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B6ED4F-F5E4-C842-AD3C-36190A4AF0B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A901-D9AA-9444-95A0-D5D82F22345C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5091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A34F3C-AFDC-D846-80B1-4883060C8D1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09421-62DA-234C-AA19-24760573012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05DD54-AB2F-514A-94E4-5D4A44B6A00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7C518-ECDC-DC41-8262-BA8B685EE927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43481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8DEFDD-55BB-1646-B7A2-3202AE7BCAC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CB2744F-8B40-BE4B-94FB-15872FE5EEA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E39B3D9-687B-AD46-885A-F6FA40EF891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60255-C314-BE42-83E2-538B7D6F5082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500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CF957DE-529C-A746-9729-21BA5F0C9C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478626D-51A4-334E-80E7-7FE52F29C62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6F678CA-FF87-D24C-8BFC-E482D2507D5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8F049-4D7C-1C4C-B896-D80E379C5630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51426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FE51F99-E150-CC46-B7A6-C620FE7FD2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3CD6A5-AD54-904D-9F1D-F127F7706C7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9E94ED-B96C-6F48-94B3-471359134B2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359C7-60E8-B241-AD13-3ED04DA2A4FE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06647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E5BE1D7-9FDA-AF49-B893-F2CFFC6BEF2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20F26C-5226-F74F-B5F4-6B902E75DB0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4C87A9-E795-BC45-BA30-9DC760BAC94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4302-5005-6A4B-BAFD-CC16009ED9D3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378917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39AF258-CADA-0D47-A664-247880A629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B81D2E9-832A-BB4A-8963-E06D81B46A9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2E4E28B-F8AF-4B41-8E90-D88FA9971A1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E6CD4-70BC-A54F-8C01-53A81E99E301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51333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07C1FEB-0BC0-4849-9D79-16E6BFDE103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21ECD5-8C38-154E-85BD-12A46DF194F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BF2A4A2-EFA8-5247-9AEC-3A617389FF7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E58E9-1E72-ED43-97B3-D272CFBDD68A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59622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FBDFC310-BB74-EF44-81D0-6E550DE8D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69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9A8B759-8434-9E46-9D67-5EE3E5A3E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die Formate des Gliederungstextes zu bearbeiten</a:t>
            </a:r>
          </a:p>
          <a:p>
            <a:pPr lvl="1"/>
            <a:r>
              <a:rPr lang="en-GB" altLang="de-CZ"/>
              <a:t>Zweite Gliederungsebene</a:t>
            </a:r>
          </a:p>
          <a:p>
            <a:pPr lvl="2"/>
            <a:r>
              <a:rPr lang="en-GB" altLang="de-CZ"/>
              <a:t>Dritte Gliederungsebene</a:t>
            </a:r>
          </a:p>
          <a:p>
            <a:pPr lvl="3"/>
            <a:r>
              <a:rPr lang="en-GB" altLang="de-CZ"/>
              <a:t>Vierte Gliederungsebene</a:t>
            </a:r>
          </a:p>
          <a:p>
            <a:pPr lvl="4"/>
            <a:r>
              <a:rPr lang="en-GB" altLang="de-CZ"/>
              <a:t>Fünfte Gliederungsebene</a:t>
            </a:r>
          </a:p>
          <a:p>
            <a:pPr lvl="4"/>
            <a:r>
              <a:rPr lang="en-GB" altLang="de-CZ"/>
              <a:t>Sechste Gliederungsebene</a:t>
            </a:r>
          </a:p>
          <a:p>
            <a:pPr lvl="4"/>
            <a:r>
              <a:rPr lang="en-GB" altLang="de-CZ"/>
              <a:t>Siebente Gliederungsebene</a:t>
            </a:r>
          </a:p>
          <a:p>
            <a:pPr lvl="4"/>
            <a:r>
              <a:rPr lang="en-GB" altLang="de-CZ"/>
              <a:t>Achte Gliederungsebene</a:t>
            </a:r>
          </a:p>
          <a:p>
            <a:pPr lvl="4"/>
            <a:r>
              <a:rPr lang="en-GB" altLang="de-CZ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DCD97D5-2297-E046-8F42-28D88723A4A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0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BFC42E6-3474-7440-8D05-B8FCAEFB25E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2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2E4ADF-90EA-0043-9AB6-BD05A4DD252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0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4A9BD96-53B4-254C-A6BB-7A1D4577B10C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el 1">
            <a:extLst>
              <a:ext uri="{FF2B5EF4-FFF2-40B4-BE49-F238E27FC236}">
                <a16:creationId xmlns:a16="http://schemas.microsoft.com/office/drawing/2014/main" id="{89A8AE99-DCCB-5F45-B693-24937314A8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de-CZ">
                <a:latin typeface="Times New Roman" panose="02020603050405020304" pitchFamily="18" charset="0"/>
              </a:rPr>
              <a:t>Современный русский язык</a:t>
            </a:r>
            <a:endParaRPr lang="de-CZ" altLang="de-CZ">
              <a:latin typeface="Times New Roman" panose="02020603050405020304" pitchFamily="18" charset="0"/>
            </a:endParaRPr>
          </a:p>
        </p:txBody>
      </p:sp>
      <p:sp>
        <p:nvSpPr>
          <p:cNvPr id="92162" name="Untertitel 2">
            <a:extLst>
              <a:ext uri="{FF2B5EF4-FFF2-40B4-BE49-F238E27FC236}">
                <a16:creationId xmlns:a16="http://schemas.microsoft.com/office/drawing/2014/main" id="{2E70A669-97A4-3D4B-9B4C-78A86800F7D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de-CZ">
                <a:latin typeface="Times New Roman" panose="02020603050405020304" pitchFamily="18" charset="0"/>
              </a:rPr>
              <a:t>Markus Giger</a:t>
            </a:r>
            <a:endParaRPr lang="de-CZ" altLang="de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Inhaltsplatzhalter 2">
            <a:extLst>
              <a:ext uri="{FF2B5EF4-FFF2-40B4-BE49-F238E27FC236}">
                <a16:creationId xmlns:a16="http://schemas.microsoft.com/office/drawing/2014/main" id="{3C2DE6F2-EE33-0B4E-AD26-734EF37011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 течение </a:t>
            </a:r>
            <a:r>
              <a:rPr lang="cs-CZ" altLang="de-CZ" sz="2800">
                <a:latin typeface="Times New Roman" panose="02020603050405020304" pitchFamily="18" charset="0"/>
              </a:rPr>
              <a:t>XX </a:t>
            </a:r>
            <a:r>
              <a:rPr lang="ru-RU" altLang="de-CZ" sz="2800">
                <a:latin typeface="Times New Roman" panose="02020603050405020304" pitchFamily="18" charset="0"/>
              </a:rPr>
              <a:t>в., однако, часть лингвистов стала интенсивно заниматься текстом, возникла лингвистика текста, где изучаются такие явления как способы сохранения связности и понятности текста, методы передачи референции лица и предмета (анафорические структуры, прономинализация, лексические повторы, видо-временные цепочки и т. д.), распределение темы и ремы высказывания в соответствии с требованиями актуального членения предложения, но конечно и семантическая структура текста.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Inhaltsplatzhalter 2">
            <a:extLst>
              <a:ext uri="{FF2B5EF4-FFF2-40B4-BE49-F238E27FC236}">
                <a16:creationId xmlns:a16="http://schemas.microsoft.com/office/drawing/2014/main" id="{BED277BF-FC9F-644C-87A9-93A06252FE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Таким образом мы сегодня знаем, что Мартинет и Бэнвенист не были (совсем) правы, в дискурсе есть, чего в предложении нет (целые определенные структуры как анафорические и катафорические местоимения) и некоторые предложения имеют свою дистрибуцию: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Жил-был в лесу Ёжик Иголка. Был у него дом с печкой, лампочка в дому из гриба лисички и полная кладовая припасов.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Мы знаем, что предложения начинающее фраземой </a:t>
            </a:r>
            <a:r>
              <a:rPr lang="ru-RU" altLang="de-CZ" sz="2800" i="1">
                <a:latin typeface="Times New Roman" panose="02020603050405020304" pitchFamily="18" charset="0"/>
              </a:rPr>
              <a:t>жил-был</a:t>
            </a:r>
            <a:r>
              <a:rPr lang="ru-RU" altLang="de-CZ" sz="2800">
                <a:latin typeface="Times New Roman" panose="02020603050405020304" pitchFamily="18" charset="0"/>
              </a:rPr>
              <a:t> стоят в определенных текстах (сказках) а определенном месте (в начале)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Inhaltsplatzhalter 2">
            <a:extLst>
              <a:ext uri="{FF2B5EF4-FFF2-40B4-BE49-F238E27FC236}">
                <a16:creationId xmlns:a16="http://schemas.microsoft.com/office/drawing/2014/main" id="{A5A3AEB9-3DFA-0944-865E-F10630B0C3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Другие предложения связаны с определенными ситуациями (прагматически): </a:t>
            </a:r>
            <a:r>
              <a:rPr lang="ru-RU" altLang="de-CZ" sz="2800" i="1">
                <a:latin typeface="Times New Roman" panose="02020603050405020304" pitchFamily="18" charset="0"/>
              </a:rPr>
              <a:t>Разрешите познакомить вас с моей женой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Предложением можно пользоваться в определенной ситуации, им не требуется разрешение, но совершается речевой акт – представление особы (здесь – жены)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И тд.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Inhaltsplatzhalter 2">
            <a:extLst>
              <a:ext uri="{FF2B5EF4-FFF2-40B4-BE49-F238E27FC236}">
                <a16:creationId xmlns:a16="http://schemas.microsoft.com/office/drawing/2014/main" id="{B9FD018B-3699-3B4F-977A-B5144A6F0A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Синтаксические отношения: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u="sng">
                <a:latin typeface="Times New Roman" panose="02020603050405020304" pitchFamily="18" charset="0"/>
              </a:rPr>
              <a:t>Согласование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cs-CZ" altLang="de-CZ" sz="2800">
                <a:latin typeface="Times New Roman" panose="02020603050405020304" pitchFamily="18" charset="0"/>
              </a:rPr>
              <a:t>č. </a:t>
            </a:r>
            <a:r>
              <a:rPr lang="cs-CZ" altLang="de-CZ" sz="2800" i="1">
                <a:latin typeface="Times New Roman" panose="02020603050405020304" pitchFamily="18" charset="0"/>
              </a:rPr>
              <a:t>shoda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«Подчинительная связь компонентов словосочетания, при которой в зависимом слове повторяются граммемы или часть граммем главенствующего слова. При изменении главенствующего слова изменяется и зависимое.» (ЛЭС)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Мо</a:t>
            </a:r>
            <a:r>
              <a:rPr lang="ru-RU" altLang="de-CZ" sz="2800" b="1" i="1">
                <a:latin typeface="Times New Roman" panose="02020603050405020304" pitchFamily="18" charset="0"/>
              </a:rPr>
              <a:t>я</a:t>
            </a:r>
            <a:r>
              <a:rPr lang="ru-RU" altLang="de-CZ" sz="2800" i="1">
                <a:latin typeface="Times New Roman" panose="02020603050405020304" pitchFamily="18" charset="0"/>
              </a:rPr>
              <a:t> сестр</a:t>
            </a:r>
            <a:r>
              <a:rPr lang="ru-RU" altLang="de-CZ" sz="2800" b="1" i="1">
                <a:latin typeface="Times New Roman" panose="02020603050405020304" pitchFamily="18" charset="0"/>
              </a:rPr>
              <a:t>а</a:t>
            </a:r>
            <a:r>
              <a:rPr lang="ru-RU" altLang="de-CZ" sz="2800" i="1">
                <a:latin typeface="Times New Roman" panose="02020603050405020304" pitchFamily="18" charset="0"/>
              </a:rPr>
              <a:t> читает интересн</a:t>
            </a:r>
            <a:r>
              <a:rPr lang="ru-RU" altLang="de-CZ" sz="2800" b="1" i="1">
                <a:latin typeface="Times New Roman" panose="02020603050405020304" pitchFamily="18" charset="0"/>
              </a:rPr>
              <a:t>ую</a:t>
            </a:r>
            <a:r>
              <a:rPr lang="ru-RU" altLang="de-CZ" sz="2800" i="1">
                <a:latin typeface="Times New Roman" panose="02020603050405020304" pitchFamily="18" charset="0"/>
              </a:rPr>
              <a:t> книг</a:t>
            </a:r>
            <a:r>
              <a:rPr lang="ru-RU" altLang="de-CZ" sz="2800" b="1" i="1">
                <a:latin typeface="Times New Roman" panose="02020603050405020304" pitchFamily="18" charset="0"/>
              </a:rPr>
              <a:t>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u="sng">
                <a:latin typeface="Times New Roman" panose="02020603050405020304" pitchFamily="18" charset="0"/>
              </a:rPr>
              <a:t>Управление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cs-CZ" altLang="de-CZ" sz="2800">
                <a:latin typeface="Times New Roman" panose="02020603050405020304" pitchFamily="18" charset="0"/>
              </a:rPr>
              <a:t>č. </a:t>
            </a:r>
            <a:r>
              <a:rPr lang="cs-CZ" altLang="de-CZ" sz="2800" i="1">
                <a:latin typeface="Times New Roman" panose="02020603050405020304" pitchFamily="18" charset="0"/>
              </a:rPr>
              <a:t>vazba, rekce</a:t>
            </a:r>
            <a:r>
              <a:rPr lang="cs-CZ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>
                <a:latin typeface="Times New Roman" panose="02020603050405020304" pitchFamily="18" charset="0"/>
              </a:rPr>
              <a:t>: «Подчинительная связь, при которой главенствующий компонент словосочетания требует постановки в определённой грамматической форме, причём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Inhaltsplatzhalter 2">
            <a:extLst>
              <a:ext uri="{FF2B5EF4-FFF2-40B4-BE49-F238E27FC236}">
                <a16:creationId xmlns:a16="http://schemas.microsoft.com/office/drawing/2014/main" id="{ED91C192-35E2-E246-B810-6054C0C46B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6121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измене­ние формы главен­ству­ю­ще­го слова не вызывает измене­ния формы управля­е­мо­го слова» (ЛЭС)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Управляющее слово не обладает данной категорией (граммемой):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Петр владеет </a:t>
            </a:r>
            <a:r>
              <a:rPr lang="ru-RU" altLang="de-CZ" sz="2800">
                <a:latin typeface="Times New Roman" panose="02020603050405020304" pitchFamily="18" charset="0"/>
                <a:sym typeface="Wingdings" pitchFamily="2" charset="2"/>
              </a:rPr>
              <a:t></a:t>
            </a:r>
            <a:r>
              <a:rPr lang="ru-RU" altLang="de-CZ" sz="2800" i="1">
                <a:latin typeface="Times New Roman" panose="02020603050405020304" pitchFamily="18" charset="0"/>
                <a:sym typeface="Wingdings" pitchFamily="2" charset="2"/>
              </a:rPr>
              <a:t> русск</a:t>
            </a:r>
            <a:r>
              <a:rPr lang="ru-RU" altLang="de-CZ" sz="2800" b="1" i="1">
                <a:latin typeface="Times New Roman" panose="02020603050405020304" pitchFamily="18" charset="0"/>
                <a:sym typeface="Wingdings" pitchFamily="2" charset="2"/>
              </a:rPr>
              <a:t>им</a:t>
            </a:r>
            <a:r>
              <a:rPr lang="ru-RU" altLang="de-CZ" sz="2800" i="1">
                <a:latin typeface="Times New Roman" panose="02020603050405020304" pitchFamily="18" charset="0"/>
                <a:sym typeface="Wingdings" pitchFamily="2" charset="2"/>
              </a:rPr>
              <a:t> язык</a:t>
            </a:r>
            <a:r>
              <a:rPr lang="ru-RU" altLang="de-CZ" sz="2800" b="1" i="1">
                <a:latin typeface="Times New Roman" panose="02020603050405020304" pitchFamily="18" charset="0"/>
                <a:sym typeface="Wingdings" pitchFamily="2" charset="2"/>
              </a:rPr>
              <a:t>ом</a:t>
            </a:r>
            <a:r>
              <a:rPr lang="ru-RU" altLang="de-CZ" sz="2800" i="1">
                <a:latin typeface="Times New Roman" panose="02020603050405020304" pitchFamily="18" charset="0"/>
                <a:sym typeface="Wingdings" pitchFamily="2" charset="2"/>
              </a:rPr>
              <a:t>, </a:t>
            </a:r>
            <a:r>
              <a:rPr lang="cs-CZ" altLang="de-CZ" sz="2800" i="1">
                <a:latin typeface="Times New Roman" panose="02020603050405020304" pitchFamily="18" charset="0"/>
                <a:sym typeface="Wingdings" pitchFamily="2" charset="2"/>
              </a:rPr>
              <a:t>Petr ovládá </a:t>
            </a:r>
            <a:r>
              <a:rPr lang="ru-RU" altLang="de-CZ" sz="2800">
                <a:latin typeface="Times New Roman" panose="02020603050405020304" pitchFamily="18" charset="0"/>
                <a:sym typeface="Wingdings" pitchFamily="2" charset="2"/>
              </a:rPr>
              <a:t></a:t>
            </a:r>
            <a:r>
              <a:rPr lang="ru-RU" altLang="de-CZ" sz="2800" i="1">
                <a:latin typeface="Times New Roman" panose="02020603050405020304" pitchFamily="18" charset="0"/>
                <a:sym typeface="Wingdings" pitchFamily="2" charset="2"/>
              </a:rPr>
              <a:t> </a:t>
            </a:r>
            <a:r>
              <a:rPr lang="cs-CZ" altLang="de-CZ" sz="2800" i="1">
                <a:latin typeface="Times New Roman" panose="02020603050405020304" pitchFamily="18" charset="0"/>
                <a:sym typeface="Wingdings" pitchFamily="2" charset="2"/>
              </a:rPr>
              <a:t>ruštin</a:t>
            </a:r>
            <a:r>
              <a:rPr lang="cs-CZ" altLang="de-CZ" sz="2800" b="1" i="1">
                <a:latin typeface="Times New Roman" panose="02020603050405020304" pitchFamily="18" charset="0"/>
                <a:sym typeface="Wingdings" pitchFamily="2" charset="2"/>
              </a:rPr>
              <a:t>u</a:t>
            </a:r>
            <a:r>
              <a:rPr lang="ru-RU" altLang="de-CZ" sz="2800" i="1">
                <a:latin typeface="Times New Roman" panose="02020603050405020304" pitchFamily="18" charset="0"/>
                <a:sym typeface="Wingdings" pitchFamily="2" charset="2"/>
              </a:rPr>
              <a:t>, Дом стоит в </a:t>
            </a:r>
            <a:r>
              <a:rPr lang="ru-RU" altLang="de-CZ" sz="2800">
                <a:latin typeface="Times New Roman" panose="02020603050405020304" pitchFamily="18" charset="0"/>
                <a:sym typeface="Wingdings" pitchFamily="2" charset="2"/>
              </a:rPr>
              <a:t></a:t>
            </a:r>
            <a:r>
              <a:rPr lang="ru-RU" altLang="de-CZ" sz="2800" i="1">
                <a:latin typeface="Times New Roman" panose="02020603050405020304" pitchFamily="18" charset="0"/>
                <a:sym typeface="Wingdings" pitchFamily="2" charset="2"/>
              </a:rPr>
              <a:t>лес</a:t>
            </a:r>
            <a:r>
              <a:rPr lang="ru-RU" altLang="de-CZ" sz="2800" b="1" i="1">
                <a:latin typeface="Times New Roman" panose="02020603050405020304" pitchFamily="18" charset="0"/>
                <a:sym typeface="Wingdings" pitchFamily="2" charset="2"/>
              </a:rPr>
              <a:t>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Inhaltsplatzhalter 2">
            <a:extLst>
              <a:ext uri="{FF2B5EF4-FFF2-40B4-BE49-F238E27FC236}">
                <a16:creationId xmlns:a16="http://schemas.microsoft.com/office/drawing/2014/main" id="{F0A3F3C6-E67E-8A4A-B43F-975F86DEAB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u="sng">
                <a:latin typeface="Times New Roman" panose="02020603050405020304" pitchFamily="18" charset="0"/>
              </a:rPr>
              <a:t>Подчинение</a:t>
            </a:r>
            <a:r>
              <a:rPr lang="ru-RU" altLang="de-CZ" sz="2800">
                <a:latin typeface="Times New Roman" panose="02020603050405020304" pitchFamily="18" charset="0"/>
              </a:rPr>
              <a:t>: «(гипотаксис, субординация</a:t>
            </a:r>
            <a:r>
              <a:rPr lang="cs-CZ" altLang="de-CZ" sz="2800">
                <a:latin typeface="Times New Roman" panose="02020603050405020304" pitchFamily="18" charset="0"/>
              </a:rPr>
              <a:t>, č. </a:t>
            </a:r>
            <a:r>
              <a:rPr lang="cs-CZ" altLang="de-CZ" sz="2800" i="1">
                <a:latin typeface="Times New Roman" panose="02020603050405020304" pitchFamily="18" charset="0"/>
              </a:rPr>
              <a:t>hypotaxe, syntaktická podřadnost</a:t>
            </a:r>
            <a:r>
              <a:rPr lang="ru-RU" altLang="de-CZ" sz="2800">
                <a:latin typeface="Times New Roman" panose="02020603050405020304" pitchFamily="18" charset="0"/>
              </a:rPr>
              <a:t>), синтаксическая связь, располагающая своей системой средств выраже­ния и конституирующая сложно-подчинённое предложение. В зависи­мо­сти от способа оформления подраз­де­ля­ет­ся на подчинение союзное (с помощью подчинительных союзов) и относительное (с помощью союзных слов). В син­так­си­че­ской традиции опреде­ля­ет­ся как связь грамматически неравноправных предло­же­ний, из которых одно (придаточное) может быть сведено на положение компонента другого (главного).» (ЛЭС)</a:t>
            </a:r>
            <a:endParaRPr lang="cs-CZ" altLang="de-CZ" sz="2800">
              <a:latin typeface="Times New Roman" panose="02020603050405020304" pitchFamily="18" charset="0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Inhaltsplatzhalter 2">
            <a:extLst>
              <a:ext uri="{FF2B5EF4-FFF2-40B4-BE49-F238E27FC236}">
                <a16:creationId xmlns:a16="http://schemas.microsoft.com/office/drawing/2014/main" id="{C9F48B40-701F-0845-A7EC-6ADA3A5C2D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r>
              <a:rPr lang="ru-RU" altLang="de-CZ" sz="2800" i="1">
                <a:latin typeface="Times New Roman" panose="02020603050405020304" pitchFamily="18" charset="0"/>
              </a:rPr>
              <a:t>Он обещал помощь – Он обещал, что поможет</a:t>
            </a:r>
          </a:p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r>
              <a:rPr lang="cs-CZ" altLang="de-CZ" sz="2800">
                <a:latin typeface="Times New Roman" panose="02020603050405020304" pitchFamily="18" charset="0"/>
              </a:rPr>
              <a:t>„Souřadnost, vztah větných členů, které mají stejnou platnost – podřadnost, vztah závislé klauze k hlavní, řídící větě</a:t>
            </a:r>
            <a:r>
              <a:rPr lang="cs-CZ" altLang="de-DE" sz="2800">
                <a:latin typeface="Times New Roman" panose="02020603050405020304" pitchFamily="18" charset="0"/>
              </a:rPr>
              <a:t>“</a:t>
            </a:r>
            <a:r>
              <a:rPr lang="cs-CZ" altLang="de-CZ" sz="2800">
                <a:latin typeface="Times New Roman" panose="02020603050405020304" pitchFamily="18" charset="0"/>
              </a:rPr>
              <a:t> (Čermák</a:t>
            </a:r>
            <a:r>
              <a:rPr lang="ru-RU" altLang="de-CZ" sz="2800">
                <a:latin typeface="Times New Roman" panose="02020603050405020304" pitchFamily="18" charset="0"/>
              </a:rPr>
              <a:t> 2001</a:t>
            </a:r>
            <a:r>
              <a:rPr lang="cs-CZ" altLang="de-CZ" sz="2800">
                <a:latin typeface="Times New Roman" panose="02020603050405020304" pitchFamily="18" charset="0"/>
              </a:rPr>
              <a:t>)</a:t>
            </a:r>
            <a:endParaRPr lang="ru-RU" altLang="de-CZ" sz="2800">
              <a:latin typeface="Times New Roman" panose="02020603050405020304" pitchFamily="18" charset="0"/>
            </a:endParaRPr>
          </a:p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r>
              <a:rPr lang="ru-RU" altLang="de-CZ" sz="2800" u="sng">
                <a:latin typeface="Times New Roman" panose="02020603050405020304" pitchFamily="18" charset="0"/>
              </a:rPr>
              <a:t>Сочинение</a:t>
            </a:r>
            <a:r>
              <a:rPr lang="ru-RU" altLang="de-CZ" sz="2800">
                <a:latin typeface="Times New Roman" panose="02020603050405020304" pitchFamily="18" charset="0"/>
              </a:rPr>
              <a:t>: «(паратаксис, координация, </a:t>
            </a:r>
            <a:r>
              <a:rPr lang="cs-CZ" altLang="de-CZ" sz="2800">
                <a:latin typeface="Times New Roman" panose="02020603050405020304" pitchFamily="18" charset="0"/>
              </a:rPr>
              <a:t>č. </a:t>
            </a:r>
            <a:r>
              <a:rPr lang="cs-CZ" altLang="de-CZ" sz="2800" i="1">
                <a:latin typeface="Times New Roman" panose="02020603050405020304" pitchFamily="18" charset="0"/>
              </a:rPr>
              <a:t>parataxe, syntaktická souřadnost</a:t>
            </a:r>
            <a:r>
              <a:rPr lang="ru-RU" altLang="de-CZ" sz="2800">
                <a:latin typeface="Times New Roman" panose="02020603050405020304" pitchFamily="18" charset="0"/>
              </a:rPr>
              <a:t>) – синтактическая связь грамматически равноценных единиц языка, из которых ни одна не может быть сведена на положение компонента другой, располагающая своей системой средств выражения — сочинительными союзами.</a:t>
            </a:r>
            <a:r>
              <a:rPr lang="cs-CZ" altLang="de-CZ" sz="2800">
                <a:latin typeface="Times New Roman" panose="02020603050405020304" pitchFamily="18" charset="0"/>
              </a:rPr>
              <a:t> […]</a:t>
            </a:r>
            <a:endParaRPr lang="ru-RU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Inhaltsplatzhalter 2">
            <a:extLst>
              <a:ext uri="{FF2B5EF4-FFF2-40B4-BE49-F238E27FC236}">
                <a16:creationId xmlns:a16="http://schemas.microsoft.com/office/drawing/2014/main" id="{0315C0D7-247F-1C4C-B837-476E1DCAE8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Основные и универсальные разно­вид­но­сти сочини­тель­ной связи: соедини­тель­ная, противи­тель­ная, раздели­тель­ная.» (ЛЭС)</a:t>
            </a:r>
            <a:endParaRPr lang="cs-CZ" altLang="de-CZ" sz="2800">
              <a:latin typeface="Times New Roman" panose="02020603050405020304" pitchFamily="18" charset="0"/>
              <a:sym typeface="Wingdings" pitchFamily="2" charset="2"/>
            </a:endParaRPr>
          </a:p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Союзы </a:t>
            </a:r>
            <a:r>
              <a:rPr lang="ru-RU" altLang="de-CZ" sz="2800" i="1">
                <a:latin typeface="Times New Roman" panose="02020603050405020304" pitchFamily="18" charset="0"/>
              </a:rPr>
              <a:t>и, но, ни</a:t>
            </a:r>
            <a:r>
              <a:rPr lang="ru-RU" altLang="de-CZ" sz="2800">
                <a:latin typeface="Times New Roman" panose="02020603050405020304" pitchFamily="18" charset="0"/>
              </a:rPr>
              <a:t>… </a:t>
            </a:r>
            <a:r>
              <a:rPr lang="ru-RU" altLang="de-CZ" sz="2800" i="1">
                <a:latin typeface="Times New Roman" panose="02020603050405020304" pitchFamily="18" charset="0"/>
              </a:rPr>
              <a:t>ни</a:t>
            </a:r>
            <a:r>
              <a:rPr lang="ru-RU" altLang="de-CZ" sz="2800">
                <a:latin typeface="Times New Roman" panose="02020603050405020304" pitchFamily="18" charset="0"/>
              </a:rPr>
              <a:t> и др.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Inhaltsplatzhalter 2">
            <a:extLst>
              <a:ext uri="{FF2B5EF4-FFF2-40B4-BE49-F238E27FC236}">
                <a16:creationId xmlns:a16="http://schemas.microsoft.com/office/drawing/2014/main" id="{8557B25F-D705-DA4C-8295-DA0A514BE7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Формальные подходы к синтаксису:</a:t>
            </a:r>
          </a:p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endParaRPr lang="ru-RU" altLang="de-CZ" sz="2800">
              <a:latin typeface="Times New Roman" panose="02020603050405020304" pitchFamily="18" charset="0"/>
            </a:endParaRPr>
          </a:p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Структурализм, непосредственно составляющие (</a:t>
            </a:r>
            <a:r>
              <a:rPr lang="de-CH" altLang="de-CZ" sz="2800">
                <a:latin typeface="Times New Roman" panose="02020603050405020304" pitchFamily="18" charset="0"/>
              </a:rPr>
              <a:t>immediate constituents</a:t>
            </a:r>
            <a:r>
              <a:rPr lang="ru-RU" altLang="de-CZ" sz="2800">
                <a:latin typeface="Times New Roman" panose="02020603050405020304" pitchFamily="18" charset="0"/>
              </a:rPr>
              <a:t>/</a:t>
            </a:r>
            <a:r>
              <a:rPr lang="de-CH" altLang="de-CZ" sz="2800">
                <a:latin typeface="Times New Roman" panose="02020603050405020304" pitchFamily="18" charset="0"/>
              </a:rPr>
              <a:t>phrases)</a:t>
            </a:r>
            <a:r>
              <a:rPr lang="ru-RU" altLang="de-CZ" sz="2800">
                <a:latin typeface="Times New Roman" panose="02020603050405020304" pitchFamily="18" charset="0"/>
              </a:rPr>
              <a:t>: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7861CAF7-8359-7F4B-8EC6-C43522A27C6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42900" y="131763"/>
            <a:ext cx="8483600" cy="619125"/>
          </a:xfrm>
        </p:spPr>
        <p:txBody>
          <a:bodyPr tIns="25471" anchor="t"/>
          <a:lstStyle/>
          <a:p>
            <a:pPr marL="300965" indent="-30096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65" algn="l"/>
                <a:tab pos="396006" algn="l"/>
                <a:tab pos="803532" algn="l"/>
                <a:tab pos="1211058" algn="l"/>
                <a:tab pos="1618584" algn="l"/>
                <a:tab pos="2026110" algn="l"/>
                <a:tab pos="2433636" algn="l"/>
                <a:tab pos="2841162" algn="l"/>
                <a:tab pos="3248688" algn="l"/>
                <a:tab pos="3656214" algn="l"/>
                <a:tab pos="4063740" algn="l"/>
                <a:tab pos="4471266" algn="l"/>
                <a:tab pos="4878792" algn="l"/>
                <a:tab pos="5286318" algn="l"/>
                <a:tab pos="5693844" algn="l"/>
                <a:tab pos="6101370" algn="l"/>
                <a:tab pos="6508896" algn="l"/>
                <a:tab pos="6916423" algn="l"/>
                <a:tab pos="7323948" algn="l"/>
                <a:tab pos="7731475" algn="l"/>
                <a:tab pos="8139000" algn="l"/>
              </a:tabLst>
              <a:defRPr/>
            </a:pPr>
            <a:r>
              <a:rPr lang="ru-RU" altLang="de-CZ" sz="2540" i="1" dirty="0">
                <a:latin typeface="Times New Roman" panose="02020603050405020304" pitchFamily="18" charset="0"/>
              </a:rPr>
              <a:t>Маленькая вера читает интересную книгу.</a:t>
            </a:r>
          </a:p>
        </p:txBody>
      </p:sp>
      <p:pic>
        <p:nvPicPr>
          <p:cNvPr id="39938" name="Bild 1">
            <a:extLst>
              <a:ext uri="{FF2B5EF4-FFF2-40B4-BE49-F238E27FC236}">
                <a16:creationId xmlns:a16="http://schemas.microsoft.com/office/drawing/2014/main" id="{3F94298C-C33D-3541-91B8-EC8234C29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85800"/>
            <a:ext cx="91440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feld 2">
            <a:extLst>
              <a:ext uri="{FF2B5EF4-FFF2-40B4-BE49-F238E27FC236}">
                <a16:creationId xmlns:a16="http://schemas.microsoft.com/office/drawing/2014/main" id="{469076E6-593A-D047-9162-F1B02586E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5715000"/>
            <a:ext cx="7004050" cy="4048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Маленькая</a:t>
            </a:r>
            <a:r>
              <a:rPr lang="de-DE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      </a:t>
            </a:r>
            <a:r>
              <a:rPr lang="ru-RU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Вера</a:t>
            </a:r>
            <a:r>
              <a:rPr lang="de-DE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</a:t>
            </a:r>
            <a:r>
              <a:rPr lang="ru-RU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читает</a:t>
            </a:r>
            <a:r>
              <a:rPr lang="de-DE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r>
              <a:rPr lang="ru-RU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интересную</a:t>
            </a:r>
            <a:r>
              <a:rPr lang="de-DE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книгу</a:t>
            </a:r>
            <a:endParaRPr lang="de-DE" altLang="de-CZ" sz="2177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81B82A28-F318-DE42-851F-F52F393520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sz="3200">
                <a:latin typeface="Times New Roman" panose="02020603050405020304" pitchFamily="18" charset="0"/>
              </a:rPr>
              <a:t>Синтаксис: основные понятия и вопрос динамики и устойчивости системы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F23C24A-3796-BD4A-982D-3D4727129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5068888"/>
          </a:xfrm>
        </p:spPr>
        <p:txBody>
          <a:bodyPr/>
          <a:lstStyle/>
          <a:p>
            <a:pPr marL="333375" indent="-333375" eaLnBrk="1" hangingPunct="1"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Синтаксис – объединение слов в более крупные единицы:</a:t>
            </a:r>
          </a:p>
          <a:p>
            <a:pPr marL="333375" indent="-333375" eaLnBrk="1" hangingPunct="1"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«</a:t>
            </a:r>
            <a:r>
              <a:rPr lang="ru-RU" altLang="de-CZ" sz="2800" spc="100" dirty="0">
                <a:latin typeface="Times New Roman" panose="02020603050405020304" pitchFamily="18" charset="0"/>
              </a:rPr>
              <a:t>Синтаксисом</a:t>
            </a:r>
            <a:r>
              <a:rPr lang="ru-RU" altLang="de-CZ" sz="2800" dirty="0">
                <a:latin typeface="Times New Roman" panose="02020603050405020304" pitchFamily="18" charset="0"/>
              </a:rPr>
              <a:t> называется часть грамматики, которая имеет дело с единицами, более протяженными, чем слово, – словосочетаниями и предложениями.» (</a:t>
            </a:r>
            <a:r>
              <a:rPr lang="ru-RU" altLang="de-CZ" sz="2800" dirty="0" err="1">
                <a:latin typeface="Times New Roman" panose="02020603050405020304" pitchFamily="18" charset="0"/>
              </a:rPr>
              <a:t>Тестелец</a:t>
            </a:r>
            <a:r>
              <a:rPr lang="ru-RU" altLang="de-CZ" sz="2800" dirty="0">
                <a:latin typeface="Times New Roman" panose="02020603050405020304" pitchFamily="18" charset="0"/>
              </a:rPr>
              <a:t> 2001, 19)</a:t>
            </a:r>
          </a:p>
          <a:p>
            <a:pPr marL="333375" indent="-333375" eaLnBrk="1" hangingPunct="1"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«Фонемы, аффиксы, и наиболее употребительные слова образуют в языке конечные множества. Синтаксис, однако, имеет дело с потенциально неограниченным множеством предложений.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F585881D-D532-7B46-9503-DC8C66222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0075" cy="1782762"/>
          </a:xfrm>
        </p:spPr>
        <p:txBody>
          <a:bodyPr/>
          <a:lstStyle/>
          <a:p>
            <a:pPr marL="414726" indent="-414726" algn="l" eaLnBrk="1">
              <a:buClrTx/>
              <a:buFont typeface="Arial" panose="020B0604020202020204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Неоднозначность/синтаксическая омонимия</a:t>
            </a:r>
            <a:r>
              <a:rPr lang="de-CH" altLang="de-CZ" sz="2540" dirty="0">
                <a:latin typeface="Times New Roman" panose="02020603050405020304" pitchFamily="18" charset="0"/>
              </a:rPr>
              <a:t>: </a:t>
            </a:r>
            <a:r>
              <a:rPr lang="ru-RU" altLang="de-CZ" sz="2540" i="1" dirty="0">
                <a:latin typeface="Times New Roman" panose="02020603050405020304" pitchFamily="18" charset="0"/>
              </a:rPr>
              <a:t>(старые) (бабы и мужики) – (старые бабы) (и мужики)</a:t>
            </a:r>
            <a:br>
              <a:rPr lang="ru-RU" altLang="de-CZ" sz="2540" i="1" dirty="0">
                <a:latin typeface="Times New Roman" panose="02020603050405020304" pitchFamily="18" charset="0"/>
              </a:rPr>
            </a:br>
            <a:br>
              <a:rPr lang="ru-RU" altLang="de-CZ" sz="2540" dirty="0">
                <a:latin typeface="Times New Roman" panose="02020603050405020304" pitchFamily="18" charset="0"/>
              </a:rPr>
            </a:br>
            <a:r>
              <a:rPr lang="ru-RU" altLang="de-CZ" sz="2540" i="1" dirty="0">
                <a:latin typeface="Times New Roman" panose="02020603050405020304" pitchFamily="18" charset="0"/>
              </a:rPr>
              <a:t>Мужу изменять нельзя</a:t>
            </a:r>
            <a:endParaRPr lang="de-CH" altLang="de-CZ" sz="2540" i="1" dirty="0">
              <a:latin typeface="Times New Roman" panose="02020603050405020304" pitchFamily="18" charset="0"/>
            </a:endParaRPr>
          </a:p>
        </p:txBody>
      </p:sp>
      <p:pic>
        <p:nvPicPr>
          <p:cNvPr id="41986" name="Bild 1">
            <a:extLst>
              <a:ext uri="{FF2B5EF4-FFF2-40B4-BE49-F238E27FC236}">
                <a16:creationId xmlns:a16="http://schemas.microsoft.com/office/drawing/2014/main" id="{6728BC65-2EC0-3543-B225-A9EE0916C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2313"/>
            <a:ext cx="914400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feld 2">
            <a:extLst>
              <a:ext uri="{FF2B5EF4-FFF2-40B4-BE49-F238E27FC236}">
                <a16:creationId xmlns:a16="http://schemas.microsoft.com/office/drawing/2014/main" id="{1CA5F489-31A6-6A40-9112-7DCD5B6D0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38" y="6107113"/>
            <a:ext cx="3165475" cy="404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de-CZ" sz="2177">
                <a:solidFill>
                  <a:srgbClr val="000000"/>
                </a:solidFill>
                <a:latin typeface="Times New Roman" panose="02020603050405020304" pitchFamily="18" charset="0"/>
              </a:rPr>
              <a:t>„Manžel nesmí podvádět.</a:t>
            </a:r>
            <a:r>
              <a:rPr lang="cs-CZ" altLang="de-DE" sz="2177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endParaRPr lang="de-DE" altLang="de-CZ" sz="2177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8EB866BB-C2A5-DC4D-B51D-078C76930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0075" cy="1782762"/>
          </a:xfrm>
        </p:spPr>
        <p:txBody>
          <a:bodyPr/>
          <a:lstStyle/>
          <a:p>
            <a:pPr marL="414726" indent="-414726" algn="l" eaLnBrk="1">
              <a:buClrTx/>
              <a:buFont typeface="Arial" panose="020B0604020202020204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Неоднозначность/синтаксическая омонимия</a:t>
            </a:r>
            <a:r>
              <a:rPr lang="de-CH" altLang="de-CZ" sz="2540" dirty="0">
                <a:latin typeface="Times New Roman" panose="02020603050405020304" pitchFamily="18" charset="0"/>
              </a:rPr>
              <a:t>: </a:t>
            </a:r>
            <a:r>
              <a:rPr lang="ru-RU" altLang="de-CZ" sz="2540" i="1" dirty="0">
                <a:latin typeface="Times New Roman" panose="02020603050405020304" pitchFamily="18" charset="0"/>
              </a:rPr>
              <a:t>(старые) (бабы и мужики) – (старые бабы) (и мужики)</a:t>
            </a:r>
            <a:br>
              <a:rPr lang="ru-RU" altLang="de-CZ" sz="2540" i="1" dirty="0">
                <a:latin typeface="Times New Roman" panose="02020603050405020304" pitchFamily="18" charset="0"/>
              </a:rPr>
            </a:br>
            <a:br>
              <a:rPr lang="ru-RU" altLang="de-CZ" sz="2540" dirty="0">
                <a:latin typeface="Times New Roman" panose="02020603050405020304" pitchFamily="18" charset="0"/>
              </a:rPr>
            </a:br>
            <a:r>
              <a:rPr lang="ru-RU" altLang="de-CZ" sz="2540" i="1" dirty="0">
                <a:latin typeface="Times New Roman" panose="02020603050405020304" pitchFamily="18" charset="0"/>
              </a:rPr>
              <a:t>Мужу изменять нельзя</a:t>
            </a:r>
            <a:endParaRPr lang="de-CH" altLang="de-CZ" sz="2540" i="1" dirty="0">
              <a:latin typeface="Times New Roman" panose="02020603050405020304" pitchFamily="18" charset="0"/>
            </a:endParaRPr>
          </a:p>
        </p:txBody>
      </p:sp>
      <p:pic>
        <p:nvPicPr>
          <p:cNvPr id="44034" name="Bild 1">
            <a:extLst>
              <a:ext uri="{FF2B5EF4-FFF2-40B4-BE49-F238E27FC236}">
                <a16:creationId xmlns:a16="http://schemas.microsoft.com/office/drawing/2014/main" id="{4E46886C-6686-FA41-AE97-C1B0485F8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2313"/>
            <a:ext cx="914400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feld 2">
            <a:extLst>
              <a:ext uri="{FF2B5EF4-FFF2-40B4-BE49-F238E27FC236}">
                <a16:creationId xmlns:a16="http://schemas.microsoft.com/office/drawing/2014/main" id="{EE91F27D-5107-C94C-B555-196990882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38" y="6107113"/>
            <a:ext cx="3165475" cy="404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de-CZ" sz="2177">
                <a:solidFill>
                  <a:srgbClr val="000000"/>
                </a:solidFill>
                <a:latin typeface="Times New Roman" panose="02020603050405020304" pitchFamily="18" charset="0"/>
              </a:rPr>
              <a:t>„Manžel nesmí podvádět.</a:t>
            </a:r>
            <a:r>
              <a:rPr lang="cs-CZ" altLang="de-DE" sz="2177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endParaRPr lang="de-DE" altLang="de-CZ" sz="2177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Oval 4">
            <a:extLst>
              <a:ext uri="{FF2B5EF4-FFF2-40B4-BE49-F238E27FC236}">
                <a16:creationId xmlns:a16="http://schemas.microsoft.com/office/drawing/2014/main" id="{DBA73CE8-6337-B34F-85D1-8682F000B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425" y="4603750"/>
            <a:ext cx="1239838" cy="1046163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Bild 2">
            <a:extLst>
              <a:ext uri="{FF2B5EF4-FFF2-40B4-BE49-F238E27FC236}">
                <a16:creationId xmlns:a16="http://schemas.microsoft.com/office/drawing/2014/main" id="{2002381A-B9A4-7945-82D4-BE1AB8A5A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03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feld 3">
            <a:extLst>
              <a:ext uri="{FF2B5EF4-FFF2-40B4-BE49-F238E27FC236}">
                <a16:creationId xmlns:a16="http://schemas.microsoft.com/office/drawing/2014/main" id="{9D0343A3-BB9E-6C4D-AC31-4FD23D77B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6172200"/>
            <a:ext cx="4230688" cy="403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„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Není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dovoleno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podvádět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manžela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.“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Bild 2">
            <a:extLst>
              <a:ext uri="{FF2B5EF4-FFF2-40B4-BE49-F238E27FC236}">
                <a16:creationId xmlns:a16="http://schemas.microsoft.com/office/drawing/2014/main" id="{8897F9ED-C257-E14B-BC2C-DA81A0F67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03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feld 3">
            <a:extLst>
              <a:ext uri="{FF2B5EF4-FFF2-40B4-BE49-F238E27FC236}">
                <a16:creationId xmlns:a16="http://schemas.microsoft.com/office/drawing/2014/main" id="{1768EB23-B538-FF40-9349-2752D883E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6172200"/>
            <a:ext cx="4230688" cy="403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„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Není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dovoleno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podvádět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manžela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.“</a:t>
            </a:r>
          </a:p>
        </p:txBody>
      </p:sp>
      <p:sp>
        <p:nvSpPr>
          <p:cNvPr id="48131" name="Oval 4">
            <a:extLst>
              <a:ext uri="{FF2B5EF4-FFF2-40B4-BE49-F238E27FC236}">
                <a16:creationId xmlns:a16="http://schemas.microsoft.com/office/drawing/2014/main" id="{4438FC3C-183C-5D45-B9F5-ED60F0D49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4930775"/>
            <a:ext cx="1241425" cy="1046163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A326D92D-053D-AD43-AC4D-43054FBA408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71463" y="196850"/>
            <a:ext cx="8218487" cy="3087688"/>
          </a:xfrm>
        </p:spPr>
        <p:txBody>
          <a:bodyPr tIns="25471" anchor="t"/>
          <a:lstStyle/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altLang="de-CZ" sz="2600" dirty="0">
                <a:latin typeface="Times New Roman" panose="02020603050405020304" pitchFamily="18" charset="0"/>
              </a:rPr>
              <a:t>Рекурсивность правил</a:t>
            </a:r>
            <a:r>
              <a:rPr lang="de-CH" altLang="de-CZ" sz="2600" dirty="0">
                <a:latin typeface="Times New Roman" panose="02020603050405020304" pitchFamily="18" charset="0"/>
              </a:rPr>
              <a:t>: NP –&gt; N+N, NP -&gt; N+N+N, NP -&gt; N+N+N+N </a:t>
            </a:r>
            <a:r>
              <a:rPr lang="ru-RU" altLang="de-CZ" sz="2600" dirty="0">
                <a:latin typeface="Times New Roman" panose="02020603050405020304" pitchFamily="18" charset="0"/>
              </a:rPr>
              <a:t>и </a:t>
            </a:r>
            <a:r>
              <a:rPr lang="ru-RU" altLang="de-CZ" sz="2600" dirty="0" err="1">
                <a:latin typeface="Times New Roman" panose="02020603050405020304" pitchFamily="18" charset="0"/>
              </a:rPr>
              <a:t>тд</a:t>
            </a:r>
            <a:r>
              <a:rPr lang="de-CH" altLang="de-CZ" sz="2600" dirty="0">
                <a:latin typeface="Times New Roman" panose="02020603050405020304" pitchFamily="18" charset="0"/>
              </a:rPr>
              <a:t>.</a:t>
            </a:r>
            <a:r>
              <a:rPr lang="ru-RU" altLang="de-CZ" sz="2600" dirty="0">
                <a:latin typeface="Times New Roman" panose="02020603050405020304" pitchFamily="18" charset="0"/>
              </a:rPr>
              <a:t> (см. </a:t>
            </a:r>
            <a:r>
              <a:rPr lang="ru-RU" altLang="de-CZ" sz="2600" dirty="0" err="1">
                <a:latin typeface="Times New Roman" panose="02020603050405020304" pitchFamily="18" charset="0"/>
              </a:rPr>
              <a:t>Тестелец</a:t>
            </a:r>
            <a:r>
              <a:rPr lang="ru-RU" altLang="de-CZ" sz="2600" dirty="0">
                <a:latin typeface="Times New Roman" panose="02020603050405020304" pitchFamily="18" charset="0"/>
              </a:rPr>
              <a:t>, </a:t>
            </a:r>
            <a:r>
              <a:rPr lang="ru-RU" altLang="de-CZ" sz="2600" spc="100" dirty="0">
                <a:latin typeface="Times New Roman" panose="02020603050405020304" pitchFamily="18" charset="0"/>
              </a:rPr>
              <a:t>способность предложения к неограниченному усложнению)</a:t>
            </a:r>
            <a:endParaRPr lang="de-CH" altLang="de-CZ" sz="2600" dirty="0">
              <a:latin typeface="Times New Roman" panose="02020603050405020304" pitchFamily="18" charset="0"/>
            </a:endParaRP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endParaRPr lang="de-CH" altLang="de-CZ" sz="2600" dirty="0">
              <a:latin typeface="Times New Roman" panose="02020603050405020304" pitchFamily="18" charset="0"/>
            </a:endParaRP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altLang="de-CZ" sz="2600" dirty="0" err="1">
                <a:latin typeface="Times New Roman" panose="02020603050405020304" pitchFamily="18" charset="0"/>
              </a:rPr>
              <a:t>Дисконтинуальность</a:t>
            </a:r>
            <a:r>
              <a:rPr lang="ru-RU" altLang="de-CZ" sz="2600" dirty="0">
                <a:latin typeface="Times New Roman" panose="02020603050405020304" pitchFamily="18" charset="0"/>
              </a:rPr>
              <a:t> как проблема подхода:</a:t>
            </a:r>
            <a:endParaRPr lang="cs-CZ" altLang="de-CZ" sz="2600" dirty="0">
              <a:latin typeface="Times New Roman" panose="02020603050405020304" pitchFamily="18" charset="0"/>
            </a:endParaRP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altLang="de-CZ" sz="2600" dirty="0">
                <a:latin typeface="Times New Roman" panose="02020603050405020304" pitchFamily="18" charset="0"/>
              </a:rPr>
              <a:t>Напр. нем. перфект (в отличие от английского):</a:t>
            </a:r>
            <a:endParaRPr lang="cs-CZ" altLang="de-CZ" sz="2600" dirty="0">
              <a:latin typeface="Times New Roman" panose="02020603050405020304" pitchFamily="18" charset="0"/>
            </a:endParaRPr>
          </a:p>
        </p:txBody>
      </p:sp>
      <p:pic>
        <p:nvPicPr>
          <p:cNvPr id="50178" name="Bild 1">
            <a:extLst>
              <a:ext uri="{FF2B5EF4-FFF2-40B4-BE49-F238E27FC236}">
                <a16:creationId xmlns:a16="http://schemas.microsoft.com/office/drawing/2014/main" id="{32126AFC-5F14-2747-B036-F247B6EDA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865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54C3A94A-0ACA-FE49-8C9A-CCB42B3E5F3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71463" y="196850"/>
            <a:ext cx="8218487" cy="3087688"/>
          </a:xfrm>
        </p:spPr>
        <p:txBody>
          <a:bodyPr tIns="25471" anchor="t"/>
          <a:lstStyle/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altLang="de-CZ" sz="2600" dirty="0">
                <a:latin typeface="Times New Roman" panose="02020603050405020304" pitchFamily="18" charset="0"/>
              </a:rPr>
              <a:t>Рекурсивность правил</a:t>
            </a:r>
            <a:r>
              <a:rPr lang="de-CH" altLang="de-CZ" sz="2600" dirty="0">
                <a:latin typeface="Times New Roman" panose="02020603050405020304" pitchFamily="18" charset="0"/>
              </a:rPr>
              <a:t>: NP –&gt; N+N, NP -&gt; N+N+N, NP -&gt; N+N+N+N </a:t>
            </a:r>
            <a:r>
              <a:rPr lang="ru-RU" altLang="de-CZ" sz="2600" dirty="0">
                <a:latin typeface="Times New Roman" panose="02020603050405020304" pitchFamily="18" charset="0"/>
              </a:rPr>
              <a:t>и </a:t>
            </a:r>
            <a:r>
              <a:rPr lang="ru-RU" altLang="de-CZ" sz="2600" dirty="0" err="1">
                <a:latin typeface="Times New Roman" panose="02020603050405020304" pitchFamily="18" charset="0"/>
              </a:rPr>
              <a:t>тд</a:t>
            </a:r>
            <a:r>
              <a:rPr lang="de-CH" altLang="de-CZ" sz="2600" dirty="0">
                <a:latin typeface="Times New Roman" panose="02020603050405020304" pitchFamily="18" charset="0"/>
              </a:rPr>
              <a:t>.</a:t>
            </a:r>
            <a:r>
              <a:rPr lang="ru-RU" altLang="de-CZ" sz="2600" dirty="0">
                <a:latin typeface="Times New Roman" panose="02020603050405020304" pitchFamily="18" charset="0"/>
              </a:rPr>
              <a:t> (см. </a:t>
            </a:r>
            <a:r>
              <a:rPr lang="ru-RU" altLang="de-CZ" sz="2600" dirty="0" err="1">
                <a:latin typeface="Times New Roman" panose="02020603050405020304" pitchFamily="18" charset="0"/>
              </a:rPr>
              <a:t>Тестелец</a:t>
            </a:r>
            <a:r>
              <a:rPr lang="ru-RU" altLang="de-CZ" sz="2600" dirty="0">
                <a:latin typeface="Times New Roman" panose="02020603050405020304" pitchFamily="18" charset="0"/>
              </a:rPr>
              <a:t>, </a:t>
            </a:r>
            <a:r>
              <a:rPr lang="ru-RU" altLang="de-CZ" sz="2600" spc="100" dirty="0">
                <a:latin typeface="Times New Roman" panose="02020603050405020304" pitchFamily="18" charset="0"/>
              </a:rPr>
              <a:t>способность предложения к неограниченному усложнению</a:t>
            </a:r>
            <a:endParaRPr lang="de-CH" altLang="de-CZ" sz="2600" dirty="0">
              <a:latin typeface="Times New Roman" panose="02020603050405020304" pitchFamily="18" charset="0"/>
            </a:endParaRP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endParaRPr lang="de-CH" altLang="de-CZ" sz="2600" dirty="0">
              <a:latin typeface="Times New Roman" panose="02020603050405020304" pitchFamily="18" charset="0"/>
            </a:endParaRP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altLang="de-CZ" sz="2600" dirty="0" err="1">
                <a:latin typeface="Times New Roman" panose="02020603050405020304" pitchFamily="18" charset="0"/>
              </a:rPr>
              <a:t>Дисконтинуальность</a:t>
            </a:r>
            <a:r>
              <a:rPr lang="ru-RU" altLang="de-CZ" sz="2600" dirty="0">
                <a:latin typeface="Times New Roman" panose="02020603050405020304" pitchFamily="18" charset="0"/>
              </a:rPr>
              <a:t> как проблема подхода:</a:t>
            </a:r>
            <a:endParaRPr lang="cs-CZ" altLang="de-CZ" sz="2600" dirty="0">
              <a:latin typeface="Times New Roman" panose="02020603050405020304" pitchFamily="18" charset="0"/>
            </a:endParaRP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altLang="de-CZ" sz="2600" dirty="0">
                <a:latin typeface="Times New Roman" panose="02020603050405020304" pitchFamily="18" charset="0"/>
              </a:rPr>
              <a:t>Напр. нем. перфект (в отличие от английского):</a:t>
            </a:r>
            <a:endParaRPr lang="cs-CZ" altLang="de-CZ" sz="2600" dirty="0">
              <a:latin typeface="Times New Roman" panose="02020603050405020304" pitchFamily="18" charset="0"/>
            </a:endParaRPr>
          </a:p>
        </p:txBody>
      </p:sp>
      <p:pic>
        <p:nvPicPr>
          <p:cNvPr id="52226" name="Bild 1">
            <a:extLst>
              <a:ext uri="{FF2B5EF4-FFF2-40B4-BE49-F238E27FC236}">
                <a16:creationId xmlns:a16="http://schemas.microsoft.com/office/drawing/2014/main" id="{6B8D3CAB-44C6-A447-ACA6-57E3A08BA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865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Oval 2">
            <a:extLst>
              <a:ext uri="{FF2B5EF4-FFF2-40B4-BE49-F238E27FC236}">
                <a16:creationId xmlns:a16="http://schemas.microsoft.com/office/drawing/2014/main" id="{138D68AC-D102-4441-8BAE-939638741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5062538"/>
            <a:ext cx="1241425" cy="10445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Inhaltsplatzhalter 2">
            <a:extLst>
              <a:ext uri="{FF2B5EF4-FFF2-40B4-BE49-F238E27FC236}">
                <a16:creationId xmlns:a16="http://schemas.microsoft.com/office/drawing/2014/main" id="{6304EA38-33F3-D445-A9C9-FC1E3F1DCB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260350"/>
            <a:ext cx="8216900" cy="64817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Ср. англ. </a:t>
            </a:r>
            <a:r>
              <a:rPr lang="cs-CZ" altLang="de-CZ" sz="2800" i="1">
                <a:latin typeface="Times New Roman" panose="02020603050405020304" pitchFamily="18" charset="0"/>
              </a:rPr>
              <a:t>John </a:t>
            </a:r>
            <a:r>
              <a:rPr lang="cs-CZ" altLang="de-CZ" sz="2800" i="1" u="sng">
                <a:latin typeface="Times New Roman" panose="02020603050405020304" pitchFamily="18" charset="0"/>
              </a:rPr>
              <a:t>has seen</a:t>
            </a:r>
            <a:r>
              <a:rPr lang="cs-CZ" altLang="de-CZ" sz="2800" i="1">
                <a:latin typeface="Times New Roman" panose="02020603050405020304" pitchFamily="18" charset="0"/>
              </a:rPr>
              <a:t> Peter</a:t>
            </a:r>
            <a:endParaRPr lang="ru-RU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Из грамматики непосредственно составляющих возникает в конце 50 гг. </a:t>
            </a:r>
            <a:r>
              <a:rPr lang="cs-CZ" altLang="de-CZ" sz="2800">
                <a:latin typeface="Times New Roman" panose="02020603050405020304" pitchFamily="18" charset="0"/>
              </a:rPr>
              <a:t>XX </a:t>
            </a:r>
            <a:r>
              <a:rPr lang="ru-RU" altLang="de-CZ" sz="2800">
                <a:latin typeface="Times New Roman" panose="02020603050405020304" pitchFamily="18" charset="0"/>
              </a:rPr>
              <a:t>в. </a:t>
            </a:r>
            <a:r>
              <a:rPr lang="ru-RU" altLang="de-CZ" sz="2800" u="sng">
                <a:latin typeface="Times New Roman" panose="02020603050405020304" pitchFamily="18" charset="0"/>
              </a:rPr>
              <a:t>порождающая</a:t>
            </a:r>
            <a:r>
              <a:rPr lang="ru-RU" altLang="de-CZ" sz="2800">
                <a:latin typeface="Times New Roman" panose="02020603050405020304" pitchFamily="18" charset="0"/>
              </a:rPr>
              <a:t> (генеративно-трансформационная) </a:t>
            </a:r>
            <a:r>
              <a:rPr lang="ru-RU" altLang="de-CZ" sz="2800" u="sng">
                <a:latin typeface="Times New Roman" panose="02020603050405020304" pitchFamily="18" charset="0"/>
              </a:rPr>
              <a:t>грамматика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 рамках подхода стараются формулировать системы правил, при помощи которых можно определить комбинации слов оформляющие грамматически правильные предложения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Noam Chomsky, </a:t>
            </a:r>
            <a:r>
              <a:rPr lang="ru-RU" altLang="de-CZ" sz="2800">
                <a:latin typeface="Times New Roman" panose="02020603050405020304" pitchFamily="18" charset="0"/>
              </a:rPr>
              <a:t>в СССР С. К. Шаум</a:t>
            </a:r>
            <a:r>
              <a:rPr lang="ru-RU" altLang="de-CZ" sz="2800" u="sng">
                <a:latin typeface="Times New Roman" panose="02020603050405020304" pitchFamily="18" charset="0"/>
              </a:rPr>
              <a:t>я</a:t>
            </a:r>
            <a:r>
              <a:rPr lang="ru-RU" altLang="de-CZ" sz="2800">
                <a:latin typeface="Times New Roman" panose="02020603050405020304" pitchFamily="18" charset="0"/>
              </a:rPr>
              <a:t>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Отличие поверхностной и глубинной структуры: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Лат. </a:t>
            </a:r>
            <a:r>
              <a:rPr lang="cs-CZ" altLang="de-CZ" sz="2800" i="1">
                <a:latin typeface="Times New Roman" panose="02020603050405020304" pitchFamily="18" charset="0"/>
              </a:rPr>
              <a:t>amor Dei</a:t>
            </a:r>
            <a:r>
              <a:rPr lang="cs-CZ" altLang="de-CZ" sz="2800">
                <a:latin typeface="Times New Roman" panose="02020603050405020304" pitchFamily="18" charset="0"/>
              </a:rPr>
              <a:t> &lt;– </a:t>
            </a:r>
            <a:r>
              <a:rPr lang="cs-CZ" altLang="de-CZ" sz="2800" i="1">
                <a:latin typeface="Times New Roman" panose="02020603050405020304" pitchFamily="18" charset="0"/>
              </a:rPr>
              <a:t>Deus amat hominem / Homo amat deum</a:t>
            </a:r>
            <a:br>
              <a:rPr lang="cs-CZ" altLang="de-CZ" sz="2800">
                <a:latin typeface="Times New Roman" panose="02020603050405020304" pitchFamily="18" charset="0"/>
              </a:rPr>
            </a:br>
            <a:endParaRPr lang="de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0EE02E-63D8-2B4C-95DF-72ACE8736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60350"/>
            <a:ext cx="8216900" cy="6481763"/>
          </a:xfrm>
        </p:spPr>
        <p:txBody>
          <a:bodyPr/>
          <a:lstStyle/>
          <a:p>
            <a:pPr marL="334963" indent="-334963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en-US" altLang="de-CZ" sz="2800" i="1" dirty="0">
                <a:latin typeface="Times New Roman" panose="02020603050405020304" pitchFamily="18" charset="0"/>
              </a:rPr>
              <a:t>Flying planes can be dangerous </a:t>
            </a:r>
            <a:r>
              <a:rPr lang="cs-CZ" altLang="de-CZ" sz="2800" i="1" dirty="0">
                <a:latin typeface="Times New Roman" panose="02020603050405020304" pitchFamily="18" charset="0"/>
              </a:rPr>
              <a:t>&lt;– </a:t>
            </a:r>
            <a:r>
              <a:rPr lang="en-US" altLang="de-CZ" sz="2800" i="1" dirty="0">
                <a:latin typeface="Times New Roman" panose="02020603050405020304" pitchFamily="18" charset="0"/>
              </a:rPr>
              <a:t>Planes are dangerous / Flying is dangerous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Поверхностная структура является представлением предложения на уровне поверхностного синтаксиса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-поставляется глубинной структуре (представлению на уровне глубинного синтаксиса).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Поверхностная структура получается из глубинной структуры в результате применения особых формальных правил —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трансформаций</a:t>
            </a:r>
            <a:br>
              <a:rPr lang="cs-CZ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el 1">
            <a:extLst>
              <a:ext uri="{FF2B5EF4-FFF2-40B4-BE49-F238E27FC236}">
                <a16:creationId xmlns:a16="http://schemas.microsoft.com/office/drawing/2014/main" id="{AACB734C-18C2-FA4E-8B5E-253363358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de-CZ" sz="2903" dirty="0">
                <a:latin typeface="Times New Roman" panose="02020603050405020304" pitchFamily="18" charset="0"/>
              </a:rPr>
              <a:t>Грамматика зависимостей</a:t>
            </a:r>
            <a:endParaRPr lang="cs-CZ" altLang="de-CZ" sz="2903" dirty="0">
              <a:latin typeface="Times New Roman" panose="02020603050405020304" pitchFamily="18" charset="0"/>
            </a:endParaRPr>
          </a:p>
        </p:txBody>
      </p:sp>
      <p:sp>
        <p:nvSpPr>
          <p:cNvPr id="48130" name="Inhaltsplatzhalter 2">
            <a:extLst>
              <a:ext uri="{FF2B5EF4-FFF2-40B4-BE49-F238E27FC236}">
                <a16:creationId xmlns:a16="http://schemas.microsoft.com/office/drawing/2014/main" id="{BA2C7012-8BF6-B04D-95EC-A82A3BBEB5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16900" cy="4708525"/>
          </a:xfrm>
        </p:spPr>
        <p:txBody>
          <a:bodyPr/>
          <a:lstStyle/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Непосредственно составляющие: что состоит из чего?</a:t>
            </a: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Грамматика зависимостей: Что зависит от чего?</a:t>
            </a:r>
            <a:endParaRPr lang="cs-CZ" altLang="de-CZ" sz="2540" dirty="0">
              <a:latin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строй предложения в виде иерархии компонентов, между которыми установлено отношение зависимости, структура предложения рассматривается в терминах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зависимых</a:t>
            </a:r>
            <a:endParaRPr lang="ru-RU" altLang="de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cs-CZ" altLang="de-CZ" sz="2540" dirty="0">
                <a:latin typeface="Times New Roman" panose="02020603050405020304" pitchFamily="18" charset="0"/>
              </a:rPr>
              <a:t>„</a:t>
            </a:r>
            <a:r>
              <a:rPr lang="cs-CZ" altLang="de-CZ" sz="2540" dirty="0" err="1">
                <a:latin typeface="Times New Roman" panose="02020603050405020304" pitchFamily="18" charset="0"/>
              </a:rPr>
              <a:t>Éléments</a:t>
            </a:r>
            <a:r>
              <a:rPr lang="cs-CZ" altLang="de-CZ" sz="2540" dirty="0">
                <a:latin typeface="Times New Roman" panose="02020603050405020304" pitchFamily="18" charset="0"/>
              </a:rPr>
              <a:t> de syntaxe </a:t>
            </a:r>
            <a:r>
              <a:rPr lang="cs-CZ" altLang="de-CZ" sz="2540" dirty="0" err="1">
                <a:latin typeface="Times New Roman" panose="02020603050405020304" pitchFamily="18" charset="0"/>
              </a:rPr>
              <a:t>structurale</a:t>
            </a:r>
            <a:r>
              <a:rPr lang="cs-CZ" altLang="de-DE" sz="2540" dirty="0">
                <a:latin typeface="Times New Roman" panose="02020603050405020304" pitchFamily="18" charset="0"/>
              </a:rPr>
              <a:t>“</a:t>
            </a:r>
            <a:r>
              <a:rPr lang="cs-CZ" altLang="de-CZ" sz="2540" dirty="0">
                <a:latin typeface="Times New Roman" panose="02020603050405020304" pitchFamily="18" charset="0"/>
              </a:rPr>
              <a:t> 1959 </a:t>
            </a:r>
            <a:r>
              <a:rPr lang="cs-CZ" altLang="de-CZ" sz="2540" i="1" dirty="0">
                <a:latin typeface="Times New Roman" panose="02020603050405020304" pitchFamily="18" charset="0"/>
              </a:rPr>
              <a:t>(L. </a:t>
            </a:r>
            <a:r>
              <a:rPr lang="cs-CZ" altLang="de-CZ" sz="2540" i="1" dirty="0" err="1">
                <a:latin typeface="Times New Roman" panose="02020603050405020304" pitchFamily="18" charset="0"/>
              </a:rPr>
              <a:t>Tesnière</a:t>
            </a:r>
            <a:r>
              <a:rPr lang="cs-CZ" altLang="de-CZ" sz="2540" i="1" dirty="0">
                <a:latin typeface="Times New Roman" panose="02020603050405020304" pitchFamily="18" charset="0"/>
              </a:rPr>
              <a:t> 1893-1954)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Inhaltsplatzhalter 2">
            <a:extLst>
              <a:ext uri="{FF2B5EF4-FFF2-40B4-BE49-F238E27FC236}">
                <a16:creationId xmlns:a16="http://schemas.microsoft.com/office/drawing/2014/main" id="{1D524B9E-B0A1-C44D-B415-D80A0FBF85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88913"/>
            <a:ext cx="8216900" cy="6553200"/>
          </a:xfrm>
        </p:spPr>
        <p:txBody>
          <a:bodyPr/>
          <a:lstStyle/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Валентность – способность слова образовать синтаксические связи с другими элементами</a:t>
            </a: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Гл. образом глаголы, предлоги, часть прилагательных и (отглагольных) существительных</a:t>
            </a: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Ср</a:t>
            </a:r>
            <a:r>
              <a:rPr lang="cs-CZ" altLang="de-CZ" sz="2800">
                <a:latin typeface="Times New Roman" panose="02020603050405020304" pitchFamily="18" charset="0"/>
              </a:rPr>
              <a:t>. </a:t>
            </a:r>
            <a:r>
              <a:rPr lang="ru-RU" altLang="de-CZ" sz="2800">
                <a:latin typeface="Times New Roman" panose="02020603050405020304" pitchFamily="18" charset="0"/>
              </a:rPr>
              <a:t>р</a:t>
            </a:r>
            <a:r>
              <a:rPr lang="cs-CZ" altLang="de-CZ" sz="2800">
                <a:latin typeface="Times New Roman" panose="02020603050405020304" pitchFamily="18" charset="0"/>
              </a:rPr>
              <a:t>. </a:t>
            </a:r>
            <a:r>
              <a:rPr lang="ru-RU" altLang="de-CZ" sz="2800" i="1">
                <a:latin typeface="Times New Roman" panose="02020603050405020304" pitchFamily="18" charset="0"/>
              </a:rPr>
              <a:t>довольный (чем), благодарный (кому за что), памятник Пушкину</a:t>
            </a:r>
            <a:r>
              <a:rPr lang="cs-CZ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>
                <a:latin typeface="Times New Roman" panose="02020603050405020304" pitchFamily="18" charset="0"/>
              </a:rPr>
              <a:t>ч</a:t>
            </a:r>
            <a:r>
              <a:rPr lang="cs-CZ" altLang="de-CZ" sz="2800">
                <a:latin typeface="Times New Roman" panose="02020603050405020304" pitchFamily="18" charset="0"/>
              </a:rPr>
              <a:t>. </a:t>
            </a:r>
            <a:r>
              <a:rPr lang="cs-CZ" altLang="de-CZ" sz="2800" i="1">
                <a:latin typeface="Times New Roman" panose="02020603050405020304" pitchFamily="18" charset="0"/>
              </a:rPr>
              <a:t>zvědav (na co), služba rytířů paním</a:t>
            </a:r>
            <a:endParaRPr lang="ru-RU" altLang="de-CZ" sz="2800" i="1">
              <a:latin typeface="Times New Roman" panose="02020603050405020304" pitchFamily="18" charset="0"/>
            </a:endParaRP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Валентности – семантически необходимые для предикации элементы предложения (актанты)</a:t>
            </a: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Остальные члены предложения: циркумстанты (типически: время, причина, условие, цель, результат, способ действия)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Inhaltsplatzhalter 2">
            <a:extLst>
              <a:ext uri="{FF2B5EF4-FFF2-40B4-BE49-F238E27FC236}">
                <a16:creationId xmlns:a16="http://schemas.microsoft.com/office/drawing/2014/main" id="{4E458417-F9C8-F043-8B65-8676D078BF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60350"/>
            <a:ext cx="8216900" cy="64087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Люди, как правило, не употребляют в своей речи новых фонем, морфем и слов, </a:t>
            </a:r>
            <a:r>
              <a:rPr lang="cs-CZ" altLang="de-CZ" sz="2800">
                <a:latin typeface="Times New Roman" panose="02020603050405020304" pitchFamily="18" charset="0"/>
              </a:rPr>
              <a:t>[…] </a:t>
            </a:r>
            <a:r>
              <a:rPr lang="ru-RU" altLang="de-CZ" sz="2800">
                <a:latin typeface="Times New Roman" panose="02020603050405020304" pitchFamily="18" charset="0"/>
              </a:rPr>
              <a:t>однако, носитель языка производит и воспринимает за свою жизнь огромное множество предложений, которые ни разу до того не были произнесены или написаны.» (Тестелец 2001, 20)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«Синтаксис и морфология (наука о строении слова) – разделы грамматики, имеющие каждый свой отдельный предмет. Различия предложения и слова очень важны, хотя в некоторых языках не всегда легко отделить одно от другого. Слово не может быть предложением, хотя в частном случае полное предложение может включать в себя одно-единственное слово.» (там же)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Inhaltsplatzhalter 2">
            <a:extLst>
              <a:ext uri="{FF2B5EF4-FFF2-40B4-BE49-F238E27FC236}">
                <a16:creationId xmlns:a16="http://schemas.microsoft.com/office/drawing/2014/main" id="{F1A53E13-C8EE-864E-9D7F-6292754387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88913"/>
            <a:ext cx="8216900" cy="6553200"/>
          </a:xfrm>
        </p:spPr>
        <p:txBody>
          <a:bodyPr/>
          <a:lstStyle/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Виктор читает книгу в ванной</a:t>
            </a: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Актанты глагола </a:t>
            </a:r>
            <a:r>
              <a:rPr lang="ru-RU" altLang="de-CZ" sz="2800" i="1">
                <a:latin typeface="Times New Roman" panose="02020603050405020304" pitchFamily="18" charset="0"/>
              </a:rPr>
              <a:t>читать</a:t>
            </a:r>
            <a:r>
              <a:rPr lang="ru-RU" altLang="de-CZ" sz="2800">
                <a:latin typeface="Times New Roman" panose="02020603050405020304" pitchFamily="18" charset="0"/>
              </a:rPr>
              <a:t>: кто – что, обстоятельство места – циркумстант</a:t>
            </a: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Облигаторные и факультативные актанты:</a:t>
            </a: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Виктор читает книгу. Виктор читает. Виктор сказал: «Нет!». </a:t>
            </a:r>
            <a:r>
              <a:rPr lang="de-CH" altLang="de-CZ" sz="2800" i="1">
                <a:latin typeface="Times New Roman" panose="02020603050405020304" pitchFamily="18" charset="0"/>
              </a:rPr>
              <a:t>*</a:t>
            </a:r>
            <a:r>
              <a:rPr lang="ru-RU" altLang="de-CZ" sz="2800" i="1">
                <a:latin typeface="Times New Roman" panose="02020603050405020304" pitchFamily="18" charset="0"/>
              </a:rPr>
              <a:t>Виктор сказал. </a:t>
            </a:r>
            <a:r>
              <a:rPr lang="cs-CZ" altLang="de-CZ" sz="2800" i="1">
                <a:latin typeface="Times New Roman" panose="02020603050405020304" pitchFamily="18" charset="0"/>
              </a:rPr>
              <a:t>Navštívil nás. *Navštívil.</a:t>
            </a:r>
            <a:endParaRPr lang="ru-RU" altLang="de-CZ" sz="2800" i="1">
              <a:latin typeface="Times New Roman" panose="02020603050405020304" pitchFamily="18" charset="0"/>
            </a:endParaRP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Факультативные актанты могут отсутствовать в поверхностной структуре</a:t>
            </a: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Теньер отличал глаголы авалентные</a:t>
            </a:r>
            <a:r>
              <a:rPr lang="ru-RU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(безличные: </a:t>
            </a:r>
            <a:r>
              <a:rPr lang="ru-RU" altLang="de-CZ" sz="2800" i="1">
                <a:latin typeface="Times New Roman" panose="02020603050405020304" pitchFamily="18" charset="0"/>
              </a:rPr>
              <a:t>светает</a:t>
            </a:r>
            <a:r>
              <a:rPr lang="ru-RU" altLang="de-CZ" sz="2800">
                <a:latin typeface="Times New Roman" panose="02020603050405020304" pitchFamily="18" charset="0"/>
              </a:rPr>
              <a:t>), одновалентные (непереходные: </a:t>
            </a:r>
            <a:r>
              <a:rPr lang="ru-RU" altLang="de-CZ" sz="2800" i="1">
                <a:latin typeface="Times New Roman" panose="02020603050405020304" pitchFamily="18" charset="0"/>
              </a:rPr>
              <a:t>Пётр спит</a:t>
            </a:r>
            <a:r>
              <a:rPr lang="ru-RU" altLang="de-CZ" sz="2800">
                <a:latin typeface="Times New Roman" panose="02020603050405020304" pitchFamily="18" charset="0"/>
              </a:rPr>
              <a:t>),</a:t>
            </a:r>
            <a:r>
              <a:rPr lang="ru-RU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двухвалентные (переходные: </a:t>
            </a:r>
            <a:r>
              <a:rPr lang="ru-RU" altLang="de-CZ" sz="2800" i="1">
                <a:latin typeface="Times New Roman" panose="02020603050405020304" pitchFamily="18" charset="0"/>
              </a:rPr>
              <a:t>Пётр читает книгу</a:t>
            </a:r>
            <a:r>
              <a:rPr lang="ru-RU" altLang="de-CZ" sz="2800">
                <a:latin typeface="Times New Roman" panose="02020603050405020304" pitchFamily="18" charset="0"/>
              </a:rPr>
              <a:t>), трёхвалентные (</a:t>
            </a:r>
            <a:r>
              <a:rPr lang="ru-RU" altLang="de-CZ" sz="2800" i="1">
                <a:latin typeface="Times New Roman" panose="02020603050405020304" pitchFamily="18" charset="0"/>
              </a:rPr>
              <a:t>Он даёт книгу брату</a:t>
            </a:r>
            <a:r>
              <a:rPr lang="ru-RU" altLang="de-CZ" sz="2800">
                <a:latin typeface="Times New Roman" panose="02020603050405020304" pitchFamily="18" charset="0"/>
              </a:rPr>
              <a:t>)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Inhaltsplatzhalter 2">
            <a:extLst>
              <a:ext uri="{FF2B5EF4-FFF2-40B4-BE49-F238E27FC236}">
                <a16:creationId xmlns:a16="http://schemas.microsoft.com/office/drawing/2014/main" id="{1DD8C486-D22A-E745-8E4D-78F4487AB6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88913"/>
            <a:ext cx="8216900" cy="6553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авалентные глаголы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вечереет, </a:t>
            </a:r>
            <a:r>
              <a:rPr lang="cs-CZ" altLang="de-CZ" sz="2800" i="1">
                <a:latin typeface="Times New Roman" panose="02020603050405020304" pitchFamily="18" charset="0"/>
              </a:rPr>
              <a:t>prší</a:t>
            </a:r>
            <a:br>
              <a:rPr lang="cs-CZ" altLang="de-CZ" sz="2800" i="1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одновалентные глаголы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спать, увядать, </a:t>
            </a:r>
            <a:r>
              <a:rPr lang="cs-CZ" altLang="de-CZ" sz="2800" i="1">
                <a:latin typeface="Times New Roman" panose="02020603050405020304" pitchFamily="18" charset="0"/>
              </a:rPr>
              <a:t>spát, vadnout</a:t>
            </a:r>
            <a:br>
              <a:rPr lang="cs-CZ" altLang="de-CZ" sz="2800" i="1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двухвалентные глаголы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видеть, читать, помогать, бояться,  руководить, </a:t>
            </a:r>
            <a:r>
              <a:rPr lang="cs-CZ" altLang="de-CZ" sz="2800" i="1">
                <a:latin typeface="Times New Roman" panose="02020603050405020304" pitchFamily="18" charset="0"/>
              </a:rPr>
              <a:t>vidět, číst, pomáhat, bát se</a:t>
            </a:r>
            <a:br>
              <a:rPr lang="ru-RU" altLang="de-CZ" sz="2800" i="1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трёхвалентные глаголы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дать, сказать, обещать, заказать, </a:t>
            </a:r>
            <a:r>
              <a:rPr lang="cs-CZ" altLang="de-CZ" sz="2800" i="1">
                <a:latin typeface="Times New Roman" panose="02020603050405020304" pitchFamily="18" charset="0"/>
              </a:rPr>
              <a:t>dát, slíbit, zakázat</a:t>
            </a:r>
            <a:br>
              <a:rPr lang="ru-RU" altLang="de-CZ" sz="2800" i="1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четырёхвалентные глаголы</a:t>
            </a:r>
            <a:r>
              <a:rPr lang="cs-CZ" altLang="de-CZ" sz="2800">
                <a:latin typeface="Times New Roman" panose="02020603050405020304" pitchFamily="18" charset="0"/>
              </a:rPr>
              <a:t> slovesa</a:t>
            </a:r>
            <a:r>
              <a:rPr lang="cs-CZ" altLang="de-CZ" sz="2800" i="1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переложить, перевести, </a:t>
            </a:r>
            <a:r>
              <a:rPr lang="cs-CZ" altLang="de-CZ" sz="2800" i="1">
                <a:latin typeface="Times New Roman" panose="02020603050405020304" pitchFamily="18" charset="0"/>
              </a:rPr>
              <a:t>přeložit, přenést</a:t>
            </a:r>
            <a:endParaRPr lang="de-DE" altLang="de-CZ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Inhaltsplatzhalter 2">
            <a:extLst>
              <a:ext uri="{FF2B5EF4-FFF2-40B4-BE49-F238E27FC236}">
                <a16:creationId xmlns:a16="http://schemas.microsoft.com/office/drawing/2014/main" id="{DAAD2685-62A5-7742-B84E-31CCD0E776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7025" y="358775"/>
            <a:ext cx="8489950" cy="914400"/>
          </a:xfrm>
        </p:spPr>
        <p:txBody>
          <a:bodyPr/>
          <a:lstStyle/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Пяти- и шестивалентные глаголы</a:t>
            </a:r>
            <a:r>
              <a:rPr lang="de-DE" altLang="de-CZ" sz="2540" dirty="0">
                <a:latin typeface="Times New Roman" panose="02020603050405020304" pitchFamily="18" charset="0"/>
              </a:rPr>
              <a:t>? </a:t>
            </a:r>
            <a:r>
              <a:rPr lang="ru-RU" altLang="de-CZ" sz="2540" dirty="0">
                <a:latin typeface="Times New Roman" panose="02020603050405020304" pitchFamily="18" charset="0"/>
              </a:rPr>
              <a:t>Ср</a:t>
            </a:r>
            <a:r>
              <a:rPr lang="de-DE" altLang="de-CZ" sz="2540" dirty="0">
                <a:latin typeface="Times New Roman" panose="02020603050405020304" pitchFamily="18" charset="0"/>
              </a:rPr>
              <a:t>. </a:t>
            </a:r>
            <a:r>
              <a:rPr lang="ru-RU" altLang="de-CZ" sz="2540" dirty="0">
                <a:latin typeface="Times New Roman" panose="02020603050405020304" pitchFamily="18" charset="0"/>
              </a:rPr>
              <a:t>Апресян</a:t>
            </a:r>
            <a:r>
              <a:rPr lang="de-DE" altLang="de-CZ" sz="2540" dirty="0">
                <a:latin typeface="Times New Roman" panose="02020603050405020304" pitchFamily="18" charset="0"/>
              </a:rPr>
              <a:t> (1995), </a:t>
            </a:r>
            <a:r>
              <a:rPr lang="ru-RU" altLang="de-CZ" sz="2540" dirty="0">
                <a:latin typeface="Times New Roman" panose="02020603050405020304" pitchFamily="18" charset="0"/>
              </a:rPr>
              <a:t>Избранные</a:t>
            </a:r>
            <a:r>
              <a:rPr lang="de-DE" altLang="de-CZ" sz="2540" dirty="0">
                <a:latin typeface="Times New Roman" panose="02020603050405020304" pitchFamily="18" charset="0"/>
              </a:rPr>
              <a:t> </a:t>
            </a:r>
            <a:r>
              <a:rPr lang="ru-RU" altLang="de-CZ" sz="2540" dirty="0">
                <a:latin typeface="Times New Roman" panose="02020603050405020304" pitchFamily="18" charset="0"/>
              </a:rPr>
              <a:t>труды</a:t>
            </a:r>
            <a:r>
              <a:rPr lang="de-DE" altLang="de-CZ" sz="2540" dirty="0">
                <a:latin typeface="Times New Roman" panose="02020603050405020304" pitchFamily="18" charset="0"/>
              </a:rPr>
              <a:t> I, 135:</a:t>
            </a:r>
          </a:p>
        </p:txBody>
      </p:sp>
      <p:pic>
        <p:nvPicPr>
          <p:cNvPr id="60418" name="Bild 3" descr="Bildschirmfoto 2015-10-14 um 07.10.27.png">
            <a:extLst>
              <a:ext uri="{FF2B5EF4-FFF2-40B4-BE49-F238E27FC236}">
                <a16:creationId xmlns:a16="http://schemas.microsoft.com/office/drawing/2014/main" id="{2BD3F39E-E832-C146-930E-FEC4BCE71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273175"/>
            <a:ext cx="7446963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Inhaltsplatzhalter 2">
            <a:extLst>
              <a:ext uri="{FF2B5EF4-FFF2-40B4-BE49-F238E27FC236}">
                <a16:creationId xmlns:a16="http://schemas.microsoft.com/office/drawing/2014/main" id="{184C2591-45B1-C149-850C-ACDD4884E4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9238" y="311150"/>
            <a:ext cx="8489950" cy="2686050"/>
          </a:xfrm>
        </p:spPr>
        <p:txBody>
          <a:bodyPr/>
          <a:lstStyle/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Шестивалентный глагол </a:t>
            </a:r>
            <a:r>
              <a:rPr lang="ru-RU" altLang="de-CZ" sz="2540" i="1" dirty="0">
                <a:latin typeface="Times New Roman" panose="02020603050405020304" pitchFamily="18" charset="0"/>
              </a:rPr>
              <a:t>командировать</a:t>
            </a:r>
            <a:r>
              <a:rPr lang="ru-RU" altLang="de-CZ" sz="2540" dirty="0">
                <a:latin typeface="Times New Roman" panose="02020603050405020304" pitchFamily="18" charset="0"/>
              </a:rPr>
              <a:t>? «</a:t>
            </a:r>
            <a:r>
              <a:rPr lang="ru-RU" altLang="de-CZ" sz="2540" i="1" dirty="0">
                <a:latin typeface="Times New Roman" panose="02020603050405020304" pitchFamily="18" charset="0"/>
              </a:rPr>
              <a:t>командировать</a:t>
            </a:r>
            <a:r>
              <a:rPr lang="ru-RU" altLang="de-CZ" sz="2540" dirty="0">
                <a:latin typeface="Times New Roman" panose="02020603050405020304" pitchFamily="18" charset="0"/>
              </a:rPr>
              <a:t> (кто, кого, откуда, куда, с какой целью, на какой срок)»</a:t>
            </a: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Точные границы между актантами и </a:t>
            </a:r>
            <a:r>
              <a:rPr lang="ru-RU" altLang="de-CZ" sz="2540" dirty="0" err="1">
                <a:latin typeface="Times New Roman" panose="02020603050405020304" pitchFamily="18" charset="0"/>
              </a:rPr>
              <a:t>циркумстантами</a:t>
            </a:r>
            <a:r>
              <a:rPr lang="ru-RU" altLang="de-CZ" sz="2540" dirty="0">
                <a:latin typeface="Times New Roman" panose="02020603050405020304" pitchFamily="18" charset="0"/>
              </a:rPr>
              <a:t> в случае такого глагола трудно определить</a:t>
            </a:r>
            <a:endParaRPr lang="cs-CZ" altLang="de-CZ" sz="2540" dirty="0">
              <a:latin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Грамматика зависимостей</a:t>
            </a:r>
            <a:r>
              <a:rPr lang="cs-CZ" altLang="de-CZ" sz="2540" dirty="0">
                <a:latin typeface="Times New Roman" panose="02020603050405020304" pitchFamily="18" charset="0"/>
              </a:rPr>
              <a:t>: </a:t>
            </a:r>
            <a:r>
              <a:rPr lang="ru-RU" altLang="de-CZ" sz="2540" dirty="0">
                <a:latin typeface="Times New Roman" panose="02020603050405020304" pitchFamily="18" charset="0"/>
              </a:rPr>
              <a:t>бинарные направленные отношения</a:t>
            </a:r>
            <a:endParaRPr lang="cs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61442" name="Bild 3">
            <a:extLst>
              <a:ext uri="{FF2B5EF4-FFF2-40B4-BE49-F238E27FC236}">
                <a16:creationId xmlns:a16="http://schemas.microsoft.com/office/drawing/2014/main" id="{F83856F1-4129-4042-9710-1E9CE6175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282950"/>
            <a:ext cx="8437563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Inhaltsplatzhalter 2">
            <a:extLst>
              <a:ext uri="{FF2B5EF4-FFF2-40B4-BE49-F238E27FC236}">
                <a16:creationId xmlns:a16="http://schemas.microsoft.com/office/drawing/2014/main" id="{9068ED6E-C617-A547-AB76-67BF544AFC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2113" y="293688"/>
            <a:ext cx="8359775" cy="652462"/>
          </a:xfrm>
        </p:spPr>
        <p:txBody>
          <a:bodyPr/>
          <a:lstStyle/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Модель</a:t>
            </a:r>
            <a:r>
              <a:rPr lang="de-DE" altLang="ja-JP" sz="2540" dirty="0">
                <a:latin typeface="Times New Roman" panose="02020603050405020304" pitchFamily="18" charset="0"/>
              </a:rPr>
              <a:t> «</a:t>
            </a:r>
            <a:r>
              <a:rPr lang="ru-RU" altLang="ja-JP" sz="2540" dirty="0">
                <a:latin typeface="Times New Roman" panose="02020603050405020304" pitchFamily="18" charset="0"/>
              </a:rPr>
              <a:t>Смысл</a:t>
            </a:r>
            <a:r>
              <a:rPr lang="de-DE" altLang="ja-JP" sz="2540" dirty="0">
                <a:latin typeface="Times New Roman" panose="02020603050405020304" pitchFamily="18" charset="0"/>
              </a:rPr>
              <a:t> </a:t>
            </a:r>
            <a:r>
              <a:rPr lang="de-DE" altLang="ja-JP" sz="2540" dirty="0">
                <a:latin typeface="Symbol" pitchFamily="2" charset="2"/>
              </a:rPr>
              <a:t>⇔</a:t>
            </a:r>
            <a:r>
              <a:rPr lang="de-DE" altLang="ja-JP" sz="2540" dirty="0">
                <a:latin typeface="Times New Roman" panose="02020603050405020304" pitchFamily="18" charset="0"/>
              </a:rPr>
              <a:t> </a:t>
            </a:r>
            <a:r>
              <a:rPr lang="ru-RU" altLang="ja-JP" sz="2540" dirty="0">
                <a:latin typeface="Times New Roman" panose="02020603050405020304" pitchFamily="18" charset="0"/>
              </a:rPr>
              <a:t>Текст</a:t>
            </a:r>
            <a:r>
              <a:rPr lang="de-DE" altLang="ja-JP" sz="2540" dirty="0">
                <a:latin typeface="Times New Roman" panose="02020603050405020304" pitchFamily="18" charset="0"/>
              </a:rPr>
              <a:t>» </a:t>
            </a:r>
            <a:r>
              <a:rPr lang="de-DE" altLang="ja-JP" sz="2540" i="1" dirty="0">
                <a:latin typeface="Times New Roman" panose="02020603050405020304" pitchFamily="18" charset="0"/>
              </a:rPr>
              <a:t>(</a:t>
            </a:r>
            <a:r>
              <a:rPr lang="ru-RU" altLang="ja-JP" sz="2540" i="1" dirty="0">
                <a:latin typeface="Times New Roman" panose="02020603050405020304" pitchFamily="18" charset="0"/>
              </a:rPr>
              <a:t>И</a:t>
            </a:r>
            <a:r>
              <a:rPr lang="de-DE" altLang="ja-JP" sz="2540" i="1" dirty="0">
                <a:latin typeface="Times New Roman" panose="02020603050405020304" pitchFamily="18" charset="0"/>
              </a:rPr>
              <a:t>.</a:t>
            </a:r>
            <a:r>
              <a:rPr lang="ru-RU" altLang="ja-JP" sz="2540" i="1" dirty="0">
                <a:latin typeface="Times New Roman" panose="02020603050405020304" pitchFamily="18" charset="0"/>
              </a:rPr>
              <a:t>А</a:t>
            </a:r>
            <a:r>
              <a:rPr lang="de-DE" altLang="ja-JP" sz="2540" i="1" dirty="0">
                <a:latin typeface="Times New Roman" panose="02020603050405020304" pitchFamily="18" charset="0"/>
              </a:rPr>
              <a:t>. </a:t>
            </a:r>
            <a:r>
              <a:rPr lang="ru-RU" altLang="ja-JP" sz="2540" i="1" dirty="0">
                <a:latin typeface="Times New Roman" panose="02020603050405020304" pitchFamily="18" charset="0"/>
              </a:rPr>
              <a:t>Мельчук</a:t>
            </a:r>
            <a:r>
              <a:rPr lang="de-DE" altLang="ja-JP" sz="2540" i="1" dirty="0">
                <a:latin typeface="Times New Roman" panose="02020603050405020304" pitchFamily="18" charset="0"/>
              </a:rPr>
              <a:t>)</a:t>
            </a: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endParaRPr lang="de-DE" altLang="de-CZ" sz="2540" dirty="0">
              <a:latin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endParaRPr lang="de-DE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62466" name="Bild 3">
            <a:extLst>
              <a:ext uri="{FF2B5EF4-FFF2-40B4-BE49-F238E27FC236}">
                <a16:creationId xmlns:a16="http://schemas.microsoft.com/office/drawing/2014/main" id="{1A82D64C-7DAA-A240-BFDF-A49C045AF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208088"/>
            <a:ext cx="893762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Bild 3">
            <a:extLst>
              <a:ext uri="{FF2B5EF4-FFF2-40B4-BE49-F238E27FC236}">
                <a16:creationId xmlns:a16="http://schemas.microsoft.com/office/drawing/2014/main" id="{263D637A-13D7-564E-9726-B257EADA0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0"/>
            <a:ext cx="5895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Bild 3">
            <a:extLst>
              <a:ext uri="{FF2B5EF4-FFF2-40B4-BE49-F238E27FC236}">
                <a16:creationId xmlns:a16="http://schemas.microsoft.com/office/drawing/2014/main" id="{E8A4A516-486A-3D48-84DC-3E32AE94A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0"/>
            <a:ext cx="5895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Oval 1">
            <a:extLst>
              <a:ext uri="{FF2B5EF4-FFF2-40B4-BE49-F238E27FC236}">
                <a16:creationId xmlns:a16="http://schemas.microsoft.com/office/drawing/2014/main" id="{FA1CDA51-3ED5-8F40-8424-6A5C26AF3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3" y="1927225"/>
            <a:ext cx="782637" cy="719138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64515" name="Oval 4">
            <a:extLst>
              <a:ext uri="{FF2B5EF4-FFF2-40B4-BE49-F238E27FC236}">
                <a16:creationId xmlns:a16="http://schemas.microsoft.com/office/drawing/2014/main" id="{322FD8B2-CD21-1C4C-9AB5-8E07ADC2F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6138863"/>
            <a:ext cx="782637" cy="719137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Inhaltsplatzhalter 2">
            <a:extLst>
              <a:ext uri="{FF2B5EF4-FFF2-40B4-BE49-F238E27FC236}">
                <a16:creationId xmlns:a16="http://schemas.microsoft.com/office/drawing/2014/main" id="{4770FFC9-BFDB-B74D-B03E-07B4DCD341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2113" y="293688"/>
            <a:ext cx="8359775" cy="652462"/>
          </a:xfrm>
        </p:spPr>
        <p:txBody>
          <a:bodyPr/>
          <a:lstStyle/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Проблема</a:t>
            </a:r>
            <a:r>
              <a:rPr lang="de-DE" altLang="de-CZ" sz="2540" dirty="0">
                <a:latin typeface="Times New Roman" panose="02020603050405020304" pitchFamily="18" charset="0"/>
              </a:rPr>
              <a:t>: </a:t>
            </a:r>
            <a:r>
              <a:rPr lang="ru-RU" altLang="de-CZ" sz="2540" dirty="0">
                <a:latin typeface="Times New Roman" panose="02020603050405020304" pitchFamily="18" charset="0"/>
              </a:rPr>
              <a:t>сочинение («кто хозяин, кто слуга?»)</a:t>
            </a:r>
            <a:endParaRPr lang="de-DE" altLang="de-CZ" sz="2540" i="1" dirty="0">
              <a:latin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endParaRPr lang="de-DE" altLang="de-CZ" sz="2540" dirty="0">
              <a:latin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endParaRPr lang="de-DE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65538" name="Bild 1">
            <a:extLst>
              <a:ext uri="{FF2B5EF4-FFF2-40B4-BE49-F238E27FC236}">
                <a16:creationId xmlns:a16="http://schemas.microsoft.com/office/drawing/2014/main" id="{A9FCCA5C-D633-AA45-9353-8FC4BAB23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012825"/>
            <a:ext cx="8861425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Bild 3">
            <a:extLst>
              <a:ext uri="{FF2B5EF4-FFF2-40B4-BE49-F238E27FC236}">
                <a16:creationId xmlns:a16="http://schemas.microsoft.com/office/drawing/2014/main" id="{860C67D1-E12C-F84F-861E-50CFD3429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0"/>
            <a:ext cx="5148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E4E86ED3-DBB2-3E40-AE96-687B4BA1DC2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71463" y="196850"/>
            <a:ext cx="8218487" cy="6367463"/>
          </a:xfrm>
        </p:spPr>
        <p:txBody>
          <a:bodyPr tIns="25471" anchor="t"/>
          <a:lstStyle/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англоязычной лингвистике структура предложений обычно представляется в рамках так называемой грамматики составляющих, восходящей к Л. </a:t>
            </a:r>
            <a:r>
              <a:rPr lang="ru-RU" sz="25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Блумфилду</a:t>
            </a: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5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Блумфилд</a:t>
            </a: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1968 [1933]: 169]. Предложение при таком подходе делится на части, у большинства лингвистов деление на каждом шагу бывает бинарным. В наиболее частом случае двусоставного предложения оно делится на составляющие: обычно это 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nominal </a:t>
            </a:r>
            <a:r>
              <a:rPr lang="de-DE" sz="25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verbal </a:t>
            </a:r>
            <a:r>
              <a:rPr lang="de-DE" sz="25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эти составляющие состоят из нескольких слов, они, в свою очередь, делятся на две части, и т.д.; в результате получаются составляющие разных рангов. </a:t>
            </a:r>
            <a:r>
              <a:rPr lang="de-CH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[…]</a:t>
            </a:r>
            <a:endParaRPr lang="ru-RU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разные национальные варианты используют разные способы представления синтаксической структуры? Представляется, что важные идеи на этот счет еще более полувека назад высказали А.А. Зализняк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Inhaltsplatzhalter 2">
            <a:extLst>
              <a:ext uri="{FF2B5EF4-FFF2-40B4-BE49-F238E27FC236}">
                <a16:creationId xmlns:a16="http://schemas.microsoft.com/office/drawing/2014/main" id="{14A8F2FE-1CDD-EB4E-A33C-08D25CFC49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549275"/>
            <a:ext cx="8216900" cy="59753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Предложения могут иметь относительно сложную структуру: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«</a:t>
            </a:r>
            <a:r>
              <a:rPr lang="ru-RU" altLang="de-CZ" sz="2800" u="sng" dirty="0">
                <a:latin typeface="Times New Roman" panose="02020603050405020304" pitchFamily="18" charset="0"/>
              </a:rPr>
              <a:t>Во-первых</a:t>
            </a:r>
            <a:r>
              <a:rPr lang="ru-RU" altLang="de-CZ" sz="2800" dirty="0">
                <a:latin typeface="Times New Roman" panose="02020603050405020304" pitchFamily="18" charset="0"/>
              </a:rPr>
              <a:t>, предложение имеет </a:t>
            </a:r>
            <a:r>
              <a:rPr lang="ru-RU" altLang="de-CZ" sz="2800" spc="100" dirty="0">
                <a:latin typeface="Times New Roman" panose="02020603050405020304" pitchFamily="18" charset="0"/>
              </a:rPr>
              <a:t>более сложную иерархическую структуру</a:t>
            </a:r>
            <a:r>
              <a:rPr lang="ru-RU" altLang="de-CZ" sz="2800" dirty="0">
                <a:latin typeface="Times New Roman" panose="02020603050405020304" pitchFamily="18" charset="0"/>
              </a:rPr>
              <a:t>, чем слово. Иерархическая структура морфологического слова (</a:t>
            </a:r>
            <a:r>
              <a:rPr lang="cs-CZ" altLang="de-CZ" sz="2800" dirty="0">
                <a:latin typeface="Times New Roman" panose="02020603050405020304" pitchFamily="18" charset="0"/>
              </a:rPr>
              <a:t>=</a:t>
            </a:r>
            <a:r>
              <a:rPr lang="ru-RU" altLang="de-CZ" sz="2800" dirty="0">
                <a:latin typeface="Times New Roman" panose="02020603050405020304" pitchFamily="18" charset="0"/>
              </a:rPr>
              <a:t>словоформы) в большинстве языков проста.»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Основа</a:t>
            </a:r>
            <a:r>
              <a:rPr lang="cs-CZ" altLang="de-CZ" sz="2800" dirty="0">
                <a:latin typeface="Times New Roman" panose="02020603050405020304" pitchFamily="18" charset="0"/>
              </a:rPr>
              <a:t>+</a:t>
            </a:r>
            <a:r>
              <a:rPr lang="ru-RU" altLang="de-CZ" sz="2800" dirty="0">
                <a:latin typeface="Times New Roman" panose="02020603050405020304" pitchFamily="18" charset="0"/>
              </a:rPr>
              <a:t>окончание, </a:t>
            </a:r>
            <a:r>
              <a:rPr lang="ru-RU" altLang="de-CZ" sz="2800" i="1" dirty="0">
                <a:latin typeface="Times New Roman" panose="02020603050405020304" pitchFamily="18" charset="0"/>
              </a:rPr>
              <a:t>рек-ой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 «Однако, в предложении и в словосочетании иерархия играет важную роль: словосочетания </a:t>
            </a:r>
            <a:r>
              <a:rPr lang="ru-RU" altLang="de-CZ" sz="2800" i="1" dirty="0">
                <a:latin typeface="Times New Roman" panose="02020603050405020304" pitchFamily="18" charset="0"/>
              </a:rPr>
              <a:t>врача вашего сына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сына вашего врача</a:t>
            </a:r>
            <a:r>
              <a:rPr lang="ru-RU" altLang="de-CZ" sz="2800" dirty="0">
                <a:latin typeface="Times New Roman" panose="02020603050405020304" pitchFamily="18" charset="0"/>
              </a:rPr>
              <a:t> и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altLang="de-CZ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49B307A5-FD18-2449-A0BC-3418EC7A5FC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71463" y="196850"/>
            <a:ext cx="8218487" cy="6367463"/>
          </a:xfrm>
        </p:spPr>
        <p:txBody>
          <a:bodyPr tIns="25471" anchor="t"/>
          <a:lstStyle/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Е.В. Падучева [Зализняк, Падучева 1964]; к сожалению, они были опубликованы лишь в виде тезисов в малодоступном издании (…). А.А. Зализняк и Е.В. Падучева писали: «Ясно, что русский язык, с относительно свободным расположением слов, менее удобно анализировать по непосредственным составляющим, чем английский; аналогично, для английского языка понятие дерева зависимостей является менее естественным, чем для русского» [Зализняк, Падучева 1964: 7].» (В.П. Алпатов)</a:t>
            </a: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Ср. грамматику зависимостей в Праге, т. е. определенную первоначально для чешского языка: </a:t>
            </a:r>
            <a:r>
              <a:rPr lang="cs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Funkčně-generativní popis (ÚFAL MFF UK)</a:t>
            </a:r>
            <a:endParaRPr lang="ru-RU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>
            <a:extLst>
              <a:ext uri="{FF2B5EF4-FFF2-40B4-BE49-F238E27FC236}">
                <a16:creationId xmlns:a16="http://schemas.microsoft.com/office/drawing/2014/main" id="{AF8F9F5C-45CC-2940-9204-6BED4D0F2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3250" cy="1435100"/>
          </a:xfrm>
        </p:spPr>
        <p:txBody>
          <a:bodyPr/>
          <a:lstStyle/>
          <a:p>
            <a:pPr eaLnBrk="1" hangingPunct="1"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sz="3200">
                <a:latin typeface="Times New Roman" panose="02020603050405020304" pitchFamily="18" charset="0"/>
              </a:rPr>
              <a:t>Синтаксические нули в литературном и разговорном русском языке</a:t>
            </a:r>
            <a:endParaRPr lang="de-CH" altLang="de-CZ" sz="3200">
              <a:latin typeface="Times New Roman" panose="02020603050405020304" pitchFamily="18" charset="0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F870961F-E244-6C42-9FBA-EF2AD5C59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488" y="1600200"/>
            <a:ext cx="8223250" cy="5091113"/>
          </a:xfrm>
        </p:spPr>
        <p:txBody>
          <a:bodyPr/>
          <a:lstStyle/>
          <a:p>
            <a:pPr marL="339725" indent="-339725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Нулевые знаки в системе:</a:t>
            </a:r>
          </a:p>
          <a:p>
            <a:pPr marL="339725" indent="-339725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Окончания: Им. п. ед. ч. м. </a:t>
            </a:r>
            <a:r>
              <a:rPr lang="ru-RU" altLang="de-CZ" sz="2800" i="1">
                <a:latin typeface="Times New Roman" panose="02020603050405020304" pitchFamily="18" charset="0"/>
              </a:rPr>
              <a:t>город+Ø</a:t>
            </a:r>
            <a:r>
              <a:rPr lang="ru-RU" altLang="de-CZ" sz="2800">
                <a:latin typeface="Times New Roman" panose="02020603050405020304" pitchFamily="18" charset="0"/>
              </a:rPr>
              <a:t>, Род. п. мн. ч. ж. и ср. </a:t>
            </a:r>
            <a:r>
              <a:rPr lang="ru-RU" altLang="de-CZ" sz="2800" i="1">
                <a:latin typeface="Times New Roman" panose="02020603050405020304" pitchFamily="18" charset="0"/>
              </a:rPr>
              <a:t>туч+Ø, ок#о#н+Ø</a:t>
            </a:r>
            <a:r>
              <a:rPr lang="ru-RU" altLang="de-CZ" sz="2800">
                <a:latin typeface="Times New Roman" panose="02020603050405020304" pitchFamily="18" charset="0"/>
              </a:rPr>
              <a:t>, краткая форма прилагательных м. р. </a:t>
            </a:r>
            <a:r>
              <a:rPr lang="ru-RU" altLang="de-CZ" sz="2800" i="1">
                <a:latin typeface="Times New Roman" panose="02020603050405020304" pitchFamily="18" charset="0"/>
              </a:rPr>
              <a:t>вол#е#н+Ø</a:t>
            </a:r>
            <a:r>
              <a:rPr lang="ru-RU" altLang="de-CZ" sz="2800">
                <a:latin typeface="Times New Roman" panose="02020603050405020304" pitchFamily="18" charset="0"/>
              </a:rPr>
              <a:t>, императив </a:t>
            </a:r>
            <a:r>
              <a:rPr lang="ru-RU" altLang="de-CZ" sz="2800" i="1">
                <a:latin typeface="Times New Roman" panose="02020603050405020304" pitchFamily="18" charset="0"/>
              </a:rPr>
              <a:t>делай+Ø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верь+Ø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</a:t>
            </a:r>
            <a:r>
              <a:rPr lang="ru-RU" altLang="de-CZ" sz="2800">
                <a:latin typeface="Times New Roman" panose="02020603050405020304" pitchFamily="18" charset="0"/>
              </a:rPr>
              <a:t>-овая форма м. р. </a:t>
            </a:r>
            <a:r>
              <a:rPr lang="ru-RU" altLang="de-CZ" sz="2800" i="1">
                <a:latin typeface="Times New Roman" panose="02020603050405020304" pitchFamily="18" charset="0"/>
              </a:rPr>
              <a:t>помог+Ø+Ø</a:t>
            </a:r>
            <a:r>
              <a:rPr lang="ru-RU" altLang="de-CZ" sz="2800">
                <a:latin typeface="Times New Roman" panose="02020603050405020304" pitchFamily="18" charset="0"/>
              </a:rPr>
              <a:t> (ср. </a:t>
            </a:r>
            <a:r>
              <a:rPr lang="ru-RU" altLang="de-CZ" sz="2800" i="1">
                <a:latin typeface="Times New Roman" panose="02020603050405020304" pitchFamily="18" charset="0"/>
              </a:rPr>
              <a:t>помогла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</a:p>
          <a:p>
            <a:pPr marL="339725" indent="-339725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Наст. вр. связочного глагола: </a:t>
            </a:r>
            <a:r>
              <a:rPr lang="ru-RU" altLang="de-CZ" sz="2800" i="1">
                <a:latin typeface="Times New Roman" panose="02020603050405020304" pitchFamily="18" charset="0"/>
              </a:rPr>
              <a:t>Петр был инженером, Петр – Ø</a:t>
            </a:r>
            <a:r>
              <a:rPr lang="ru-RU" altLang="de-CZ" sz="2800" i="1" baseline="-25000">
                <a:latin typeface="Times New Roman" panose="02020603050405020304" pitchFamily="18" charset="0"/>
              </a:rPr>
              <a:t>быть</a:t>
            </a:r>
            <a:r>
              <a:rPr lang="ru-RU" altLang="de-CZ" sz="2800" i="1">
                <a:latin typeface="Times New Roman" panose="02020603050405020304" pitchFamily="18" charset="0"/>
              </a:rPr>
              <a:t> инженер, Петр будет инженером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78EAC7AB-3F37-CD40-AE0A-E5C5250045F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1438" y="79375"/>
            <a:ext cx="8928100" cy="6543675"/>
          </a:xfrm>
        </p:spPr>
        <p:txBody>
          <a:bodyPr anchor="t"/>
          <a:lstStyle/>
          <a:p>
            <a:pPr marL="339725" indent="-339725" algn="l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Залоговые конструкции:</a:t>
            </a:r>
          </a:p>
          <a:p>
            <a:pPr marL="339725" indent="-339725" algn="l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неопределенно-личная форма (3 л. мн. ч.):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люди</a:t>
            </a:r>
            <a:r>
              <a:rPr lang="ru-RU" altLang="de-CZ" sz="2800" i="1" dirty="0">
                <a:latin typeface="Times New Roman" panose="02020603050405020304" pitchFamily="18" charset="0"/>
              </a:rPr>
              <a:t> говорят, что</a:t>
            </a:r>
            <a:r>
              <a:rPr lang="ru-RU" altLang="de-CZ" sz="2800" dirty="0">
                <a:latin typeface="Times New Roman" panose="02020603050405020304" pitchFamily="18" charset="0"/>
              </a:rPr>
              <a:t>; </a:t>
            </a:r>
            <a:r>
              <a:rPr lang="ru-RU" altLang="de-CZ" sz="2800" i="1" dirty="0">
                <a:latin typeface="Times New Roman" panose="02020603050405020304" pitchFamily="18" charset="0"/>
              </a:rPr>
              <a:t>По улицам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люди</a:t>
            </a:r>
            <a:r>
              <a:rPr lang="ru-RU" altLang="de-CZ" sz="2800" i="1" dirty="0">
                <a:latin typeface="Times New Roman" panose="02020603050405020304" pitchFamily="18" charset="0"/>
              </a:rPr>
              <a:t> слона водили</a:t>
            </a:r>
            <a:r>
              <a:rPr lang="ru-RU" altLang="de-CZ" sz="2800" dirty="0">
                <a:latin typeface="Times New Roman" panose="02020603050405020304" pitchFamily="18" charset="0"/>
              </a:rPr>
              <a:t>; </a:t>
            </a:r>
            <a:r>
              <a:rPr lang="ru-RU" altLang="de-CZ" sz="2800" i="1" dirty="0">
                <a:latin typeface="Times New Roman" panose="02020603050405020304" pitchFamily="18" charset="0"/>
              </a:rPr>
              <a:t>Меня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люди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ждут</a:t>
            </a:r>
            <a:r>
              <a:rPr lang="ru-RU" altLang="de-CZ" sz="2800" dirty="0">
                <a:latin typeface="Times New Roman" panose="02020603050405020304" pitchFamily="18" charset="0"/>
              </a:rPr>
              <a:t> (группа лиц или только одно лицо);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Советский политический анекдот из половины 80-х годов</a:t>
            </a:r>
            <a:r>
              <a:rPr lang="de-CH" altLang="de-CZ" sz="2800" dirty="0">
                <a:latin typeface="Times New Roman" panose="02020603050405020304" pitchFamily="18" charset="0"/>
              </a:rPr>
              <a:t>: </a:t>
            </a:r>
            <a:r>
              <a:rPr lang="ru-RU" altLang="de-CZ" sz="2800" i="1" dirty="0">
                <a:latin typeface="Times New Roman" panose="02020603050405020304" pitchFamily="18" charset="0"/>
              </a:rPr>
              <a:t>После похорон Черненко в Кремле раздался звонок: «Алло, это Кремль? Вам генсеки не нужны?» «Вы что – дурак или больной?» «Да», радостно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ответили</a:t>
            </a:r>
            <a:r>
              <a:rPr lang="ru-RU" altLang="de-CZ" sz="2800" i="1" dirty="0">
                <a:latin typeface="Times New Roman" panose="02020603050405020304" pitchFamily="18" charset="0"/>
              </a:rPr>
              <a:t> в трубке, «и дурак, и старый, и больной!</a:t>
            </a:r>
            <a:r>
              <a:rPr lang="cs-CZ" altLang="de-CZ" sz="2800" i="1" dirty="0">
                <a:latin typeface="Times New Roman" panose="02020603050405020304" pitchFamily="18" charset="0"/>
              </a:rPr>
              <a:t>»</a:t>
            </a:r>
            <a:r>
              <a:rPr lang="cs-CZ" altLang="de-CZ" sz="2800" dirty="0">
                <a:latin typeface="Times New Roman" panose="02020603050405020304" pitchFamily="18" charset="0"/>
              </a:rPr>
              <a:t> (</a:t>
            </a:r>
            <a:r>
              <a:rPr lang="ru-RU" altLang="de-CZ" sz="2800" dirty="0">
                <a:latin typeface="Times New Roman" panose="02020603050405020304" pitchFamily="18" charset="0"/>
              </a:rPr>
              <a:t>говорит один человек</a:t>
            </a:r>
            <a:r>
              <a:rPr lang="cs-CZ" altLang="de-CZ" sz="2800" dirty="0">
                <a:latin typeface="Times New Roman" panose="02020603050405020304" pitchFamily="18" charset="0"/>
              </a:rPr>
              <a:t>)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de-CZ" sz="2800" i="1" dirty="0" err="1">
                <a:latin typeface="Times New Roman" panose="02020603050405020304" pitchFamily="18" charset="0"/>
              </a:rPr>
              <a:t>В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нашей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столовой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cs-CZ" altLang="de-CZ" sz="1800" i="1" dirty="0" err="1">
                <a:latin typeface="Times New Roman" panose="02020603050405020304" pitchFamily="18" charset="0"/>
              </a:rPr>
              <a:t>люди</a:t>
            </a:r>
            <a:r>
              <a:rPr lang="cs-CZ" altLang="de-CZ" sz="1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хорошо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кормят</a:t>
            </a:r>
            <a:r>
              <a:rPr lang="cs-CZ" altLang="de-CZ" sz="2800" i="1" dirty="0">
                <a:latin typeface="Times New Roman" panose="02020603050405020304" pitchFamily="18" charset="0"/>
              </a:rPr>
              <a:t>,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Где-то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далеко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cs-CZ" altLang="de-CZ" sz="1800" i="1" dirty="0" err="1">
                <a:latin typeface="Times New Roman" panose="02020603050405020304" pitchFamily="18" charset="0"/>
              </a:rPr>
              <a:t>люди</a:t>
            </a:r>
            <a:r>
              <a:rPr lang="cs-CZ" altLang="de-CZ" sz="1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кричат</a:t>
            </a:r>
            <a:r>
              <a:rPr lang="cs-CZ" altLang="de-CZ" sz="2800" i="1" dirty="0">
                <a:latin typeface="Times New Roman" panose="02020603050405020304" pitchFamily="18" charset="0"/>
              </a:rPr>
              <a:t>;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Здесь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cs-CZ" altLang="de-CZ" sz="1800" i="1" dirty="0" err="1">
                <a:latin typeface="Times New Roman" panose="02020603050405020304" pitchFamily="18" charset="0"/>
              </a:rPr>
              <a:t>люди</a:t>
            </a:r>
            <a:r>
              <a:rPr lang="cs-CZ" altLang="de-CZ" sz="1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не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курят</a:t>
            </a:r>
            <a:r>
              <a:rPr lang="cs-CZ" altLang="de-CZ" sz="2800" dirty="0">
                <a:latin typeface="Times New Roman" panose="02020603050405020304" pitchFamily="18" charset="0"/>
              </a:rPr>
              <a:t>;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вам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говорят</a:t>
            </a:r>
            <a:r>
              <a:rPr lang="cs-CZ" altLang="de-CZ" sz="2800" dirty="0">
                <a:latin typeface="Times New Roman" panose="02020603050405020304" pitchFamily="18" charset="0"/>
              </a:rPr>
              <a:t> (</a:t>
            </a:r>
            <a:r>
              <a:rPr lang="ru-RU" altLang="de-CZ" sz="2800" dirty="0">
                <a:latin typeface="Times New Roman" panose="02020603050405020304" pitchFamily="18" charset="0"/>
              </a:rPr>
              <a:t>включая говорящего</a:t>
            </a:r>
            <a:r>
              <a:rPr lang="cs-CZ" altLang="de-CZ" sz="2800" dirty="0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06671DF4-9D1F-8247-AC5A-09E9F3AD514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7950" y="157163"/>
            <a:ext cx="8928100" cy="6543675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обобщенно-личная форма </a:t>
            </a:r>
            <a:r>
              <a:rPr lang="de-CH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 err="1">
                <a:latin typeface="Times New Roman" panose="02020603050405020304" pitchFamily="18" charset="0"/>
              </a:rPr>
              <a:t>генерический</a:t>
            </a:r>
            <a:r>
              <a:rPr lang="ru-RU" altLang="de-CZ" sz="2800" dirty="0">
                <a:latin typeface="Times New Roman" panose="02020603050405020304" pitchFamily="18" charset="0"/>
              </a:rPr>
              <a:t> или родовой деятель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2800" i="1" baseline="-25000" dirty="0" err="1">
                <a:latin typeface="Times New Roman" panose="02020603050405020304" pitchFamily="18" charset="0"/>
              </a:rPr>
              <a:t>ты</a:t>
            </a:r>
            <a:r>
              <a:rPr lang="de-CH" altLang="de-CZ" sz="2800" i="1" baseline="-25000" dirty="0">
                <a:latin typeface="Times New Roman" panose="02020603050405020304" pitchFamily="18" charset="0"/>
              </a:rPr>
              <a:t>2</a:t>
            </a:r>
            <a:r>
              <a:rPr lang="ru-RU" altLang="de-CZ" sz="2800" dirty="0">
                <a:latin typeface="Times New Roman" panose="02020603050405020304" pitchFamily="18" charset="0"/>
              </a:rPr>
              <a:t>, т. е. 2 л. ед. ч.</a:t>
            </a:r>
            <a:r>
              <a:rPr lang="de-CH" altLang="de-CZ" sz="2800" dirty="0">
                <a:latin typeface="Times New Roman" panose="02020603050405020304" pitchFamily="18" charset="0"/>
              </a:rPr>
              <a:t>):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i="1" dirty="0">
                <a:latin typeface="Times New Roman" panose="02020603050405020304" pitchFamily="18" charset="0"/>
              </a:rPr>
              <a:t>Вот наш магазин. Здесь самообслуживание, сам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берешь</a:t>
            </a:r>
            <a:r>
              <a:rPr lang="ru-RU" altLang="de-CZ" sz="2800" i="1" dirty="0">
                <a:latin typeface="Times New Roman" panose="02020603050405020304" pitchFamily="18" charset="0"/>
              </a:rPr>
              <a:t> все, что тебе надо</a:t>
            </a:r>
            <a:r>
              <a:rPr lang="ru-RU" altLang="de-CZ" sz="2800" dirty="0">
                <a:latin typeface="Times New Roman" panose="02020603050405020304" pitchFamily="18" charset="0"/>
              </a:rPr>
              <a:t>. </a:t>
            </a:r>
            <a:r>
              <a:rPr lang="ru-RU" altLang="de-CZ" sz="2800" i="1" dirty="0">
                <a:latin typeface="Times New Roman" panose="02020603050405020304" pitchFamily="18" charset="0"/>
              </a:rPr>
              <a:t>Его не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застанешь</a:t>
            </a:r>
            <a:r>
              <a:rPr lang="ru-RU" altLang="de-CZ" sz="2800" i="1" dirty="0">
                <a:latin typeface="Times New Roman" panose="02020603050405020304" pitchFamily="18" charset="0"/>
              </a:rPr>
              <a:t>; </a:t>
            </a:r>
            <a:r>
              <a:rPr lang="ru-RU" altLang="de-CZ" sz="2800" dirty="0">
                <a:latin typeface="Times New Roman" panose="02020603050405020304" pitchFamily="18" charset="0"/>
              </a:rPr>
              <a:t>конкретный адресат может быть исключен: </a:t>
            </a:r>
            <a:r>
              <a:rPr lang="ru-RU" altLang="de-CZ" sz="2800" i="1" dirty="0">
                <a:latin typeface="Times New Roman" panose="02020603050405020304" pitchFamily="18" charset="0"/>
              </a:rPr>
              <a:t>С тобой не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договоришься</a:t>
            </a:r>
            <a:r>
              <a:rPr lang="ru-RU" altLang="de-CZ" sz="2800" i="1" dirty="0">
                <a:latin typeface="Times New Roman" panose="02020603050405020304" pitchFamily="18" charset="0"/>
              </a:rPr>
              <a:t>, Тебя не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поймешь</a:t>
            </a:r>
            <a:r>
              <a:rPr lang="ru-RU" altLang="de-CZ" sz="2800" i="1" dirty="0">
                <a:latin typeface="Times New Roman" panose="02020603050405020304" pitchFamily="18" charset="0"/>
              </a:rPr>
              <a:t> 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безличная форма (3 л. ед. ч. ср. р.): </a:t>
            </a:r>
            <a:r>
              <a:rPr lang="ru-RU" altLang="de-CZ" sz="2800" i="1" dirty="0">
                <a:latin typeface="Times New Roman" panose="02020603050405020304" pitchFamily="18" charset="0"/>
              </a:rPr>
              <a:t>В ухе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стихия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звенит</a:t>
            </a:r>
            <a:r>
              <a:rPr lang="ru-RU" altLang="de-CZ" sz="2800" i="1" dirty="0">
                <a:latin typeface="Times New Roman" panose="02020603050405020304" pitchFamily="18" charset="0"/>
              </a:rPr>
              <a:t>, Откуда-то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стихия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дует</a:t>
            </a:r>
            <a:r>
              <a:rPr lang="ru-RU" altLang="de-CZ" sz="2800" i="1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Пахло</a:t>
            </a:r>
            <a:r>
              <a:rPr lang="ru-RU" altLang="de-CZ" sz="2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стихия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сеном</a:t>
            </a:r>
            <a:r>
              <a:rPr lang="ru-RU" altLang="de-CZ" sz="2800" dirty="0">
                <a:latin typeface="Times New Roman" panose="02020603050405020304" pitchFamily="18" charset="0"/>
              </a:rPr>
              <a:t>. NB: </a:t>
            </a:r>
            <a:r>
              <a:rPr lang="ru-RU" altLang="de-CZ" sz="2800" i="1" dirty="0">
                <a:latin typeface="Times New Roman" panose="02020603050405020304" pitchFamily="18" charset="0"/>
              </a:rPr>
              <a:t>Солдата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люди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сбили</a:t>
            </a:r>
            <a:r>
              <a:rPr lang="ru-RU" altLang="de-CZ" sz="2800" i="1" dirty="0">
                <a:latin typeface="Times New Roman" panose="02020603050405020304" pitchFamily="18" charset="0"/>
              </a:rPr>
              <a:t> с ног </a:t>
            </a:r>
            <a:r>
              <a:rPr lang="ru-RU" altLang="de-CZ" sz="2800" dirty="0" err="1">
                <a:latin typeface="Times New Roman" panose="02020603050405020304" pitchFamily="18" charset="0"/>
              </a:rPr>
              <a:t>vs</a:t>
            </a:r>
            <a:r>
              <a:rPr lang="ru-RU" altLang="de-CZ" sz="2800" dirty="0">
                <a:latin typeface="Times New Roman" panose="02020603050405020304" pitchFamily="18" charset="0"/>
              </a:rPr>
              <a:t>. </a:t>
            </a:r>
            <a:r>
              <a:rPr lang="ru-RU" altLang="de-CZ" sz="2800" i="1" dirty="0">
                <a:latin typeface="Times New Roman" panose="02020603050405020304" pitchFamily="18" charset="0"/>
              </a:rPr>
              <a:t>Солдата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стихия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сбило</a:t>
            </a:r>
            <a:r>
              <a:rPr lang="ru-RU" altLang="de-CZ" sz="2800" i="1" dirty="0">
                <a:latin typeface="Times New Roman" panose="02020603050405020304" pitchFamily="18" charset="0"/>
              </a:rPr>
              <a:t> с ног</a:t>
            </a:r>
            <a:r>
              <a:rPr lang="ru-RU" altLang="de-CZ" sz="2800" dirty="0">
                <a:latin typeface="Times New Roman" panose="02020603050405020304" pitchFamily="18" charset="0"/>
              </a:rPr>
              <a:t>. Но также с </a:t>
            </a:r>
            <a:r>
              <a:rPr lang="ru-RU" altLang="de-CZ" sz="2800" dirty="0" err="1">
                <a:latin typeface="Times New Roman" panose="02020603050405020304" pitchFamily="18" charset="0"/>
              </a:rPr>
              <a:t>Тв</a:t>
            </a:r>
            <a:r>
              <a:rPr lang="ru-RU" altLang="de-CZ" sz="2800" dirty="0">
                <a:latin typeface="Times New Roman" panose="02020603050405020304" pitchFamily="18" charset="0"/>
              </a:rPr>
              <a:t>. п. инструмента</a:t>
            </a:r>
            <a:r>
              <a:rPr lang="cs-CZ" altLang="de-CZ" sz="2800" dirty="0">
                <a:latin typeface="Times New Roman" panose="02020603050405020304" pitchFamily="18" charset="0"/>
              </a:rPr>
              <a:t>: </a:t>
            </a:r>
            <a:r>
              <a:rPr lang="ru-RU" altLang="de-CZ" sz="2800" i="1" dirty="0">
                <a:latin typeface="Times New Roman" panose="02020603050405020304" pitchFamily="18" charset="0"/>
              </a:rPr>
              <a:t>Лодку унесло ветром</a:t>
            </a:r>
            <a:r>
              <a:rPr lang="ru-RU" altLang="de-CZ" sz="2800" dirty="0">
                <a:latin typeface="Times New Roman" panose="02020603050405020304" pitchFamily="18" charset="0"/>
              </a:rPr>
              <a:t>, или даже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агенса</a:t>
            </a:r>
            <a:r>
              <a:rPr lang="ru-RU" altLang="de-CZ" sz="2800" dirty="0">
                <a:latin typeface="Times New Roman" panose="02020603050405020304" pitchFamily="18" charset="0"/>
              </a:rPr>
              <a:t>:</a:t>
            </a:r>
            <a:r>
              <a:rPr lang="cs-CZ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Его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переехало</a:t>
            </a:r>
            <a:r>
              <a:rPr lang="ru-RU" altLang="de-CZ" sz="2800" i="1" dirty="0">
                <a:latin typeface="Times New Roman" panose="02020603050405020304" pitchFamily="18" charset="0"/>
              </a:rPr>
              <a:t> трамваем</a:t>
            </a:r>
            <a:r>
              <a:rPr lang="ru-RU" altLang="de-CZ" sz="2800" dirty="0">
                <a:latin typeface="Times New Roman" panose="02020603050405020304" pitchFamily="18" charset="0"/>
              </a:rPr>
              <a:t>.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В других слав. языках эти конструкции (если они существуют) более ограничены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2E47F9A4-D1FD-AE4C-8438-1B13E348EA4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47663" y="234950"/>
            <a:ext cx="8509000" cy="6389688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иметь в виду, что это не эллипсы, потому что эллипсы – контекстно связанные случаи элемента названного на поверхности, но явно известного из контекста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тебя зовут? Петр</a:t>
            </a:r>
            <a:r>
              <a:rPr lang="ru-RU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(≈ Меня зовут Петр), </a:t>
            </a:r>
            <a:r>
              <a:rPr lang="ru-RU" altLang="de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приехало гостей? Максимум 5000. чел</a:t>
            </a:r>
            <a:r>
              <a:rPr lang="ru-RU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altLang="de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упаковать?</a:t>
            </a:r>
            <a:r>
              <a:rPr lang="ru-RU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Нулевая предикация: </a:t>
            </a:r>
            <a:r>
              <a:rPr lang="ru-RU" altLang="de-CZ" sz="2800" i="1" dirty="0">
                <a:latin typeface="Times New Roman" panose="02020603050405020304" pitchFamily="18" charset="0"/>
              </a:rPr>
              <a:t>Ты кому?</a:t>
            </a:r>
            <a:r>
              <a:rPr lang="ru-RU" altLang="de-CZ" sz="2800" dirty="0">
                <a:latin typeface="Times New Roman" panose="02020603050405020304" pitchFamily="18" charset="0"/>
              </a:rPr>
              <a:t> (пишешь), </a:t>
            </a:r>
            <a:r>
              <a:rPr lang="ru-RU" altLang="de-CZ" sz="2800" i="1" dirty="0">
                <a:latin typeface="Times New Roman" panose="02020603050405020304" pitchFamily="18" charset="0"/>
              </a:rPr>
              <a:t>Он домой</a:t>
            </a:r>
            <a:r>
              <a:rPr lang="ru-RU" altLang="de-CZ" sz="2800" dirty="0">
                <a:latin typeface="Times New Roman" panose="02020603050405020304" pitchFamily="18" charset="0"/>
              </a:rPr>
              <a:t> (глагол движения</a:t>
            </a:r>
            <a:r>
              <a:rPr lang="cs-CZ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идет, шел, побежал, бросился</a:t>
            </a:r>
            <a:r>
              <a:rPr lang="ru-RU" altLang="de-CZ" sz="2800" dirty="0">
                <a:latin typeface="Times New Roman" panose="02020603050405020304" pitchFamily="18" charset="0"/>
              </a:rPr>
              <a:t> и т.д.), </a:t>
            </a:r>
            <a:r>
              <a:rPr lang="ru-RU" altLang="de-CZ" sz="2800" i="1" dirty="0">
                <a:latin typeface="Times New Roman" panose="02020603050405020304" pitchFamily="18" charset="0"/>
              </a:rPr>
              <a:t>Я ему рубль</a:t>
            </a:r>
            <a:r>
              <a:rPr lang="ru-RU" altLang="de-CZ" sz="2800" dirty="0">
                <a:latin typeface="Times New Roman" panose="02020603050405020304" pitchFamily="18" charset="0"/>
              </a:rPr>
              <a:t> (дал, одолжил, заплатил), </a:t>
            </a:r>
            <a:r>
              <a:rPr lang="ru-RU" altLang="de-CZ" sz="2800" i="1" dirty="0">
                <a:latin typeface="Times New Roman" panose="02020603050405020304" pitchFamily="18" charset="0"/>
              </a:rPr>
              <a:t>Это вы фарш?</a:t>
            </a:r>
            <a:r>
              <a:rPr lang="ru-RU" altLang="de-CZ" sz="2800" dirty="0">
                <a:latin typeface="Times New Roman" panose="02020603050405020304" pitchFamily="18" charset="0"/>
              </a:rPr>
              <a:t> (покупаете, приготовляете), </a:t>
            </a:r>
            <a:r>
              <a:rPr lang="ru-RU" altLang="de-CZ" sz="2800" i="1" dirty="0">
                <a:latin typeface="Times New Roman" panose="02020603050405020304" pitchFamily="18" charset="0"/>
              </a:rPr>
              <a:t>Мы в институт</a:t>
            </a:r>
            <a:r>
              <a:rPr lang="ru-RU" altLang="de-CZ" sz="2800" dirty="0">
                <a:latin typeface="Times New Roman" panose="02020603050405020304" pitchFamily="18" charset="0"/>
              </a:rPr>
              <a:t> (идем, звоним, пишем), </a:t>
            </a:r>
            <a:r>
              <a:rPr lang="ru-RU" altLang="de-CZ" sz="2800" i="1" dirty="0">
                <a:latin typeface="Times New Roman" panose="02020603050405020304" pitchFamily="18" charset="0"/>
              </a:rPr>
              <a:t>Обещаю вам, я буду внимательнее</a:t>
            </a:r>
            <a:r>
              <a:rPr lang="cs-CZ" altLang="de-CZ" sz="2800" i="1" dirty="0">
                <a:latin typeface="Times New Roman" panose="02020603050405020304" pitchFamily="18" charset="0"/>
              </a:rPr>
              <a:t>! </a:t>
            </a:r>
            <a:r>
              <a:rPr lang="cs-CZ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>
                <a:latin typeface="Times New Roman" panose="02020603050405020304" pitchFamily="18" charset="0"/>
              </a:rPr>
              <a:t>о вождении автомобиля</a:t>
            </a:r>
            <a:r>
              <a:rPr lang="cs-CZ" altLang="de-CZ" sz="2800" dirty="0">
                <a:latin typeface="Times New Roman" panose="02020603050405020304" pitchFamily="18" charset="0"/>
              </a:rPr>
              <a:t>)</a:t>
            </a:r>
            <a:r>
              <a:rPr lang="cs-CZ" altLang="de-CZ" sz="2800" i="1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Но я не умышленно!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BC7476D8-2E86-AB4E-9277-EC91DCD0665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19100" y="144463"/>
            <a:ext cx="8580438" cy="6551612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Глагол нельзя всегда однозначно восстановить, иногда может быть даже конкретного подходящего глагола в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лексикальной</a:t>
            </a:r>
            <a:r>
              <a:rPr lang="ru-RU" altLang="de-CZ" sz="2800" dirty="0">
                <a:latin typeface="Times New Roman" panose="02020603050405020304" pitchFamily="18" charset="0"/>
              </a:rPr>
              <a:t> системе нет: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«Наконец, крайнюю степень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диффузности</a:t>
            </a:r>
            <a:r>
              <a:rPr lang="ru-RU" altLang="de-CZ" sz="2800" dirty="0">
                <a:latin typeface="Times New Roman" panose="02020603050405020304" pitchFamily="18" charset="0"/>
              </a:rPr>
              <a:t> интерпретации показывают примеры типа </a:t>
            </a:r>
            <a:r>
              <a:rPr lang="ru-RU" altLang="de-CZ" sz="2800" i="1" dirty="0">
                <a:latin typeface="Times New Roman" panose="02020603050405020304" pitchFamily="18" charset="0"/>
              </a:rPr>
              <a:t>Мне бы только маму сюда </a:t>
            </a:r>
            <a:r>
              <a:rPr lang="de-CH" altLang="de-CZ" sz="2800" dirty="0">
                <a:latin typeface="Times New Roman" panose="02020603050405020304" pitchFamily="18" charset="0"/>
              </a:rPr>
              <a:t>[Weiss 1993: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de-CH" altLang="de-CZ" sz="2800" dirty="0">
                <a:latin typeface="Times New Roman" panose="02020603050405020304" pitchFamily="18" charset="0"/>
              </a:rPr>
              <a:t>56] </a:t>
            </a:r>
            <a:r>
              <a:rPr lang="ru-RU" altLang="de-CZ" sz="2800" dirty="0">
                <a:latin typeface="Times New Roman" panose="02020603050405020304" pitchFamily="18" charset="0"/>
              </a:rPr>
              <a:t>и </a:t>
            </a:r>
            <a:r>
              <a:rPr lang="ru-RU" altLang="de-CZ" sz="2800" i="1" dirty="0">
                <a:latin typeface="Times New Roman" panose="02020603050405020304" pitchFamily="18" charset="0"/>
              </a:rPr>
              <a:t>Мы их и гранатами, и из автоматов, и штыками </a:t>
            </a:r>
            <a:r>
              <a:rPr lang="de-CH" altLang="de-CZ" sz="2800" dirty="0">
                <a:latin typeface="Times New Roman" panose="02020603050405020304" pitchFamily="18" charset="0"/>
              </a:rPr>
              <a:t>[</a:t>
            </a:r>
            <a:r>
              <a:rPr lang="ru-RU" altLang="de-CZ" sz="2800" dirty="0">
                <a:latin typeface="Times New Roman" panose="02020603050405020304" pitchFamily="18" charset="0"/>
              </a:rPr>
              <a:t>Мельчук</a:t>
            </a:r>
            <a:r>
              <a:rPr lang="de-CH" altLang="de-CZ" sz="2800" dirty="0">
                <a:latin typeface="Times New Roman" panose="02020603050405020304" pitchFamily="18" charset="0"/>
              </a:rPr>
              <a:t> 199</a:t>
            </a:r>
            <a:r>
              <a:rPr lang="ru-RU" altLang="de-CZ" sz="2800" dirty="0">
                <a:latin typeface="Times New Roman" panose="02020603050405020304" pitchFamily="18" charset="0"/>
              </a:rPr>
              <a:t>5</a:t>
            </a:r>
            <a:r>
              <a:rPr lang="de-CH" altLang="de-CZ" sz="2800" dirty="0">
                <a:latin typeface="Times New Roman" panose="02020603050405020304" pitchFamily="18" charset="0"/>
              </a:rPr>
              <a:t>:</a:t>
            </a:r>
            <a:r>
              <a:rPr lang="ru-RU" altLang="de-CZ" sz="2800" dirty="0">
                <a:latin typeface="Times New Roman" panose="02020603050405020304" pitchFamily="18" charset="0"/>
              </a:rPr>
              <a:t> 211</a:t>
            </a:r>
            <a:r>
              <a:rPr lang="de-CH" altLang="de-CZ" sz="2800" dirty="0">
                <a:latin typeface="Times New Roman" panose="02020603050405020304" pitchFamily="18" charset="0"/>
              </a:rPr>
              <a:t>]</a:t>
            </a:r>
            <a:r>
              <a:rPr lang="ru-RU" altLang="de-CZ" sz="2800" dirty="0">
                <a:latin typeface="Times New Roman" panose="02020603050405020304" pitchFamily="18" charset="0"/>
              </a:rPr>
              <a:t>, которые из-за отсутствия достаточно общего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гиперонима</a:t>
            </a:r>
            <a:r>
              <a:rPr lang="de-CH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dirty="0">
                <a:latin typeface="Times New Roman" panose="02020603050405020304" pitchFamily="18" charset="0"/>
              </a:rPr>
              <a:t>просто </a:t>
            </a:r>
            <a:r>
              <a:rPr lang="ru-RU" altLang="de-CZ" sz="2800" u="sng" dirty="0">
                <a:latin typeface="Times New Roman" panose="02020603050405020304" pitchFamily="18" charset="0"/>
              </a:rPr>
              <a:t>не допускают удовлетворительной замены на какую-нибудь глагольную лексему</a:t>
            </a:r>
            <a:r>
              <a:rPr lang="ru-RU" altLang="de-CZ" sz="2800" dirty="0">
                <a:latin typeface="Times New Roman" panose="02020603050405020304" pitchFamily="18" charset="0"/>
              </a:rPr>
              <a:t>» (</a:t>
            </a:r>
            <a:r>
              <a:rPr lang="ru-RU" altLang="de-CZ" sz="2800" dirty="0" err="1">
                <a:latin typeface="Times New Roman" panose="02020603050405020304" pitchFamily="18" charset="0"/>
              </a:rPr>
              <a:t>Вайс</a:t>
            </a:r>
            <a:r>
              <a:rPr lang="ru-RU" altLang="de-CZ" sz="2800" dirty="0">
                <a:latin typeface="Times New Roman" panose="02020603050405020304" pitchFamily="18" charset="0"/>
              </a:rPr>
              <a:t> 2011: 149, подчеркивание - </a:t>
            </a:r>
            <a:r>
              <a:rPr lang="cs-CZ" altLang="de-CZ" sz="2800" dirty="0">
                <a:latin typeface="Times New Roman" panose="02020603050405020304" pitchFamily="18" charset="0"/>
              </a:rPr>
              <a:t>MG</a:t>
            </a:r>
            <a:r>
              <a:rPr lang="ru-RU" altLang="de-CZ" sz="2800" dirty="0">
                <a:latin typeface="Times New Roman" panose="02020603050405020304" pitchFamily="18" charset="0"/>
              </a:rPr>
              <a:t>)</a:t>
            </a:r>
            <a:endParaRPr lang="cs-CZ" altLang="de-CZ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593837D2-2C9A-DF43-BB36-AC3A5202256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19100" y="144463"/>
            <a:ext cx="8580438" cy="6551612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Пропуск местоимений</a:t>
            </a:r>
            <a:r>
              <a:rPr lang="cs-CZ" altLang="de-CZ" sz="2800" dirty="0">
                <a:latin typeface="Times New Roman" panose="02020603050405020304" pitchFamily="18" charset="0"/>
              </a:rPr>
              <a:t>: </a:t>
            </a:r>
            <a:r>
              <a:rPr lang="ru-RU" altLang="de-CZ" sz="2800" dirty="0">
                <a:latin typeface="Times New Roman" panose="02020603050405020304" pitchFamily="18" charset="0"/>
              </a:rPr>
              <a:t>Ср</a:t>
            </a:r>
            <a:r>
              <a:rPr lang="de-CH" altLang="de-CZ" sz="2800" dirty="0">
                <a:latin typeface="Times New Roman" panose="02020603050405020304" pitchFamily="18" charset="0"/>
              </a:rPr>
              <a:t>.</a:t>
            </a:r>
            <a:r>
              <a:rPr lang="de-CH" altLang="de-CZ" sz="2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Обещаю вам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Видишь? Все очень просто</a:t>
            </a:r>
            <a:r>
              <a:rPr lang="cs-CZ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dirty="0">
                <a:latin typeface="Times New Roman" panose="02020603050405020304" pitchFamily="18" charset="0"/>
              </a:rPr>
              <a:t>но и в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прош</a:t>
            </a:r>
            <a:r>
              <a:rPr lang="ru-RU" altLang="de-CZ" sz="2800" dirty="0">
                <a:latin typeface="Times New Roman" panose="02020603050405020304" pitchFamily="18" charset="0"/>
              </a:rPr>
              <a:t>.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CZ" sz="2800" dirty="0">
                <a:latin typeface="Times New Roman" panose="02020603050405020304" pitchFamily="18" charset="0"/>
              </a:rPr>
              <a:t>.</a:t>
            </a:r>
            <a:r>
              <a:rPr lang="cs-CZ" altLang="de-CZ" sz="2800" dirty="0">
                <a:latin typeface="Times New Roman" panose="02020603050405020304" pitchFamily="18" charset="0"/>
              </a:rPr>
              <a:t>: 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Сдурел?! ≈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Zbláznil</a:t>
            </a:r>
            <a:r>
              <a:rPr lang="ru-RU" altLang="de-CZ" sz="2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ses</a:t>
            </a:r>
            <a:r>
              <a:rPr lang="ru-RU" altLang="de-CZ" sz="2800" i="1" dirty="0">
                <a:latin typeface="Times New Roman" panose="02020603050405020304" pitchFamily="18" charset="0"/>
              </a:rPr>
              <a:t>?!</a:t>
            </a:r>
            <a:r>
              <a:rPr lang="ru-RU" altLang="de-CZ" sz="2800" dirty="0">
                <a:latin typeface="Times New Roman" panose="02020603050405020304" pitchFamily="18" charset="0"/>
              </a:rPr>
              <a:t>, но без вспомогательного глагола в р. я</a:t>
            </a:r>
            <a:r>
              <a:rPr lang="cs-CZ" altLang="de-CZ" sz="2800" dirty="0">
                <a:latin typeface="Times New Roman" panose="02020603050405020304" pitchFamily="18" charset="0"/>
              </a:rPr>
              <a:t>.</a:t>
            </a:r>
            <a:r>
              <a:rPr lang="ru-RU" altLang="de-CZ" sz="2800" dirty="0">
                <a:latin typeface="Times New Roman" panose="02020603050405020304" pitchFamily="18" charset="0"/>
              </a:rPr>
              <a:t> и поэтому без выражения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катгеории</a:t>
            </a:r>
            <a:r>
              <a:rPr lang="ru-RU" altLang="de-CZ" sz="2800" dirty="0">
                <a:latin typeface="Times New Roman" panose="02020603050405020304" pitchFamily="18" charset="0"/>
              </a:rPr>
              <a:t> лица</a:t>
            </a:r>
            <a:endParaRPr lang="cs-CZ" altLang="de-CZ" sz="2800" dirty="0">
              <a:latin typeface="Times New Roman" panose="02020603050405020304" pitchFamily="18" charset="0"/>
            </a:endParaRP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возникает двусмысленность</a:t>
            </a:r>
            <a:r>
              <a:rPr lang="cs-CZ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de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«...потом</a:t>
            </a:r>
            <a:r>
              <a:rPr lang="ru-RU" altLang="de-CZ" sz="2800" i="1" dirty="0">
                <a:latin typeface="Times New Roman" panose="02020603050405020304" pitchFamily="18" charset="0"/>
              </a:rPr>
              <a:t>... в коридоре там делали линолеум.» «Вам?» «Вам! Мы делали, с соседом.</a:t>
            </a:r>
            <a:r>
              <a:rPr lang="cs-CZ" altLang="de-CZ" sz="2800" i="1" dirty="0">
                <a:latin typeface="Times New Roman" panose="02020603050405020304" pitchFamily="18" charset="0"/>
              </a:rPr>
              <a:t>»</a:t>
            </a:r>
            <a:endParaRPr lang="ru-RU" altLang="de-CZ" sz="2800" i="1" dirty="0">
              <a:latin typeface="Times New Roman" panose="02020603050405020304" pitchFamily="18" charset="0"/>
            </a:endParaRP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Б интерпретирует </a:t>
            </a:r>
            <a:r>
              <a:rPr lang="ru-RU" altLang="de-CZ" sz="2800" i="1" dirty="0">
                <a:latin typeface="Times New Roman" panose="02020603050405020304" pitchFamily="18" charset="0"/>
              </a:rPr>
              <a:t>делали</a:t>
            </a:r>
            <a:r>
              <a:rPr lang="ru-RU" altLang="de-CZ" sz="2800" dirty="0">
                <a:latin typeface="Times New Roman" panose="02020603050405020304" pitchFamily="18" charset="0"/>
              </a:rPr>
              <a:t> как неопределенно-личную форму, но А пропустил местоимение </a:t>
            </a:r>
            <a:r>
              <a:rPr lang="ru-RU" altLang="de-CZ" sz="2800" i="1" dirty="0">
                <a:latin typeface="Times New Roman" panose="02020603050405020304" pitchFamily="18" charset="0"/>
              </a:rPr>
              <a:t>мы</a:t>
            </a:r>
            <a:r>
              <a:rPr lang="ru-RU" altLang="de-CZ" sz="2800" dirty="0">
                <a:latin typeface="Times New Roman" panose="02020603050405020304" pitchFamily="18" charset="0"/>
              </a:rPr>
              <a:t> в роли подлежащего</a:t>
            </a:r>
            <a:endParaRPr lang="cs-CZ" altLang="de-CZ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1D7E986A-1D1D-8049-B6D5-D05F33659EB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57200" y="287338"/>
            <a:ext cx="8470900" cy="6237287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Пропустить можно не только местоимение в роли подлежащего, но и дополнения:</a:t>
            </a:r>
            <a:endParaRPr lang="cs-CZ" altLang="de-CZ" sz="2800" dirty="0">
              <a:latin typeface="Times New Roman" panose="02020603050405020304" pitchFamily="18" charset="0"/>
            </a:endParaRP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i="1" dirty="0">
                <a:latin typeface="Times New Roman" panose="02020603050405020304" pitchFamily="18" charset="0"/>
              </a:rPr>
              <a:t>Опять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она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j</a:t>
            </a:r>
            <a:r>
              <a:rPr lang="ru-RU" altLang="de-CZ" sz="2800" i="1" dirty="0">
                <a:latin typeface="Times New Roman" panose="02020603050405020304" pitchFamily="18" charset="0"/>
              </a:rPr>
              <a:t> выпила,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j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не удержалась. А ведь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j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не хотела. Но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j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встретила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Витьку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i</a:t>
            </a:r>
            <a:r>
              <a:rPr lang="ru-RU" altLang="de-CZ" sz="2800" i="1" dirty="0">
                <a:latin typeface="Times New Roman" panose="02020603050405020304" pitchFamily="18" charset="0"/>
              </a:rPr>
              <a:t>.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Он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i</a:t>
            </a:r>
            <a:r>
              <a:rPr lang="ru-RU" altLang="de-CZ" sz="2800" i="1" dirty="0">
                <a:latin typeface="Times New Roman" panose="02020603050405020304" pitchFamily="18" charset="0"/>
              </a:rPr>
              <a:t> и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j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уговорил,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i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j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затянул в ресторан</a:t>
            </a:r>
            <a:r>
              <a:rPr lang="ru-RU" altLang="de-CZ" sz="2800" dirty="0">
                <a:latin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76105FA8-3C3D-EA40-8CCF-F2F7EB04276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57200" y="287338"/>
            <a:ext cx="8470900" cy="6237287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Пропуск относительных</a:t>
            </a:r>
            <a:r>
              <a:rPr lang="cs-CZ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dirty="0">
                <a:latin typeface="Times New Roman" panose="02020603050405020304" pitchFamily="18" charset="0"/>
              </a:rPr>
              <a:t>местоимений, иногда и управляющего существительного:</a:t>
            </a:r>
            <a:endParaRPr lang="cs-CZ" altLang="de-CZ" sz="2800" dirty="0">
              <a:latin typeface="Times New Roman" panose="02020603050405020304" pitchFamily="18" charset="0"/>
            </a:endParaRP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i="1" dirty="0">
                <a:latin typeface="Times New Roman" panose="02020603050405020304" pitchFamily="18" charset="0"/>
              </a:rPr>
              <a:t>Через улицу переходит – это ваш учитель? ≈Человек, который...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Мусор собирает не приходила? ≈Женщина, которая...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de-CZ" sz="2800" i="1" dirty="0">
              <a:latin typeface="Times New Roman" panose="02020603050405020304" pitchFamily="18" charset="0"/>
            </a:endParaRP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Пропуск союзов</a:t>
            </a:r>
            <a:r>
              <a:rPr lang="cs-CZ" altLang="de-CZ" sz="2800" dirty="0">
                <a:latin typeface="Times New Roman" panose="02020603050405020304" pitchFamily="18" charset="0"/>
              </a:rPr>
              <a:t>: </a:t>
            </a:r>
            <a:r>
              <a:rPr lang="ru-RU" altLang="de-CZ" sz="2800" i="1" dirty="0">
                <a:latin typeface="Times New Roman" panose="02020603050405020304" pitchFamily="18" charset="0"/>
              </a:rPr>
              <a:t>У них комната больше даже / вот у нас на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Каломцева</a:t>
            </a:r>
            <a:r>
              <a:rPr lang="ru-RU" altLang="de-CZ" sz="2800" i="1" dirty="0">
                <a:latin typeface="Times New Roman" panose="02020603050405020304" pitchFamily="18" charset="0"/>
              </a:rPr>
              <a:t> была, Щетка ботинки чистить в шкафу лежит, на дне, Она развешивает белье сушить, У вас нет портнихи платье сшить?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cs-CZ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>
                <a:latin typeface="Times New Roman" panose="02020603050405020304" pitchFamily="18" charset="0"/>
              </a:rPr>
              <a:t>ср. тему об инфинитиве</a:t>
            </a:r>
            <a:r>
              <a:rPr lang="cs-CZ" altLang="de-CZ" sz="2800" dirty="0">
                <a:latin typeface="Times New Roman" panose="02020603050405020304" pitchFamily="18" charset="0"/>
              </a:rPr>
              <a:t>)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84698EE0-14F4-D749-95A3-F63ECD7DC16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57200" y="287338"/>
            <a:ext cx="8470900" cy="6237287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Комбинации разных нулей: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i="1" dirty="0">
                <a:latin typeface="Times New Roman" panose="02020603050405020304" pitchFamily="18" charset="0"/>
              </a:rPr>
              <a:t>В КГБ прибегает испуганный человек: – У меня пропал попугай! - Так вам надо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cs-CZ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>
                <a:latin typeface="Times New Roman" panose="02020603050405020304" pitchFamily="18" charset="0"/>
              </a:rPr>
              <a:t>нулевая форма наст.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CZ" sz="2800" dirty="0">
                <a:latin typeface="Times New Roman" panose="02020603050405020304" pitchFamily="18" charset="0"/>
              </a:rPr>
              <a:t>. глагола </a:t>
            </a:r>
            <a:r>
              <a:rPr lang="ru-RU" altLang="de-CZ" sz="2800" i="1" dirty="0">
                <a:latin typeface="Times New Roman" panose="02020603050405020304" pitchFamily="18" charset="0"/>
              </a:rPr>
              <a:t>быть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de-CH" altLang="de-CZ" sz="2800" dirty="0">
                <a:latin typeface="Times New Roman" panose="02020603050405020304" pitchFamily="18" charset="0"/>
              </a:rPr>
              <a:t>+ </a:t>
            </a:r>
            <a:r>
              <a:rPr lang="ru-RU" altLang="de-CZ" sz="2800" dirty="0">
                <a:latin typeface="Times New Roman" panose="02020603050405020304" pitchFamily="18" charset="0"/>
              </a:rPr>
              <a:t>нулевой главный глагол) </a:t>
            </a:r>
            <a:r>
              <a:rPr lang="ru-RU" altLang="de-CZ" sz="2800" i="1" dirty="0">
                <a:latin typeface="Times New Roman" panose="02020603050405020304" pitchFamily="18" charset="0"/>
              </a:rPr>
              <a:t>в милицию! - Я просто пришел официально заявить, что с попугаем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cs-CZ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>
                <a:latin typeface="Times New Roman" panose="02020603050405020304" pitchFamily="18" charset="0"/>
              </a:rPr>
              <a:t>нулевое подлежащее </a:t>
            </a:r>
            <a:r>
              <a:rPr lang="cs-CZ" altLang="de-CZ" sz="2800" dirty="0">
                <a:latin typeface="Times New Roman" panose="02020603050405020304" pitchFamily="18" charset="0"/>
              </a:rPr>
              <a:t>+ </a:t>
            </a:r>
            <a:r>
              <a:rPr lang="ru-RU" altLang="de-CZ" sz="2800" dirty="0">
                <a:latin typeface="Times New Roman" panose="02020603050405020304" pitchFamily="18" charset="0"/>
              </a:rPr>
              <a:t>нулевая форма наст.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CZ" sz="2800" dirty="0">
                <a:latin typeface="Times New Roman" panose="02020603050405020304" pitchFamily="18" charset="0"/>
              </a:rPr>
              <a:t>. глагола </a:t>
            </a:r>
            <a:r>
              <a:rPr lang="ru-RU" altLang="de-CZ" sz="2800" i="1" dirty="0">
                <a:latin typeface="Times New Roman" panose="02020603050405020304" pitchFamily="18" charset="0"/>
              </a:rPr>
              <a:t>быть</a:t>
            </a:r>
            <a:r>
              <a:rPr lang="cs-CZ" altLang="de-CZ" sz="2800" dirty="0">
                <a:latin typeface="Times New Roman" panose="02020603050405020304" pitchFamily="18" charset="0"/>
              </a:rPr>
              <a:t>)</a:t>
            </a:r>
            <a:r>
              <a:rPr lang="de-CH" altLang="de-CZ" sz="2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не согласен!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i="1" dirty="0">
                <a:latin typeface="Times New Roman" panose="02020603050405020304" pitchFamily="18" charset="0"/>
              </a:rPr>
              <a:t>Юра всегда сторонился таких сухариков – слабосильны, но обидчивы и мстительны.</a:t>
            </a:r>
            <a:r>
              <a:rPr lang="ru-RU" altLang="de-CZ" sz="2800" dirty="0">
                <a:latin typeface="Times New Roman" panose="02020603050405020304" pitchFamily="18" charset="0"/>
              </a:rPr>
              <a:t> ≈</a:t>
            </a:r>
            <a:r>
              <a:rPr lang="ru-RU" altLang="de-CZ" sz="2800" i="1" dirty="0">
                <a:latin typeface="Times New Roman" panose="02020603050405020304" pitchFamily="18" charset="0"/>
              </a:rPr>
              <a:t>потому что они.../ведь они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cs-CZ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>
                <a:latin typeface="Times New Roman" panose="02020603050405020304" pitchFamily="18" charset="0"/>
              </a:rPr>
              <a:t>союз</a:t>
            </a:r>
            <a:r>
              <a:rPr lang="cs-CZ" altLang="de-CZ" sz="2800" dirty="0">
                <a:latin typeface="Times New Roman" panose="02020603050405020304" pitchFamily="18" charset="0"/>
              </a:rPr>
              <a:t>+</a:t>
            </a:r>
            <a:r>
              <a:rPr lang="ru-RU" altLang="de-CZ" sz="2800" dirty="0">
                <a:latin typeface="Times New Roman" panose="02020603050405020304" pitchFamily="18" charset="0"/>
              </a:rPr>
              <a:t>местоимение в роли подлежащего</a:t>
            </a:r>
            <a:r>
              <a:rPr lang="cs-CZ" altLang="de-CZ" sz="2800" dirty="0">
                <a:latin typeface="Times New Roman" panose="02020603050405020304" pitchFamily="18" charset="0"/>
              </a:rPr>
              <a:t>+</a:t>
            </a:r>
            <a:r>
              <a:rPr lang="ru-RU" altLang="de-CZ" sz="2800" dirty="0">
                <a:latin typeface="Times New Roman" panose="02020603050405020304" pitchFamily="18" charset="0"/>
              </a:rPr>
              <a:t>глагол </a:t>
            </a:r>
            <a:r>
              <a:rPr lang="ru-RU" altLang="de-CZ" sz="2800" i="1" dirty="0">
                <a:latin typeface="Times New Roman" panose="02020603050405020304" pitchFamily="18" charset="0"/>
              </a:rPr>
              <a:t>быть</a:t>
            </a:r>
            <a:r>
              <a:rPr lang="cs-CZ" altLang="de-CZ" sz="2800" dirty="0">
                <a:latin typeface="Times New Roman" panose="02020603050405020304" pitchFamily="18" charset="0"/>
              </a:rPr>
              <a:t>)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de-CZ" sz="2800" dirty="0">
              <a:latin typeface="Times New Roman" panose="02020603050405020304" pitchFamily="18" charset="0"/>
            </a:endParaRP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de-CZ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Inhaltsplatzhalter 2">
            <a:extLst>
              <a:ext uri="{FF2B5EF4-FFF2-40B4-BE49-F238E27FC236}">
                <a16:creationId xmlns:a16="http://schemas.microsoft.com/office/drawing/2014/main" id="{67D55428-8506-CF41-B19A-A37350457E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549275"/>
            <a:ext cx="8216900" cy="59753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i="1" dirty="0">
                <a:latin typeface="Times New Roman" panose="02020603050405020304" pitchFamily="18" charset="0"/>
              </a:rPr>
              <a:t>вашего сына-врача</a:t>
            </a:r>
            <a:r>
              <a:rPr lang="ru-RU" altLang="de-CZ" sz="2800" dirty="0">
                <a:latin typeface="Times New Roman" panose="02020603050405020304" pitchFamily="18" charset="0"/>
              </a:rPr>
              <a:t> состоят из одних и тех же слов с одинаковыми лексическими значениями, и значения этих слов по-разному упорядочены в соответствии с местами, которые занимают слова в синтаксической структуре.» (там же)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«</a:t>
            </a:r>
            <a:r>
              <a:rPr lang="ru-RU" altLang="de-CZ" sz="2800" u="sng" dirty="0">
                <a:latin typeface="Times New Roman" panose="02020603050405020304" pitchFamily="18" charset="0"/>
              </a:rPr>
              <a:t>Другим важнейшим отличием </a:t>
            </a:r>
            <a:r>
              <a:rPr lang="ru-RU" altLang="de-CZ" sz="2800" dirty="0">
                <a:latin typeface="Times New Roman" panose="02020603050405020304" pitchFamily="18" charset="0"/>
              </a:rPr>
              <a:t>предложения от слова является его </a:t>
            </a:r>
            <a:r>
              <a:rPr lang="ru-RU" altLang="de-CZ" sz="2800" spc="100" dirty="0">
                <a:latin typeface="Times New Roman" panose="02020603050405020304" pitchFamily="18" charset="0"/>
              </a:rPr>
              <a:t>способность к неограниченному усложнению</a:t>
            </a:r>
            <a:r>
              <a:rPr lang="ru-RU" altLang="de-CZ" sz="2800" dirty="0">
                <a:latin typeface="Times New Roman" panose="02020603050405020304" pitchFamily="18" charset="0"/>
              </a:rPr>
              <a:t>. Какое бы  предложение мы ни взяли, в него всегда можно добавить еще какое-то количество слов, какой-то дополнительный «материал», и новое предложение, как и прежнее, будет грамматически правильным.» (</a:t>
            </a:r>
            <a:r>
              <a:rPr lang="ru-RU" altLang="de-CZ" sz="2800" dirty="0" err="1">
                <a:latin typeface="Times New Roman" panose="02020603050405020304" pitchFamily="18" charset="0"/>
              </a:rPr>
              <a:t>Тестелец</a:t>
            </a:r>
            <a:r>
              <a:rPr lang="ru-RU" altLang="de-CZ" sz="2800" dirty="0">
                <a:latin typeface="Times New Roman" panose="02020603050405020304" pitchFamily="18" charset="0"/>
              </a:rPr>
              <a:t> 2001, 21)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altLang="de-CZ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40B37C7B-7A78-6342-8859-5E88636114F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57200" y="360363"/>
            <a:ext cx="8399463" cy="5903912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i="1" dirty="0">
                <a:latin typeface="Times New Roman" panose="02020603050405020304" pitchFamily="18" charset="0"/>
              </a:rPr>
              <a:t>Откуда родом Адам и Ева? Конечно из Советского союза – голые, босые, одно яблоко на двоих, и считают, что живут в раю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cs-CZ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>
                <a:latin typeface="Times New Roman" panose="02020603050405020304" pitchFamily="18" charset="0"/>
              </a:rPr>
              <a:t>союз</a:t>
            </a:r>
            <a:r>
              <a:rPr lang="cs-CZ" altLang="de-CZ" sz="2800" dirty="0">
                <a:latin typeface="Times New Roman" panose="02020603050405020304" pitchFamily="18" charset="0"/>
              </a:rPr>
              <a:t>+</a:t>
            </a:r>
            <a:r>
              <a:rPr lang="ru-RU" altLang="de-CZ" sz="2800" dirty="0">
                <a:latin typeface="Times New Roman" panose="02020603050405020304" pitchFamily="18" charset="0"/>
              </a:rPr>
              <a:t>местоимение в роли подлежащего</a:t>
            </a:r>
            <a:r>
              <a:rPr lang="cs-CZ" altLang="de-CZ" sz="2800" dirty="0">
                <a:latin typeface="Times New Roman" panose="02020603050405020304" pitchFamily="18" charset="0"/>
              </a:rPr>
              <a:t>+</a:t>
            </a:r>
            <a:r>
              <a:rPr lang="ru-RU" altLang="de-CZ" sz="2800" dirty="0">
                <a:latin typeface="Times New Roman" panose="02020603050405020304" pitchFamily="18" charset="0"/>
              </a:rPr>
              <a:t>глагол </a:t>
            </a:r>
            <a:r>
              <a:rPr lang="ru-RU" altLang="de-CZ" sz="2800" i="1" dirty="0">
                <a:latin typeface="Times New Roman" panose="02020603050405020304" pitchFamily="18" charset="0"/>
              </a:rPr>
              <a:t>быть</a:t>
            </a:r>
            <a:r>
              <a:rPr lang="cs-CZ" altLang="de-CZ" sz="2800" dirty="0">
                <a:latin typeface="Times New Roman" panose="02020603050405020304" pitchFamily="18" charset="0"/>
              </a:rPr>
              <a:t>)</a:t>
            </a:r>
            <a:endParaRPr lang="ru-RU" altLang="de-CZ" sz="2800" dirty="0">
              <a:latin typeface="Times New Roman" panose="02020603050405020304" pitchFamily="18" charset="0"/>
            </a:endParaRP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Из кампании по транспортной безопасности: </a:t>
            </a:r>
            <a:r>
              <a:rPr lang="ru-RU" altLang="de-CZ" sz="2800" i="1" dirty="0">
                <a:latin typeface="Times New Roman" panose="02020603050405020304" pitchFamily="18" charset="0"/>
              </a:rPr>
              <a:t>Не уверен, не обгоняй!</a:t>
            </a:r>
            <a:r>
              <a:rPr lang="ru-RU" altLang="de-CZ" sz="2800" dirty="0">
                <a:latin typeface="Times New Roman" panose="02020603050405020304" pitchFamily="18" charset="0"/>
              </a:rPr>
              <a:t> ≈ Если ты не уверен, не обгоняй! </a:t>
            </a:r>
            <a:r>
              <a:rPr lang="de-CH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>
                <a:latin typeface="Times New Roman" panose="02020603050405020304" pitchFamily="18" charset="0"/>
              </a:rPr>
              <a:t>союз</a:t>
            </a:r>
            <a:r>
              <a:rPr lang="cs-CZ" altLang="de-CZ" sz="2800" dirty="0">
                <a:latin typeface="Times New Roman" panose="02020603050405020304" pitchFamily="18" charset="0"/>
              </a:rPr>
              <a:t>+</a:t>
            </a:r>
            <a:r>
              <a:rPr lang="ru-RU" altLang="de-CZ" sz="2800" dirty="0">
                <a:latin typeface="Times New Roman" panose="02020603050405020304" pitchFamily="18" charset="0"/>
              </a:rPr>
              <a:t>подлежащее</a:t>
            </a:r>
            <a:r>
              <a:rPr lang="cs-CZ" altLang="de-CZ" sz="2800" dirty="0">
                <a:latin typeface="Times New Roman" panose="02020603050405020304" pitchFamily="18" charset="0"/>
              </a:rPr>
              <a:t>+</a:t>
            </a:r>
            <a:r>
              <a:rPr lang="ru-RU" altLang="de-CZ" sz="2800" dirty="0">
                <a:latin typeface="Times New Roman" panose="02020603050405020304" pitchFamily="18" charset="0"/>
              </a:rPr>
              <a:t>сказуемое</a:t>
            </a:r>
            <a:r>
              <a:rPr lang="cs-CZ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dirty="0">
                <a:latin typeface="Times New Roman" panose="02020603050405020304" pitchFamily="18" charset="0"/>
              </a:rPr>
              <a:t>– </a:t>
            </a:r>
            <a:r>
              <a:rPr lang="ru-RU" altLang="de-CZ" sz="2800" i="1" dirty="0">
                <a:latin typeface="Times New Roman" panose="02020603050405020304" pitchFamily="18" charset="0"/>
              </a:rPr>
              <a:t>уверен в том, что...</a:t>
            </a:r>
            <a:r>
              <a:rPr lang="de-CH" altLang="de-CZ" sz="2800" dirty="0">
                <a:latin typeface="Times New Roman" panose="02020603050405020304" pitchFamily="18" charset="0"/>
              </a:rPr>
              <a:t>)</a:t>
            </a:r>
            <a:endParaRPr lang="ru-RU" altLang="de-CZ" sz="2800" dirty="0">
              <a:latin typeface="Times New Roman" panose="02020603050405020304" pitchFamily="18" charset="0"/>
            </a:endParaRP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Модальный инфинитив </a:t>
            </a:r>
            <a:r>
              <a:rPr lang="cs-CZ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>
                <a:latin typeface="Times New Roman" panose="02020603050405020304" pitchFamily="18" charset="0"/>
              </a:rPr>
              <a:t>имплицитная</a:t>
            </a:r>
            <a:r>
              <a:rPr lang="cs-CZ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dirty="0">
                <a:latin typeface="Times New Roman" panose="02020603050405020304" pitchFamily="18" charset="0"/>
              </a:rPr>
              <a:t>модальность</a:t>
            </a:r>
            <a:r>
              <a:rPr lang="cs-CZ" altLang="de-CZ" sz="2800" dirty="0">
                <a:latin typeface="Times New Roman" panose="02020603050405020304" pitchFamily="18" charset="0"/>
              </a:rPr>
              <a:t>): </a:t>
            </a:r>
            <a:r>
              <a:rPr lang="ru-RU" altLang="de-CZ" sz="2800" i="1" dirty="0">
                <a:latin typeface="Times New Roman" panose="02020603050405020304" pitchFamily="18" charset="0"/>
              </a:rPr>
              <a:t>Какое бы им придумать полезное дело?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de-CH" altLang="de-CZ" sz="2800" dirty="0">
                <a:latin typeface="Times New Roman" panose="02020603050405020304" pitchFamily="18" charset="0"/>
              </a:rPr>
              <a:t>≈</a:t>
            </a:r>
            <a:r>
              <a:rPr lang="cs-CZ" altLang="de-CZ" sz="2800" dirty="0">
                <a:latin typeface="Times New Roman" panose="02020603050405020304" pitchFamily="18" charset="0"/>
              </a:rPr>
              <a:t>Jakou užitečnou práci by</a:t>
            </a:r>
            <a:r>
              <a:rPr lang="ru-RU" altLang="de-CZ" sz="2800" dirty="0">
                <a:latin typeface="Times New Roman" panose="02020603050405020304" pitchFamily="18" charset="0"/>
              </a:rPr>
              <a:t>(</a:t>
            </a:r>
            <a:r>
              <a:rPr lang="cs-CZ" altLang="de-CZ" sz="2800" dirty="0">
                <a:latin typeface="Times New Roman" panose="02020603050405020304" pitchFamily="18" charset="0"/>
              </a:rPr>
              <a:t>ch</a:t>
            </a:r>
            <a:r>
              <a:rPr lang="ru-RU" altLang="de-CZ" sz="2800" dirty="0">
                <a:latin typeface="Times New Roman" panose="02020603050405020304" pitchFamily="18" charset="0"/>
              </a:rPr>
              <a:t>)</a:t>
            </a:r>
            <a:r>
              <a:rPr lang="cs-CZ" altLang="de-CZ" sz="2800" dirty="0">
                <a:latin typeface="Times New Roman" panose="02020603050405020304" pitchFamily="18" charset="0"/>
              </a:rPr>
              <a:t> jim mohl</a:t>
            </a:r>
            <a:r>
              <a:rPr lang="ru-RU" altLang="de-CZ" sz="2800" dirty="0">
                <a:latin typeface="Times New Roman" panose="02020603050405020304" pitchFamily="18" charset="0"/>
              </a:rPr>
              <a:t>(</a:t>
            </a:r>
            <a:r>
              <a:rPr lang="cs-CZ" altLang="de-CZ" sz="2800" dirty="0">
                <a:latin typeface="Times New Roman" panose="02020603050405020304" pitchFamily="18" charset="0"/>
              </a:rPr>
              <a:t>a</a:t>
            </a:r>
            <a:r>
              <a:rPr lang="ru-RU" altLang="de-CZ" sz="2800" dirty="0">
                <a:latin typeface="Times New Roman" panose="02020603050405020304" pitchFamily="18" charset="0"/>
              </a:rPr>
              <a:t>)</a:t>
            </a:r>
            <a:r>
              <a:rPr lang="cs-CZ" altLang="de-CZ" sz="2800" dirty="0">
                <a:latin typeface="Times New Roman" panose="02020603050405020304" pitchFamily="18" charset="0"/>
              </a:rPr>
              <a:t>/měl</a:t>
            </a:r>
            <a:r>
              <a:rPr lang="ru-RU" altLang="de-CZ" sz="2800" dirty="0">
                <a:latin typeface="Times New Roman" panose="02020603050405020304" pitchFamily="18" charset="0"/>
              </a:rPr>
              <a:t>(</a:t>
            </a:r>
            <a:r>
              <a:rPr lang="cs-CZ" altLang="de-CZ" sz="2800" dirty="0">
                <a:latin typeface="Times New Roman" panose="02020603050405020304" pitchFamily="18" charset="0"/>
              </a:rPr>
              <a:t>a</a:t>
            </a:r>
            <a:r>
              <a:rPr lang="ru-RU" altLang="de-CZ" sz="2800" dirty="0">
                <a:latin typeface="Times New Roman" panose="02020603050405020304" pitchFamily="18" charset="0"/>
              </a:rPr>
              <a:t>)</a:t>
            </a:r>
            <a:r>
              <a:rPr lang="cs-CZ" altLang="de-CZ" sz="2800" dirty="0">
                <a:latin typeface="Times New Roman" panose="02020603050405020304" pitchFamily="18" charset="0"/>
              </a:rPr>
              <a:t> vymyslet?, </a:t>
            </a:r>
            <a:r>
              <a:rPr lang="ru-RU" altLang="de-CZ" sz="2800" i="1" dirty="0">
                <a:latin typeface="Times New Roman" panose="02020603050405020304" pitchFamily="18" charset="0"/>
              </a:rPr>
              <a:t>Тебе бы только жить в Германии!</a:t>
            </a:r>
            <a:r>
              <a:rPr lang="de-CH" altLang="de-CZ" sz="2800" dirty="0">
                <a:latin typeface="Times New Roman" panose="02020603050405020304" pitchFamily="18" charset="0"/>
              </a:rPr>
              <a:t> ≈</a:t>
            </a:r>
            <a:r>
              <a:rPr lang="cs-CZ" altLang="de-CZ" sz="2800" dirty="0">
                <a:latin typeface="Times New Roman" panose="02020603050405020304" pitchFamily="18" charset="0"/>
              </a:rPr>
              <a:t>Ty bys jen chtěl/měl bydlet...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1E72AF-7983-B546-8C30-8F5CF8382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26427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Двойные глаголы</a:t>
            </a:r>
            <a:endParaRPr lang="de-CH" sz="28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ru-RU" sz="2800" i="1" dirty="0">
                <a:latin typeface="Times New Roman"/>
                <a:cs typeface="Times New Roman"/>
              </a:rPr>
              <a:t>Что </a:t>
            </a:r>
            <a:r>
              <a:rPr lang="ru-RU" sz="2800" i="1" u="sng" dirty="0">
                <a:latin typeface="Times New Roman"/>
                <a:cs typeface="Times New Roman"/>
              </a:rPr>
              <a:t>ели-пили</a:t>
            </a:r>
            <a:r>
              <a:rPr lang="ru-RU" sz="2800" i="1" dirty="0">
                <a:latin typeface="Times New Roman"/>
                <a:cs typeface="Times New Roman"/>
              </a:rPr>
              <a:t> наши предки?, Ты у меня </a:t>
            </a:r>
            <a:r>
              <a:rPr lang="ru-RU" sz="2800" i="1" u="sng" dirty="0">
                <a:latin typeface="Times New Roman"/>
                <a:cs typeface="Times New Roman"/>
              </a:rPr>
              <a:t>будешь сидеть молчат</a:t>
            </a:r>
            <a:r>
              <a:rPr lang="ru-RU" sz="2800" i="1" dirty="0">
                <a:latin typeface="Times New Roman"/>
                <a:cs typeface="Times New Roman"/>
              </a:rPr>
              <a:t>ь, Она </a:t>
            </a:r>
            <a:r>
              <a:rPr lang="ru-RU" sz="2800" i="1" u="sng" dirty="0">
                <a:latin typeface="Times New Roman"/>
                <a:cs typeface="Times New Roman"/>
              </a:rPr>
              <a:t>на нас стоит смотрит</a:t>
            </a:r>
            <a:r>
              <a:rPr lang="ru-RU" sz="2800" i="1" dirty="0">
                <a:latin typeface="Times New Roman"/>
                <a:cs typeface="Times New Roman"/>
              </a:rPr>
              <a:t>, Нас </a:t>
            </a:r>
            <a:r>
              <a:rPr lang="ru-RU" sz="2800" i="1" u="sng" dirty="0">
                <a:latin typeface="Times New Roman"/>
                <a:cs typeface="Times New Roman"/>
              </a:rPr>
              <a:t>били-не жалели</a:t>
            </a:r>
            <a:r>
              <a:rPr lang="ru-RU" sz="2800" u="sng" dirty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Свойства</a:t>
            </a:r>
            <a:r>
              <a:rPr lang="de-DE" sz="2800" dirty="0">
                <a:latin typeface="Times New Roman"/>
                <a:cs typeface="Times New Roman"/>
              </a:rPr>
              <a:t>: </a:t>
            </a:r>
            <a:r>
              <a:rPr lang="ru-RU" sz="2800" dirty="0">
                <a:latin typeface="Times New Roman"/>
                <a:cs typeface="Times New Roman"/>
              </a:rPr>
              <a:t>«морфологическая </a:t>
            </a:r>
            <a:r>
              <a:rPr lang="ru-RU" sz="2800" dirty="0" err="1">
                <a:latin typeface="Times New Roman"/>
                <a:cs typeface="Times New Roman"/>
              </a:rPr>
              <a:t>одноформленность</a:t>
            </a:r>
            <a:r>
              <a:rPr lang="ru-RU" sz="2800" dirty="0">
                <a:latin typeface="Times New Roman"/>
                <a:cs typeface="Times New Roman"/>
              </a:rPr>
              <a:t> по репрезентации (либо финитные формы, либо инфинитивы) и следующим грамматическим категориям: лицо, число, род, наклонение, залог (но не вид и время), общие синтаксические валентности: общее подлежащее, возможность общих вторых актантов и </a:t>
            </a:r>
            <a:r>
              <a:rPr lang="ru-RU" sz="2800" dirty="0" err="1">
                <a:latin typeface="Times New Roman"/>
                <a:cs typeface="Times New Roman"/>
              </a:rPr>
              <a:t>сирконстантов</a:t>
            </a:r>
            <a:r>
              <a:rPr lang="ru-RU" sz="2800" dirty="0">
                <a:latin typeface="Times New Roman"/>
                <a:cs typeface="Times New Roman"/>
              </a:rPr>
              <a:t>, запрет на повтор служебных морфем в аналитических формах (</a:t>
            </a:r>
            <a:r>
              <a:rPr lang="ru-RU" sz="2800" i="1" dirty="0">
                <a:latin typeface="Times New Roman"/>
                <a:cs typeface="Times New Roman"/>
              </a:rPr>
              <a:t>пошел бы поискал </a:t>
            </a:r>
            <a:r>
              <a:rPr lang="ru-RU" sz="2800" dirty="0">
                <a:latin typeface="Times New Roman"/>
                <a:cs typeface="Times New Roman"/>
              </a:rPr>
              <a:t>в отличии от однородных сказуемых </a:t>
            </a:r>
            <a:r>
              <a:rPr lang="ru-RU" sz="2800" i="1" dirty="0">
                <a:latin typeface="Times New Roman"/>
                <a:cs typeface="Times New Roman"/>
              </a:rPr>
              <a:t>пошел бы, поискал (бы)</a:t>
            </a:r>
            <a:r>
              <a:rPr lang="ru-RU" sz="2800" dirty="0">
                <a:latin typeface="Times New Roman"/>
                <a:cs typeface="Times New Roman"/>
              </a:rPr>
              <a:t>), возможность</a:t>
            </a:r>
            <a:endParaRPr lang="cs-CZ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Inhaltsplatzhalter 2">
            <a:extLst>
              <a:ext uri="{FF2B5EF4-FFF2-40B4-BE49-F238E27FC236}">
                <a16:creationId xmlns:a16="http://schemas.microsoft.com/office/drawing/2014/main" id="{4C6C1C79-1B19-3045-AC91-5E0ECB2C99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77825"/>
            <a:ext cx="8369300" cy="63214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перестановки (а) самих глаголов –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Ты </a:t>
            </a:r>
            <a:r>
              <a:rPr lang="ru-RU" altLang="de-CZ" sz="2800" i="1" u="sng">
                <a:latin typeface="Times New Roman" panose="02020603050405020304" pitchFamily="18" charset="0"/>
              </a:rPr>
              <a:t>бы легла пошла</a:t>
            </a:r>
            <a:r>
              <a:rPr lang="ru-RU" altLang="de-CZ" sz="2800" i="1">
                <a:latin typeface="Times New Roman" panose="02020603050405020304" pitchFamily="18" charset="0"/>
              </a:rPr>
              <a:t>, Рассказывай садись!</a:t>
            </a:r>
            <a:r>
              <a:rPr lang="ru-RU" altLang="de-CZ" sz="2800">
                <a:latin typeface="Times New Roman" panose="02020603050405020304" pitchFamily="18" charset="0"/>
              </a:rPr>
              <a:t>, б) дополнения: </a:t>
            </a:r>
            <a:r>
              <a:rPr lang="ru-RU" altLang="de-CZ" sz="2800" i="1">
                <a:latin typeface="Times New Roman" panose="02020603050405020304" pitchFamily="18" charset="0"/>
              </a:rPr>
              <a:t>Я </a:t>
            </a:r>
            <a:r>
              <a:rPr lang="ru-RU" altLang="de-CZ" sz="2800" i="1" u="sng">
                <a:latin typeface="Times New Roman" panose="02020603050405020304" pitchFamily="18" charset="0"/>
              </a:rPr>
              <a:t>тебя сижу дожидаюс</a:t>
            </a:r>
            <a:r>
              <a:rPr lang="ru-RU" altLang="de-CZ" sz="2800" i="1">
                <a:latin typeface="Times New Roman" panose="02020603050405020304" pitchFamily="18" charset="0"/>
              </a:rPr>
              <a:t>ь, Она </a:t>
            </a:r>
            <a:r>
              <a:rPr lang="ru-RU" altLang="de-CZ" sz="2800" i="1" u="sng">
                <a:latin typeface="Times New Roman" panose="02020603050405020304" pitchFamily="18" charset="0"/>
              </a:rPr>
              <a:t>на нас стоит смотрит</a:t>
            </a:r>
            <a:r>
              <a:rPr lang="ru-RU" altLang="de-CZ" sz="2800">
                <a:latin typeface="Times New Roman" panose="02020603050405020304" pitchFamily="18" charset="0"/>
              </a:rPr>
              <a:t>)» </a:t>
            </a:r>
            <a:r>
              <a:rPr lang="de-DE" altLang="de-CZ" sz="2800">
                <a:latin typeface="Times New Roman" panose="02020603050405020304" pitchFamily="18" charset="0"/>
              </a:rPr>
              <a:t>(D. Weiss)</a:t>
            </a:r>
            <a:endParaRPr lang="ru-RU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Прототипичные в разговорной речи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«Контактная позиция глагольных компонентов (с возможным отрицанием)</a:t>
            </a:r>
            <a:r>
              <a:rPr lang="de-DE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>
                <a:latin typeface="Times New Roman" panose="02020603050405020304" pitchFamily="18" charset="0"/>
              </a:rPr>
              <a:t>слитная просодия: одно ударение, отсутствие паузы, семантика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одно действие (одна ситуация)»</a:t>
            </a:r>
            <a:r>
              <a:rPr lang="de-DE" altLang="de-CZ" sz="2800">
                <a:latin typeface="Times New Roman" panose="02020603050405020304" pitchFamily="18" charset="0"/>
              </a:rPr>
              <a:t> (D. Weiss)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пойдем к спонсору сходим</a:t>
            </a:r>
            <a:r>
              <a:rPr lang="cs-CZ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>
                <a:latin typeface="Times New Roman" panose="02020603050405020304" pitchFamily="18" charset="0"/>
              </a:rPr>
              <a:t>корпус РР</a:t>
            </a:r>
            <a:r>
              <a:rPr lang="cs-CZ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 i="1">
                <a:latin typeface="Times New Roman" panose="02020603050405020304" pitchFamily="18" charset="0"/>
              </a:rPr>
              <a:t>, по магазинам </a:t>
            </a:r>
            <a:r>
              <a:rPr lang="ru-RU" altLang="de-CZ" sz="2800" i="1" u="sng">
                <a:latin typeface="Times New Roman" panose="02020603050405020304" pitchFamily="18" charset="0"/>
              </a:rPr>
              <a:t>ездишь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сравниваешь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>
                <a:latin typeface="Times New Roman" panose="02020603050405020304" pitchFamily="18" charset="0"/>
              </a:rPr>
              <a:t>корпус РР</a:t>
            </a:r>
            <a:r>
              <a:rPr lang="cs-CZ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 i="1">
                <a:latin typeface="Times New Roman" panose="02020603050405020304" pitchFamily="18" charset="0"/>
              </a:rPr>
              <a:t>, И пробыв я у старика до ночи, и я </a:t>
            </a:r>
            <a:r>
              <a:rPr lang="ru-RU" altLang="de-CZ" sz="2800" i="1" u="sng">
                <a:latin typeface="Times New Roman" panose="02020603050405020304" pitchFamily="18" charset="0"/>
              </a:rPr>
              <a:t>пошел нанял</a:t>
            </a:r>
            <a:r>
              <a:rPr lang="ru-RU" altLang="de-CZ" sz="2800" i="1">
                <a:latin typeface="Times New Roman" panose="02020603050405020304" pitchFamily="18" charset="0"/>
              </a:rPr>
              <a:t> ямщика довезти до своей деревни Коноваловой </a:t>
            </a:r>
            <a:r>
              <a:rPr lang="ru-RU" altLang="de-CZ" sz="2800">
                <a:latin typeface="Times New Roman" panose="02020603050405020304" pitchFamily="18" charset="0"/>
              </a:rPr>
              <a:t>(из газеты, но прямая речь</a:t>
            </a:r>
            <a:r>
              <a:rPr lang="cs-CZ" altLang="de-CZ" sz="2800">
                <a:latin typeface="Times New Roman" panose="02020603050405020304" pitchFamily="18" charset="0"/>
              </a:rPr>
              <a:t>), </a:t>
            </a:r>
            <a:endParaRPr lang="ru-RU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Inhaltsplatzhalter 2">
            <a:extLst>
              <a:ext uri="{FF2B5EF4-FFF2-40B4-BE49-F238E27FC236}">
                <a16:creationId xmlns:a16="http://schemas.microsoft.com/office/drawing/2014/main" id="{9C19F562-FB72-3D4E-A0BA-4F80AF2751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8450" y="298450"/>
            <a:ext cx="8543925" cy="63531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Ради чего </a:t>
            </a:r>
            <a:r>
              <a:rPr lang="ru-RU" altLang="de-CZ" sz="2800" i="1" u="sng">
                <a:latin typeface="Times New Roman" panose="02020603050405020304" pitchFamily="18" charset="0"/>
              </a:rPr>
              <a:t>пишу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жалуюсь</a:t>
            </a:r>
            <a:r>
              <a:rPr lang="ru-RU" altLang="de-CZ" sz="2800" i="1">
                <a:latin typeface="Times New Roman" panose="02020603050405020304" pitchFamily="18" charset="0"/>
              </a:rPr>
              <a:t>?</a:t>
            </a:r>
            <a:r>
              <a:rPr lang="ru-RU" altLang="de-CZ" sz="2800">
                <a:latin typeface="Times New Roman" panose="02020603050405020304" pitchFamily="18" charset="0"/>
              </a:rPr>
              <a:t> (из письма читателя, АиФ, 2001), </a:t>
            </a:r>
            <a:r>
              <a:rPr lang="ru-RU" altLang="de-CZ" sz="2800" i="1">
                <a:latin typeface="Times New Roman" panose="02020603050405020304" pitchFamily="18" charset="0"/>
              </a:rPr>
              <a:t>Просто купола церкви перекрасили в серо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голубой цвет, который полностью </a:t>
            </a:r>
            <a:r>
              <a:rPr lang="ru-RU" altLang="de-CZ" sz="2800" i="1" u="sng">
                <a:latin typeface="Times New Roman" panose="02020603050405020304" pitchFamily="18" charset="0"/>
              </a:rPr>
              <a:t>сливался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растворялс</a:t>
            </a:r>
            <a:r>
              <a:rPr lang="ru-RU" altLang="de-CZ" sz="2800" i="1">
                <a:latin typeface="Times New Roman" panose="02020603050405020304" pitchFamily="18" charset="0"/>
              </a:rPr>
              <a:t>я с небом </a:t>
            </a:r>
            <a:r>
              <a:rPr lang="ru-RU" altLang="de-CZ" sz="2800">
                <a:latin typeface="Times New Roman" panose="02020603050405020304" pitchFamily="18" charset="0"/>
              </a:rPr>
              <a:t>(АиФ 2002), </a:t>
            </a:r>
            <a:r>
              <a:rPr lang="ru-RU" altLang="de-CZ" sz="2800" i="1">
                <a:latin typeface="Times New Roman" panose="02020603050405020304" pitchFamily="18" charset="0"/>
              </a:rPr>
              <a:t>когда вот смерть </a:t>
            </a:r>
            <a:r>
              <a:rPr lang="ru-RU" altLang="de-CZ" sz="2800" i="1" u="sng">
                <a:latin typeface="Times New Roman" panose="02020603050405020304" pitchFamily="18" charset="0"/>
              </a:rPr>
              <a:t>свистит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подлетает</a:t>
            </a:r>
            <a:r>
              <a:rPr lang="ru-RU" altLang="de-CZ" sz="2800">
                <a:latin typeface="Times New Roman" panose="02020603050405020304" pitchFamily="18" charset="0"/>
              </a:rPr>
              <a:t> (Солженицын)</a:t>
            </a:r>
            <a:r>
              <a:rPr lang="de-CH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 этот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то момент и </a:t>
            </a:r>
            <a:r>
              <a:rPr lang="ru-RU" altLang="de-CZ" sz="2800" i="1" u="sng">
                <a:latin typeface="Times New Roman" panose="02020603050405020304" pitchFamily="18" charset="0"/>
              </a:rPr>
              <a:t>рвануло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шарахнул</a:t>
            </a:r>
            <a:r>
              <a:rPr lang="ru-RU" altLang="de-CZ" sz="2800" i="1">
                <a:latin typeface="Times New Roman" panose="02020603050405020304" pitchFamily="18" charset="0"/>
              </a:rPr>
              <a:t>о до полного оглушения </a:t>
            </a:r>
            <a:r>
              <a:rPr lang="ru-RU" altLang="de-CZ" sz="2800">
                <a:latin typeface="Times New Roman" panose="02020603050405020304" pitchFamily="18" charset="0"/>
              </a:rPr>
              <a:t>(Алешковский), </a:t>
            </a:r>
            <a:r>
              <a:rPr lang="ru-RU" altLang="de-CZ" sz="2800" i="1">
                <a:latin typeface="Times New Roman" panose="02020603050405020304" pitchFamily="18" charset="0"/>
              </a:rPr>
              <a:t>Я ж тебя </a:t>
            </a:r>
            <a:r>
              <a:rPr lang="ru-RU" altLang="de-CZ" sz="2800">
                <a:latin typeface="Times New Roman" panose="02020603050405020304" pitchFamily="18" charset="0"/>
              </a:rPr>
              <a:t>[картофелину] </a:t>
            </a:r>
            <a:r>
              <a:rPr lang="ru-RU" altLang="de-CZ" sz="2800" i="1" u="sng">
                <a:latin typeface="Times New Roman" panose="02020603050405020304" pitchFamily="18" charset="0"/>
              </a:rPr>
              <a:t>копал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ненавидел</a:t>
            </a:r>
            <a:r>
              <a:rPr lang="ru-RU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(Алешковский), </a:t>
            </a:r>
            <a:r>
              <a:rPr lang="ru-RU" altLang="de-CZ" sz="2800" i="1">
                <a:latin typeface="Times New Roman" panose="02020603050405020304" pitchFamily="18" charset="0"/>
              </a:rPr>
              <a:t>и </a:t>
            </a:r>
            <a:r>
              <a:rPr lang="ru-RU" altLang="de-CZ" sz="2800" i="1" u="sng">
                <a:latin typeface="Times New Roman" panose="02020603050405020304" pitchFamily="18" charset="0"/>
              </a:rPr>
              <a:t>идут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плывут </a:t>
            </a:r>
            <a:r>
              <a:rPr lang="ru-RU" altLang="de-CZ" sz="2800" i="1">
                <a:latin typeface="Times New Roman" panose="02020603050405020304" pitchFamily="18" charset="0"/>
              </a:rPr>
              <a:t>цыганки </a:t>
            </a:r>
            <a:r>
              <a:rPr lang="ru-RU" altLang="de-CZ" sz="2800">
                <a:latin typeface="Times New Roman" panose="02020603050405020304" pitchFamily="18" charset="0"/>
              </a:rPr>
              <a:t>(Даниэль), </a:t>
            </a:r>
            <a:r>
              <a:rPr lang="ru-RU" altLang="de-CZ" sz="2800" i="1">
                <a:latin typeface="Times New Roman" panose="02020603050405020304" pitchFamily="18" charset="0"/>
              </a:rPr>
              <a:t>Я ему в бутылку </a:t>
            </a:r>
            <a:r>
              <a:rPr lang="ru-RU" altLang="de-CZ" sz="2800" i="1" u="sng">
                <a:latin typeface="Times New Roman" panose="02020603050405020304" pitchFamily="18" charset="0"/>
              </a:rPr>
              <a:t>открытую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недопитую</a:t>
            </a:r>
            <a:r>
              <a:rPr lang="ru-RU" altLang="de-CZ" sz="2800" i="1">
                <a:latin typeface="Times New Roman" panose="02020603050405020304" pitchFamily="18" charset="0"/>
              </a:rPr>
              <a:t> порошок кидаю </a:t>
            </a:r>
            <a:r>
              <a:rPr lang="ru-RU" altLang="de-CZ" sz="2800">
                <a:latin typeface="Times New Roman" panose="02020603050405020304" pitchFamily="18" charset="0"/>
              </a:rPr>
              <a:t>(Алешковский)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«О явно индивидуальном творчестве свидетельствуют примеры с тройной глагольной цепочкой: </a:t>
            </a:r>
            <a:r>
              <a:rPr lang="ru-RU" altLang="de-CZ" sz="2800" i="1">
                <a:latin typeface="Times New Roman" panose="02020603050405020304" pitchFamily="18" charset="0"/>
              </a:rPr>
              <a:t>Там такие милые, смешные чертенятки </a:t>
            </a:r>
            <a:r>
              <a:rPr lang="ru-RU" altLang="de-CZ" sz="2800" i="1" u="sng">
                <a:latin typeface="Times New Roman" panose="02020603050405020304" pitchFamily="18" charset="0"/>
              </a:rPr>
              <a:t>цапали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царапали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кусали </a:t>
            </a:r>
            <a:r>
              <a:rPr lang="ru-RU" altLang="de-CZ" sz="2800" i="1">
                <a:latin typeface="Times New Roman" panose="02020603050405020304" pitchFamily="18" charset="0"/>
              </a:rPr>
              <a:t>мне животик </a:t>
            </a:r>
            <a:r>
              <a:rPr lang="ru-RU" altLang="de-CZ" sz="2800">
                <a:latin typeface="Times New Roman" panose="02020603050405020304" pitchFamily="18" charset="0"/>
              </a:rPr>
              <a:t>(Ерофеев)»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Inhaltsplatzhalter 2">
            <a:extLst>
              <a:ext uri="{FF2B5EF4-FFF2-40B4-BE49-F238E27FC236}">
                <a16:creationId xmlns:a16="http://schemas.microsoft.com/office/drawing/2014/main" id="{2B18728B-E821-114B-B96E-C2083E839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504825"/>
            <a:ext cx="8229600" cy="60515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Вайс также иллюстрирует появление очень разговорных конструкций, включая вульгаризмы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Ну Любаня </a:t>
            </a:r>
            <a:r>
              <a:rPr lang="ru-RU" altLang="de-CZ" sz="2800" i="1" u="sng">
                <a:latin typeface="Times New Roman" panose="02020603050405020304" pitchFamily="18" charset="0"/>
              </a:rPr>
              <a:t>подъедет помогнет</a:t>
            </a:r>
            <a:r>
              <a:rPr lang="ru-RU" altLang="de-CZ" sz="2800" i="1">
                <a:latin typeface="Times New Roman" panose="02020603050405020304" pitchFamily="18" charset="0"/>
              </a:rPr>
              <a:t>, Они </a:t>
            </a:r>
            <a:r>
              <a:rPr lang="ru-RU" altLang="de-CZ" sz="2800" i="1" u="sng">
                <a:latin typeface="Times New Roman" panose="02020603050405020304" pitchFamily="18" charset="0"/>
              </a:rPr>
              <a:t>посрут поедят </a:t>
            </a:r>
            <a:r>
              <a:rPr lang="ru-RU" altLang="de-CZ" sz="2800" i="1">
                <a:latin typeface="Times New Roman" panose="02020603050405020304" pitchFamily="18" charset="0"/>
              </a:rPr>
              <a:t>а я </a:t>
            </a:r>
            <a:r>
              <a:rPr lang="ru-RU" altLang="de-CZ" sz="2800" i="1" u="sng">
                <a:latin typeface="Times New Roman" panose="02020603050405020304" pitchFamily="18" charset="0"/>
              </a:rPr>
              <a:t>работай</a:t>
            </a:r>
            <a:r>
              <a:rPr lang="ru-RU" altLang="de-CZ" sz="2800" i="1">
                <a:latin typeface="Times New Roman" panose="02020603050405020304" pitchFamily="18" charset="0"/>
              </a:rPr>
              <a:t> на них ноги </a:t>
            </a:r>
            <a:r>
              <a:rPr lang="ru-RU" altLang="de-CZ" sz="2800" i="1" u="sng">
                <a:latin typeface="Times New Roman" panose="02020603050405020304" pitchFamily="18" charset="0"/>
              </a:rPr>
              <a:t>ломай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Другие примеры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ездили экономисты </a:t>
            </a:r>
            <a:r>
              <a:rPr lang="ru-RU" altLang="de-CZ" sz="2800" i="1" u="sng">
                <a:latin typeface="Times New Roman" panose="02020603050405020304" pitchFamily="18" charset="0"/>
              </a:rPr>
              <a:t>смотреть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удивляться</a:t>
            </a:r>
            <a:r>
              <a:rPr lang="ru-RU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(Солженицын), </a:t>
            </a:r>
            <a:r>
              <a:rPr lang="ru-RU" altLang="de-CZ" sz="2800" i="1">
                <a:latin typeface="Times New Roman" panose="02020603050405020304" pitchFamily="18" charset="0"/>
              </a:rPr>
              <a:t>И степенно головою </a:t>
            </a:r>
            <a:r>
              <a:rPr lang="ru-RU" altLang="de-CZ" sz="2800" i="1" u="sng">
                <a:latin typeface="Times New Roman" panose="02020603050405020304" pitchFamily="18" charset="0"/>
              </a:rPr>
              <a:t>кивнув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поклонясь</a:t>
            </a:r>
            <a:r>
              <a:rPr lang="ru-RU" altLang="de-CZ" sz="2800" i="1">
                <a:latin typeface="Times New Roman" panose="02020603050405020304" pitchFamily="18" charset="0"/>
              </a:rPr>
              <a:t>, Елисей Никифорович принял приглашение</a:t>
            </a:r>
            <a:r>
              <a:rPr lang="ru-RU" altLang="de-CZ" sz="2800">
                <a:latin typeface="Times New Roman" panose="02020603050405020304" pitchFamily="18" charset="0"/>
              </a:rPr>
              <a:t> (Солженицын), </a:t>
            </a:r>
            <a:r>
              <a:rPr lang="ru-RU" altLang="de-CZ" sz="2800" i="1">
                <a:latin typeface="Times New Roman" panose="02020603050405020304" pitchFamily="18" charset="0"/>
              </a:rPr>
              <a:t>и везде его </a:t>
            </a:r>
            <a:r>
              <a:rPr lang="ru-RU" altLang="de-CZ" sz="2800" i="1" u="sng">
                <a:latin typeface="Times New Roman" panose="02020603050405020304" pitchFamily="18" charset="0"/>
              </a:rPr>
              <a:t>бегала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искала</a:t>
            </a:r>
            <a:r>
              <a:rPr lang="ru-RU" altLang="de-CZ" sz="2800" i="1">
                <a:latin typeface="Times New Roman" panose="02020603050405020304" pitchFamily="18" charset="0"/>
              </a:rPr>
              <a:t> мать этой девушки</a:t>
            </a:r>
            <a:r>
              <a:rPr lang="ru-RU" altLang="de-CZ" sz="2800">
                <a:latin typeface="Times New Roman" panose="02020603050405020304" pitchFamily="18" charset="0"/>
              </a:rPr>
              <a:t> (Петрушевская), </a:t>
            </a:r>
            <a:r>
              <a:rPr lang="ru-RU" altLang="de-CZ" sz="2800" i="1">
                <a:latin typeface="Times New Roman" panose="02020603050405020304" pitchFamily="18" charset="0"/>
              </a:rPr>
              <a:t>он </a:t>
            </a:r>
            <a:r>
              <a:rPr lang="ru-RU" altLang="de-CZ" sz="2800" i="1" u="sng">
                <a:latin typeface="Times New Roman" panose="02020603050405020304" pitchFamily="18" charset="0"/>
              </a:rPr>
              <a:t>извинил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позвонился</a:t>
            </a:r>
            <a:r>
              <a:rPr lang="ru-RU" altLang="de-CZ" sz="2800" i="1">
                <a:latin typeface="Times New Roman" panose="02020603050405020304" pitchFamily="18" charset="0"/>
              </a:rPr>
              <a:t>, то есть </a:t>
            </a:r>
            <a:r>
              <a:rPr lang="ru-RU" altLang="de-CZ" sz="2800" i="1" u="sng">
                <a:latin typeface="Times New Roman" panose="02020603050405020304" pitchFamily="18" charset="0"/>
              </a:rPr>
              <a:t>позвонил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извинился </a:t>
            </a:r>
            <a:r>
              <a:rPr lang="ru-RU" altLang="de-CZ" sz="2800">
                <a:latin typeface="Times New Roman" panose="02020603050405020304" pitchFamily="18" charset="0"/>
              </a:rPr>
              <a:t>(Новиков), 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Будем </a:t>
            </a:r>
            <a:r>
              <a:rPr lang="ru-RU" altLang="de-CZ" sz="2800" i="1" u="sng">
                <a:latin typeface="Times New Roman" panose="02020603050405020304" pitchFamily="18" charset="0"/>
              </a:rPr>
              <a:t>жить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воровать</a:t>
            </a:r>
            <a:r>
              <a:rPr lang="ru-RU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(блатная песня)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Inhaltsplatzhalter 2">
            <a:extLst>
              <a:ext uri="{FF2B5EF4-FFF2-40B4-BE49-F238E27FC236}">
                <a16:creationId xmlns:a16="http://schemas.microsoft.com/office/drawing/2014/main" id="{4BBA7DC1-5A3B-0948-A21C-DEDE3E6FF2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4325" y="266700"/>
            <a:ext cx="8575675" cy="63373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То есть «за наше грехи –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платите вы». И </a:t>
            </a:r>
            <a:r>
              <a:rPr lang="ru-RU" altLang="de-CZ" sz="2800" i="1" u="sng">
                <a:latin typeface="Times New Roman" panose="02020603050405020304" pitchFamily="18" charset="0"/>
              </a:rPr>
              <a:t>пошло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поехало</a:t>
            </a:r>
            <a:r>
              <a:rPr lang="ru-RU" altLang="de-CZ" sz="2800" i="1">
                <a:latin typeface="Times New Roman" panose="02020603050405020304" pitchFamily="18" charset="0"/>
              </a:rPr>
              <a:t> отключать газ и цены повышать </a:t>
            </a:r>
            <a:r>
              <a:rPr lang="ru-RU" altLang="de-CZ" sz="2800">
                <a:latin typeface="Times New Roman" panose="02020603050405020304" pitchFamily="18" charset="0"/>
              </a:rPr>
              <a:t>(ЛГ, 2000)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По словам Вайсса, примеры, в которых есть отношения синонимии, когипонимии, антонимии или конверсивности между двумя глаголами, типичны не для обычного разговорного русского языка, а для фольклора.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Можно их найти, однако, в художественной литературе и газетах со стилистическим эффектом: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старик Пифагор </a:t>
            </a:r>
            <a:r>
              <a:rPr lang="ru-RU" altLang="de-CZ" sz="2800" i="1" u="sng">
                <a:latin typeface="Times New Roman" panose="02020603050405020304" pitchFamily="18" charset="0"/>
              </a:rPr>
              <a:t>просил</a:t>
            </a:r>
            <a:r>
              <a:rPr lang="cs-CZ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умолял </a:t>
            </a:r>
            <a:r>
              <a:rPr lang="ru-RU" altLang="de-CZ" sz="2800" i="1">
                <a:latin typeface="Times New Roman" panose="02020603050405020304" pitchFamily="18" charset="0"/>
              </a:rPr>
              <a:t>человечество уважать цифры </a:t>
            </a:r>
            <a:r>
              <a:rPr lang="ru-RU" altLang="de-CZ" sz="2800">
                <a:latin typeface="Times New Roman" panose="02020603050405020304" pitchFamily="18" charset="0"/>
              </a:rPr>
              <a:t>(ЛГ 2001), </a:t>
            </a:r>
            <a:r>
              <a:rPr lang="ru-RU" altLang="de-CZ" sz="2800" i="1">
                <a:latin typeface="Times New Roman" panose="02020603050405020304" pitchFamily="18" charset="0"/>
              </a:rPr>
              <a:t>сам он, правда, </a:t>
            </a:r>
            <a:r>
              <a:rPr lang="ru-RU" altLang="de-CZ" sz="2800" i="1" u="sng">
                <a:latin typeface="Times New Roman" panose="02020603050405020304" pitchFamily="18" charset="0"/>
              </a:rPr>
              <a:t>клянется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божится</a:t>
            </a:r>
            <a:r>
              <a:rPr lang="ru-RU" altLang="de-CZ" sz="2800" i="1">
                <a:latin typeface="Times New Roman" panose="02020603050405020304" pitchFamily="18" charset="0"/>
              </a:rPr>
              <a:t>, что в собственно преступлениях не виноват </a:t>
            </a:r>
            <a:r>
              <a:rPr lang="ru-RU" altLang="de-CZ" sz="2800">
                <a:latin typeface="Times New Roman" panose="02020603050405020304" pitchFamily="18" charset="0"/>
              </a:rPr>
              <a:t>(Даниэль),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Inhaltsplatzhalter 2">
            <a:extLst>
              <a:ext uri="{FF2B5EF4-FFF2-40B4-BE49-F238E27FC236}">
                <a16:creationId xmlns:a16="http://schemas.microsoft.com/office/drawing/2014/main" id="{5C6B3A7F-6A47-964D-B91D-BFD7732FC4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3200" y="330200"/>
            <a:ext cx="8670925" cy="62420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А ведь </a:t>
            </a:r>
            <a:r>
              <a:rPr lang="ru-RU" altLang="de-CZ" sz="2800" i="1" u="sng">
                <a:latin typeface="Times New Roman" panose="02020603050405020304" pitchFamily="18" charset="0"/>
              </a:rPr>
              <a:t>виделось</a:t>
            </a:r>
            <a:r>
              <a:rPr lang="cs-CZ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представлялось</a:t>
            </a:r>
            <a:r>
              <a:rPr lang="ru-RU" altLang="de-CZ" sz="2800" i="1">
                <a:latin typeface="Times New Roman" panose="02020603050405020304" pitchFamily="18" charset="0"/>
              </a:rPr>
              <a:t>?</a:t>
            </a:r>
            <a:r>
              <a:rPr lang="ru-RU" altLang="de-CZ" sz="2800">
                <a:latin typeface="Times New Roman" panose="02020603050405020304" pitchFamily="18" charset="0"/>
              </a:rPr>
              <a:t> (ЛГ 2001), </a:t>
            </a:r>
            <a:r>
              <a:rPr lang="ru-RU" altLang="de-CZ" sz="2800" i="1">
                <a:latin typeface="Times New Roman" panose="02020603050405020304" pitchFamily="18" charset="0"/>
              </a:rPr>
              <a:t>не зная, как проститься, руку ли </a:t>
            </a:r>
            <a:r>
              <a:rPr lang="ru-RU" altLang="de-CZ" sz="2800" i="1" u="sng">
                <a:latin typeface="Times New Roman" panose="02020603050405020304" pitchFamily="18" charset="0"/>
              </a:rPr>
              <a:t>пожать</a:t>
            </a:r>
            <a:r>
              <a:rPr lang="cs-CZ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потискать </a:t>
            </a:r>
            <a:r>
              <a:rPr lang="ru-RU" altLang="de-CZ" sz="2800">
                <a:latin typeface="Times New Roman" panose="02020603050405020304" pitchFamily="18" charset="0"/>
              </a:rPr>
              <a:t>(В. Маканин)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(Жириновский о Ельцине): </a:t>
            </a:r>
            <a:r>
              <a:rPr lang="ru-RU" altLang="de-CZ" sz="2800" i="1">
                <a:latin typeface="Times New Roman" panose="02020603050405020304" pitchFamily="18" charset="0"/>
              </a:rPr>
              <a:t>И десятки раз он воскресал. В речке на Николиной горе не утонул, в самолете не разбился, в автокатастрофе не погиб. Два путча выиграл. Горбачева </a:t>
            </a:r>
            <a:r>
              <a:rPr lang="ru-RU" altLang="de-CZ" sz="2800" i="1" u="sng">
                <a:latin typeface="Times New Roman" panose="02020603050405020304" pitchFamily="18" charset="0"/>
              </a:rPr>
              <a:t>перехитрил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переиграл</a:t>
            </a:r>
            <a:r>
              <a:rPr lang="ru-RU" altLang="de-CZ" sz="2800" i="1">
                <a:latin typeface="Times New Roman" panose="02020603050405020304" pitchFamily="18" charset="0"/>
              </a:rPr>
              <a:t>.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Такую партию разломал! Просто герой из русской сказки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 разговорном корпусе, употребляемом Вайссом был только один такой пример: </a:t>
            </a:r>
            <a:r>
              <a:rPr lang="ru-RU" altLang="de-CZ" sz="2800" i="1">
                <a:latin typeface="Times New Roman" panose="02020603050405020304" pitchFamily="18" charset="0"/>
              </a:rPr>
              <a:t>везде где человек так сказать </a:t>
            </a:r>
            <a:r>
              <a:rPr lang="ru-RU" altLang="de-CZ" sz="2800" i="1" u="sng">
                <a:latin typeface="Times New Roman" panose="02020603050405020304" pitchFamily="18" charset="0"/>
              </a:rPr>
              <a:t>бывает находится</a:t>
            </a:r>
            <a:r>
              <a:rPr lang="ru-RU" altLang="de-CZ" sz="2800">
                <a:latin typeface="Times New Roman" panose="02020603050405020304" pitchFamily="18" charset="0"/>
              </a:rPr>
              <a:t>. Об особенности выражения свидетельствует частица </a:t>
            </a:r>
            <a:r>
              <a:rPr lang="ru-RU" altLang="de-CZ" sz="2800" i="1">
                <a:latin typeface="Times New Roman" panose="02020603050405020304" pitchFamily="18" charset="0"/>
              </a:rPr>
              <a:t>так сказать </a:t>
            </a:r>
            <a:endParaRPr lang="cs-CZ" altLang="de-CZ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Inhaltsplatzhalter 2">
            <a:extLst>
              <a:ext uri="{FF2B5EF4-FFF2-40B4-BE49-F238E27FC236}">
                <a16:creationId xmlns:a16="http://schemas.microsoft.com/office/drawing/2014/main" id="{CB333218-806A-D347-882F-E4D4C12CCA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2575" y="346075"/>
            <a:ext cx="8512175" cy="62261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 художественной литературе такие сочетания авторы употребляют уже с </a:t>
            </a:r>
            <a:r>
              <a:rPr lang="cs-CZ" altLang="de-CZ" sz="2800">
                <a:latin typeface="Times New Roman" panose="02020603050405020304" pitchFamily="18" charset="0"/>
              </a:rPr>
              <a:t>XIX </a:t>
            </a:r>
            <a:r>
              <a:rPr lang="ru-RU" altLang="de-CZ" sz="2800">
                <a:latin typeface="Times New Roman" panose="02020603050405020304" pitchFamily="18" charset="0"/>
              </a:rPr>
              <a:t>в., чтобы показать эмоциональность: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Женка </a:t>
            </a:r>
            <a:r>
              <a:rPr lang="ru-RU" altLang="de-CZ" sz="2800" i="1" u="sng">
                <a:latin typeface="Times New Roman" panose="02020603050405020304" pitchFamily="18" charset="0"/>
              </a:rPr>
              <a:t>плакала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выла</a:t>
            </a:r>
            <a:r>
              <a:rPr lang="ru-RU" altLang="de-CZ" sz="2800" i="1">
                <a:latin typeface="Times New Roman" panose="02020603050405020304" pitchFamily="18" charset="0"/>
              </a:rPr>
              <a:t>, да ничего не поделаешь</a:t>
            </a:r>
            <a:r>
              <a:rPr lang="ru-RU" altLang="de-CZ" sz="2800">
                <a:latin typeface="Times New Roman" panose="02020603050405020304" pitchFamily="18" charset="0"/>
              </a:rPr>
              <a:t> (Чехов), </a:t>
            </a:r>
            <a:r>
              <a:rPr lang="ru-RU" altLang="de-CZ" sz="2800" i="1" u="sng">
                <a:latin typeface="Times New Roman" panose="02020603050405020304" pitchFamily="18" charset="0"/>
              </a:rPr>
              <a:t>вздохнула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простонала </a:t>
            </a:r>
            <a:r>
              <a:rPr lang="ru-RU" altLang="de-CZ" sz="2800">
                <a:latin typeface="Times New Roman" panose="02020603050405020304" pitchFamily="18" charset="0"/>
              </a:rPr>
              <a:t>(Чуковский), </a:t>
            </a:r>
            <a:r>
              <a:rPr lang="ru-RU" altLang="de-CZ" sz="2800" i="1">
                <a:latin typeface="Times New Roman" panose="02020603050405020304" pitchFamily="18" charset="0"/>
              </a:rPr>
              <a:t>старушечка все </a:t>
            </a:r>
            <a:r>
              <a:rPr lang="ru-RU" altLang="de-CZ" sz="2800" i="1" u="sng">
                <a:latin typeface="Times New Roman" panose="02020603050405020304" pitchFamily="18" charset="0"/>
              </a:rPr>
              <a:t>грустит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печалится </a:t>
            </a:r>
            <a:r>
              <a:rPr lang="ru-RU" altLang="de-CZ" sz="2800">
                <a:latin typeface="Times New Roman" panose="02020603050405020304" pitchFamily="18" charset="0"/>
              </a:rPr>
              <a:t>(блатная песня)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«Основную функцию таких квазитавтологических пар следует, по всей видимости, усматривать в интенсификации, иначе говоря, второй глагол здесь выступает в качестве значения лексической функции </a:t>
            </a:r>
            <a:r>
              <a:rPr lang="de-CH" altLang="de-CZ" sz="2800">
                <a:latin typeface="Times New Roman" panose="02020603050405020304" pitchFamily="18" charset="0"/>
              </a:rPr>
              <a:t>Magn </a:t>
            </a:r>
            <a:r>
              <a:rPr lang="ru-RU" altLang="de-CZ" sz="2800">
                <a:latin typeface="Times New Roman" panose="02020603050405020304" pitchFamily="18" charset="0"/>
              </a:rPr>
              <a:t>первого глагола</a:t>
            </a:r>
            <a:r>
              <a:rPr lang="de-CH" altLang="de-CZ" sz="2800">
                <a:latin typeface="Times New Roman" panose="02020603050405020304" pitchFamily="18" charset="0"/>
              </a:rPr>
              <a:t>. </a:t>
            </a:r>
            <a:r>
              <a:rPr lang="ru-RU" altLang="de-CZ" sz="2800">
                <a:latin typeface="Times New Roman" panose="02020603050405020304" pitchFamily="18" charset="0"/>
              </a:rPr>
              <a:t>Таким образом, прием синонимического перифразирования служит той же цели, что и прием однокоренного удвоения</a:t>
            </a:r>
            <a:endParaRPr lang="de-DE" altLang="de-CZ" sz="28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Inhaltsplatzhalter 2">
            <a:extLst>
              <a:ext uri="{FF2B5EF4-FFF2-40B4-BE49-F238E27FC236}">
                <a16:creationId xmlns:a16="http://schemas.microsoft.com/office/drawing/2014/main" id="{3B93A38B-D229-EC48-9755-4A4DB06E4F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8450" y="565150"/>
            <a:ext cx="8229600" cy="58451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(сочетания типа глагол</a:t>
            </a:r>
            <a:r>
              <a:rPr lang="de-CH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>
                <a:latin typeface="Times New Roman" panose="02020603050405020304" pitchFamily="18" charset="0"/>
              </a:rPr>
              <a:t>основа </a:t>
            </a:r>
            <a:r>
              <a:rPr lang="de-CH" altLang="de-CZ" sz="2800">
                <a:latin typeface="Times New Roman" panose="02020603050405020304" pitchFamily="18" charset="0"/>
              </a:rPr>
              <a:t>+ </a:t>
            </a:r>
            <a:r>
              <a:rPr lang="ru-RU" altLang="de-CZ" sz="2800">
                <a:latin typeface="Times New Roman" panose="02020603050405020304" pitchFamily="18" charset="0"/>
              </a:rPr>
              <a:t>производный глагол): </a:t>
            </a:r>
            <a:r>
              <a:rPr lang="ru-RU" altLang="de-CZ" sz="2800" i="1">
                <a:latin typeface="Times New Roman" panose="02020603050405020304" pitchFamily="18" charset="0"/>
              </a:rPr>
              <a:t>родители вернулись домой и </a:t>
            </a:r>
            <a:r>
              <a:rPr lang="ru-RU" altLang="de-CZ" sz="2800" i="1" u="sng">
                <a:latin typeface="Times New Roman" panose="02020603050405020304" pitchFamily="18" charset="0"/>
              </a:rPr>
              <a:t>звонят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названивают</a:t>
            </a:r>
            <a:r>
              <a:rPr lang="ru-RU" altLang="de-CZ" sz="2800" i="1">
                <a:latin typeface="Times New Roman" panose="02020603050405020304" pitchFamily="18" charset="0"/>
              </a:rPr>
              <a:t> ее подружке в Москву, </a:t>
            </a:r>
            <a:r>
              <a:rPr lang="ru-RU" altLang="de-CZ" sz="2800" i="1" u="sng">
                <a:latin typeface="Times New Roman" panose="02020603050405020304" pitchFamily="18" charset="0"/>
              </a:rPr>
              <a:t>ждут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ожидают</a:t>
            </a:r>
            <a:r>
              <a:rPr lang="ru-RU" altLang="de-CZ" sz="2800">
                <a:latin typeface="Times New Roman" panose="02020603050405020304" pitchFamily="18" charset="0"/>
              </a:rPr>
              <a:t>» </a:t>
            </a:r>
            <a:r>
              <a:rPr lang="de-CH" altLang="de-CZ" sz="2800">
                <a:latin typeface="Times New Roman" panose="02020603050405020304" pitchFamily="18" charset="0"/>
              </a:rPr>
              <a:t>(Weiss)</a:t>
            </a:r>
            <a:endParaRPr lang="ru-RU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Иногда глаголы не являются синонимами, но один из них содержит часть значения второго и тем самым его усиливает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старушечка все плачет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надрывается</a:t>
            </a:r>
            <a:r>
              <a:rPr lang="ru-RU" altLang="de-CZ" sz="2800">
                <a:latin typeface="Times New Roman" panose="02020603050405020304" pitchFamily="18" charset="0"/>
              </a:rPr>
              <a:t> ,</a:t>
            </a:r>
            <a:r>
              <a:rPr lang="cs-CZ" altLang="de-CZ" sz="2800">
                <a:latin typeface="Times New Roman" panose="02020603050405020304" pitchFamily="18" charset="0"/>
              </a:rPr>
              <a:t>pláče do roztrhání</a:t>
            </a:r>
            <a:r>
              <a:rPr lang="ru-RU" altLang="de-CZ" sz="2800">
                <a:latin typeface="Times New Roman" panose="02020603050405020304" pitchFamily="18" charset="0"/>
              </a:rPr>
              <a:t>‘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(блатная песня)</a:t>
            </a:r>
            <a:r>
              <a:rPr lang="de-CH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заливается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плачет </a:t>
            </a:r>
            <a:r>
              <a:rPr lang="ru-RU" altLang="de-CZ" sz="2800">
                <a:latin typeface="Times New Roman" panose="02020603050405020304" pitchFamily="18" charset="0"/>
              </a:rPr>
              <a:t>(Достоевский; ,заливается слезами и плачет‘)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Inhaltsplatzhalter 2">
            <a:extLst>
              <a:ext uri="{FF2B5EF4-FFF2-40B4-BE49-F238E27FC236}">
                <a16:creationId xmlns:a16="http://schemas.microsoft.com/office/drawing/2014/main" id="{5C2C6224-154B-9741-8104-64C5398AF5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8450" y="565150"/>
            <a:ext cx="8229600" cy="58451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Но есть много примеров не синонимичных: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Да Воротынцев, </a:t>
            </a:r>
            <a:r>
              <a:rPr lang="ru-RU" altLang="de-CZ" sz="2800" i="1" u="sng">
                <a:latin typeface="Times New Roman" panose="02020603050405020304" pitchFamily="18" charset="0"/>
              </a:rPr>
              <a:t>признаться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сказать</a:t>
            </a:r>
            <a:r>
              <a:rPr lang="ru-RU" altLang="de-CZ" sz="2800" i="1">
                <a:latin typeface="Times New Roman" panose="02020603050405020304" pitchFamily="18" charset="0"/>
              </a:rPr>
              <a:t>, и ждал такой телеграммы</a:t>
            </a:r>
            <a:r>
              <a:rPr lang="cs-CZ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>
                <a:latin typeface="Times New Roman" panose="02020603050405020304" pitchFamily="18" charset="0"/>
              </a:rPr>
              <a:t>Солженицын</a:t>
            </a:r>
            <a:r>
              <a:rPr lang="cs-CZ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вдруг </a:t>
            </a:r>
            <a:r>
              <a:rPr lang="ru-RU" altLang="de-CZ" sz="2800" i="1" u="sng">
                <a:latin typeface="Times New Roman" panose="02020603050405020304" pitchFamily="18" charset="0"/>
              </a:rPr>
              <a:t>пригодятся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потребуются</a:t>
            </a:r>
            <a:r>
              <a:rPr lang="ru-RU" altLang="de-CZ" sz="2800" i="1">
                <a:latin typeface="Times New Roman" panose="02020603050405020304" pitchFamily="18" charset="0"/>
              </a:rPr>
              <a:t> простые факты действительности </a:t>
            </a:r>
            <a:r>
              <a:rPr lang="de-CH" altLang="de-CZ" sz="2800" i="1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přicházejí vhod a vyžadují se</a:t>
            </a:r>
            <a:r>
              <a:rPr lang="ru-RU" altLang="de-CZ" sz="2800">
                <a:latin typeface="Times New Roman" panose="02020603050405020304" pitchFamily="18" charset="0"/>
              </a:rPr>
              <a:t>‘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(ЛГ 2002)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Вайс констатирует, что часто отношения между двумя глаголами не синонимичны, но сочетания суммируют целую ситуацию: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ели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пили рядом …, ели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сочиняли песни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de-CH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>
                <a:latin typeface="Times New Roman" panose="02020603050405020304" pitchFamily="18" charset="0"/>
              </a:rPr>
              <a:t>Петрушевская</a:t>
            </a:r>
            <a:r>
              <a:rPr lang="de-CH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Завтра они тоже устраивают какое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то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выпить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закусить</a:t>
            </a:r>
            <a:endParaRPr lang="cs-CZ" altLang="de-CZ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Inhaltsplatzhalter 2">
            <a:extLst>
              <a:ext uri="{FF2B5EF4-FFF2-40B4-BE49-F238E27FC236}">
                <a16:creationId xmlns:a16="http://schemas.microsoft.com/office/drawing/2014/main" id="{A5598D61-44C7-8343-BD01-3411C4646B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353425" cy="59769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«</a:t>
            </a:r>
            <a:r>
              <a:rPr lang="ru-RU" altLang="de-CZ" sz="2800" u="sng" dirty="0">
                <a:latin typeface="Times New Roman" panose="02020603050405020304" pitchFamily="18" charset="0"/>
              </a:rPr>
              <a:t>Еще одно отличие</a:t>
            </a:r>
            <a:r>
              <a:rPr lang="ru-RU" altLang="de-CZ" sz="2800" dirty="0">
                <a:latin typeface="Times New Roman" panose="02020603050405020304" pitchFamily="18" charset="0"/>
              </a:rPr>
              <a:t> предложения от слова состоит в том, что оно связано </a:t>
            </a:r>
            <a:r>
              <a:rPr lang="ru-RU" altLang="de-CZ" sz="2800" spc="100" dirty="0">
                <a:latin typeface="Times New Roman" panose="02020603050405020304" pitchFamily="18" charset="0"/>
              </a:rPr>
              <a:t>с высказыванием</a:t>
            </a:r>
            <a:r>
              <a:rPr lang="ru-RU" altLang="de-CZ" sz="2800" dirty="0">
                <a:latin typeface="Times New Roman" panose="02020603050405020304" pitchFamily="18" charset="0"/>
              </a:rPr>
              <a:t>. В</a:t>
            </a:r>
            <a:r>
              <a:rPr lang="ru-RU" altLang="de-CZ" sz="2800" spc="100" dirty="0">
                <a:latin typeface="Times New Roman" panose="02020603050405020304" pitchFamily="18" charset="0"/>
              </a:rPr>
              <a:t>ысказыванием называется речевая единица, удовлетворяющая требованиям конкретной коммуникативной ситуации, в которой есть говорящий, адресат, предмет, время и место сообщения. Предложение используется как полное высказывание гораздо чаще, чем отдельное слово или сочетание слов, так как его структура определенным образом согласована с параметрами высказывания.» </a:t>
            </a:r>
            <a:r>
              <a:rPr lang="ru-RU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 err="1">
                <a:latin typeface="Times New Roman" panose="02020603050405020304" pitchFamily="18" charset="0"/>
              </a:rPr>
              <a:t>Тестелец</a:t>
            </a:r>
            <a:r>
              <a:rPr lang="ru-RU" altLang="de-CZ" sz="2800" dirty="0">
                <a:latin typeface="Times New Roman" panose="02020603050405020304" pitchFamily="18" charset="0"/>
              </a:rPr>
              <a:t> 2001, 21)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D7917A-F238-1245-92E1-E020E2E8F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50825"/>
            <a:ext cx="8670925" cy="62896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latin typeface="Times New Roman"/>
                <a:cs typeface="Times New Roman"/>
              </a:rPr>
              <a:t>Вайс</a:t>
            </a:r>
            <a:r>
              <a:rPr lang="ru-RU" sz="2800" dirty="0">
                <a:latin typeface="Times New Roman"/>
                <a:cs typeface="Times New Roman"/>
              </a:rPr>
              <a:t> отмечает, что здесь также теряется типичное общее ударение, и глаголы часто имеют свое ударение каждый </a:t>
            </a:r>
            <a:endParaRPr lang="cs-CZ" sz="2800" dirty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И этот тип существует во фольклоре:</a:t>
            </a:r>
            <a:endParaRPr lang="cs-CZ" sz="2800" dirty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i="1" dirty="0">
                <a:latin typeface="Times New Roman"/>
                <a:cs typeface="Times New Roman"/>
              </a:rPr>
              <a:t>Где выросла эта красота, чем ее </a:t>
            </a:r>
            <a:r>
              <a:rPr lang="ru-RU" sz="2800" i="1" u="sng" dirty="0">
                <a:latin typeface="Times New Roman"/>
                <a:cs typeface="Times New Roman"/>
              </a:rPr>
              <a:t>кормили</a:t>
            </a:r>
            <a:r>
              <a:rPr lang="de-CH" sz="2800" i="1" u="sng" dirty="0">
                <a:latin typeface="Times New Roman"/>
                <a:cs typeface="Times New Roman"/>
              </a:rPr>
              <a:t>-</a:t>
            </a:r>
            <a:r>
              <a:rPr lang="ru-RU" sz="2800" i="1" u="sng" dirty="0">
                <a:latin typeface="Times New Roman"/>
                <a:cs typeface="Times New Roman"/>
              </a:rPr>
              <a:t>поливали</a:t>
            </a:r>
            <a:r>
              <a:rPr lang="ru-RU" sz="2800" i="1" dirty="0">
                <a:latin typeface="Times New Roman"/>
                <a:cs typeface="Times New Roman"/>
              </a:rPr>
              <a:t>? </a:t>
            </a:r>
            <a:r>
              <a:rPr lang="ru-RU" sz="2800" dirty="0">
                <a:latin typeface="Times New Roman"/>
                <a:cs typeface="Times New Roman"/>
              </a:rPr>
              <a:t>(Аргументы и Факты 2001, об овощах), </a:t>
            </a:r>
            <a:r>
              <a:rPr lang="ru-RU" sz="2800" i="1" dirty="0">
                <a:latin typeface="Times New Roman"/>
                <a:cs typeface="Times New Roman"/>
              </a:rPr>
              <a:t>Это потому, что и сам Пал Палыч скрягою не был. Древний Кремль в золото </a:t>
            </a:r>
            <a:r>
              <a:rPr lang="ru-RU" sz="2800" i="1" u="sng" dirty="0">
                <a:latin typeface="Times New Roman"/>
                <a:cs typeface="Times New Roman"/>
              </a:rPr>
              <a:t>одел</a:t>
            </a:r>
            <a:r>
              <a:rPr lang="de-CH" sz="2800" i="1" u="sng" dirty="0">
                <a:latin typeface="Times New Roman"/>
                <a:cs typeface="Times New Roman"/>
              </a:rPr>
              <a:t>-</a:t>
            </a:r>
            <a:r>
              <a:rPr lang="ru-RU" sz="2800" i="1" u="sng" dirty="0">
                <a:latin typeface="Times New Roman"/>
                <a:cs typeface="Times New Roman"/>
              </a:rPr>
              <a:t>обул</a:t>
            </a:r>
            <a:r>
              <a:rPr lang="de-CH" sz="2800" i="1" dirty="0">
                <a:latin typeface="Times New Roman"/>
                <a:cs typeface="Times New Roman"/>
              </a:rPr>
              <a:t>. </a:t>
            </a:r>
            <a:r>
              <a:rPr lang="ru-RU" sz="2800" i="1" dirty="0">
                <a:latin typeface="Times New Roman"/>
                <a:cs typeface="Times New Roman"/>
              </a:rPr>
              <a:t>Ельцину сделал чудо</a:t>
            </a:r>
            <a:r>
              <a:rPr lang="de-CH" sz="2800" i="1" dirty="0">
                <a:latin typeface="Times New Roman"/>
                <a:cs typeface="Times New Roman"/>
              </a:rPr>
              <a:t>-</a:t>
            </a:r>
            <a:r>
              <a:rPr lang="ru-RU" sz="2800" i="1" dirty="0">
                <a:latin typeface="Times New Roman"/>
                <a:cs typeface="Times New Roman"/>
              </a:rPr>
              <a:t>самолет </a:t>
            </a:r>
            <a:r>
              <a:rPr lang="ru-RU" sz="2800" dirty="0">
                <a:latin typeface="Times New Roman"/>
                <a:cs typeface="Times New Roman"/>
              </a:rPr>
              <a:t>(Аргументы и Факты</a:t>
            </a:r>
            <a:r>
              <a:rPr lang="de-CH" sz="2800" dirty="0">
                <a:latin typeface="Times New Roman"/>
                <a:cs typeface="Times New Roman"/>
              </a:rPr>
              <a:t>,</a:t>
            </a:r>
            <a:r>
              <a:rPr lang="ru-RU" sz="2800" dirty="0">
                <a:latin typeface="Times New Roman"/>
                <a:cs typeface="Times New Roman"/>
              </a:rPr>
              <a:t> после приговора Бородину в Женеве), </a:t>
            </a:r>
            <a:r>
              <a:rPr lang="ru-RU" sz="2800" i="1" dirty="0">
                <a:latin typeface="Times New Roman"/>
                <a:cs typeface="Times New Roman"/>
              </a:rPr>
              <a:t>а они отмывались и </a:t>
            </a:r>
            <a:r>
              <a:rPr lang="ru-RU" sz="2800" i="1" u="sng" dirty="0">
                <a:latin typeface="Times New Roman"/>
                <a:cs typeface="Times New Roman"/>
              </a:rPr>
              <a:t>стриглись</a:t>
            </a:r>
            <a:r>
              <a:rPr lang="de-CH" sz="2800" i="1" u="sng" dirty="0">
                <a:latin typeface="Times New Roman"/>
                <a:cs typeface="Times New Roman"/>
              </a:rPr>
              <a:t>-</a:t>
            </a:r>
            <a:r>
              <a:rPr lang="ru-RU" sz="2800" i="1" u="sng" dirty="0">
                <a:latin typeface="Times New Roman"/>
                <a:cs typeface="Times New Roman"/>
              </a:rPr>
              <a:t>брились</a:t>
            </a:r>
            <a:r>
              <a:rPr lang="cs-CZ" sz="2800" u="sng" dirty="0">
                <a:latin typeface="Times New Roman"/>
                <a:cs typeface="Times New Roman"/>
              </a:rPr>
              <a:t> </a:t>
            </a:r>
            <a:r>
              <a:rPr lang="cs-CZ" sz="2800" dirty="0">
                <a:latin typeface="Times New Roman"/>
                <a:cs typeface="Times New Roman"/>
              </a:rPr>
              <a:t>(</a:t>
            </a:r>
            <a:r>
              <a:rPr lang="ru-RU" sz="2800" dirty="0">
                <a:latin typeface="Times New Roman"/>
                <a:cs typeface="Times New Roman"/>
              </a:rPr>
              <a:t>Даниэль</a:t>
            </a:r>
            <a:r>
              <a:rPr lang="cs-CZ" sz="2800" dirty="0">
                <a:latin typeface="Times New Roman"/>
                <a:cs typeface="Times New Roman"/>
              </a:rPr>
              <a:t>)</a:t>
            </a:r>
            <a:r>
              <a:rPr lang="ru-RU" sz="2800" dirty="0">
                <a:latin typeface="Times New Roman"/>
                <a:cs typeface="Times New Roman"/>
              </a:rPr>
              <a:t>, </a:t>
            </a:r>
            <a:r>
              <a:rPr lang="ru-RU" sz="2800" i="1" dirty="0">
                <a:latin typeface="Times New Roman"/>
                <a:cs typeface="Times New Roman"/>
              </a:rPr>
              <a:t>Тихонечко </a:t>
            </a:r>
            <a:r>
              <a:rPr lang="ru-RU" sz="2800" i="1" u="sng" dirty="0">
                <a:latin typeface="Times New Roman"/>
                <a:cs typeface="Times New Roman"/>
              </a:rPr>
              <a:t>вою</a:t>
            </a:r>
            <a:r>
              <a:rPr lang="de-CH" sz="2800" i="1" u="sng" dirty="0">
                <a:latin typeface="Times New Roman"/>
                <a:cs typeface="Times New Roman"/>
              </a:rPr>
              <a:t>-</a:t>
            </a:r>
            <a:r>
              <a:rPr lang="ru-RU" sz="2800" i="1" u="sng" dirty="0">
                <a:latin typeface="Times New Roman"/>
                <a:cs typeface="Times New Roman"/>
              </a:rPr>
              <a:t>сиплю</a:t>
            </a:r>
            <a:r>
              <a:rPr lang="de-CH" sz="2800" dirty="0">
                <a:latin typeface="Times New Roman"/>
                <a:cs typeface="Times New Roman"/>
              </a:rPr>
              <a:t> (</a:t>
            </a:r>
            <a:r>
              <a:rPr lang="ru-RU" sz="2800" dirty="0">
                <a:latin typeface="Times New Roman"/>
                <a:cs typeface="Times New Roman"/>
              </a:rPr>
              <a:t>ЛГ 2001</a:t>
            </a:r>
            <a:r>
              <a:rPr lang="de-CH" sz="2800" dirty="0">
                <a:latin typeface="Times New Roman"/>
                <a:cs typeface="Times New Roman"/>
              </a:rPr>
              <a:t>),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i="1" dirty="0">
                <a:latin typeface="Times New Roman"/>
                <a:cs typeface="Times New Roman"/>
              </a:rPr>
              <a:t>Она вдруг </a:t>
            </a:r>
            <a:r>
              <a:rPr lang="ru-RU" sz="2800" i="1" u="sng" dirty="0">
                <a:latin typeface="Times New Roman"/>
                <a:cs typeface="Times New Roman"/>
              </a:rPr>
              <a:t>крякнет</a:t>
            </a:r>
            <a:r>
              <a:rPr lang="de-CH" sz="2800" i="1" u="sng" dirty="0">
                <a:latin typeface="Times New Roman"/>
                <a:cs typeface="Times New Roman"/>
              </a:rPr>
              <a:t>-</a:t>
            </a:r>
            <a:r>
              <a:rPr lang="ru-RU" sz="2800" i="1" u="sng" dirty="0">
                <a:latin typeface="Times New Roman"/>
                <a:cs typeface="Times New Roman"/>
              </a:rPr>
              <a:t>свистнет</a:t>
            </a:r>
            <a:r>
              <a:rPr lang="de-CH" sz="2800" dirty="0">
                <a:latin typeface="Times New Roman"/>
                <a:cs typeface="Times New Roman"/>
              </a:rPr>
              <a:t> (</a:t>
            </a:r>
            <a:r>
              <a:rPr lang="ru-RU" sz="2800" dirty="0">
                <a:latin typeface="Times New Roman"/>
                <a:cs typeface="Times New Roman"/>
              </a:rPr>
              <a:t>АиФ, 2002</a:t>
            </a:r>
            <a:r>
              <a:rPr lang="de-CH" sz="2800" dirty="0">
                <a:latin typeface="Times New Roman"/>
                <a:cs typeface="Times New Roman"/>
              </a:rPr>
              <a:t>)</a:t>
            </a:r>
            <a:r>
              <a:rPr lang="de-CH" sz="2800" i="1" dirty="0">
                <a:latin typeface="Times New Roman"/>
                <a:cs typeface="Times New Roman"/>
              </a:rPr>
              <a:t>, </a:t>
            </a:r>
            <a:r>
              <a:rPr lang="ru-RU" sz="2800" i="1" dirty="0">
                <a:latin typeface="Times New Roman"/>
                <a:cs typeface="Times New Roman"/>
              </a:rPr>
              <a:t>Ленин иначе </a:t>
            </a:r>
            <a:r>
              <a:rPr lang="ru-RU" sz="2800" i="1" u="sng" dirty="0">
                <a:latin typeface="Times New Roman"/>
                <a:cs typeface="Times New Roman"/>
              </a:rPr>
              <a:t>писал</a:t>
            </a:r>
            <a:r>
              <a:rPr lang="de-CH" sz="2800" i="1" u="sng" dirty="0">
                <a:latin typeface="Times New Roman"/>
                <a:cs typeface="Times New Roman"/>
              </a:rPr>
              <a:t>-</a:t>
            </a:r>
            <a:r>
              <a:rPr lang="ru-RU" sz="2800" i="1" u="sng" dirty="0">
                <a:latin typeface="Times New Roman"/>
                <a:cs typeface="Times New Roman"/>
              </a:rPr>
              <a:t>говорил</a:t>
            </a:r>
            <a:r>
              <a:rPr lang="ru-RU" sz="2800" i="1" dirty="0">
                <a:latin typeface="Times New Roman"/>
                <a:cs typeface="Times New Roman"/>
              </a:rPr>
              <a:t>!</a:t>
            </a:r>
            <a:r>
              <a:rPr lang="ru-RU" sz="2800" dirty="0">
                <a:latin typeface="Times New Roman"/>
                <a:cs typeface="Times New Roman"/>
              </a:rPr>
              <a:t> (Солженицын)</a:t>
            </a:r>
            <a:endParaRPr lang="cs-CZ" sz="2800" dirty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sz="2800" dirty="0">
              <a:latin typeface="Times New Roman"/>
              <a:cs typeface="Times New Roman"/>
            </a:endParaRPr>
          </a:p>
          <a:p>
            <a:pPr>
              <a:defRPr/>
            </a:pPr>
            <a:endParaRPr lang="de-DE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Inhaltsplatzhalter 2">
            <a:extLst>
              <a:ext uri="{FF2B5EF4-FFF2-40B4-BE49-F238E27FC236}">
                <a16:creationId xmlns:a16="http://schemas.microsoft.com/office/drawing/2014/main" id="{867922ED-A2B5-F346-97F8-154C819E59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8450" y="377825"/>
            <a:ext cx="8464550" cy="59563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Вайс также приводит примеры двойных глаголов, компоненты которых исключают друг друга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de-CH" altLang="de-CZ" sz="2800" i="1" u="sng">
                <a:latin typeface="Times New Roman" panose="02020603050405020304" pitchFamily="18" charset="0"/>
              </a:rPr>
              <a:t> </a:t>
            </a:r>
            <a:r>
              <a:rPr lang="ru-RU" altLang="de-CZ" sz="2800" i="1" u="sng">
                <a:latin typeface="Times New Roman" panose="02020603050405020304" pitchFamily="18" charset="0"/>
              </a:rPr>
              <a:t>не подъехать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не подойти</a:t>
            </a:r>
            <a:r>
              <a:rPr lang="de-CH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 все кругом </a:t>
            </a:r>
            <a:r>
              <a:rPr lang="ru-RU" altLang="de-CZ" sz="2800" i="1" u="sng">
                <a:latin typeface="Times New Roman" panose="02020603050405020304" pitchFamily="18" charset="0"/>
              </a:rPr>
              <a:t>стояли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сидели</a:t>
            </a:r>
            <a:endParaRPr lang="de-CH" altLang="de-CZ" sz="2800" i="1" u="sng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Примеры с отрицанием имеют интерпретацию «ни - ни», аффирмативные имеют дистрибутивное значение («некоторые стояли, некоторые сидели»)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Иногда в двойных глаголах можно найти и прямо антонимичные глаголы: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 i="1">
                <a:latin typeface="Times New Roman" panose="02020603050405020304" pitchFamily="18" charset="0"/>
              </a:rPr>
              <a:t>(...) </a:t>
            </a:r>
            <a:r>
              <a:rPr lang="ru-RU" altLang="de-CZ" sz="2800" i="1">
                <a:latin typeface="Times New Roman" panose="02020603050405020304" pitchFamily="18" charset="0"/>
              </a:rPr>
              <a:t>капуста хранилась не на балконе, где </a:t>
            </a:r>
            <a:r>
              <a:rPr lang="ru-RU" altLang="de-CZ" sz="2800" i="1" u="sng">
                <a:latin typeface="Times New Roman" panose="02020603050405020304" pitchFamily="18" charset="0"/>
              </a:rPr>
              <a:t>промерзала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оттаивала</a:t>
            </a:r>
            <a:r>
              <a:rPr lang="ru-RU" altLang="de-CZ" sz="2800" i="1">
                <a:latin typeface="Times New Roman" panose="02020603050405020304" pitchFamily="18" charset="0"/>
              </a:rPr>
              <a:t> всю зиму </a:t>
            </a:r>
            <a:r>
              <a:rPr lang="ru-RU" altLang="de-CZ" sz="2800">
                <a:latin typeface="Times New Roman" panose="02020603050405020304" pitchFamily="18" charset="0"/>
              </a:rPr>
              <a:t>(АиФ 2000)</a:t>
            </a:r>
            <a:r>
              <a:rPr lang="de-CH" altLang="de-CZ" sz="2800">
                <a:latin typeface="Times New Roman" panose="02020603050405020304" pitchFamily="18" charset="0"/>
              </a:rPr>
              <a:t>,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да в экипажах </a:t>
            </a:r>
            <a:r>
              <a:rPr lang="ru-RU" altLang="de-CZ" sz="2800" i="1" u="sng">
                <a:latin typeface="Times New Roman" panose="02020603050405020304" pitchFamily="18" charset="0"/>
              </a:rPr>
              <a:t>подъезжают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отъезжают</a:t>
            </a:r>
            <a:r>
              <a:rPr lang="ru-RU" altLang="de-CZ" sz="2800" i="1">
                <a:latin typeface="Times New Roman" panose="02020603050405020304" pitchFamily="18" charset="0"/>
              </a:rPr>
              <a:t> Парвиайнены, Айвазы, Нобели да Розенкранцы </a:t>
            </a:r>
            <a:r>
              <a:rPr lang="ru-RU" altLang="de-CZ" sz="2800">
                <a:latin typeface="Times New Roman" panose="02020603050405020304" pitchFamily="18" charset="0"/>
              </a:rPr>
              <a:t>(Солженицын), 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Inhaltsplatzhalter 2">
            <a:extLst>
              <a:ext uri="{FF2B5EF4-FFF2-40B4-BE49-F238E27FC236}">
                <a16:creationId xmlns:a16="http://schemas.microsoft.com/office/drawing/2014/main" id="{E5FA1BE5-3507-6E49-BE7C-01DB9AB382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7325" y="298450"/>
            <a:ext cx="8670925" cy="63055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Двигатели </a:t>
            </a:r>
            <a:r>
              <a:rPr lang="ru-RU" altLang="de-CZ" sz="2800" i="1" u="sng">
                <a:latin typeface="Times New Roman" panose="02020603050405020304" pitchFamily="18" charset="0"/>
              </a:rPr>
              <a:t>включаются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выключаютс</a:t>
            </a:r>
            <a:r>
              <a:rPr lang="ru-RU" altLang="de-CZ" sz="2800" i="1">
                <a:latin typeface="Times New Roman" panose="02020603050405020304" pitchFamily="18" charset="0"/>
              </a:rPr>
              <a:t>я «одним щелчком» ручки на электрощите </a:t>
            </a:r>
            <a:r>
              <a:rPr lang="ru-RU" altLang="de-CZ" sz="2800">
                <a:latin typeface="Times New Roman" panose="02020603050405020304" pitchFamily="18" charset="0"/>
              </a:rPr>
              <a:t>(АиФ 2001), </a:t>
            </a:r>
            <a:r>
              <a:rPr lang="ru-RU" altLang="de-CZ" sz="2800" i="1">
                <a:latin typeface="Times New Roman" panose="02020603050405020304" pitchFamily="18" charset="0"/>
              </a:rPr>
              <a:t>…денежки на еду, жилье и образование, на </a:t>
            </a:r>
            <a:r>
              <a:rPr lang="ru-RU" altLang="de-CZ" sz="2800" i="1" u="sng">
                <a:latin typeface="Times New Roman" panose="02020603050405020304" pitchFamily="18" charset="0"/>
              </a:rPr>
              <a:t>уехать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приехат</a:t>
            </a:r>
            <a:r>
              <a:rPr lang="ru-RU" altLang="de-CZ" sz="2800" i="1">
                <a:latin typeface="Times New Roman" panose="02020603050405020304" pitchFamily="18" charset="0"/>
              </a:rPr>
              <a:t>ь</a:t>
            </a:r>
            <a:r>
              <a:rPr lang="de-CH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>
                <a:latin typeface="Times New Roman" panose="02020603050405020304" pitchFamily="18" charset="0"/>
              </a:rPr>
              <a:t>Петрушевская</a:t>
            </a:r>
            <a:r>
              <a:rPr lang="de-CH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 u="sng">
                <a:latin typeface="Times New Roman" panose="02020603050405020304" pitchFamily="18" charset="0"/>
              </a:rPr>
              <a:t>встречавших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провожавших</a:t>
            </a:r>
            <a:r>
              <a:rPr lang="ru-RU" altLang="de-CZ" sz="2800" i="1">
                <a:latin typeface="Times New Roman" panose="02020603050405020304" pitchFamily="18" charset="0"/>
              </a:rPr>
              <a:t> поезда </a:t>
            </a:r>
            <a:r>
              <a:rPr lang="ru-RU" altLang="de-CZ" sz="2800">
                <a:latin typeface="Times New Roman" panose="02020603050405020304" pitchFamily="18" charset="0"/>
              </a:rPr>
              <a:t>(Солженицын)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Часто такие примеры образуются с помощью антонимичных приставок (ср. </a:t>
            </a:r>
            <a:r>
              <a:rPr lang="ru-RU" altLang="de-CZ" sz="2800" i="1">
                <a:latin typeface="Times New Roman" panose="02020603050405020304" pitchFamily="18" charset="0"/>
              </a:rPr>
              <a:t>в</a:t>
            </a:r>
            <a:r>
              <a:rPr lang="ru-RU" altLang="de-CZ" sz="2800">
                <a:latin typeface="Times New Roman" panose="02020603050405020304" pitchFamily="18" charset="0"/>
              </a:rPr>
              <a:t>- </a:t>
            </a:r>
            <a:r>
              <a:rPr lang="de-CH" altLang="de-CZ" sz="2800">
                <a:latin typeface="Times New Roman" panose="02020603050405020304" pitchFamily="18" charset="0"/>
              </a:rPr>
              <a:t>&lt;&gt;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вы</a:t>
            </a:r>
            <a:r>
              <a:rPr lang="ru-RU" altLang="de-CZ" sz="2800">
                <a:latin typeface="Times New Roman" panose="02020603050405020304" pitchFamily="18" charset="0"/>
              </a:rPr>
              <a:t>-, </a:t>
            </a:r>
            <a:r>
              <a:rPr lang="ru-RU" altLang="de-CZ" sz="2800" i="1">
                <a:latin typeface="Times New Roman" panose="02020603050405020304" pitchFamily="18" charset="0"/>
              </a:rPr>
              <a:t>у</a:t>
            </a:r>
            <a:r>
              <a:rPr lang="ru-RU" altLang="de-CZ" sz="2800">
                <a:latin typeface="Times New Roman" panose="02020603050405020304" pitchFamily="18" charset="0"/>
              </a:rPr>
              <a:t>- </a:t>
            </a:r>
            <a:r>
              <a:rPr lang="de-CH" altLang="de-CZ" sz="2800">
                <a:latin typeface="Times New Roman" panose="02020603050405020304" pitchFamily="18" charset="0"/>
              </a:rPr>
              <a:t>&lt;&gt;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при</a:t>
            </a:r>
            <a:r>
              <a:rPr lang="ru-RU" altLang="de-CZ" sz="2800">
                <a:latin typeface="Times New Roman" panose="02020603050405020304" pitchFamily="18" charset="0"/>
              </a:rPr>
              <a:t>-) и описывают ситуации, в которых действия, названные двумя связными глаголами, чередуются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Inhaltsplatzhalter 2">
            <a:extLst>
              <a:ext uri="{FF2B5EF4-FFF2-40B4-BE49-F238E27FC236}">
                <a16:creationId xmlns:a16="http://schemas.microsoft.com/office/drawing/2014/main" id="{9682A498-CFFA-444D-BFA6-26DEE8099D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7325" y="298450"/>
            <a:ext cx="8670925" cy="63055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И конверсивная пара </a:t>
            </a:r>
            <a:r>
              <a:rPr lang="ru-RU" altLang="de-CZ" sz="2800" i="1">
                <a:latin typeface="Times New Roman" panose="02020603050405020304" pitchFamily="18" charset="0"/>
              </a:rPr>
              <a:t>покупать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продав </a:t>
            </a:r>
            <a:r>
              <a:rPr lang="ru-RU" altLang="de-CZ" sz="2800">
                <a:latin typeface="Times New Roman" panose="02020603050405020304" pitchFamily="18" charset="0"/>
              </a:rPr>
              <a:t>функционирует так, кроме того к ней существует существительное</a:t>
            </a:r>
            <a:r>
              <a:rPr lang="ru-RU" altLang="de-CZ" sz="2800" i="1">
                <a:latin typeface="Times New Roman" panose="02020603050405020304" pitchFamily="18" charset="0"/>
              </a:rPr>
              <a:t> купля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продажа</a:t>
            </a:r>
            <a:r>
              <a:rPr lang="ru-RU" altLang="de-CZ" sz="2800">
                <a:latin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Можно ли </a:t>
            </a:r>
            <a:r>
              <a:rPr lang="ru-RU" altLang="de-CZ" sz="2800" i="1" u="sng">
                <a:latin typeface="Times New Roman" panose="02020603050405020304" pitchFamily="18" charset="0"/>
              </a:rPr>
              <a:t>покупать продавать </a:t>
            </a:r>
            <a:r>
              <a:rPr lang="ru-RU" altLang="de-CZ" sz="2800" i="1">
                <a:latin typeface="Times New Roman" panose="02020603050405020304" pitchFamily="18" charset="0"/>
              </a:rPr>
              <a:t>почку?, Где и почем </a:t>
            </a:r>
            <a:r>
              <a:rPr lang="ru-RU" altLang="de-CZ" sz="2800" i="1" u="sng">
                <a:latin typeface="Times New Roman" panose="02020603050405020304" pitchFamily="18" charset="0"/>
              </a:rPr>
              <a:t>покупают-продают</a:t>
            </a:r>
            <a:r>
              <a:rPr lang="ru-RU" altLang="de-CZ" sz="2800" i="1">
                <a:latin typeface="Times New Roman" panose="02020603050405020304" pitchFamily="18" charset="0"/>
              </a:rPr>
              <a:t> валюту, Здесь </a:t>
            </a:r>
            <a:r>
              <a:rPr lang="ru-RU" altLang="de-CZ" sz="2800" i="1" u="sng">
                <a:latin typeface="Times New Roman" panose="02020603050405020304" pitchFamily="18" charset="0"/>
              </a:rPr>
              <a:t>покупают продают</a:t>
            </a:r>
            <a:r>
              <a:rPr lang="ru-RU" altLang="de-CZ" sz="2800" i="1">
                <a:latin typeface="Times New Roman" panose="02020603050405020304" pitchFamily="18" charset="0"/>
              </a:rPr>
              <a:t> телефоны, Ежедневно украинцы </a:t>
            </a:r>
            <a:r>
              <a:rPr lang="ru-RU" altLang="de-CZ" sz="2800" i="1" u="sng">
                <a:latin typeface="Times New Roman" panose="02020603050405020304" pitchFamily="18" charset="0"/>
              </a:rPr>
              <a:t>покупают-продают</a:t>
            </a:r>
            <a:r>
              <a:rPr lang="ru-RU" altLang="de-CZ" sz="2800" i="1">
                <a:latin typeface="Times New Roman" panose="02020603050405020304" pitchFamily="18" charset="0"/>
              </a:rPr>
              <a:t> валюты на 70 млн долларов </a:t>
            </a:r>
            <a:r>
              <a:rPr lang="de-CH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>
                <a:latin typeface="Times New Roman" panose="02020603050405020304" pitchFamily="18" charset="0"/>
              </a:rPr>
              <a:t>интернет</a:t>
            </a:r>
            <a:r>
              <a:rPr lang="de-CH" altLang="de-CZ" sz="2800">
                <a:latin typeface="Times New Roman" panose="02020603050405020304" pitchFamily="18" charset="0"/>
              </a:rPr>
              <a:t>)</a:t>
            </a:r>
            <a:endParaRPr lang="ru-RU" altLang="de-CZ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146559-4504-7449-8E7F-494079AE9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75" y="441325"/>
            <a:ext cx="8496300" cy="594042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i="1" dirty="0">
                <a:latin typeface="Times New Roman"/>
                <a:cs typeface="Times New Roman"/>
              </a:rPr>
              <a:t>КУПЛЯ-ПРОДАЖА - в гражданском праве один из наиболее распространенных типов договора, согласно которому продавец обязуется передать имущество</a:t>
            </a:r>
            <a:r>
              <a:rPr lang="de-CH" sz="2800" i="1" dirty="0">
                <a:latin typeface="Times New Roman"/>
                <a:cs typeface="Times New Roman"/>
              </a:rPr>
              <a:t> </a:t>
            </a:r>
            <a:r>
              <a:rPr lang="ru-RU" sz="2800" i="1" dirty="0">
                <a:latin typeface="Times New Roman"/>
                <a:cs typeface="Times New Roman"/>
              </a:rPr>
              <a:t>в собственность покупателю, а покупатель принять имущество и уплатить за него определенную денежную сумму</a:t>
            </a:r>
            <a:r>
              <a:rPr lang="ru-RU" sz="2800" dirty="0">
                <a:latin typeface="Times New Roman"/>
                <a:cs typeface="Times New Roman"/>
              </a:rPr>
              <a:t>. </a:t>
            </a:r>
            <a:r>
              <a:rPr lang="de-DE" sz="2800" dirty="0">
                <a:latin typeface="Times New Roman"/>
                <a:cs typeface="Times New Roman"/>
              </a:rPr>
              <a:t>(</a:t>
            </a:r>
            <a:r>
              <a:rPr lang="ru-RU" sz="2800" dirty="0">
                <a:latin typeface="Times New Roman"/>
                <a:cs typeface="Times New Roman"/>
              </a:rPr>
              <a:t>Словарь финансовых терминов</a:t>
            </a:r>
            <a:r>
              <a:rPr lang="de-DE" sz="2800" dirty="0">
                <a:latin typeface="Times New Roman"/>
                <a:cs typeface="Times New Roman"/>
              </a:rPr>
              <a:t>) </a:t>
            </a:r>
            <a:endParaRPr lang="ru-RU" sz="2800" dirty="0">
              <a:latin typeface="Times New Roman"/>
              <a:cs typeface="Times New Roman"/>
            </a:endParaRPr>
          </a:p>
          <a:p>
            <a:pPr>
              <a:defRPr/>
            </a:pPr>
            <a:endParaRPr lang="de-DE" sz="2800" dirty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Часто связанные глаголы относятся к более широкому общему виду деятельности </a:t>
            </a:r>
            <a:r>
              <a:rPr lang="cs-CZ" sz="2800" dirty="0">
                <a:latin typeface="Times New Roman"/>
                <a:cs typeface="Times New Roman"/>
              </a:rPr>
              <a:t>(„</a:t>
            </a:r>
            <a:r>
              <a:rPr lang="cs-CZ" sz="2800" dirty="0" err="1">
                <a:latin typeface="Times New Roman"/>
                <a:cs typeface="Times New Roman"/>
              </a:rPr>
              <a:t>frame</a:t>
            </a:r>
            <a:r>
              <a:rPr lang="cs-CZ" sz="2800" dirty="0">
                <a:latin typeface="Times New Roman"/>
                <a:cs typeface="Times New Roman"/>
              </a:rPr>
              <a:t>“): </a:t>
            </a:r>
            <a:r>
              <a:rPr lang="ru-RU" sz="2800" i="1" u="sng" dirty="0">
                <a:latin typeface="Times New Roman"/>
                <a:cs typeface="Times New Roman"/>
              </a:rPr>
              <a:t>позвонишь</a:t>
            </a:r>
            <a:r>
              <a:rPr lang="cs-CZ" sz="2800" i="1" u="sng" dirty="0">
                <a:latin typeface="Times New Roman"/>
                <a:cs typeface="Times New Roman"/>
              </a:rPr>
              <a:t>-</a:t>
            </a:r>
            <a:r>
              <a:rPr lang="ru-RU" sz="2800" i="1" u="sng" dirty="0">
                <a:latin typeface="Times New Roman"/>
                <a:cs typeface="Times New Roman"/>
              </a:rPr>
              <a:t>встретишься </a:t>
            </a:r>
            <a:r>
              <a:rPr lang="ru-RU" sz="2800" dirty="0">
                <a:latin typeface="Times New Roman"/>
                <a:cs typeface="Times New Roman"/>
              </a:rPr>
              <a:t>(РР)</a:t>
            </a:r>
            <a:r>
              <a:rPr lang="cs-CZ" sz="2800" dirty="0">
                <a:latin typeface="Times New Roman"/>
                <a:cs typeface="Times New Roman"/>
              </a:rPr>
              <a:t>, </a:t>
            </a:r>
            <a:r>
              <a:rPr lang="ru-RU" sz="2800" i="1" u="sng" dirty="0">
                <a:latin typeface="Times New Roman"/>
                <a:cs typeface="Times New Roman"/>
              </a:rPr>
              <a:t>постирать</a:t>
            </a:r>
            <a:r>
              <a:rPr lang="de-CH" sz="2800" i="1" u="sng" dirty="0">
                <a:latin typeface="Times New Roman"/>
                <a:cs typeface="Times New Roman"/>
              </a:rPr>
              <a:t>-</a:t>
            </a:r>
            <a:r>
              <a:rPr lang="ru-RU" sz="2800" i="1" u="sng" dirty="0">
                <a:latin typeface="Times New Roman"/>
                <a:cs typeface="Times New Roman"/>
              </a:rPr>
              <a:t>погладить</a:t>
            </a:r>
            <a:r>
              <a:rPr lang="ru-RU" sz="2800" i="1" dirty="0">
                <a:latin typeface="Times New Roman"/>
                <a:cs typeface="Times New Roman"/>
              </a:rPr>
              <a:t> ребенку</a:t>
            </a:r>
            <a:r>
              <a:rPr lang="ru-RU" sz="2800" dirty="0">
                <a:latin typeface="Times New Roman"/>
                <a:cs typeface="Times New Roman"/>
              </a:rPr>
              <a:t> (Петрушевская)</a:t>
            </a:r>
            <a:r>
              <a:rPr lang="de-CH" sz="2800" dirty="0">
                <a:latin typeface="Times New Roman"/>
                <a:cs typeface="Times New Roman"/>
              </a:rPr>
              <a:t>, </a:t>
            </a:r>
            <a:r>
              <a:rPr lang="ru-RU" sz="2800" i="1" dirty="0">
                <a:latin typeface="Times New Roman"/>
                <a:cs typeface="Times New Roman"/>
              </a:rPr>
              <a:t>Мы </a:t>
            </a:r>
            <a:r>
              <a:rPr lang="ru-RU" sz="2800" i="1" u="sng" dirty="0">
                <a:latin typeface="Times New Roman"/>
                <a:cs typeface="Times New Roman"/>
              </a:rPr>
              <a:t>пьем</a:t>
            </a:r>
            <a:r>
              <a:rPr lang="de-CH" sz="2800" i="1" u="sng" dirty="0">
                <a:latin typeface="Times New Roman"/>
                <a:cs typeface="Times New Roman"/>
              </a:rPr>
              <a:t>-</a:t>
            </a:r>
            <a:r>
              <a:rPr lang="ru-RU" sz="2800" i="1" u="sng" dirty="0">
                <a:latin typeface="Times New Roman"/>
                <a:cs typeface="Times New Roman"/>
              </a:rPr>
              <a:t>гуляем</a:t>
            </a:r>
            <a:r>
              <a:rPr lang="ru-RU" sz="2800" i="1" dirty="0">
                <a:latin typeface="Times New Roman"/>
                <a:cs typeface="Times New Roman"/>
              </a:rPr>
              <a:t> в Познании</a:t>
            </a:r>
            <a:r>
              <a:rPr lang="de-CH" sz="2800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(Галич)</a:t>
            </a:r>
            <a:endParaRPr lang="cs-CZ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Inhaltsplatzhalter 2">
            <a:extLst>
              <a:ext uri="{FF2B5EF4-FFF2-40B4-BE49-F238E27FC236}">
                <a16:creationId xmlns:a16="http://schemas.microsoft.com/office/drawing/2014/main" id="{5B96A34E-50D5-1247-8102-56552F08D5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4325" y="346075"/>
            <a:ext cx="8575675" cy="6146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Продуктивность двойных глаголов высока в разговорных разновидностях русского языка, тесная связь между двумя глаголами часто выражается использованием дефиса, иногда один из глаголов семантически «бледнеет», ср. </a:t>
            </a:r>
            <a:r>
              <a:rPr lang="ru-RU" altLang="de-CZ" sz="2800" i="1">
                <a:latin typeface="Times New Roman" panose="02020603050405020304" pitchFamily="18" charset="0"/>
              </a:rPr>
              <a:t>она всё сидит-пишет</a:t>
            </a:r>
            <a:r>
              <a:rPr lang="ru-RU" altLang="de-CZ" sz="2800">
                <a:latin typeface="Times New Roman" panose="02020603050405020304" pitchFamily="18" charset="0"/>
              </a:rPr>
              <a:t>, где первый глагол подчеркивает продолжительность действия, а не буквально обозначает, что субъект действия сидит</a:t>
            </a:r>
            <a:endParaRPr lang="de-DE" altLang="de-CZ" sz="28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Inhaltsplatzhalter 2">
            <a:extLst>
              <a:ext uri="{FF2B5EF4-FFF2-40B4-BE49-F238E27FC236}">
                <a16:creationId xmlns:a16="http://schemas.microsoft.com/office/drawing/2014/main" id="{45F82FFE-72A0-D342-9B3D-23D3C55491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77825"/>
            <a:ext cx="8385175" cy="59721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Параллели в других славянских языках минимальные</a:t>
            </a:r>
            <a:r>
              <a:rPr lang="cs-CZ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>
                <a:latin typeface="Times New Roman" panose="02020603050405020304" pitchFamily="18" charset="0"/>
              </a:rPr>
              <a:t>похож только императив глагола </a:t>
            </a:r>
            <a:r>
              <a:rPr lang="ru-RU" altLang="de-CZ" sz="2800" i="1">
                <a:latin typeface="Times New Roman" panose="02020603050405020304" pitchFamily="18" charset="0"/>
              </a:rPr>
              <a:t>идти</a:t>
            </a:r>
            <a:r>
              <a:rPr lang="ru-RU" altLang="de-CZ" sz="2800">
                <a:latin typeface="Times New Roman" panose="02020603050405020304" pitchFamily="18" charset="0"/>
              </a:rPr>
              <a:t> в сочетаниях типа ч. </a:t>
            </a:r>
            <a:r>
              <a:rPr lang="cs-CZ" altLang="de-CZ" sz="2800" i="1">
                <a:latin typeface="Times New Roman" panose="02020603050405020304" pitchFamily="18" charset="0"/>
              </a:rPr>
              <a:t>Jdi, kup si lyže</a:t>
            </a:r>
            <a:r>
              <a:rPr lang="ru-RU" altLang="de-CZ" sz="2800">
                <a:latin typeface="Times New Roman" panose="02020603050405020304" pitchFamily="18" charset="0"/>
              </a:rPr>
              <a:t>, в польском языке глагол </a:t>
            </a:r>
            <a:r>
              <a:rPr lang="cs-CZ" altLang="de-CZ" sz="2800" i="1">
                <a:latin typeface="Times New Roman" panose="02020603050405020304" pitchFamily="18" charset="0"/>
              </a:rPr>
              <a:t>wziąć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для выражения резкого начала, неожиданного действия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Большее количество подобных конструкций в тюркских языках</a:t>
            </a:r>
            <a:r>
              <a:rPr lang="de-CH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>
                <a:latin typeface="Times New Roman" panose="02020603050405020304" pitchFamily="18" charset="0"/>
              </a:rPr>
              <a:t>для них, однако, характерно, что один из двух слов сочетаний имеет форму деепричастия (конверба в тюркологии)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Происхождение явления, по-видимому, во финно- угорских языках, во финно-угорском субстрате в русском языке (детали см. Д. Вайс)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Inhaltsplatzhalter 2">
            <a:extLst>
              <a:ext uri="{FF2B5EF4-FFF2-40B4-BE49-F238E27FC236}">
                <a16:creationId xmlns:a16="http://schemas.microsoft.com/office/drawing/2014/main" id="{EB3376AD-EE16-E14B-A023-A0DCD611E9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353425" cy="6264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Что касается предложения как единицы языковой системы, ситуация похожа ситуации с понятием «слово»: с одной стороны у нас всех есть интуитивное представление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о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том</a:t>
            </a:r>
            <a:r>
              <a:rPr lang="de-CH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>
                <a:latin typeface="Times New Roman" panose="02020603050405020304" pitchFamily="18" charset="0"/>
              </a:rPr>
              <a:t>что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такое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слово. С другой стороны найти удовлетворяющую дефиницию не так уж просто.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 случае </a:t>
            </a:r>
            <a:r>
              <a:rPr lang="ru-RU" altLang="de-CZ" sz="2800" u="sng">
                <a:latin typeface="Times New Roman" panose="02020603050405020304" pitchFamily="18" charset="0"/>
              </a:rPr>
              <a:t>предложения</a:t>
            </a:r>
            <a:r>
              <a:rPr lang="ru-RU" altLang="de-CZ" sz="2800">
                <a:latin typeface="Times New Roman" panose="02020603050405020304" pitchFamily="18" charset="0"/>
              </a:rPr>
              <a:t> является вопросом прежде всего то, как его отличать от словосочетания и от высказывания (с которым оно, как мы видели, соотнесено).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Inhaltsplatzhalter 2">
            <a:extLst>
              <a:ext uri="{FF2B5EF4-FFF2-40B4-BE49-F238E27FC236}">
                <a16:creationId xmlns:a16="http://schemas.microsoft.com/office/drawing/2014/main" id="{288CB342-BF60-F740-939A-24703231AE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Čermák („Jazyk a jazykověda“, P. 2001): „Pro účely běžné textové analýzy postačí pracovně (...) vymezení jako elementární komunikativní </a:t>
            </a:r>
            <a:r>
              <a:rPr lang="cs-CZ" altLang="de-CZ" sz="2800" i="1">
                <a:latin typeface="Times New Roman" panose="02020603050405020304" pitchFamily="18" charset="0"/>
              </a:rPr>
              <a:t>(! – MG)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jednotky textu, která je intonačně uzavřena a má také svou obvyklou strukturu </a:t>
            </a:r>
            <a:r>
              <a:rPr lang="cs-CZ" altLang="de-CZ" sz="2800" i="1">
                <a:latin typeface="Times New Roman" panose="02020603050405020304" pitchFamily="18" charset="0"/>
              </a:rPr>
              <a:t>(! – MG) </a:t>
            </a:r>
            <a:r>
              <a:rPr lang="cs-CZ" altLang="de-CZ" sz="2800">
                <a:latin typeface="Times New Roman" panose="02020603050405020304" pitchFamily="18" charset="0"/>
              </a:rPr>
              <a:t>(alternativně se tu u některých českých lingvistů užívá i termín výpověď </a:t>
            </a:r>
            <a:r>
              <a:rPr lang="cs-CZ" altLang="de-CZ" sz="2800" i="1">
                <a:latin typeface="Times New Roman" panose="02020603050405020304" pitchFamily="18" charset="0"/>
              </a:rPr>
              <a:t>(! – MG)</a:t>
            </a:r>
            <a:r>
              <a:rPr lang="cs-CZ" altLang="de-DE" sz="2800">
                <a:latin typeface="Times New Roman" panose="02020603050405020304" pitchFamily="18" charset="0"/>
              </a:rPr>
              <a:t>“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endParaRPr lang="ru-RU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И здесь видно, что дефиниция опирается не только на синтаксические феномены, но использует фонетические и коммуникативные (семантические) факторы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Inhaltsplatzhalter 2">
            <a:extLst>
              <a:ext uri="{FF2B5EF4-FFF2-40B4-BE49-F238E27FC236}">
                <a16:creationId xmlns:a16="http://schemas.microsoft.com/office/drawing/2014/main" id="{6C543BC2-543C-B741-BC0E-CADE4952FA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Долго в лингвистике считали предложение самим высоким уровнем языковой системы. В грамматиках над предложением ничего не описалось: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  <a:defRPr/>
            </a:pPr>
            <a:r>
              <a:rPr lang="de-CH" altLang="de-CZ" sz="2800" dirty="0">
                <a:latin typeface="Times New Roman" panose="02020603050405020304" pitchFamily="18" charset="0"/>
              </a:rPr>
              <a:t>André </a:t>
            </a:r>
            <a:r>
              <a:rPr lang="de-CH" altLang="de-CZ" sz="2800" dirty="0" err="1">
                <a:latin typeface="Times New Roman" panose="02020603050405020304" pitchFamily="18" charset="0"/>
              </a:rPr>
              <a:t>Martinet</a:t>
            </a:r>
            <a:r>
              <a:rPr lang="de-CH" altLang="de-CZ" sz="2800" dirty="0">
                <a:latin typeface="Times New Roman" panose="02020603050405020304" pitchFamily="18" charset="0"/>
              </a:rPr>
              <a:t>: „</a:t>
            </a:r>
            <a:r>
              <a:rPr lang="de-CH" altLang="de-CZ" sz="2800" dirty="0" err="1">
                <a:latin typeface="Times New Roman" panose="02020603050405020304" pitchFamily="18" charset="0"/>
              </a:rPr>
              <a:t>Rien</a:t>
            </a:r>
            <a:r>
              <a:rPr lang="de-CH" altLang="de-CZ" sz="2800" dirty="0">
                <a:latin typeface="Times New Roman" panose="02020603050405020304" pitchFamily="18" charset="0"/>
              </a:rPr>
              <a:t> ne se </a:t>
            </a:r>
            <a:r>
              <a:rPr lang="de-CH" altLang="de-CZ" sz="2800" dirty="0" err="1">
                <a:latin typeface="Times New Roman" panose="02020603050405020304" pitchFamily="18" charset="0"/>
              </a:rPr>
              <a:t>retrouve</a:t>
            </a:r>
            <a:r>
              <a:rPr lang="de-CH" altLang="de-CZ" sz="2800" dirty="0">
                <a:latin typeface="Times New Roman" panose="02020603050405020304" pitchFamily="18" charset="0"/>
              </a:rPr>
              <a:t> </a:t>
            </a:r>
            <a:r>
              <a:rPr lang="de-CH" altLang="de-CZ" sz="2800" dirty="0" err="1">
                <a:latin typeface="Times New Roman" panose="02020603050405020304" pitchFamily="18" charset="0"/>
              </a:rPr>
              <a:t>dans</a:t>
            </a:r>
            <a:r>
              <a:rPr lang="de-CH" altLang="de-CZ" sz="2800" dirty="0">
                <a:latin typeface="Times New Roman" panose="02020603050405020304" pitchFamily="18" charset="0"/>
              </a:rPr>
              <a:t> le </a:t>
            </a:r>
            <a:r>
              <a:rPr lang="de-CH" altLang="de-CZ" sz="2800" dirty="0" err="1">
                <a:latin typeface="Times New Roman" panose="02020603050405020304" pitchFamily="18" charset="0"/>
              </a:rPr>
              <a:t>discours</a:t>
            </a:r>
            <a:r>
              <a:rPr lang="de-CH" altLang="de-CZ" sz="2800" dirty="0">
                <a:latin typeface="Times New Roman" panose="02020603050405020304" pitchFamily="18" charset="0"/>
              </a:rPr>
              <a:t> </a:t>
            </a:r>
            <a:r>
              <a:rPr lang="de-CH" altLang="de-CZ" sz="2800" dirty="0" err="1">
                <a:latin typeface="Times New Roman" panose="02020603050405020304" pitchFamily="18" charset="0"/>
              </a:rPr>
              <a:t>qui</a:t>
            </a:r>
            <a:r>
              <a:rPr lang="de-CH" altLang="de-CZ" sz="2800" dirty="0">
                <a:latin typeface="Times New Roman" panose="02020603050405020304" pitchFamily="18" charset="0"/>
              </a:rPr>
              <a:t> ne </a:t>
            </a:r>
            <a:r>
              <a:rPr lang="de-CH" altLang="de-CZ" sz="2800" dirty="0" err="1">
                <a:latin typeface="Times New Roman" panose="02020603050405020304" pitchFamily="18" charset="0"/>
              </a:rPr>
              <a:t>soit</a:t>
            </a:r>
            <a:r>
              <a:rPr lang="de-CH" altLang="de-CZ" sz="2800" dirty="0">
                <a:latin typeface="Times New Roman" panose="02020603050405020304" pitchFamily="18" charset="0"/>
              </a:rPr>
              <a:t> </a:t>
            </a:r>
            <a:r>
              <a:rPr lang="de-CH" altLang="de-CZ" sz="2800" dirty="0" err="1">
                <a:latin typeface="Times New Roman" panose="02020603050405020304" pitchFamily="18" charset="0"/>
              </a:rPr>
              <a:t>déjà</a:t>
            </a:r>
            <a:r>
              <a:rPr lang="de-CH" altLang="de-CZ" sz="2800" dirty="0">
                <a:latin typeface="Times New Roman" panose="02020603050405020304" pitchFamily="18" charset="0"/>
              </a:rPr>
              <a:t> </a:t>
            </a:r>
            <a:r>
              <a:rPr lang="de-CH" altLang="de-CZ" sz="2800" dirty="0" err="1">
                <a:latin typeface="Times New Roman" panose="02020603050405020304" pitchFamily="18" charset="0"/>
              </a:rPr>
              <a:t>dans</a:t>
            </a:r>
            <a:r>
              <a:rPr lang="de-CH" altLang="de-CZ" sz="2800" dirty="0">
                <a:latin typeface="Times New Roman" panose="02020603050405020304" pitchFamily="18" charset="0"/>
              </a:rPr>
              <a:t> la </a:t>
            </a:r>
            <a:r>
              <a:rPr lang="de-CH" altLang="de-CZ" sz="2800" dirty="0" err="1">
                <a:latin typeface="Times New Roman" panose="02020603050405020304" pitchFamily="18" charset="0"/>
              </a:rPr>
              <a:t>phrase</a:t>
            </a:r>
            <a:r>
              <a:rPr lang="de-CH" altLang="de-CZ" sz="2800" dirty="0">
                <a:latin typeface="Times New Roman" panose="02020603050405020304" pitchFamily="18" charset="0"/>
              </a:rPr>
              <a:t>.</a:t>
            </a:r>
            <a:r>
              <a:rPr lang="de-CH" altLang="de-DE" sz="2800" dirty="0">
                <a:latin typeface="Times New Roman" panose="02020603050405020304" pitchFamily="18" charset="0"/>
              </a:rPr>
              <a:t>“</a:t>
            </a:r>
            <a:endParaRPr lang="de-CH" altLang="de-CZ" sz="2800" dirty="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  <a:defRPr/>
            </a:pPr>
            <a:r>
              <a:rPr lang="de-CH" altLang="de-CZ" sz="2800" dirty="0">
                <a:latin typeface="Times New Roman" panose="02020603050405020304" pitchFamily="18" charset="0"/>
              </a:rPr>
              <a:t>Emile Benveniste: „Les </a:t>
            </a:r>
            <a:r>
              <a:rPr lang="de-CH" altLang="de-CZ" sz="2800" dirty="0" err="1">
                <a:latin typeface="Times New Roman" panose="02020603050405020304" pitchFamily="18" charset="0"/>
              </a:rPr>
              <a:t>phrases</a:t>
            </a:r>
            <a:r>
              <a:rPr lang="de-CH" altLang="de-CZ" sz="2800" dirty="0">
                <a:latin typeface="Times New Roman" panose="02020603050405020304" pitchFamily="18" charset="0"/>
              </a:rPr>
              <a:t> </a:t>
            </a:r>
            <a:r>
              <a:rPr lang="de-CH" altLang="de-CZ" sz="2800" dirty="0" err="1">
                <a:latin typeface="Times New Roman" panose="02020603050405020304" pitchFamily="18" charset="0"/>
              </a:rPr>
              <a:t>n</a:t>
            </a:r>
            <a:r>
              <a:rPr lang="de-DE" altLang="de-DE" sz="2800" dirty="0">
                <a:latin typeface="Times New Roman" panose="02020603050405020304" pitchFamily="18" charset="0"/>
              </a:rPr>
              <a:t>’</a:t>
            </a:r>
            <a:r>
              <a:rPr lang="de-DE" altLang="ja-JP" sz="2800" dirty="0" err="1">
                <a:latin typeface="Times New Roman" panose="02020603050405020304" pitchFamily="18" charset="0"/>
              </a:rPr>
              <a:t>ont</a:t>
            </a:r>
            <a:r>
              <a:rPr lang="de-DE" altLang="ja-JP" sz="2800" dirty="0">
                <a:latin typeface="Times New Roman" panose="02020603050405020304" pitchFamily="18" charset="0"/>
              </a:rPr>
              <a:t> </a:t>
            </a:r>
            <a:r>
              <a:rPr lang="de-DE" altLang="ja-JP" sz="2800" dirty="0" err="1">
                <a:latin typeface="Times New Roman" panose="02020603050405020304" pitchFamily="18" charset="0"/>
              </a:rPr>
              <a:t>ni</a:t>
            </a:r>
            <a:r>
              <a:rPr lang="de-DE" altLang="ja-JP" sz="2800" dirty="0">
                <a:latin typeface="Times New Roman" panose="02020603050405020304" pitchFamily="18" charset="0"/>
              </a:rPr>
              <a:t> </a:t>
            </a:r>
            <a:r>
              <a:rPr lang="de-DE" altLang="ja-JP" sz="2800" dirty="0" err="1">
                <a:latin typeface="Times New Roman" panose="02020603050405020304" pitchFamily="18" charset="0"/>
              </a:rPr>
              <a:t>distribution</a:t>
            </a:r>
            <a:r>
              <a:rPr lang="de-DE" altLang="ja-JP" sz="2800" dirty="0">
                <a:latin typeface="Times New Roman" panose="02020603050405020304" pitchFamily="18" charset="0"/>
              </a:rPr>
              <a:t> </a:t>
            </a:r>
            <a:r>
              <a:rPr lang="de-DE" altLang="ja-JP" sz="2800" dirty="0" err="1">
                <a:latin typeface="Times New Roman" panose="02020603050405020304" pitchFamily="18" charset="0"/>
              </a:rPr>
              <a:t>ni</a:t>
            </a:r>
            <a:r>
              <a:rPr lang="de-DE" altLang="ja-JP" sz="2800" dirty="0">
                <a:latin typeface="Times New Roman" panose="02020603050405020304" pitchFamily="18" charset="0"/>
              </a:rPr>
              <a:t> </a:t>
            </a:r>
            <a:r>
              <a:rPr lang="de-DE" altLang="ja-JP" sz="2800" dirty="0" err="1">
                <a:latin typeface="Times New Roman" panose="02020603050405020304" pitchFamily="18" charset="0"/>
              </a:rPr>
              <a:t>emploi</a:t>
            </a:r>
            <a:r>
              <a:rPr lang="de-DE" altLang="ja-JP" sz="2800" dirty="0">
                <a:latin typeface="Times New Roman" panose="02020603050405020304" pitchFamily="18" charset="0"/>
              </a:rPr>
              <a:t>.</a:t>
            </a:r>
            <a:r>
              <a:rPr lang="de-DE" altLang="de-DE" sz="2800" dirty="0">
                <a:latin typeface="Times New Roman" panose="02020603050405020304" pitchFamily="18" charset="0"/>
              </a:rPr>
              <a:t>“</a:t>
            </a:r>
            <a:endParaRPr lang="de-DE" altLang="ja-JP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4554</Words>
  <Application>Microsoft Macintosh PowerPoint</Application>
  <PresentationFormat>Bildschirmpräsentation (4:3)</PresentationFormat>
  <Paragraphs>184</Paragraphs>
  <Slides>66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66</vt:i4>
      </vt:variant>
    </vt:vector>
  </HeadingPairs>
  <TitlesOfParts>
    <vt:vector size="71" baseType="lpstr">
      <vt:lpstr>Arial</vt:lpstr>
      <vt:lpstr>Symbol</vt:lpstr>
      <vt:lpstr>Times New Roman</vt:lpstr>
      <vt:lpstr>Wingdings</vt:lpstr>
      <vt:lpstr>Office-Design</vt:lpstr>
      <vt:lpstr>Современный русский язык</vt:lpstr>
      <vt:lpstr>Синтаксис: основные понятия и вопрос динамики и устойчивости системы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Неоднозначность/синтаксическая омонимия: (старые) (бабы и мужики) – (старые бабы) (и мужики)  Мужу изменять нельзя</vt:lpstr>
      <vt:lpstr>Неоднозначность/синтаксическая омонимия: (старые) (бабы и мужики) – (старые бабы) (и мужики)  Мужу изменять нельзя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Грамматика зависимостей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Синтаксические нули в литературном и разговорном русском языке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Aufbruch und Konsolidierung, Konvergenz und Divergenz: Die slavischen Sprachen im 19. Jahrhundert</dc:title>
  <dc:creator>Markus Giger</dc:creator>
  <cp:lastModifiedBy>Markus Giger</cp:lastModifiedBy>
  <cp:revision>3232</cp:revision>
  <cp:lastPrinted>1601-01-01T00:00:00Z</cp:lastPrinted>
  <dcterms:created xsi:type="dcterms:W3CDTF">2010-03-17T05:32:37Z</dcterms:created>
  <dcterms:modified xsi:type="dcterms:W3CDTF">2024-11-22T12:48:42Z</dcterms:modified>
</cp:coreProperties>
</file>