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304" r:id="rId4"/>
    <p:sldId id="300" r:id="rId5"/>
    <p:sldId id="302" r:id="rId6"/>
    <p:sldId id="303" r:id="rId7"/>
    <p:sldId id="301" r:id="rId8"/>
    <p:sldId id="281" r:id="rId9"/>
    <p:sldId id="257" r:id="rId10"/>
    <p:sldId id="283" r:id="rId11"/>
    <p:sldId id="258" r:id="rId12"/>
    <p:sldId id="284" r:id="rId13"/>
    <p:sldId id="259" r:id="rId14"/>
    <p:sldId id="260" r:id="rId15"/>
    <p:sldId id="261" r:id="rId16"/>
    <p:sldId id="286" r:id="rId17"/>
    <p:sldId id="287" r:id="rId18"/>
    <p:sldId id="288" r:id="rId19"/>
    <p:sldId id="285" r:id="rId20"/>
    <p:sldId id="262" r:id="rId21"/>
    <p:sldId id="263" r:id="rId22"/>
    <p:sldId id="289" r:id="rId23"/>
    <p:sldId id="264" r:id="rId24"/>
    <p:sldId id="265" r:id="rId25"/>
    <p:sldId id="266" r:id="rId26"/>
    <p:sldId id="267" r:id="rId27"/>
    <p:sldId id="268" r:id="rId28"/>
    <p:sldId id="269" r:id="rId29"/>
    <p:sldId id="270" r:id="rId30"/>
    <p:sldId id="282" r:id="rId31"/>
    <p:sldId id="272" r:id="rId32"/>
    <p:sldId id="273" r:id="rId33"/>
    <p:sldId id="292" r:id="rId34"/>
    <p:sldId id="274" r:id="rId35"/>
    <p:sldId id="293" r:id="rId36"/>
    <p:sldId id="275" r:id="rId37"/>
    <p:sldId id="276" r:id="rId38"/>
    <p:sldId id="277" r:id="rId39"/>
    <p:sldId id="278" r:id="rId40"/>
    <p:sldId id="279" r:id="rId41"/>
    <p:sldId id="280" r:id="rId42"/>
    <p:sldId id="290" r:id="rId43"/>
    <p:sldId id="294" r:id="rId44"/>
    <p:sldId id="295" r:id="rId45"/>
    <p:sldId id="296" r:id="rId46"/>
    <p:sldId id="297" r:id="rId47"/>
    <p:sldId id="298" r:id="rId48"/>
    <p:sldId id="299" r:id="rId49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 varScale="1">
        <p:scale>
          <a:sx n="67" d="100"/>
          <a:sy n="67" d="100"/>
        </p:scale>
        <p:origin x="35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9AA1DB-3C95-4637-B190-8D5555672D21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692330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830FB9-4E4F-4E43-8CB8-B3D2245636E4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3321362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935FBD-DE55-4FAB-9E1D-12FEC4EAD670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2610715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CEE63C-3B6F-40E3-A6D9-AEE3BB0D09D3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1757165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4D594D-A403-4A1D-B1E7-E39B7B53442B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3832295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B2DACC-9CF3-4ADA-B1A0-EA82DB821AD2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1236219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3C8FCB-7E9D-455A-B603-D0810A774BCA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233056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26279F-9153-43AD-9916-7719DF6D70D2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3263143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FEA7B8-245A-4F9B-ACFF-1CF38FCC09BC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365569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22DAFC-4651-45B0-84C2-FBA324841C43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847064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0C1EEB-2898-4B1E-8898-95831DDC75DF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3808100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/>
              <a:t>Klepnutím lze upravit styly předlohy textu.</a:t>
            </a:r>
          </a:p>
          <a:p>
            <a:pPr lvl="1"/>
            <a:r>
              <a:rPr lang="en-GB" altLang="cs-CZ"/>
              <a:t>Druhá úroveň</a:t>
            </a:r>
          </a:p>
          <a:p>
            <a:pPr lvl="2"/>
            <a:r>
              <a:rPr lang="en-GB" altLang="cs-CZ"/>
              <a:t>Třetí úroveň</a:t>
            </a:r>
          </a:p>
          <a:p>
            <a:pPr lvl="3"/>
            <a:r>
              <a:rPr lang="en-GB" altLang="cs-CZ"/>
              <a:t>Čtvrtá úroveň</a:t>
            </a:r>
          </a:p>
          <a:p>
            <a:pPr lvl="4"/>
            <a:r>
              <a:rPr lang="en-GB" altLang="cs-CZ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3C87B48-7569-405E-AED2-22A06C6557C7}" type="slidenum">
              <a:rPr lang="en-GB" altLang="cs-CZ"/>
              <a:pPr/>
              <a:t>‹#›</a:t>
            </a:fld>
            <a:endParaRPr lang="en-GB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dl1.cuni.cz/course/view.php?id=5253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2.wmf"/><Relationship Id="rId7" Type="http://schemas.openxmlformats.org/officeDocument/2006/relationships/image" Target="../media/image6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wmf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image" Target="../media/image9.wmf"/><Relationship Id="rId7" Type="http://schemas.openxmlformats.org/officeDocument/2006/relationships/image" Target="../media/image13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1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altLang="cs-CZ" dirty="0">
                <a:solidFill>
                  <a:schemeClr val="accent6">
                    <a:lumMod val="75000"/>
                  </a:schemeClr>
                </a:solidFill>
              </a:rPr>
              <a:t>Didaktika matematiky I</a:t>
            </a:r>
            <a:endParaRPr lang="en-GB" altLang="cs-CZ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cs-CZ" altLang="cs-CZ" dirty="0">
                <a:solidFill>
                  <a:schemeClr val="accent6">
                    <a:lumMod val="75000"/>
                  </a:schemeClr>
                </a:solidFill>
              </a:rPr>
              <a:t>Přednáška 1</a:t>
            </a:r>
            <a:endParaRPr lang="en-GB" altLang="cs-CZ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b="1" dirty="0">
                <a:solidFill>
                  <a:schemeClr val="accent6">
                    <a:lumMod val="75000"/>
                  </a:schemeClr>
                </a:solidFill>
              </a:rPr>
              <a:t>VSTUP DO DIDAKTIKY MATEMATIKY</a:t>
            </a:r>
            <a:r>
              <a:rPr lang="cs-CZ" altLang="cs-CZ" sz="4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en-GB" altLang="cs-CZ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endParaRPr lang="cs-CZ" altLang="cs-CZ" sz="28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cs-CZ" altLang="cs-CZ" sz="2800" b="1" dirty="0">
                <a:solidFill>
                  <a:schemeClr val="accent6">
                    <a:lumMod val="75000"/>
                  </a:schemeClr>
                </a:solidFill>
              </a:rPr>
              <a:t>1.1 Cíle předmětu DM pro učitele 1. st. </a:t>
            </a:r>
          </a:p>
          <a:p>
            <a:pPr marL="457200" indent="-457200" algn="ctr" eaLnBrk="1" hangingPunct="1">
              <a:lnSpc>
                <a:spcPct val="80000"/>
              </a:lnSpc>
              <a:buFontTx/>
              <a:buNone/>
            </a:pPr>
            <a:r>
              <a:rPr lang="cs-CZ" altLang="cs-CZ" sz="2400" dirty="0">
                <a:solidFill>
                  <a:schemeClr val="accent6">
                    <a:lumMod val="75000"/>
                  </a:schemeClr>
                </a:solidFill>
              </a:rPr>
              <a:t>Naučit učit matematiku</a:t>
            </a:r>
          </a:p>
          <a:p>
            <a:pPr marL="457200" indent="-457200" eaLnBrk="1" hangingPunct="1">
              <a:lnSpc>
                <a:spcPct val="80000"/>
              </a:lnSpc>
              <a:buFontTx/>
              <a:buNone/>
            </a:pPr>
            <a:r>
              <a:rPr lang="cs-CZ" altLang="cs-CZ" sz="2400" i="1" dirty="0">
                <a:solidFill>
                  <a:schemeClr val="accent6">
                    <a:lumMod val="75000"/>
                  </a:schemeClr>
                </a:solidFill>
              </a:rPr>
              <a:t>Předpoklady: </a:t>
            </a:r>
          </a:p>
          <a:p>
            <a:pPr marL="457200" indent="-457200" eaLnBrk="1" hangingPunct="1">
              <a:lnSpc>
                <a:spcPct val="80000"/>
              </a:lnSpc>
              <a:buFontTx/>
              <a:buAutoNum type="arabicPeriod"/>
            </a:pPr>
            <a:r>
              <a:rPr lang="cs-CZ" altLang="cs-CZ" sz="2400" i="1" dirty="0">
                <a:solidFill>
                  <a:schemeClr val="accent6">
                    <a:lumMod val="75000"/>
                  </a:schemeClr>
                </a:solidFill>
              </a:rPr>
              <a:t>my to víme </a:t>
            </a:r>
          </a:p>
          <a:p>
            <a:pPr marL="457200" indent="-457200" eaLnBrk="1" hangingPunct="1">
              <a:lnSpc>
                <a:spcPct val="80000"/>
              </a:lnSpc>
              <a:buFontTx/>
              <a:buAutoNum type="arabicPeriod"/>
            </a:pPr>
            <a:r>
              <a:rPr lang="cs-CZ" altLang="cs-CZ" sz="2400" i="1" dirty="0">
                <a:solidFill>
                  <a:schemeClr val="accent6">
                    <a:lumMod val="75000"/>
                  </a:schemeClr>
                </a:solidFill>
              </a:rPr>
              <a:t>umíme to</a:t>
            </a:r>
          </a:p>
          <a:p>
            <a:pPr marL="457200" indent="-457200" algn="ctr" eaLnBrk="1" hangingPunct="1">
              <a:lnSpc>
                <a:spcPct val="80000"/>
              </a:lnSpc>
              <a:buFontTx/>
              <a:buAutoNum type="arabicPeriod"/>
            </a:pPr>
            <a:endParaRPr lang="cs-CZ" altLang="cs-CZ" sz="2000" i="1" dirty="0"/>
          </a:p>
          <a:p>
            <a:pPr marL="457200" indent="-457200" algn="ctr" eaLnBrk="1" hangingPunct="1">
              <a:lnSpc>
                <a:spcPct val="80000"/>
              </a:lnSpc>
              <a:buFontTx/>
              <a:buNone/>
            </a:pPr>
            <a:r>
              <a:rPr lang="cs-CZ" altLang="cs-CZ" sz="2000" b="1" i="1" dirty="0">
                <a:solidFill>
                  <a:srgbClr val="FF3300"/>
                </a:solidFill>
              </a:rPr>
              <a:t>zkušenosti jsou nepřenosné, každý je musí nabýt sám</a:t>
            </a:r>
            <a:r>
              <a:rPr lang="cs-CZ" altLang="cs-CZ" sz="2000" dirty="0"/>
              <a:t>  </a:t>
            </a:r>
          </a:p>
          <a:p>
            <a:pPr marL="457200" indent="-457200" eaLnBrk="1" hangingPunct="1">
              <a:lnSpc>
                <a:spcPct val="80000"/>
              </a:lnSpc>
              <a:buFontTx/>
              <a:buNone/>
            </a:pPr>
            <a:endParaRPr lang="cs-CZ" altLang="cs-CZ" sz="2000" dirty="0"/>
          </a:p>
          <a:p>
            <a:pPr marL="457200" indent="-457200" eaLnBrk="1" hangingPunct="1">
              <a:lnSpc>
                <a:spcPct val="80000"/>
              </a:lnSpc>
              <a:buFontTx/>
              <a:buNone/>
            </a:pPr>
            <a:r>
              <a:rPr lang="cs-CZ" altLang="cs-CZ" sz="2000" dirty="0">
                <a:solidFill>
                  <a:schemeClr val="accent6">
                    <a:lumMod val="75000"/>
                  </a:schemeClr>
                </a:solidFill>
              </a:rPr>
              <a:t>Učitel, který se prochází mezi svými žáky ve stínu chrámu, nedává ani tak ze své moudrosti jako spíše ze své víry a láskyplnosti. Je-li opravdu moudrý, nevyzývá vás, abyste vstoupili do příbytku jeho moudrosti, ale spíše vás vede k prahu vašeho vlastního myšlení. </a:t>
            </a:r>
          </a:p>
          <a:p>
            <a:pPr marL="457200" indent="-457200" eaLnBrk="1" hangingPunct="1">
              <a:lnSpc>
                <a:spcPct val="80000"/>
              </a:lnSpc>
              <a:buFontTx/>
              <a:buNone/>
            </a:pPr>
            <a:r>
              <a:rPr lang="cs-CZ" altLang="cs-CZ" sz="2000" dirty="0">
                <a:solidFill>
                  <a:schemeClr val="accent6">
                    <a:lumMod val="75000"/>
                  </a:schemeClr>
                </a:solidFill>
              </a:rPr>
              <a:t>					                  </a:t>
            </a:r>
            <a:r>
              <a:rPr lang="cs-CZ" altLang="cs-CZ" sz="1600" dirty="0" err="1">
                <a:solidFill>
                  <a:schemeClr val="accent6">
                    <a:lumMod val="75000"/>
                  </a:schemeClr>
                </a:solidFill>
              </a:rPr>
              <a:t>Chálil</a:t>
            </a:r>
            <a:r>
              <a:rPr lang="cs-CZ" altLang="cs-CZ" sz="1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accent6">
                    <a:lumMod val="75000"/>
                  </a:schemeClr>
                </a:solidFill>
              </a:rPr>
              <a:t>Džibrán</a:t>
            </a:r>
            <a:r>
              <a:rPr lang="cs-CZ" altLang="cs-CZ" sz="1600" dirty="0">
                <a:solidFill>
                  <a:schemeClr val="accent6">
                    <a:lumMod val="75000"/>
                  </a:schemeClr>
                </a:solidFill>
              </a:rPr>
              <a:t> (1990, s.50) </a:t>
            </a:r>
            <a:endParaRPr lang="en-GB" altLang="cs-CZ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373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404664"/>
            <a:ext cx="8229600" cy="6119813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endParaRPr lang="cs-CZ" altLang="cs-CZ" sz="240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cs-CZ" altLang="cs-CZ" sz="2400" dirty="0">
                <a:solidFill>
                  <a:schemeClr val="accent6">
                    <a:lumMod val="75000"/>
                  </a:schemeClr>
                </a:solidFill>
              </a:rPr>
              <a:t>1) smyslem vyučování matematice na 1. stupni je </a:t>
            </a:r>
            <a:r>
              <a:rPr lang="cs-CZ" altLang="cs-CZ" sz="2400" b="1" dirty="0">
                <a:solidFill>
                  <a:schemeClr val="accent6">
                    <a:lumMod val="75000"/>
                  </a:schemeClr>
                </a:solidFill>
              </a:rPr>
              <a:t>rozvoj osobnostních a intelektuálních</a:t>
            </a:r>
            <a:r>
              <a:rPr lang="cs-CZ" altLang="cs-CZ" sz="2400" dirty="0">
                <a:solidFill>
                  <a:schemeClr val="accent6">
                    <a:lumMod val="75000"/>
                  </a:schemeClr>
                </a:solidFill>
              </a:rPr>
              <a:t> daností žáka, ne hbité a bezchybné počítání </a:t>
            </a:r>
          </a:p>
          <a:p>
            <a:pPr eaLnBrk="1" hangingPunct="1">
              <a:lnSpc>
                <a:spcPct val="80000"/>
              </a:lnSpc>
            </a:pPr>
            <a:endParaRPr lang="cs-CZ" altLang="cs-CZ" sz="240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endParaRPr lang="cs-CZ" altLang="cs-CZ" sz="240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cs-CZ" altLang="cs-CZ" sz="2400" dirty="0">
                <a:solidFill>
                  <a:schemeClr val="accent6">
                    <a:lumMod val="75000"/>
                  </a:schemeClr>
                </a:solidFill>
              </a:rPr>
              <a:t>2) kvalitní matematické znalosti jsou ve vědomí uloženy v souboru vzájemně provázaných </a:t>
            </a:r>
            <a:r>
              <a:rPr lang="cs-CZ" altLang="cs-CZ" sz="2400" b="1" dirty="0">
                <a:solidFill>
                  <a:schemeClr val="accent6">
                    <a:lumMod val="75000"/>
                  </a:schemeClr>
                </a:solidFill>
              </a:rPr>
              <a:t>mentálních schémat</a:t>
            </a:r>
            <a:r>
              <a:rPr lang="cs-CZ" altLang="cs-CZ" sz="2400" dirty="0">
                <a:solidFill>
                  <a:schemeClr val="accent6">
                    <a:lumMod val="75000"/>
                  </a:schemeClr>
                </a:solidFill>
              </a:rPr>
              <a:t>, nikoli v souboru izolovaných pravidel, vzorečků a algoritmů</a:t>
            </a:r>
          </a:p>
          <a:p>
            <a:pPr eaLnBrk="1" hangingPunct="1">
              <a:lnSpc>
                <a:spcPct val="80000"/>
              </a:lnSpc>
            </a:pPr>
            <a:endParaRPr lang="cs-CZ" altLang="cs-CZ" sz="240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endParaRPr lang="cs-CZ" altLang="cs-CZ" sz="240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cs-CZ" altLang="cs-CZ" sz="2400" dirty="0">
                <a:solidFill>
                  <a:schemeClr val="accent6">
                    <a:lumMod val="75000"/>
                  </a:schemeClr>
                </a:solidFill>
              </a:rPr>
              <a:t>3) </a:t>
            </a:r>
            <a:r>
              <a:rPr lang="cs-CZ" altLang="cs-CZ" sz="2400" b="1" dirty="0">
                <a:solidFill>
                  <a:schemeClr val="accent6">
                    <a:lumMod val="75000"/>
                  </a:schemeClr>
                </a:solidFill>
              </a:rPr>
              <a:t>schémata si buduje žák sám</a:t>
            </a:r>
            <a:r>
              <a:rPr lang="cs-CZ" altLang="cs-CZ" sz="2400" dirty="0">
                <a:solidFill>
                  <a:schemeClr val="accent6">
                    <a:lumMod val="75000"/>
                  </a:schemeClr>
                </a:solidFill>
              </a:rPr>
              <a:t> z vlastních životních a matematických zkušeností</a:t>
            </a:r>
          </a:p>
          <a:p>
            <a:pPr eaLnBrk="1" hangingPunct="1">
              <a:lnSpc>
                <a:spcPct val="80000"/>
              </a:lnSpc>
            </a:pPr>
            <a:endParaRPr lang="cs-CZ" altLang="cs-CZ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33375"/>
            <a:ext cx="8229600" cy="611981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cs-CZ" altLang="cs-CZ" sz="240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cs-CZ" altLang="cs-CZ" sz="2400" dirty="0">
                <a:solidFill>
                  <a:schemeClr val="accent6">
                    <a:lumMod val="75000"/>
                  </a:schemeClr>
                </a:solidFill>
              </a:rPr>
              <a:t>4) existují dvě cesty, jimiž žák získává matematické znalosti: </a:t>
            </a:r>
            <a:r>
              <a:rPr lang="cs-CZ" altLang="cs-CZ" sz="2400" b="1" dirty="0">
                <a:solidFill>
                  <a:schemeClr val="accent6">
                    <a:lumMod val="75000"/>
                  </a:schemeClr>
                </a:solidFill>
              </a:rPr>
              <a:t>řešení úloh a diskuse</a:t>
            </a:r>
            <a:r>
              <a:rPr lang="cs-CZ" altLang="cs-CZ" sz="2400" dirty="0">
                <a:solidFill>
                  <a:schemeClr val="accent6">
                    <a:lumMod val="75000"/>
                  </a:schemeClr>
                </a:solidFill>
              </a:rPr>
              <a:t> se spolužáky</a:t>
            </a:r>
          </a:p>
          <a:p>
            <a:pPr eaLnBrk="1" hangingPunct="1">
              <a:lnSpc>
                <a:spcPct val="80000"/>
              </a:lnSpc>
            </a:pPr>
            <a:endParaRPr lang="cs-CZ" altLang="cs-CZ" sz="2400" dirty="0">
              <a:solidFill>
                <a:schemeClr val="accent6">
                  <a:lumMod val="75000"/>
                </a:schemeClr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cs-CZ" altLang="cs-CZ" sz="240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cs-CZ" altLang="cs-CZ" sz="2400" dirty="0">
                <a:solidFill>
                  <a:schemeClr val="accent6">
                    <a:lumMod val="75000"/>
                  </a:schemeClr>
                </a:solidFill>
              </a:rPr>
              <a:t>5) úlohou učitele je vytvářet příznivé pracovní klima, dávat žákům </a:t>
            </a:r>
            <a:r>
              <a:rPr lang="cs-CZ" altLang="cs-CZ" sz="2400" b="1" dirty="0">
                <a:solidFill>
                  <a:schemeClr val="accent6">
                    <a:lumMod val="75000"/>
                  </a:schemeClr>
                </a:solidFill>
              </a:rPr>
              <a:t>přiměřené </a:t>
            </a:r>
            <a:r>
              <a:rPr lang="cs-CZ" altLang="cs-CZ" sz="2400" dirty="0">
                <a:solidFill>
                  <a:schemeClr val="accent6">
                    <a:lumMod val="75000"/>
                  </a:schemeClr>
                </a:solidFill>
              </a:rPr>
              <a:t>úlohy a iniciovat a organizovat diskusi; jeho úlohou není vysvětlovat nebo upozorňovat na chyby</a:t>
            </a:r>
            <a:endParaRPr lang="en-GB" altLang="cs-CZ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053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b="1" dirty="0">
                <a:solidFill>
                  <a:schemeClr val="accent6">
                    <a:lumMod val="75000"/>
                  </a:schemeClr>
                </a:solidFill>
              </a:rPr>
              <a:t>1.2 </a:t>
            </a:r>
            <a:r>
              <a:rPr lang="cs-CZ" altLang="cs-CZ" sz="3200" b="1" dirty="0" err="1">
                <a:solidFill>
                  <a:schemeClr val="accent6">
                    <a:lumMod val="75000"/>
                  </a:schemeClr>
                </a:solidFill>
              </a:rPr>
              <a:t>Transmisivní</a:t>
            </a:r>
            <a:r>
              <a:rPr lang="cs-CZ" altLang="cs-CZ" sz="3200" b="1" dirty="0">
                <a:solidFill>
                  <a:schemeClr val="accent6">
                    <a:lumMod val="75000"/>
                  </a:schemeClr>
                </a:solidFill>
              </a:rPr>
              <a:t>  x  konstruktivní způsob vyučování matematice</a:t>
            </a:r>
            <a:r>
              <a:rPr lang="cs-CZ" altLang="cs-CZ" sz="4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en-GB" altLang="cs-CZ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dirty="0" err="1">
                <a:solidFill>
                  <a:schemeClr val="accent6">
                    <a:lumMod val="75000"/>
                  </a:schemeClr>
                </a:solidFill>
              </a:rPr>
              <a:t>transmisivní</a:t>
            </a:r>
            <a:r>
              <a:rPr lang="cs-CZ" altLang="cs-CZ" dirty="0">
                <a:solidFill>
                  <a:schemeClr val="accent6">
                    <a:lumMod val="75000"/>
                  </a:schemeClr>
                </a:solidFill>
              </a:rPr>
              <a:t> (instruktivní) </a:t>
            </a:r>
          </a:p>
          <a:p>
            <a:pPr eaLnBrk="1" hangingPunct="1">
              <a:buFontTx/>
              <a:buNone/>
            </a:pPr>
            <a:r>
              <a:rPr lang="cs-CZ" altLang="cs-CZ" dirty="0">
                <a:solidFill>
                  <a:schemeClr val="accent6">
                    <a:lumMod val="75000"/>
                  </a:schemeClr>
                </a:solidFill>
              </a:rPr>
              <a:t>	- výklad učitele</a:t>
            </a:r>
          </a:p>
          <a:p>
            <a:pPr eaLnBrk="1" hangingPunct="1">
              <a:buFontTx/>
              <a:buNone/>
            </a:pPr>
            <a:r>
              <a:rPr lang="cs-CZ" altLang="cs-CZ" dirty="0">
                <a:solidFill>
                  <a:schemeClr val="accent6">
                    <a:lumMod val="75000"/>
                  </a:schemeClr>
                </a:solidFill>
              </a:rPr>
              <a:t>	- učitel ukáže vzorové řešení</a:t>
            </a:r>
          </a:p>
          <a:p>
            <a:pPr eaLnBrk="1" hangingPunct="1">
              <a:buFontTx/>
              <a:buNone/>
            </a:pPr>
            <a:r>
              <a:rPr lang="cs-CZ" altLang="cs-CZ" dirty="0">
                <a:solidFill>
                  <a:schemeClr val="accent6">
                    <a:lumMod val="75000"/>
                  </a:schemeClr>
                </a:solidFill>
              </a:rPr>
              <a:t>   - žáci procvičují – imitace, reprodukce </a:t>
            </a:r>
          </a:p>
          <a:p>
            <a:pPr eaLnBrk="1" hangingPunct="1">
              <a:buFontTx/>
              <a:buNone/>
            </a:pPr>
            <a:r>
              <a:rPr lang="cs-CZ" altLang="cs-CZ" sz="2000" dirty="0">
                <a:solidFill>
                  <a:schemeClr val="accent6">
                    <a:lumMod val="75000"/>
                  </a:schemeClr>
                </a:solidFill>
              </a:rPr>
              <a:t>		Ilustrace - výzkum</a:t>
            </a:r>
          </a:p>
          <a:p>
            <a:pPr eaLnBrk="1" hangingPunct="1">
              <a:buFontTx/>
              <a:buNone/>
            </a:pPr>
            <a:endParaRPr lang="cs-CZ" altLang="cs-CZ" sz="2000" dirty="0">
              <a:solidFill>
                <a:schemeClr val="accent6">
                  <a:lumMod val="75000"/>
                </a:schemeClr>
              </a:solidFill>
            </a:endParaRPr>
          </a:p>
          <a:p>
            <a:pPr eaLnBrk="1" hangingPunct="1">
              <a:buFontTx/>
              <a:buNone/>
            </a:pPr>
            <a:r>
              <a:rPr lang="cs-CZ" altLang="cs-CZ" dirty="0">
                <a:solidFill>
                  <a:schemeClr val="accent6">
                    <a:lumMod val="75000"/>
                  </a:schemeClr>
                </a:solidFill>
              </a:rPr>
              <a:t>Důsledky: </a:t>
            </a:r>
          </a:p>
          <a:p>
            <a:pPr eaLnBrk="1" hangingPunct="1">
              <a:buFontTx/>
              <a:buNone/>
            </a:pPr>
            <a:r>
              <a:rPr lang="cs-CZ" altLang="cs-CZ" dirty="0">
                <a:solidFill>
                  <a:schemeClr val="accent6">
                    <a:lumMod val="75000"/>
                  </a:schemeClr>
                </a:solidFill>
              </a:rPr>
              <a:t>negativní vztah žáků k matematice </a:t>
            </a:r>
            <a:endParaRPr lang="en-GB" altLang="cs-CZ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49275"/>
            <a:ext cx="8229600" cy="5576888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cs-CZ" altLang="cs-CZ" b="1" dirty="0">
                <a:solidFill>
                  <a:schemeClr val="accent6">
                    <a:lumMod val="75000"/>
                  </a:schemeClr>
                </a:solidFill>
              </a:rPr>
              <a:t>Příčiny?</a:t>
            </a:r>
          </a:p>
          <a:p>
            <a:pPr marL="0" indent="0" eaLnBrk="1" hangingPunct="1">
              <a:lnSpc>
                <a:spcPct val="90000"/>
              </a:lnSpc>
              <a:buFontTx/>
              <a:buAutoNum type="arabicParenR"/>
            </a:pPr>
            <a:r>
              <a:rPr lang="cs-CZ" altLang="cs-CZ" sz="2800" dirty="0">
                <a:solidFill>
                  <a:schemeClr val="accent6">
                    <a:lumMod val="75000"/>
                  </a:schemeClr>
                </a:solidFill>
              </a:rPr>
              <a:t> nerespektuje vývojové zákonitosti dítěte;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cs-CZ" altLang="cs-CZ" sz="2800" dirty="0">
                <a:solidFill>
                  <a:schemeClr val="accent6">
                    <a:lumMod val="75000"/>
                  </a:schemeClr>
                </a:solidFill>
              </a:rPr>
              <a:t>Dítě je „naprogramováno“ k aktivnímu poznávání světa.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cs-CZ" altLang="cs-CZ" sz="280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cs-CZ" altLang="cs-CZ" sz="2800" dirty="0">
                <a:solidFill>
                  <a:schemeClr val="accent6">
                    <a:lumMod val="75000"/>
                  </a:schemeClr>
                </a:solidFill>
              </a:rPr>
              <a:t>2) poznatky nelze přenášet z hlavy učitele do hlavy žáka; přenosné jsou pouze informace; poznatky si konstruuje mozek jedince sám na základě životních zkušeností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cs-CZ" altLang="cs-CZ" sz="280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cs-CZ" altLang="cs-CZ" sz="2800" dirty="0">
                <a:solidFill>
                  <a:schemeClr val="accent6">
                    <a:lumMod val="75000"/>
                  </a:schemeClr>
                </a:solidFill>
              </a:rPr>
              <a:t>3) poznatky nejsou ve vědomí člověka uloženy </a:t>
            </a:r>
            <a:r>
              <a:rPr lang="cs-CZ" altLang="cs-CZ" sz="2800" i="1" dirty="0">
                <a:solidFill>
                  <a:schemeClr val="accent6">
                    <a:lumMod val="75000"/>
                  </a:schemeClr>
                </a:solidFill>
              </a:rPr>
              <a:t>kumulativně</a:t>
            </a:r>
            <a:r>
              <a:rPr lang="cs-CZ" altLang="cs-CZ" sz="2800" dirty="0">
                <a:solidFill>
                  <a:schemeClr val="accent6">
                    <a:lumMod val="75000"/>
                  </a:schemeClr>
                </a:solidFill>
              </a:rPr>
              <a:t>, jako balíky na poště; jsou přítomny v </a:t>
            </a:r>
            <a:r>
              <a:rPr lang="cs-CZ" altLang="cs-CZ" sz="2800" b="1" i="1" dirty="0">
                <a:solidFill>
                  <a:schemeClr val="accent6">
                    <a:lumMod val="75000"/>
                  </a:schemeClr>
                </a:solidFill>
              </a:rPr>
              <a:t>mentálních schématech</a:t>
            </a:r>
            <a:r>
              <a:rPr lang="cs-CZ" altLang="cs-CZ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en-GB" altLang="cs-CZ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b="1" dirty="0">
                <a:solidFill>
                  <a:schemeClr val="accent6">
                    <a:lumMod val="75000"/>
                  </a:schemeClr>
                </a:solidFill>
              </a:rPr>
              <a:t>Kritika  </a:t>
            </a:r>
            <a:r>
              <a:rPr lang="cs-CZ" altLang="cs-CZ" sz="3200" b="1" dirty="0" err="1">
                <a:solidFill>
                  <a:schemeClr val="accent6">
                    <a:lumMod val="75000"/>
                  </a:schemeClr>
                </a:solidFill>
              </a:rPr>
              <a:t>transmisivního</a:t>
            </a:r>
            <a:r>
              <a:rPr lang="cs-CZ" altLang="cs-CZ" sz="3200" b="1" dirty="0">
                <a:solidFill>
                  <a:schemeClr val="accent6">
                    <a:lumMod val="75000"/>
                  </a:schemeClr>
                </a:solidFill>
              </a:rPr>
              <a:t> vyučování M</a:t>
            </a:r>
            <a:endParaRPr lang="en-GB" altLang="cs-CZ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cs-CZ" sz="2400" dirty="0">
                <a:solidFill>
                  <a:schemeClr val="accent6">
                    <a:lumMod val="75000"/>
                  </a:schemeClr>
                </a:solidFill>
              </a:rPr>
              <a:t>Důsledkem je zavedení množin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sz="2400" dirty="0">
                <a:solidFill>
                  <a:schemeClr val="accent6">
                    <a:lumMod val="75000"/>
                  </a:schemeClr>
                </a:solidFill>
              </a:rPr>
              <a:t> 	- zpočátku úspěch, pak kolaps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sz="240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cs-CZ" sz="2000" dirty="0">
                <a:solidFill>
                  <a:schemeClr val="accent6">
                    <a:lumMod val="75000"/>
                  </a:schemeClr>
                </a:solidFill>
              </a:rPr>
              <a:t>Od konce 50. let do začátku 80. let minulého století ve všech vyspělých zemích světa - pokus přivést do hodin matematiky tvořivost pomocí změny kurikula. </a:t>
            </a:r>
          </a:p>
          <a:p>
            <a:pPr marL="0" indent="0">
              <a:buNone/>
            </a:pPr>
            <a:r>
              <a:rPr lang="cs-CZ" sz="2000" dirty="0">
                <a:solidFill>
                  <a:schemeClr val="accent6">
                    <a:lumMod val="75000"/>
                  </a:schemeClr>
                </a:solidFill>
              </a:rPr>
              <a:t>Iniciativa z USA, důsledek „Sputnik </a:t>
            </a:r>
            <a:r>
              <a:rPr lang="cs-CZ" sz="2000" dirty="0" err="1">
                <a:solidFill>
                  <a:schemeClr val="accent6">
                    <a:lumMod val="75000"/>
                  </a:schemeClr>
                </a:solidFill>
              </a:rPr>
              <a:t>crisis</a:t>
            </a:r>
            <a:r>
              <a:rPr lang="cs-CZ" sz="2000" dirty="0">
                <a:solidFill>
                  <a:schemeClr val="accent6">
                    <a:lumMod val="75000"/>
                  </a:schemeClr>
                </a:solidFill>
              </a:rPr>
              <a:t>“- potřeba zvýšit odbornost inženýrů. </a:t>
            </a:r>
          </a:p>
          <a:p>
            <a:pPr marL="0" indent="0">
              <a:buNone/>
            </a:pPr>
            <a:r>
              <a:rPr lang="cs-CZ" sz="2000" dirty="0">
                <a:solidFill>
                  <a:schemeClr val="accent6">
                    <a:lumMod val="75000"/>
                  </a:schemeClr>
                </a:solidFill>
              </a:rPr>
              <a:t>V SSSR A. N. </a:t>
            </a:r>
            <a:r>
              <a:rPr lang="cs-CZ" sz="2000" dirty="0" err="1">
                <a:solidFill>
                  <a:schemeClr val="accent6">
                    <a:lumMod val="75000"/>
                  </a:schemeClr>
                </a:solidFill>
              </a:rPr>
              <a:t>Kolmogorov</a:t>
            </a:r>
            <a:r>
              <a:rPr lang="cs-CZ" sz="2000" dirty="0">
                <a:solidFill>
                  <a:schemeClr val="accent6">
                    <a:lumMod val="75000"/>
                  </a:schemeClr>
                </a:solidFill>
              </a:rPr>
              <a:t> a v západní Evropě osobnosti jako G. </a:t>
            </a:r>
            <a:r>
              <a:rPr lang="cs-CZ" sz="2000" dirty="0" err="1">
                <a:solidFill>
                  <a:schemeClr val="accent6">
                    <a:lumMod val="75000"/>
                  </a:schemeClr>
                </a:solidFill>
              </a:rPr>
              <a:t>Papy</a:t>
            </a:r>
            <a:r>
              <a:rPr lang="cs-CZ" sz="2000" dirty="0">
                <a:solidFill>
                  <a:schemeClr val="accent6">
                    <a:lumMod val="75000"/>
                  </a:schemeClr>
                </a:solidFill>
              </a:rPr>
              <a:t>, J. </a:t>
            </a:r>
            <a:r>
              <a:rPr lang="cs-CZ" sz="2000" dirty="0" err="1">
                <a:solidFill>
                  <a:schemeClr val="accent6">
                    <a:lumMod val="75000"/>
                  </a:schemeClr>
                </a:solidFill>
              </a:rPr>
              <a:t>Diedonne</a:t>
            </a:r>
            <a:r>
              <a:rPr lang="cs-CZ" sz="2000" dirty="0">
                <a:solidFill>
                  <a:schemeClr val="accent6">
                    <a:lumMod val="75000"/>
                  </a:schemeClr>
                </a:solidFill>
              </a:rPr>
              <a:t>, H. </a:t>
            </a:r>
            <a:r>
              <a:rPr lang="cs-CZ" sz="2000" dirty="0" err="1">
                <a:solidFill>
                  <a:schemeClr val="accent6">
                    <a:lumMod val="75000"/>
                  </a:schemeClr>
                </a:solidFill>
              </a:rPr>
              <a:t>Freudenthal</a:t>
            </a:r>
            <a:r>
              <a:rPr lang="cs-CZ" sz="2000" dirty="0">
                <a:solidFill>
                  <a:schemeClr val="accent6">
                    <a:lumMod val="75000"/>
                  </a:schemeClr>
                </a:solidFill>
              </a:rPr>
              <a:t>, R. </a:t>
            </a:r>
            <a:r>
              <a:rPr lang="cs-CZ" sz="2000" dirty="0" err="1">
                <a:solidFill>
                  <a:schemeClr val="accent6">
                    <a:lumMod val="75000"/>
                  </a:schemeClr>
                </a:solidFill>
              </a:rPr>
              <a:t>Thom</a:t>
            </a:r>
            <a:r>
              <a:rPr lang="cs-CZ" sz="2000" dirty="0">
                <a:solidFill>
                  <a:schemeClr val="accent6">
                    <a:lumMod val="75000"/>
                  </a:schemeClr>
                </a:solidFill>
              </a:rPr>
              <a:t> též naléhavě žádali změnu vyučování matematice na základních a středních školách. </a:t>
            </a:r>
          </a:p>
          <a:p>
            <a:pPr marL="0" indent="0">
              <a:buNone/>
            </a:pPr>
            <a:r>
              <a:rPr lang="cs-CZ" sz="2000" dirty="0">
                <a:solidFill>
                  <a:schemeClr val="accent6">
                    <a:lumMod val="75000"/>
                  </a:schemeClr>
                </a:solidFill>
              </a:rPr>
              <a:t>Nejprůraznější - myšlenka </a:t>
            </a:r>
            <a:r>
              <a:rPr lang="cs-CZ" sz="2000" b="1" dirty="0">
                <a:solidFill>
                  <a:schemeClr val="accent6">
                    <a:lumMod val="75000"/>
                  </a:schemeClr>
                </a:solidFill>
              </a:rPr>
              <a:t>změny kurikula</a:t>
            </a:r>
            <a:r>
              <a:rPr lang="cs-CZ" sz="2000" dirty="0">
                <a:solidFill>
                  <a:schemeClr val="accent6">
                    <a:lumMod val="75000"/>
                  </a:schemeClr>
                </a:solidFill>
              </a:rPr>
              <a:t>. </a:t>
            </a:r>
          </a:p>
          <a:p>
            <a:pPr marL="0" indent="0">
              <a:buNone/>
            </a:pPr>
            <a:r>
              <a:rPr lang="cs-CZ" sz="2000" dirty="0">
                <a:solidFill>
                  <a:schemeClr val="accent6">
                    <a:lumMod val="75000"/>
                  </a:schemeClr>
                </a:solidFill>
              </a:rPr>
              <a:t>Konstruktéři těchto změn věřili, že když </a:t>
            </a:r>
            <a:r>
              <a:rPr lang="cs-CZ" sz="2000" b="1" dirty="0">
                <a:solidFill>
                  <a:schemeClr val="accent6">
                    <a:lumMod val="75000"/>
                  </a:schemeClr>
                </a:solidFill>
              </a:rPr>
              <a:t>tradiční učivo </a:t>
            </a:r>
            <a:r>
              <a:rPr lang="cs-CZ" sz="2000" dirty="0">
                <a:solidFill>
                  <a:schemeClr val="accent6">
                    <a:lumMod val="75000"/>
                  </a:schemeClr>
                </a:solidFill>
              </a:rPr>
              <a:t>zaměřené na </a:t>
            </a:r>
            <a:r>
              <a:rPr lang="cs-CZ" sz="2000" dirty="0" err="1">
                <a:solidFill>
                  <a:schemeClr val="accent6">
                    <a:lumMod val="75000"/>
                  </a:schemeClr>
                </a:solidFill>
              </a:rPr>
              <a:t>kalkulativní</a:t>
            </a:r>
            <a:r>
              <a:rPr lang="cs-CZ" sz="2000" dirty="0">
                <a:solidFill>
                  <a:schemeClr val="accent6">
                    <a:lumMod val="75000"/>
                  </a:schemeClr>
                </a:solidFill>
              </a:rPr>
              <a:t> algoritmy nahradí </a:t>
            </a:r>
            <a:r>
              <a:rPr lang="cs-CZ" sz="2000" b="1" dirty="0">
                <a:solidFill>
                  <a:schemeClr val="accent6">
                    <a:lumMod val="75000"/>
                  </a:schemeClr>
                </a:solidFill>
              </a:rPr>
              <a:t>množinami,</a:t>
            </a:r>
            <a:r>
              <a:rPr lang="cs-CZ" sz="2000" dirty="0">
                <a:solidFill>
                  <a:schemeClr val="accent6">
                    <a:lumMod val="75000"/>
                  </a:schemeClr>
                </a:solidFill>
              </a:rPr>
              <a:t> změní se instruktivní vyučování na dialogické a tvůrčí. </a:t>
            </a:r>
            <a:endParaRPr lang="cs-CZ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b="1" dirty="0">
                <a:solidFill>
                  <a:schemeClr val="accent6">
                    <a:lumMod val="75000"/>
                  </a:schemeClr>
                </a:solidFill>
              </a:rPr>
              <a:t>Kritika  </a:t>
            </a:r>
            <a:r>
              <a:rPr lang="cs-CZ" altLang="cs-CZ" sz="3200" b="1" dirty="0" err="1">
                <a:solidFill>
                  <a:schemeClr val="accent6">
                    <a:lumMod val="75000"/>
                  </a:schemeClr>
                </a:solidFill>
              </a:rPr>
              <a:t>transmisivního</a:t>
            </a:r>
            <a:r>
              <a:rPr lang="cs-CZ" altLang="cs-CZ" sz="3200" b="1" dirty="0">
                <a:solidFill>
                  <a:schemeClr val="accent6">
                    <a:lumMod val="75000"/>
                  </a:schemeClr>
                </a:solidFill>
              </a:rPr>
              <a:t> vyučování M</a:t>
            </a:r>
            <a:endParaRPr lang="en-GB" altLang="cs-CZ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pPr marL="0" indent="0">
              <a:buNone/>
            </a:pPr>
            <a:r>
              <a:rPr lang="cs-CZ" sz="2000" dirty="0">
                <a:solidFill>
                  <a:schemeClr val="accent6">
                    <a:lumMod val="75000"/>
                  </a:schemeClr>
                </a:solidFill>
              </a:rPr>
              <a:t>Očekávaná změna k lepšímu skutečně nastala. Nové kurikulum mělo veliké úspěchy zejména v oblasti motivace žáků. </a:t>
            </a:r>
          </a:p>
          <a:p>
            <a:pPr marL="0" indent="0">
              <a:buNone/>
            </a:pPr>
            <a:endParaRPr lang="cs-CZ" sz="200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cs-CZ" sz="2000" dirty="0">
                <a:solidFill>
                  <a:schemeClr val="accent6">
                    <a:lumMod val="75000"/>
                  </a:schemeClr>
                </a:solidFill>
              </a:rPr>
              <a:t>Strach z M - vystřídán radostí z množinové tvořivosti jak Ž, tak U. </a:t>
            </a:r>
          </a:p>
          <a:p>
            <a:pPr marL="0" indent="0">
              <a:buNone/>
            </a:pPr>
            <a:r>
              <a:rPr lang="cs-CZ" sz="2000" dirty="0">
                <a:solidFill>
                  <a:schemeClr val="accent6">
                    <a:lumMod val="75000"/>
                  </a:schemeClr>
                </a:solidFill>
              </a:rPr>
              <a:t>M - jedním z nejoblíbenějších předmětů. </a:t>
            </a:r>
          </a:p>
          <a:p>
            <a:pPr marL="0" indent="0">
              <a:buNone/>
            </a:pPr>
            <a:endParaRPr lang="cs-CZ" sz="200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cs-CZ" sz="2000" dirty="0">
                <a:solidFill>
                  <a:schemeClr val="accent6">
                    <a:lumMod val="75000"/>
                  </a:schemeClr>
                </a:solidFill>
              </a:rPr>
              <a:t>V Československu byl pro zavedení množin do škol rozhodující dopis z roku 1965, ve kterém vědecké kolegium matematiky ČSAV dává řediteli VÚP toto doporučení:</a:t>
            </a:r>
          </a:p>
          <a:p>
            <a:pPr marL="0" indent="0">
              <a:buNone/>
            </a:pPr>
            <a:r>
              <a:rPr lang="cs-CZ" sz="2000" dirty="0">
                <a:solidFill>
                  <a:schemeClr val="accent6">
                    <a:lumMod val="75000"/>
                  </a:schemeClr>
                </a:solidFill>
              </a:rPr>
              <a:t>	a) Odstranit izolovanost složek školské matematiky i jednotlivých poznatků tím, že se učivo pojme důsledně na základě poznatků o množinách. </a:t>
            </a:r>
          </a:p>
          <a:p>
            <a:pPr marL="0" indent="0">
              <a:buNone/>
            </a:pPr>
            <a:r>
              <a:rPr lang="cs-CZ" sz="2000" dirty="0">
                <a:solidFill>
                  <a:schemeClr val="accent6">
                    <a:lumMod val="75000"/>
                  </a:schemeClr>
                </a:solidFill>
              </a:rPr>
              <a:t>	b) Tradiční didaktický systém dát do souladu se současným stavem teorie, seznamovat žáky s nejjednoduššími prvky logiky.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sz="2000" dirty="0">
              <a:solidFill>
                <a:schemeClr val="accent6">
                  <a:lumMod val="75000"/>
                </a:schemeClr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6142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b="1" dirty="0">
                <a:solidFill>
                  <a:schemeClr val="accent6">
                    <a:lumMod val="75000"/>
                  </a:schemeClr>
                </a:solidFill>
              </a:rPr>
              <a:t>Kritika  </a:t>
            </a:r>
            <a:r>
              <a:rPr lang="cs-CZ" altLang="cs-CZ" sz="3200" b="1" dirty="0" err="1">
                <a:solidFill>
                  <a:schemeClr val="accent6">
                    <a:lumMod val="75000"/>
                  </a:schemeClr>
                </a:solidFill>
              </a:rPr>
              <a:t>transmisivního</a:t>
            </a:r>
            <a:r>
              <a:rPr lang="cs-CZ" altLang="cs-CZ" sz="3200" b="1" dirty="0">
                <a:solidFill>
                  <a:schemeClr val="accent6">
                    <a:lumMod val="75000"/>
                  </a:schemeClr>
                </a:solidFill>
              </a:rPr>
              <a:t> vyučování M</a:t>
            </a:r>
            <a:endParaRPr lang="en-GB" altLang="cs-CZ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pPr marL="0" lvl="0" indent="0" algn="just">
              <a:spcBef>
                <a:spcPct val="0"/>
              </a:spcBef>
              <a:buNone/>
            </a:pPr>
            <a:r>
              <a:rPr lang="cs-CZ" altLang="cs-CZ" sz="2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c) 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Prohloubit výchovu k tvořivému myšlení, zvýšit náročnost učiva, zvýšit úroveň abstrakce a zobecňování, rozvíjet kombinační schopnosti žáků. </a:t>
            </a:r>
            <a:endParaRPr lang="cs-CZ" altLang="cs-CZ" sz="11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spcBef>
                <a:spcPct val="0"/>
              </a:spcBef>
              <a:buNone/>
            </a:pPr>
            <a:endParaRPr kumimoji="0" lang="cs-CZ" altLang="cs-CZ" sz="1100" b="0" i="0" u="none" strike="noStrike" cap="none" normalizeH="0" baseline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 algn="just">
              <a:spcBef>
                <a:spcPct val="0"/>
              </a:spcBef>
              <a:buNone/>
            </a:pP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d) Zvýraznit odborný jazyk a symboliku již od 1. ročníku.  </a:t>
            </a:r>
          </a:p>
          <a:p>
            <a:pPr marL="0" lvl="0" indent="0" algn="just">
              <a:spcBef>
                <a:spcPct val="0"/>
              </a:spcBef>
              <a:buNone/>
            </a:pPr>
            <a:endParaRPr kumimoji="0" lang="cs-CZ" altLang="cs-CZ" sz="1100" b="0" i="0" u="none" strike="noStrike" cap="none" normalizeH="0" baseline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spcBef>
                <a:spcPct val="0"/>
              </a:spcBef>
              <a:buNone/>
            </a:pP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e)</a:t>
            </a:r>
            <a:r>
              <a:rPr kumimoji="0" lang="cs-CZ" altLang="cs-CZ" sz="2000" b="0" i="0" u="none" strike="noStrike" cap="none" normalizeH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Zajistit jednotnou koncepci přírodovědného a matematického vzdělání. </a:t>
            </a:r>
            <a:endParaRPr kumimoji="0" lang="cs-CZ" altLang="cs-CZ" sz="1100" b="0" i="0" u="none" strike="noStrike" cap="none" normalizeH="0" baseline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spcBef>
                <a:spcPct val="0"/>
              </a:spcBef>
              <a:buNone/>
            </a:pP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f) Prohloubit výchovné působení a modernizovat metody.</a:t>
            </a:r>
            <a:endParaRPr lang="cs-CZ" altLang="cs-CZ" sz="11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288925" algn="just">
              <a:spcBef>
                <a:spcPct val="0"/>
              </a:spcBef>
              <a:buNone/>
            </a:pPr>
            <a:endParaRPr kumimoji="0" lang="cs-CZ" altLang="cs-CZ" sz="1100" b="0" i="0" u="none" strike="noStrike" cap="none" normalizeH="0" baseline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288925" algn="just">
              <a:spcBef>
                <a:spcPct val="0"/>
              </a:spcBef>
              <a:buNone/>
            </a:pPr>
            <a:endParaRPr kumimoji="0" lang="cs-CZ" altLang="cs-CZ" sz="2000" b="0" i="0" u="none" strike="noStrike" cap="none" normalizeH="0" baseline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288925" algn="just">
              <a:spcBef>
                <a:spcPct val="0"/>
              </a:spcBef>
              <a:buNone/>
            </a:pP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Postupně se tvořivý zápal učitelů i žáků vytrácel a do škol se vrátil dril. </a:t>
            </a:r>
          </a:p>
          <a:p>
            <a:pPr marL="0" lvl="0" indent="288925" algn="just">
              <a:spcBef>
                <a:spcPct val="0"/>
              </a:spcBef>
              <a:buNone/>
            </a:pP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 USA se v roce 1973 objevil článek M. Kline: </a:t>
            </a:r>
            <a:r>
              <a:rPr kumimoji="0" lang="cs-CZ" altLang="cs-CZ" sz="2000" b="0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Why</a:t>
            </a:r>
            <a:r>
              <a:rPr kumimoji="0" lang="cs-CZ" altLang="cs-CZ" sz="20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2000" b="0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Johnny</a:t>
            </a:r>
            <a:r>
              <a:rPr kumimoji="0" lang="cs-CZ" altLang="cs-CZ" sz="20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2000" b="0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Can't</a:t>
            </a:r>
            <a:r>
              <a:rPr kumimoji="0" lang="cs-CZ" altLang="cs-CZ" sz="20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2000" b="0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Add</a:t>
            </a:r>
            <a:r>
              <a:rPr kumimoji="0" lang="cs-CZ" altLang="cs-CZ" sz="20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kumimoji="0" lang="cs-CZ" altLang="cs-CZ" sz="2000" b="0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kumimoji="0" lang="cs-CZ" altLang="cs-CZ" sz="20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2000" b="0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Failure</a:t>
            </a:r>
            <a:r>
              <a:rPr kumimoji="0" lang="cs-CZ" altLang="cs-CZ" sz="20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2000" b="0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</a:t>
            </a:r>
            <a:r>
              <a:rPr kumimoji="0" lang="cs-CZ" altLang="cs-CZ" sz="20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2000" b="0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kumimoji="0" lang="cs-CZ" altLang="cs-CZ" sz="20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New </a:t>
            </a:r>
            <a:r>
              <a:rPr kumimoji="0" lang="cs-CZ" altLang="cs-CZ" sz="2000" b="0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Mathematics</a:t>
            </a:r>
            <a:r>
              <a:rPr kumimoji="0" lang="cs-CZ" altLang="cs-CZ" sz="20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Ten předznamenal konec množinové iniciativy.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8422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b="1" dirty="0">
                <a:solidFill>
                  <a:schemeClr val="accent6">
                    <a:lumMod val="75000"/>
                  </a:schemeClr>
                </a:solidFill>
              </a:rPr>
              <a:t>Kritika  </a:t>
            </a:r>
            <a:r>
              <a:rPr lang="cs-CZ" altLang="cs-CZ" sz="3200" b="1" dirty="0" err="1">
                <a:solidFill>
                  <a:schemeClr val="accent6">
                    <a:lumMod val="75000"/>
                  </a:schemeClr>
                </a:solidFill>
              </a:rPr>
              <a:t>transmisivního</a:t>
            </a:r>
            <a:r>
              <a:rPr lang="cs-CZ" altLang="cs-CZ" sz="3200" b="1" dirty="0">
                <a:solidFill>
                  <a:schemeClr val="accent6">
                    <a:lumMod val="75000"/>
                  </a:schemeClr>
                </a:solidFill>
              </a:rPr>
              <a:t> vyučování M</a:t>
            </a:r>
            <a:endParaRPr lang="en-GB" altLang="cs-CZ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pPr marL="0" lvl="0" indent="288925">
              <a:spcBef>
                <a:spcPct val="0"/>
              </a:spcBef>
              <a:buNone/>
            </a:pP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 nás  - množiny do škol v roce 1976 </a:t>
            </a:r>
          </a:p>
          <a:p>
            <a:pPr marL="0" lvl="0" indent="288925">
              <a:spcBef>
                <a:spcPct val="0"/>
              </a:spcBef>
              <a:buNone/>
            </a:pP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 90.</a:t>
            </a:r>
            <a:r>
              <a:rPr kumimoji="0" lang="cs-CZ" altLang="cs-CZ" sz="2000" b="0" i="0" u="none" strike="noStrike" cap="none" normalizeH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letech – útlum</a:t>
            </a:r>
          </a:p>
          <a:p>
            <a:pPr marL="0" lvl="0" indent="288925">
              <a:spcBef>
                <a:spcPct val="0"/>
              </a:spcBef>
              <a:buNone/>
            </a:pPr>
            <a:endParaRPr lang="cs-CZ" altLang="cs-CZ" sz="2000" baseline="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288925">
              <a:spcBef>
                <a:spcPct val="0"/>
              </a:spcBef>
              <a:buNone/>
            </a:pP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Zcela nové učebnice - po roce 1990  ale k žádnému výraznému  zlepšení vyučování M to nevedlo, spíše naopak.</a:t>
            </a:r>
          </a:p>
          <a:p>
            <a:pPr marL="0" lvl="0" indent="288925">
              <a:spcBef>
                <a:spcPct val="0"/>
              </a:spcBef>
              <a:buNone/>
            </a:pPr>
            <a:endParaRPr lang="cs-CZ" sz="20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288925">
              <a:spcBef>
                <a:spcPct val="0"/>
              </a:spcBef>
              <a:buNone/>
            </a:pPr>
            <a:r>
              <a:rPr lang="cs-CZ" sz="2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 je příčinou kolapsu množin? </a:t>
            </a:r>
          </a:p>
          <a:p>
            <a:pPr marL="0" lvl="0" indent="288925">
              <a:spcBef>
                <a:spcPct val="0"/>
              </a:spcBef>
              <a:buNone/>
            </a:pPr>
            <a:endParaRPr lang="cs-CZ" sz="20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288925">
              <a:spcBef>
                <a:spcPct val="0"/>
              </a:spcBef>
              <a:buNone/>
            </a:pPr>
            <a:r>
              <a:rPr lang="cs-CZ" sz="2000" dirty="0">
                <a:solidFill>
                  <a:schemeClr val="accent6">
                    <a:lumMod val="75000"/>
                  </a:schemeClr>
                </a:solidFill>
              </a:rPr>
              <a:t>Celosvětová zkušenost s množinami ukázala, že problém zvýšení tvořivosti ve vyučování matematice vyžaduje </a:t>
            </a:r>
            <a:r>
              <a:rPr lang="cs-CZ" sz="2000" b="1" dirty="0">
                <a:solidFill>
                  <a:schemeClr val="accent6">
                    <a:lumMod val="75000"/>
                  </a:schemeClr>
                </a:solidFill>
              </a:rPr>
              <a:t>změnu edukační strategie </a:t>
            </a:r>
            <a:r>
              <a:rPr lang="cs-CZ" sz="2000" dirty="0">
                <a:solidFill>
                  <a:schemeClr val="accent6">
                    <a:lumMod val="75000"/>
                  </a:schemeClr>
                </a:solidFill>
              </a:rPr>
              <a:t>učitele. </a:t>
            </a:r>
          </a:p>
          <a:p>
            <a:pPr marL="0" lvl="0" indent="288925">
              <a:spcBef>
                <a:spcPct val="0"/>
              </a:spcBef>
              <a:buNone/>
            </a:pPr>
            <a:endParaRPr lang="cs-CZ" sz="2000" dirty="0">
              <a:solidFill>
                <a:schemeClr val="accent6">
                  <a:lumMod val="75000"/>
                </a:schemeClr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sz="2000" dirty="0">
              <a:solidFill>
                <a:schemeClr val="accent6">
                  <a:lumMod val="75000"/>
                </a:schemeClr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5326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b="1" dirty="0">
                <a:solidFill>
                  <a:schemeClr val="accent6">
                    <a:lumMod val="75000"/>
                  </a:schemeClr>
                </a:solidFill>
              </a:rPr>
              <a:t>Kritika  </a:t>
            </a:r>
            <a:r>
              <a:rPr lang="cs-CZ" altLang="cs-CZ" sz="3200" b="1" dirty="0" err="1">
                <a:solidFill>
                  <a:schemeClr val="accent6">
                    <a:lumMod val="75000"/>
                  </a:schemeClr>
                </a:solidFill>
              </a:rPr>
              <a:t>transmisivního</a:t>
            </a:r>
            <a:r>
              <a:rPr lang="cs-CZ" altLang="cs-CZ" sz="3200" b="1" dirty="0">
                <a:solidFill>
                  <a:schemeClr val="accent6">
                    <a:lumMod val="75000"/>
                  </a:schemeClr>
                </a:solidFill>
              </a:rPr>
              <a:t> vyučování M</a:t>
            </a:r>
            <a:endParaRPr lang="en-GB" altLang="cs-CZ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7338"/>
            <a:ext cx="8229600" cy="45688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sz="2400" dirty="0">
              <a:solidFill>
                <a:schemeClr val="accent6">
                  <a:lumMod val="75000"/>
                </a:schemeClr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sz="2400" dirty="0">
                <a:solidFill>
                  <a:schemeClr val="accent6">
                    <a:lumMod val="75000"/>
                  </a:schemeClr>
                </a:solidFill>
              </a:rPr>
              <a:t>Ukázalo se: </a:t>
            </a:r>
            <a:r>
              <a:rPr lang="cs-CZ" sz="2400" b="1" dirty="0">
                <a:solidFill>
                  <a:schemeClr val="accent6">
                    <a:lumMod val="75000"/>
                  </a:schemeClr>
                </a:solidFill>
              </a:rPr>
              <a:t>o</a:t>
            </a:r>
            <a:r>
              <a:rPr lang="cs-CZ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sz="2400" b="1" dirty="0">
                <a:solidFill>
                  <a:schemeClr val="accent6">
                    <a:lumMod val="75000"/>
                  </a:schemeClr>
                </a:solidFill>
              </a:rPr>
              <a:t>kvalitě vyučování matematice rozhoduje učitel a ne učivo</a:t>
            </a:r>
            <a:r>
              <a:rPr lang="cs-CZ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sz="2400" dirty="0">
              <a:solidFill>
                <a:schemeClr val="accent6">
                  <a:lumMod val="75000"/>
                </a:schemeClr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sz="2400" dirty="0">
                <a:solidFill>
                  <a:schemeClr val="accent6">
                    <a:lumMod val="75000"/>
                  </a:schemeClr>
                </a:solidFill>
              </a:rPr>
              <a:t>Pozornost didaktiků matematiky se zaměřila na </a:t>
            </a:r>
            <a:r>
              <a:rPr lang="cs-CZ" sz="2400" b="1" dirty="0">
                <a:solidFill>
                  <a:schemeClr val="accent6">
                    <a:lumMod val="75000"/>
                  </a:schemeClr>
                </a:solidFill>
              </a:rPr>
              <a:t>poznávací proces žáka</a:t>
            </a:r>
            <a:r>
              <a:rPr lang="cs-CZ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sz="2400" dirty="0">
              <a:solidFill>
                <a:schemeClr val="accent6">
                  <a:lumMod val="75000"/>
                </a:schemeClr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sz="2400" dirty="0">
                <a:solidFill>
                  <a:schemeClr val="accent6">
                    <a:lumMod val="75000"/>
                  </a:schemeClr>
                </a:solidFill>
              </a:rPr>
              <a:t>	- znalosti nelze převzít od učitele, každý žák si je musí konstruovat sám.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sz="2400" dirty="0">
                <a:solidFill>
                  <a:schemeClr val="accent6">
                    <a:lumMod val="75000"/>
                  </a:schemeClr>
                </a:solidFill>
              </a:rPr>
              <a:t>	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sz="2400" dirty="0">
                <a:solidFill>
                  <a:schemeClr val="accent6">
                    <a:lumMod val="75000"/>
                  </a:schemeClr>
                </a:solidFill>
              </a:rPr>
              <a:t>Základní teze </a:t>
            </a:r>
            <a:r>
              <a:rPr lang="cs-CZ" sz="2400" i="1" dirty="0">
                <a:solidFill>
                  <a:schemeClr val="accent6">
                    <a:lumMod val="75000"/>
                  </a:schemeClr>
                </a:solidFill>
              </a:rPr>
              <a:t>konstruktivizmu</a:t>
            </a:r>
            <a:r>
              <a:rPr lang="cs-CZ" sz="2400" dirty="0">
                <a:solidFill>
                  <a:schemeClr val="accent6">
                    <a:lumMod val="75000"/>
                  </a:schemeClr>
                </a:solidFill>
              </a:rPr>
              <a:t>:                                                   		</a:t>
            </a:r>
            <a:r>
              <a:rPr lang="cs-CZ" sz="2400" b="1" dirty="0">
                <a:solidFill>
                  <a:schemeClr val="accent6">
                    <a:lumMod val="75000"/>
                  </a:schemeClr>
                </a:solidFill>
              </a:rPr>
              <a:t>Každé poznání je konstruováno</a:t>
            </a:r>
            <a:endParaRPr lang="en-GB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731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49275"/>
            <a:ext cx="8229600" cy="583247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cs-CZ" altLang="cs-CZ" sz="2800" dirty="0">
                <a:solidFill>
                  <a:schemeClr val="accent6">
                    <a:lumMod val="75000"/>
                  </a:schemeClr>
                </a:solidFill>
              </a:rPr>
              <a:t>Kurz v </a:t>
            </a:r>
            <a:r>
              <a:rPr lang="cs-CZ" altLang="cs-CZ" sz="2800" dirty="0" err="1">
                <a:solidFill>
                  <a:schemeClr val="accent6">
                    <a:lumMod val="75000"/>
                  </a:schemeClr>
                </a:solidFill>
              </a:rPr>
              <a:t>moodlu</a:t>
            </a:r>
            <a:r>
              <a:rPr lang="cs-CZ" altLang="cs-CZ" sz="2800" dirty="0">
                <a:solidFill>
                  <a:schemeClr val="accent6">
                    <a:lumMod val="75000"/>
                  </a:schemeClr>
                </a:solidFill>
              </a:rPr>
              <a:t>: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pl-PL" sz="2800" dirty="0">
              <a:hlinkClick r:id="rId2" tooltip="Didaktika matematiky I. - III. 2017-2018 OK0310051, O01210051 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pl-PL" sz="2800" dirty="0">
                <a:hlinkClick r:id="rId2" tooltip="Didaktika matematiky I. - III. 2017-2018 OK0310051, O01210051 "/>
              </a:rPr>
              <a:t>Didaktika matematiky I. - III. 2017-2018 OK0310051, O01210051 </a:t>
            </a:r>
            <a:endParaRPr lang="pl-PL" sz="2800" dirty="0"/>
          </a:p>
          <a:p>
            <a:pPr marL="0" indent="0" eaLnBrk="1" hangingPunct="1">
              <a:lnSpc>
                <a:spcPct val="90000"/>
              </a:lnSpc>
              <a:buNone/>
            </a:pPr>
            <a:endParaRPr lang="cs-CZ" altLang="cs-CZ" sz="280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cs-CZ" altLang="cs-CZ" sz="2800" b="1" dirty="0">
                <a:solidFill>
                  <a:schemeClr val="accent6">
                    <a:lumMod val="75000"/>
                  </a:schemeClr>
                </a:solidFill>
              </a:rPr>
              <a:t>Klíč k zápisu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cs-CZ" altLang="cs-CZ" sz="2800" dirty="0">
                <a:solidFill>
                  <a:schemeClr val="accent6">
                    <a:lumMod val="75000"/>
                  </a:schemeClr>
                </a:solidFill>
              </a:rPr>
              <a:t>kombinované studium     </a:t>
            </a:r>
            <a:r>
              <a:rPr lang="cs-CZ" altLang="cs-CZ" sz="2800" dirty="0">
                <a:solidFill>
                  <a:srgbClr val="FF0000"/>
                </a:solidFill>
              </a:rPr>
              <a:t>KSdidmat2017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cs-CZ" altLang="cs-CZ" sz="2800" dirty="0">
                <a:solidFill>
                  <a:schemeClr val="accent6">
                    <a:lumMod val="75000"/>
                  </a:schemeClr>
                </a:solidFill>
              </a:rPr>
              <a:t>prezenční studium               </a:t>
            </a:r>
            <a:r>
              <a:rPr lang="cs-CZ" altLang="cs-CZ" sz="2800" dirty="0">
                <a:solidFill>
                  <a:srgbClr val="FF0000"/>
                </a:solidFill>
              </a:rPr>
              <a:t>didmat2017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sz="2800" dirty="0">
              <a:solidFill>
                <a:schemeClr val="accent6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altLang="cs-CZ" sz="2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b="1" dirty="0">
                <a:solidFill>
                  <a:schemeClr val="accent6">
                    <a:lumMod val="75000"/>
                  </a:schemeClr>
                </a:solidFill>
              </a:rPr>
              <a:t>1.3 Dvě základní teze našeho přesvědčení</a:t>
            </a:r>
            <a:r>
              <a:rPr lang="cs-CZ" altLang="cs-CZ" sz="4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en-GB" altLang="cs-CZ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000" dirty="0">
                <a:solidFill>
                  <a:schemeClr val="accent6">
                    <a:lumMod val="75000"/>
                  </a:schemeClr>
                </a:solidFill>
              </a:rPr>
              <a:t>U nás zpracoval myšlenky konstruktivismu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000" dirty="0">
                <a:solidFill>
                  <a:schemeClr val="accent6">
                    <a:lumMod val="75000"/>
                  </a:schemeClr>
                </a:solidFill>
              </a:rPr>
              <a:t>M. Hejný, F. Kuřina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000" b="1" dirty="0">
                <a:solidFill>
                  <a:schemeClr val="accent6">
                    <a:lumMod val="75000"/>
                  </a:schemeClr>
                </a:solidFill>
              </a:rPr>
              <a:t>Dítě, škola a matematika</a:t>
            </a:r>
            <a:r>
              <a:rPr lang="cs-CZ" altLang="cs-CZ" sz="2000" dirty="0">
                <a:solidFill>
                  <a:schemeClr val="accent6">
                    <a:lumMod val="75000"/>
                  </a:schemeClr>
                </a:solidFill>
              </a:rPr>
              <a:t>, Praha: Portál, 2009 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cs-CZ" altLang="cs-CZ" sz="2000" dirty="0">
                <a:solidFill>
                  <a:schemeClr val="accent6">
                    <a:lumMod val="75000"/>
                  </a:schemeClr>
                </a:solidFill>
              </a:rPr>
              <a:t>Cesta konstruktivismu do škol je pomalá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000" dirty="0">
              <a:solidFill>
                <a:schemeClr val="accent6">
                  <a:lumMod val="75000"/>
                </a:schemeClr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000" dirty="0">
                <a:solidFill>
                  <a:schemeClr val="accent6">
                    <a:lumMod val="75000"/>
                  </a:schemeClr>
                </a:solidFill>
              </a:rPr>
              <a:t>Od roku 1992 prof. M. Hejný - nová koncepce výuky matematice zde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000" dirty="0">
              <a:solidFill>
                <a:schemeClr val="accent6">
                  <a:lumMod val="75000"/>
                </a:schemeClr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000" dirty="0">
                <a:solidFill>
                  <a:schemeClr val="accent6">
                    <a:lumMod val="75000"/>
                  </a:schemeClr>
                </a:solidFill>
              </a:rPr>
              <a:t>dostala jméno </a:t>
            </a:r>
            <a:r>
              <a:rPr lang="cs-CZ" altLang="cs-CZ" sz="2000" b="1" dirty="0">
                <a:solidFill>
                  <a:schemeClr val="accent6">
                    <a:lumMod val="75000"/>
                  </a:schemeClr>
                </a:solidFill>
              </a:rPr>
              <a:t>Vyučování orientované na budování mentálních schémat</a:t>
            </a:r>
            <a:r>
              <a:rPr lang="cs-CZ" altLang="cs-CZ" sz="2000" dirty="0">
                <a:solidFill>
                  <a:schemeClr val="accent6">
                    <a:lumMod val="75000"/>
                  </a:schemeClr>
                </a:solidFill>
              </a:rPr>
              <a:t> (VOBS),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000" dirty="0">
              <a:solidFill>
                <a:schemeClr val="accent6">
                  <a:lumMod val="75000"/>
                </a:schemeClr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000" b="1" dirty="0">
                <a:solidFill>
                  <a:schemeClr val="accent6">
                    <a:lumMod val="75000"/>
                  </a:schemeClr>
                </a:solidFill>
              </a:rPr>
              <a:t>Teorie generického modelu (TGM)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000" dirty="0">
                <a:solidFill>
                  <a:schemeClr val="accent6">
                    <a:lumMod val="75000"/>
                  </a:schemeClr>
                </a:solidFill>
              </a:rPr>
              <a:t>Jak dostat do praxe?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000" dirty="0">
              <a:solidFill>
                <a:schemeClr val="accent6">
                  <a:lumMod val="75000"/>
                </a:schemeClr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000" dirty="0">
                <a:solidFill>
                  <a:schemeClr val="accent6">
                    <a:lumMod val="75000"/>
                  </a:schemeClr>
                </a:solidFill>
              </a:rPr>
              <a:t>Učebnice matematiky pro 1.-5. roč. Hejný a kol. (Fraus)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92150"/>
            <a:ext cx="8229600" cy="543401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altLang="cs-CZ" dirty="0">
                <a:solidFill>
                  <a:schemeClr val="accent6">
                    <a:lumMod val="75000"/>
                  </a:schemeClr>
                </a:solidFill>
              </a:rPr>
              <a:t>Pozornost orientována na učitele, na jeho </a:t>
            </a:r>
            <a:r>
              <a:rPr lang="cs-CZ" altLang="cs-CZ" b="1" dirty="0">
                <a:solidFill>
                  <a:schemeClr val="accent6">
                    <a:lumMod val="75000"/>
                  </a:schemeClr>
                </a:solidFill>
              </a:rPr>
              <a:t>pedagogické přesvědčení</a:t>
            </a:r>
            <a:endParaRPr lang="cs-CZ" altLang="cs-CZ" dirty="0">
              <a:solidFill>
                <a:schemeClr val="accent6">
                  <a:lumMod val="75000"/>
                </a:schemeClr>
              </a:solidFill>
            </a:endParaRPr>
          </a:p>
          <a:p>
            <a:pPr eaLnBrk="1" hangingPunct="1"/>
            <a:endParaRPr lang="cs-CZ" altLang="cs-CZ" dirty="0">
              <a:solidFill>
                <a:schemeClr val="accent6">
                  <a:lumMod val="75000"/>
                </a:schemeClr>
              </a:solidFill>
            </a:endParaRPr>
          </a:p>
          <a:p>
            <a:pPr eaLnBrk="1" hangingPunct="1">
              <a:buFontTx/>
              <a:buNone/>
            </a:pPr>
            <a:r>
              <a:rPr lang="cs-CZ" altLang="cs-CZ" b="1" i="1" dirty="0">
                <a:solidFill>
                  <a:schemeClr val="accent6">
                    <a:lumMod val="75000"/>
                  </a:schemeClr>
                </a:solidFill>
              </a:rPr>
              <a:t>Vyučování založené na budování mentálních schémat</a:t>
            </a:r>
            <a:r>
              <a:rPr lang="cs-CZ" altLang="cs-CZ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 eaLnBrk="1" hangingPunct="1">
              <a:buFontTx/>
              <a:buNone/>
            </a:pPr>
            <a:r>
              <a:rPr lang="cs-CZ" altLang="cs-CZ" sz="2400" dirty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cs-CZ" altLang="cs-CZ" sz="2400" dirty="0" err="1">
                <a:solidFill>
                  <a:schemeClr val="accent6">
                    <a:lumMod val="75000"/>
                  </a:schemeClr>
                </a:solidFill>
              </a:rPr>
              <a:t>schema-oriented</a:t>
            </a:r>
            <a:r>
              <a:rPr lang="cs-CZ" altLang="cs-CZ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altLang="cs-CZ" sz="2400" dirty="0" err="1">
                <a:solidFill>
                  <a:schemeClr val="accent6">
                    <a:lumMod val="75000"/>
                  </a:schemeClr>
                </a:solidFill>
              </a:rPr>
              <a:t>education</a:t>
            </a:r>
            <a:r>
              <a:rPr lang="cs-CZ" altLang="cs-CZ" sz="2400" dirty="0">
                <a:solidFill>
                  <a:schemeClr val="accent6">
                    <a:lumMod val="75000"/>
                  </a:schemeClr>
                </a:solidFill>
              </a:rPr>
              <a:t>) </a:t>
            </a:r>
          </a:p>
          <a:p>
            <a:pPr eaLnBrk="1" hangingPunct="1">
              <a:buFontTx/>
              <a:buNone/>
            </a:pPr>
            <a:endParaRPr lang="cs-CZ" altLang="cs-CZ" sz="2400" dirty="0">
              <a:solidFill>
                <a:schemeClr val="accent6">
                  <a:lumMod val="75000"/>
                </a:schemeClr>
              </a:solidFill>
            </a:endParaRPr>
          </a:p>
          <a:p>
            <a:pPr eaLnBrk="1" hangingPunct="1">
              <a:buFontTx/>
              <a:buNone/>
            </a:pPr>
            <a:r>
              <a:rPr lang="cs-CZ" altLang="cs-CZ" sz="2400" dirty="0">
                <a:solidFill>
                  <a:schemeClr val="accent6">
                    <a:lumMod val="75000"/>
                  </a:schemeClr>
                </a:solidFill>
              </a:rPr>
              <a:t>Spočívá na dvou tezích, dávají jen počáteční orientaci v didaktice matematiky, jak ji budeme rozvíjet </a:t>
            </a:r>
            <a:endParaRPr lang="en-GB" altLang="cs-CZ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b="1" dirty="0">
                <a:solidFill>
                  <a:schemeClr val="accent6">
                    <a:lumMod val="75000"/>
                  </a:schemeClr>
                </a:solidFill>
              </a:rPr>
              <a:t>První teze</a:t>
            </a:r>
            <a:r>
              <a:rPr lang="cs-CZ" altLang="cs-CZ" dirty="0">
                <a:solidFill>
                  <a:schemeClr val="accent6">
                    <a:lumMod val="75000"/>
                  </a:schemeClr>
                </a:solidFill>
              </a:rPr>
              <a:t> - Učitel:</a:t>
            </a:r>
            <a:endParaRPr lang="en-GB" altLang="cs-CZ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1075"/>
            <a:ext cx="8229600" cy="5472113"/>
          </a:xfrm>
        </p:spPr>
        <p:txBody>
          <a:bodyPr/>
          <a:lstStyle/>
          <a:p>
            <a:pPr lvl="1" eaLnBrk="1" hangingPunct="1">
              <a:lnSpc>
                <a:spcPct val="80000"/>
              </a:lnSpc>
            </a:pPr>
            <a:r>
              <a:rPr lang="cs-CZ" altLang="cs-CZ" sz="2400" dirty="0">
                <a:solidFill>
                  <a:schemeClr val="accent6">
                    <a:lumMod val="75000"/>
                  </a:schemeClr>
                </a:solidFill>
              </a:rPr>
              <a:t>buduje vstřícné pracovní klima ve třídě;</a:t>
            </a:r>
          </a:p>
          <a:p>
            <a:pPr marL="457200" lvl="1" indent="0" eaLnBrk="1" hangingPunct="1">
              <a:lnSpc>
                <a:spcPct val="80000"/>
              </a:lnSpc>
              <a:buNone/>
            </a:pPr>
            <a:endParaRPr lang="cs-CZ" altLang="cs-CZ" sz="2400" dirty="0">
              <a:solidFill>
                <a:schemeClr val="accent6">
                  <a:lumMod val="75000"/>
                </a:schemeClr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cs-CZ" altLang="cs-CZ" sz="2400" dirty="0">
                <a:solidFill>
                  <a:schemeClr val="accent6">
                    <a:lumMod val="75000"/>
                  </a:schemeClr>
                </a:solidFill>
              </a:rPr>
              <a:t>žákům nic nevysvětluje, nedemonstruje, žádné matematické „moudro“ neprozradí; </a:t>
            </a:r>
          </a:p>
          <a:p>
            <a:pPr marL="457200" lvl="1" indent="0" eaLnBrk="1" hangingPunct="1">
              <a:lnSpc>
                <a:spcPct val="80000"/>
              </a:lnSpc>
              <a:buNone/>
            </a:pPr>
            <a:endParaRPr lang="cs-CZ" altLang="cs-CZ" sz="2400" dirty="0">
              <a:solidFill>
                <a:schemeClr val="accent6">
                  <a:lumMod val="75000"/>
                </a:schemeClr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cs-CZ" altLang="cs-CZ" sz="2400" dirty="0">
                <a:solidFill>
                  <a:schemeClr val="accent6">
                    <a:lumMod val="75000"/>
                  </a:schemeClr>
                </a:solidFill>
              </a:rPr>
              <a:t>na chyby žáky neupozorňuje, </a:t>
            </a:r>
          </a:p>
          <a:p>
            <a:pPr marL="457200" lvl="1" indent="0" eaLnBrk="1" hangingPunct="1">
              <a:lnSpc>
                <a:spcPct val="80000"/>
              </a:lnSpc>
              <a:buNone/>
            </a:pPr>
            <a:endParaRPr lang="cs-CZ" altLang="cs-CZ" sz="2400" dirty="0">
              <a:solidFill>
                <a:schemeClr val="accent6">
                  <a:lumMod val="75000"/>
                </a:schemeClr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cs-CZ" altLang="cs-CZ" sz="2400" dirty="0">
                <a:solidFill>
                  <a:schemeClr val="accent6">
                    <a:lumMod val="75000"/>
                  </a:schemeClr>
                </a:solidFill>
              </a:rPr>
              <a:t>nevstupuje do myšlenkových pochodů žáka; </a:t>
            </a:r>
          </a:p>
          <a:p>
            <a:pPr lvl="1" eaLnBrk="1" hangingPunct="1">
              <a:lnSpc>
                <a:spcPct val="80000"/>
              </a:lnSpc>
            </a:pPr>
            <a:endParaRPr lang="cs-CZ" altLang="cs-CZ" sz="2400" dirty="0">
              <a:solidFill>
                <a:schemeClr val="accent6">
                  <a:lumMod val="75000"/>
                </a:schemeClr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cs-CZ" altLang="cs-CZ" sz="2400" dirty="0">
                <a:solidFill>
                  <a:schemeClr val="accent6">
                    <a:lumMod val="75000"/>
                  </a:schemeClr>
                </a:solidFill>
              </a:rPr>
              <a:t>průběžně diagnostikuje znalosti a schopnosti jednotlivých žáků, aby mohl </a:t>
            </a:r>
          </a:p>
          <a:p>
            <a:pPr marL="457200" lvl="1" indent="0" eaLnBrk="1" hangingPunct="1">
              <a:lnSpc>
                <a:spcPct val="80000"/>
              </a:lnSpc>
              <a:buNone/>
            </a:pPr>
            <a:endParaRPr lang="cs-CZ" altLang="cs-CZ" sz="2400" dirty="0">
              <a:solidFill>
                <a:schemeClr val="accent6">
                  <a:lumMod val="75000"/>
                </a:schemeClr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cs-CZ" altLang="cs-CZ" sz="2400" dirty="0">
                <a:solidFill>
                  <a:schemeClr val="accent6">
                    <a:lumMod val="75000"/>
                  </a:schemeClr>
                </a:solidFill>
              </a:rPr>
              <a:t>každému žákovi dávat jemu přiměřené kaskády úloh;</a:t>
            </a:r>
          </a:p>
          <a:p>
            <a:pPr marL="457200" lvl="1" indent="0" eaLnBrk="1" hangingPunct="1">
              <a:lnSpc>
                <a:spcPct val="80000"/>
              </a:lnSpc>
              <a:buNone/>
            </a:pPr>
            <a:endParaRPr lang="cs-CZ" altLang="cs-CZ" sz="2400" dirty="0">
              <a:solidFill>
                <a:schemeClr val="accent6">
                  <a:lumMod val="75000"/>
                </a:schemeClr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cs-CZ" altLang="cs-CZ" sz="2400" dirty="0">
                <a:solidFill>
                  <a:schemeClr val="accent6">
                    <a:lumMod val="75000"/>
                  </a:schemeClr>
                </a:solidFill>
              </a:rPr>
              <a:t>iniciuje a řídí diskusi třídy;</a:t>
            </a:r>
          </a:p>
        </p:txBody>
      </p:sp>
    </p:spTree>
    <p:extLst>
      <p:ext uri="{BB962C8B-B14F-4D97-AF65-F5344CB8AC3E}">
        <p14:creationId xmlns:p14="http://schemas.microsoft.com/office/powerpoint/2010/main" val="1516782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548680"/>
            <a:ext cx="8229600" cy="5472113"/>
          </a:xfrm>
        </p:spPr>
        <p:txBody>
          <a:bodyPr/>
          <a:lstStyle/>
          <a:p>
            <a:pPr lvl="1" eaLnBrk="1" hangingPunct="1">
              <a:lnSpc>
                <a:spcPct val="80000"/>
              </a:lnSpc>
            </a:pPr>
            <a:r>
              <a:rPr lang="cs-CZ" altLang="cs-CZ" sz="2400" dirty="0">
                <a:solidFill>
                  <a:schemeClr val="accent6">
                    <a:lumMod val="75000"/>
                  </a:schemeClr>
                </a:solidFill>
              </a:rPr>
              <a:t>organizuje řešení dlouhodobých problémů;</a:t>
            </a:r>
          </a:p>
          <a:p>
            <a:pPr lvl="1" eaLnBrk="1" hangingPunct="1">
              <a:lnSpc>
                <a:spcPct val="80000"/>
              </a:lnSpc>
            </a:pPr>
            <a:endParaRPr lang="cs-CZ" altLang="cs-CZ" sz="2400" dirty="0">
              <a:solidFill>
                <a:schemeClr val="accent6">
                  <a:lumMod val="75000"/>
                </a:schemeClr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cs-CZ" altLang="cs-CZ" sz="2400" dirty="0">
                <a:solidFill>
                  <a:schemeClr val="accent6">
                    <a:lumMod val="75000"/>
                  </a:schemeClr>
                </a:solidFill>
              </a:rPr>
              <a:t>hodnocením práce žáků orientuje hodnotový systém žáků;</a:t>
            </a:r>
          </a:p>
          <a:p>
            <a:pPr lvl="1" eaLnBrk="1" hangingPunct="1">
              <a:lnSpc>
                <a:spcPct val="80000"/>
              </a:lnSpc>
            </a:pPr>
            <a:endParaRPr lang="cs-CZ" altLang="cs-CZ" sz="2400" dirty="0">
              <a:solidFill>
                <a:schemeClr val="accent6">
                  <a:lumMod val="75000"/>
                </a:schemeClr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cs-CZ" altLang="cs-CZ" sz="2400" dirty="0">
                <a:solidFill>
                  <a:schemeClr val="accent6">
                    <a:lumMod val="75000"/>
                  </a:schemeClr>
                </a:solidFill>
              </a:rPr>
              <a:t>analýzou chyb učí žáky jak vytěžit z chyby poznání;</a:t>
            </a:r>
          </a:p>
          <a:p>
            <a:pPr lvl="1" eaLnBrk="1" hangingPunct="1">
              <a:lnSpc>
                <a:spcPct val="80000"/>
              </a:lnSpc>
            </a:pPr>
            <a:endParaRPr lang="cs-CZ" altLang="cs-CZ" sz="2400" dirty="0">
              <a:solidFill>
                <a:schemeClr val="accent6">
                  <a:lumMod val="75000"/>
                </a:schemeClr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cs-CZ" altLang="cs-CZ" sz="2400" dirty="0">
                <a:solidFill>
                  <a:schemeClr val="accent6">
                    <a:lumMod val="75000"/>
                  </a:schemeClr>
                </a:solidFill>
              </a:rPr>
              <a:t>spoluprožíváním úspěchu žáka nebo třídy motivuje zájem žáků;</a:t>
            </a:r>
          </a:p>
          <a:p>
            <a:pPr lvl="1" eaLnBrk="1" hangingPunct="1">
              <a:lnSpc>
                <a:spcPct val="80000"/>
              </a:lnSpc>
            </a:pPr>
            <a:endParaRPr lang="cs-CZ" altLang="cs-CZ" sz="2400" dirty="0">
              <a:solidFill>
                <a:schemeClr val="accent6">
                  <a:lumMod val="75000"/>
                </a:schemeClr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cs-CZ" altLang="cs-CZ" sz="2400" dirty="0">
                <a:solidFill>
                  <a:schemeClr val="accent6">
                    <a:lumMod val="75000"/>
                  </a:schemeClr>
                </a:solidFill>
              </a:rPr>
              <a:t>povzbuzuje žáky, kterým hrozí rezignace a následný komplex méněcennosti.</a:t>
            </a:r>
          </a:p>
          <a:p>
            <a:pPr marL="457200" lvl="1" indent="0" eaLnBrk="1" hangingPunct="1">
              <a:lnSpc>
                <a:spcPct val="80000"/>
              </a:lnSpc>
              <a:buNone/>
            </a:pPr>
            <a:endParaRPr lang="cs-CZ" altLang="cs-CZ" sz="2400" dirty="0">
              <a:solidFill>
                <a:schemeClr val="accent6">
                  <a:lumMod val="75000"/>
                </a:schemeClr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cs-CZ" altLang="cs-CZ" sz="2400" dirty="0">
                <a:solidFill>
                  <a:schemeClr val="accent6">
                    <a:lumMod val="75000"/>
                  </a:schemeClr>
                </a:solidFill>
              </a:rPr>
              <a:t>vlastním přístupem k matematice vede žáky k potřebě rozumět nejen matematice jako takové, ale i k tomu, jak ji mohou chápat spolužáci,</a:t>
            </a:r>
            <a:endParaRPr lang="en-GB" altLang="cs-CZ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dirty="0">
                <a:solidFill>
                  <a:schemeClr val="accent6">
                    <a:lumMod val="75000"/>
                  </a:schemeClr>
                </a:solidFill>
              </a:rPr>
              <a:t>Druhá teze</a:t>
            </a:r>
            <a:r>
              <a:rPr lang="cs-CZ" altLang="cs-CZ" dirty="0">
                <a:solidFill>
                  <a:schemeClr val="accent6">
                    <a:lumMod val="75000"/>
                  </a:schemeClr>
                </a:solidFill>
              </a:rPr>
              <a:t> - Žák:</a:t>
            </a:r>
            <a:endParaRPr lang="en-GB" altLang="cs-CZ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48577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cs-CZ" altLang="cs-CZ" sz="2400" dirty="0"/>
          </a:p>
          <a:p>
            <a:pPr eaLnBrk="1" hangingPunct="1"/>
            <a:r>
              <a:rPr lang="cs-CZ" altLang="cs-CZ" sz="2400" dirty="0">
                <a:solidFill>
                  <a:schemeClr val="accent6">
                    <a:lumMod val="75000"/>
                  </a:schemeClr>
                </a:solidFill>
              </a:rPr>
              <a:t>řeší různé úlohy;</a:t>
            </a:r>
          </a:p>
          <a:p>
            <a:pPr eaLnBrk="1" hangingPunct="1"/>
            <a:r>
              <a:rPr lang="cs-CZ" altLang="cs-CZ" sz="2400" dirty="0">
                <a:solidFill>
                  <a:schemeClr val="accent6">
                    <a:lumMod val="75000"/>
                  </a:schemeClr>
                </a:solidFill>
              </a:rPr>
              <a:t>o svém řešení diskutuje se spolužáky;</a:t>
            </a:r>
          </a:p>
          <a:p>
            <a:pPr eaLnBrk="1" hangingPunct="1"/>
            <a:r>
              <a:rPr lang="cs-CZ" altLang="cs-CZ" sz="2400" dirty="0">
                <a:solidFill>
                  <a:schemeClr val="accent6">
                    <a:lumMod val="75000"/>
                  </a:schemeClr>
                </a:solidFill>
              </a:rPr>
              <a:t>učí se porozumět tomu, co říká nebo píše spolužák;</a:t>
            </a:r>
          </a:p>
          <a:p>
            <a:pPr eaLnBrk="1" hangingPunct="1"/>
            <a:r>
              <a:rPr lang="cs-CZ" altLang="cs-CZ" sz="2400" dirty="0">
                <a:solidFill>
                  <a:schemeClr val="accent6">
                    <a:lumMod val="75000"/>
                  </a:schemeClr>
                </a:solidFill>
              </a:rPr>
              <a:t>učí se formulovat vlastní myšlenku tak, aby jí spolužák rozuměl;</a:t>
            </a:r>
          </a:p>
          <a:p>
            <a:pPr eaLnBrk="1" hangingPunct="1"/>
            <a:r>
              <a:rPr lang="cs-CZ" altLang="cs-CZ" sz="2400" dirty="0">
                <a:solidFill>
                  <a:schemeClr val="accent6">
                    <a:lumMod val="75000"/>
                  </a:schemeClr>
                </a:solidFill>
              </a:rPr>
              <a:t>řešením kaskád úloh získává dílčí poznatky;</a:t>
            </a:r>
          </a:p>
          <a:p>
            <a:pPr eaLnBrk="1" hangingPunct="1"/>
            <a:r>
              <a:rPr lang="cs-CZ" altLang="cs-CZ" sz="2400" dirty="0">
                <a:solidFill>
                  <a:schemeClr val="accent6">
                    <a:lumMod val="75000"/>
                  </a:schemeClr>
                </a:solidFill>
              </a:rPr>
              <a:t>procesem zobecňování nachází poznatky obecnější;</a:t>
            </a:r>
          </a:p>
          <a:p>
            <a:pPr eaLnBrk="1" hangingPunct="1"/>
            <a:r>
              <a:rPr lang="cs-CZ" altLang="cs-CZ" sz="2400" dirty="0">
                <a:solidFill>
                  <a:schemeClr val="accent6">
                    <a:lumMod val="75000"/>
                  </a:schemeClr>
                </a:solidFill>
              </a:rPr>
              <a:t>důležité poznatky pak formuluje;</a:t>
            </a:r>
          </a:p>
          <a:p>
            <a:pPr eaLnBrk="1" hangingPunct="1"/>
            <a:r>
              <a:rPr lang="cs-CZ" altLang="cs-CZ" sz="2400" dirty="0">
                <a:solidFill>
                  <a:schemeClr val="accent6">
                    <a:lumMod val="75000"/>
                  </a:schemeClr>
                </a:solidFill>
              </a:rPr>
              <a:t>sám tvoří úlohy pro spolužáky, nebo pro učitele/učitelku. </a:t>
            </a:r>
            <a:endParaRPr lang="en-GB" altLang="cs-CZ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b="1" dirty="0">
                <a:solidFill>
                  <a:schemeClr val="accent6">
                    <a:lumMod val="75000"/>
                  </a:schemeClr>
                </a:solidFill>
              </a:rPr>
              <a:t>1.4 Schéma je hlavní nositel poznání</a:t>
            </a:r>
            <a:r>
              <a:rPr lang="cs-CZ" altLang="cs-CZ" sz="4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en-GB" altLang="cs-CZ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800" dirty="0">
                <a:solidFill>
                  <a:schemeClr val="accent6">
                    <a:lumMod val="75000"/>
                  </a:schemeClr>
                </a:solidFill>
              </a:rPr>
              <a:t>Ilustrace</a:t>
            </a:r>
          </a:p>
          <a:p>
            <a:pPr eaLnBrk="1" hangingPunct="1">
              <a:lnSpc>
                <a:spcPct val="90000"/>
              </a:lnSpc>
            </a:pPr>
            <a:endParaRPr lang="cs-CZ" altLang="cs-CZ" sz="2800" dirty="0">
              <a:solidFill>
                <a:schemeClr val="accent6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800" dirty="0">
                <a:solidFill>
                  <a:schemeClr val="accent6">
                    <a:lumMod val="75000"/>
                  </a:schemeClr>
                </a:solidFill>
              </a:rPr>
              <a:t> - když je žák při řešení úlohy řízen učitelem, obohacuje se jeho příslušné matematické schéma jen málo, nebo vůbec ne.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cs-CZ" altLang="cs-CZ" sz="2800" dirty="0">
                <a:solidFill>
                  <a:schemeClr val="accent6">
                    <a:lumMod val="75000"/>
                  </a:schemeClr>
                </a:solidFill>
              </a:rPr>
              <a:t>Základem budování matematických schémat je práce v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cs-CZ" altLang="cs-CZ" sz="2800" b="1" dirty="0">
                <a:solidFill>
                  <a:schemeClr val="accent6">
                    <a:lumMod val="75000"/>
                  </a:schemeClr>
                </a:solidFill>
              </a:rPr>
              <a:t>matematických didaktických prostředích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cs-CZ" altLang="cs-CZ" sz="2800" b="1" dirty="0">
              <a:solidFill>
                <a:schemeClr val="accent6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800" dirty="0">
                <a:solidFill>
                  <a:schemeClr val="accent6">
                    <a:lumMod val="75000"/>
                  </a:schemeClr>
                </a:solidFill>
              </a:rPr>
              <a:t>				Co je to prostředí?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sz="28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alt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91512" cy="1503362"/>
          </a:xfrm>
        </p:spPr>
        <p:txBody>
          <a:bodyPr/>
          <a:lstStyle/>
          <a:p>
            <a:pPr marL="762000" indent="-762000" eaLnBrk="1" hangingPunct="1">
              <a:buFontTx/>
              <a:buAutoNum type="arabicPeriod"/>
            </a:pPr>
            <a:r>
              <a:rPr lang="cs-CZ" altLang="cs-CZ" dirty="0">
                <a:solidFill>
                  <a:schemeClr val="accent6">
                    <a:lumMod val="75000"/>
                  </a:schemeClr>
                </a:solidFill>
              </a:rPr>
              <a:t>semestr – USMA I</a:t>
            </a:r>
            <a:br>
              <a:rPr lang="cs-CZ" altLang="cs-CZ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cs-CZ" altLang="cs-CZ" dirty="0">
                <a:solidFill>
                  <a:schemeClr val="accent6">
                    <a:lumMod val="75000"/>
                  </a:schemeClr>
                </a:solidFill>
              </a:rPr>
              <a:t>Geometrie</a:t>
            </a:r>
            <a:endParaRPr lang="en-GB" altLang="cs-CZ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844675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dirty="0">
                <a:solidFill>
                  <a:schemeClr val="accent6">
                    <a:lumMod val="75000"/>
                  </a:schemeClr>
                </a:solidFill>
              </a:rPr>
              <a:t>Krychlové stavby a jejich znázorňování (koncept i proces)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>
                <a:solidFill>
                  <a:schemeClr val="accent6">
                    <a:lumMod val="75000"/>
                  </a:schemeClr>
                </a:solidFill>
              </a:rPr>
              <a:t>Krychlové těleso jako </a:t>
            </a:r>
            <a:r>
              <a:rPr lang="cs-CZ" altLang="cs-CZ" dirty="0" err="1">
                <a:solidFill>
                  <a:schemeClr val="accent6">
                    <a:lumMod val="75000"/>
                  </a:schemeClr>
                </a:solidFill>
              </a:rPr>
              <a:t>prekoncept</a:t>
            </a:r>
            <a:r>
              <a:rPr lang="cs-CZ" altLang="cs-CZ" dirty="0">
                <a:solidFill>
                  <a:schemeClr val="accent6">
                    <a:lumMod val="75000"/>
                  </a:schemeClr>
                </a:solidFill>
              </a:rPr>
              <a:t> pojmu těleso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>
                <a:solidFill>
                  <a:schemeClr val="accent6">
                    <a:lumMod val="75000"/>
                  </a:schemeClr>
                </a:solidFill>
              </a:rPr>
              <a:t>Další tělesa - atributy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>
                <a:solidFill>
                  <a:schemeClr val="accent6">
                    <a:lumMod val="75000"/>
                  </a:schemeClr>
                </a:solidFill>
              </a:rPr>
              <a:t>Sítě krychle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>
                <a:solidFill>
                  <a:schemeClr val="accent6">
                    <a:lumMod val="75000"/>
                  </a:schemeClr>
                </a:solidFill>
              </a:rPr>
              <a:t>Sítě jiných těles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>
                <a:solidFill>
                  <a:schemeClr val="accent6">
                    <a:lumMod val="75000"/>
                  </a:schemeClr>
                </a:solidFill>
              </a:rPr>
              <a:t>Poznávání 2D objektů – hra možné, nemožné, Sova</a:t>
            </a:r>
            <a:endParaRPr lang="en-GB" altLang="cs-CZ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dirty="0">
                <a:solidFill>
                  <a:schemeClr val="accent6">
                    <a:lumMod val="75000"/>
                  </a:schemeClr>
                </a:solidFill>
              </a:rPr>
              <a:t>2. semestr – USMA II </a:t>
            </a:r>
            <a:br>
              <a:rPr lang="cs-CZ" altLang="cs-CZ" sz="40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cs-CZ" altLang="cs-CZ" sz="4000" dirty="0">
                <a:solidFill>
                  <a:schemeClr val="accent6">
                    <a:lumMod val="75000"/>
                  </a:schemeClr>
                </a:solidFill>
              </a:rPr>
              <a:t>Aritmetika</a:t>
            </a:r>
            <a:endParaRPr lang="en-GB" altLang="cs-CZ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cs-CZ" altLang="cs-CZ" sz="2400" b="1" dirty="0">
                <a:solidFill>
                  <a:schemeClr val="accent6">
                    <a:lumMod val="75000"/>
                  </a:schemeClr>
                </a:solidFill>
              </a:rPr>
              <a:t>Sémantická prostředí:</a:t>
            </a:r>
          </a:p>
          <a:p>
            <a:pPr eaLnBrk="1" hangingPunct="1">
              <a:buFontTx/>
              <a:buChar char="-"/>
            </a:pPr>
            <a:r>
              <a:rPr lang="cs-CZ" altLang="cs-CZ" sz="2400" dirty="0">
                <a:solidFill>
                  <a:schemeClr val="accent6">
                    <a:lumMod val="75000"/>
                  </a:schemeClr>
                </a:solidFill>
              </a:rPr>
              <a:t>Autobus </a:t>
            </a:r>
          </a:p>
          <a:p>
            <a:pPr eaLnBrk="1" hangingPunct="1">
              <a:buFontTx/>
              <a:buChar char="-"/>
            </a:pPr>
            <a:r>
              <a:rPr lang="cs-CZ" altLang="cs-CZ" sz="2400" dirty="0">
                <a:solidFill>
                  <a:schemeClr val="accent6">
                    <a:lumMod val="75000"/>
                  </a:schemeClr>
                </a:solidFill>
              </a:rPr>
              <a:t>Děda </a:t>
            </a:r>
            <a:r>
              <a:rPr lang="cs-CZ" altLang="cs-CZ" sz="2400" dirty="0" err="1">
                <a:solidFill>
                  <a:schemeClr val="accent6">
                    <a:lumMod val="75000"/>
                  </a:schemeClr>
                </a:solidFill>
              </a:rPr>
              <a:t>Lesoň</a:t>
            </a:r>
            <a:endParaRPr lang="cs-CZ" altLang="cs-CZ" sz="2400" dirty="0">
              <a:solidFill>
                <a:schemeClr val="accent6">
                  <a:lumMod val="75000"/>
                </a:schemeClr>
              </a:solidFill>
            </a:endParaRPr>
          </a:p>
          <a:p>
            <a:pPr eaLnBrk="1" hangingPunct="1">
              <a:buFontTx/>
              <a:buNone/>
            </a:pPr>
            <a:r>
              <a:rPr lang="cs-CZ" altLang="cs-CZ" sz="2400" b="1" dirty="0">
                <a:solidFill>
                  <a:schemeClr val="accent6">
                    <a:lumMod val="75000"/>
                  </a:schemeClr>
                </a:solidFill>
              </a:rPr>
              <a:t>Strukturální prostředí:</a:t>
            </a:r>
          </a:p>
          <a:p>
            <a:pPr eaLnBrk="1" hangingPunct="1">
              <a:buFontTx/>
              <a:buChar char="-"/>
            </a:pPr>
            <a:r>
              <a:rPr lang="cs-CZ" altLang="cs-CZ" sz="2400" dirty="0">
                <a:solidFill>
                  <a:schemeClr val="accent6">
                    <a:lumMod val="75000"/>
                  </a:schemeClr>
                </a:solidFill>
              </a:rPr>
              <a:t>Sčítací trojúhelníky, Hadi, Násobilkové čtverce, Šipkové grafy, Posloupnosti – </a:t>
            </a:r>
            <a:r>
              <a:rPr lang="cs-CZ" altLang="cs-CZ" sz="2400" dirty="0" err="1">
                <a:solidFill>
                  <a:schemeClr val="accent6">
                    <a:lumMod val="75000"/>
                  </a:schemeClr>
                </a:solidFill>
              </a:rPr>
              <a:t>Kaprekar</a:t>
            </a:r>
            <a:r>
              <a:rPr lang="cs-CZ" altLang="cs-CZ" sz="2400" dirty="0">
                <a:solidFill>
                  <a:schemeClr val="accent6">
                    <a:lumMod val="75000"/>
                  </a:schemeClr>
                </a:solidFill>
              </a:rPr>
              <a:t>, Vývojové diagramy, Triády, Operace – algoritmy násobení, indické násobení, egyptské násobení, římská čísla </a:t>
            </a:r>
          </a:p>
          <a:p>
            <a:pPr eaLnBrk="1" hangingPunct="1">
              <a:buFontTx/>
              <a:buNone/>
            </a:pPr>
            <a:endParaRPr lang="cs-CZ" altLang="cs-CZ" sz="2400" dirty="0">
              <a:solidFill>
                <a:schemeClr val="accent6">
                  <a:lumMod val="75000"/>
                </a:schemeClr>
              </a:solidFill>
            </a:endParaRPr>
          </a:p>
          <a:p>
            <a:pPr eaLnBrk="1" hangingPunct="1">
              <a:buFontTx/>
              <a:buNone/>
            </a:pPr>
            <a:r>
              <a:rPr lang="cs-CZ" altLang="cs-CZ" sz="2400" dirty="0">
                <a:solidFill>
                  <a:schemeClr val="accent6">
                    <a:lumMod val="75000"/>
                  </a:schemeClr>
                </a:solidFill>
              </a:rPr>
              <a:t>Jak které prostředí pracuje s číslem? Co přináší za matematické myšlenky?</a:t>
            </a:r>
          </a:p>
          <a:p>
            <a:pPr eaLnBrk="1" hangingPunct="1">
              <a:buFontTx/>
              <a:buNone/>
            </a:pPr>
            <a:endParaRPr lang="en-GB" altLang="cs-CZ" sz="24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>
                <a:solidFill>
                  <a:schemeClr val="accent6">
                    <a:lumMod val="75000"/>
                  </a:schemeClr>
                </a:solidFill>
              </a:rPr>
              <a:t>3. Semestr - Geometrie</a:t>
            </a:r>
            <a:endParaRPr lang="en-GB" altLang="cs-CZ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cs-CZ" altLang="cs-CZ" dirty="0">
                <a:solidFill>
                  <a:schemeClr val="accent6">
                    <a:lumMod val="75000"/>
                  </a:schemeClr>
                </a:solidFill>
              </a:rPr>
              <a:t>Poznávání 2D útvarů, jejich vlastností, vztahů, situací v prostředí </a:t>
            </a:r>
            <a:r>
              <a:rPr lang="cs-CZ" altLang="cs-CZ" b="1" dirty="0">
                <a:solidFill>
                  <a:schemeClr val="accent6">
                    <a:lumMod val="75000"/>
                  </a:schemeClr>
                </a:solidFill>
              </a:rPr>
              <a:t>čtverečkovaného papíru</a:t>
            </a:r>
          </a:p>
          <a:p>
            <a:pPr eaLnBrk="1" hangingPunct="1">
              <a:buFontTx/>
              <a:buNone/>
            </a:pPr>
            <a:endParaRPr lang="cs-CZ" altLang="cs-CZ" dirty="0">
              <a:solidFill>
                <a:schemeClr val="accent6">
                  <a:lumMod val="75000"/>
                </a:schemeClr>
              </a:solidFill>
            </a:endParaRPr>
          </a:p>
          <a:p>
            <a:pPr eaLnBrk="1" hangingPunct="1">
              <a:buFontTx/>
              <a:buNone/>
            </a:pPr>
            <a:r>
              <a:rPr lang="cs-CZ" altLang="cs-CZ" dirty="0">
                <a:solidFill>
                  <a:schemeClr val="accent6">
                    <a:lumMod val="75000"/>
                  </a:schemeClr>
                </a:solidFill>
              </a:rPr>
              <a:t>			Přítomnost čísla?</a:t>
            </a:r>
            <a:endParaRPr lang="en-GB" altLang="cs-CZ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>
                <a:solidFill>
                  <a:schemeClr val="accent6">
                    <a:lumMod val="75000"/>
                  </a:schemeClr>
                </a:solidFill>
              </a:rPr>
              <a:t>4. Semestr - Aritmetika</a:t>
            </a:r>
            <a:endParaRPr lang="en-GB" altLang="cs-CZ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400" dirty="0">
                <a:solidFill>
                  <a:schemeClr val="accent6">
                    <a:lumMod val="75000"/>
                  </a:schemeClr>
                </a:solidFill>
              </a:rPr>
              <a:t>Stovková tabulka (pravidelnosti, vztahy)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 err="1">
                <a:solidFill>
                  <a:schemeClr val="accent6">
                    <a:lumMod val="75000"/>
                  </a:schemeClr>
                </a:solidFill>
              </a:rPr>
              <a:t>Cik-cak</a:t>
            </a:r>
            <a:r>
              <a:rPr lang="cs-CZ" altLang="cs-CZ" sz="2400" dirty="0">
                <a:solidFill>
                  <a:schemeClr val="accent6">
                    <a:lumMod val="75000"/>
                  </a:schemeClr>
                </a:solidFill>
              </a:rPr>
              <a:t> čtverce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>
                <a:solidFill>
                  <a:schemeClr val="accent6">
                    <a:lumMod val="75000"/>
                  </a:schemeClr>
                </a:solidFill>
              </a:rPr>
              <a:t>Číselná dvojčata, trojčata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>
                <a:solidFill>
                  <a:schemeClr val="accent6">
                    <a:lumMod val="75000"/>
                  </a:schemeClr>
                </a:solidFill>
              </a:rPr>
              <a:t>Číselné soustavy, </a:t>
            </a:r>
            <a:r>
              <a:rPr lang="cs-CZ" altLang="cs-CZ" sz="2400" dirty="0" err="1">
                <a:solidFill>
                  <a:schemeClr val="accent6">
                    <a:lumMod val="75000"/>
                  </a:schemeClr>
                </a:solidFill>
              </a:rPr>
              <a:t>Biland</a:t>
            </a:r>
            <a:endParaRPr lang="cs-CZ" altLang="cs-CZ" sz="2400" dirty="0">
              <a:solidFill>
                <a:schemeClr val="accent6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>
                <a:solidFill>
                  <a:schemeClr val="accent6">
                    <a:lumMod val="75000"/>
                  </a:schemeClr>
                </a:solidFill>
              </a:rPr>
              <a:t>Desítková soustava a operace v ní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>
                <a:solidFill>
                  <a:schemeClr val="accent6">
                    <a:lumMod val="75000"/>
                  </a:schemeClr>
                </a:solidFill>
              </a:rPr>
              <a:t>Dělitelnost, znaky dělitelnosti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 err="1">
                <a:solidFill>
                  <a:schemeClr val="accent6">
                    <a:lumMod val="75000"/>
                  </a:schemeClr>
                </a:solidFill>
              </a:rPr>
              <a:t>Nsn</a:t>
            </a:r>
            <a:r>
              <a:rPr lang="cs-CZ" altLang="cs-CZ" sz="2400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cs-CZ" altLang="cs-CZ" sz="2400" dirty="0" err="1">
                <a:solidFill>
                  <a:schemeClr val="accent6">
                    <a:lumMod val="75000"/>
                  </a:schemeClr>
                </a:solidFill>
              </a:rPr>
              <a:t>Nsd</a:t>
            </a:r>
            <a:endParaRPr lang="cs-CZ" altLang="cs-CZ" sz="2400" dirty="0">
              <a:solidFill>
                <a:schemeClr val="accent6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 err="1">
                <a:solidFill>
                  <a:schemeClr val="accent6">
                    <a:lumMod val="75000"/>
                  </a:schemeClr>
                </a:solidFill>
              </a:rPr>
              <a:t>Provočísla</a:t>
            </a:r>
            <a:r>
              <a:rPr lang="cs-CZ" altLang="cs-CZ" sz="2400" dirty="0">
                <a:solidFill>
                  <a:schemeClr val="accent6">
                    <a:lumMod val="75000"/>
                  </a:schemeClr>
                </a:solidFill>
              </a:rPr>
              <a:t>, čísla složená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 err="1">
                <a:solidFill>
                  <a:schemeClr val="accent6">
                    <a:lumMod val="75000"/>
                  </a:schemeClr>
                </a:solidFill>
              </a:rPr>
              <a:t>Diofantovské</a:t>
            </a:r>
            <a:r>
              <a:rPr lang="cs-CZ" altLang="cs-CZ" sz="2400" dirty="0">
                <a:solidFill>
                  <a:schemeClr val="accent6">
                    <a:lumMod val="75000"/>
                  </a:schemeClr>
                </a:solidFill>
              </a:rPr>
              <a:t> rovnice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>
                <a:solidFill>
                  <a:schemeClr val="accent6">
                    <a:lumMod val="75000"/>
                  </a:schemeClr>
                </a:solidFill>
              </a:rPr>
              <a:t>Zlomky a racionální čísla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>
                <a:solidFill>
                  <a:schemeClr val="accent6">
                    <a:lumMod val="75000"/>
                  </a:schemeClr>
                </a:solidFill>
              </a:rPr>
              <a:t>Figurální čísla a ciferníková aritmetika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cs-CZ" altLang="cs-CZ" sz="2400" dirty="0">
              <a:solidFill>
                <a:schemeClr val="accent6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en-GB" alt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548680"/>
            <a:ext cx="8229600" cy="58324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3600" b="1" dirty="0">
                <a:solidFill>
                  <a:schemeClr val="accent6">
                    <a:lumMod val="75000"/>
                  </a:schemeClr>
                </a:solidFill>
              </a:rPr>
              <a:t>Podmínky k zápočtu  - </a:t>
            </a:r>
            <a:r>
              <a:rPr lang="cs-CZ" sz="3600" dirty="0">
                <a:solidFill>
                  <a:srgbClr val="002060"/>
                </a:solidFill>
              </a:rPr>
              <a:t>pro KS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400" b="1" dirty="0">
                <a:solidFill>
                  <a:schemeClr val="accent6">
                    <a:lumMod val="75000"/>
                  </a:schemeClr>
                </a:solidFill>
              </a:rPr>
              <a:t>(vybráno ze sis)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800" dirty="0">
                <a:solidFill>
                  <a:srgbClr val="002060"/>
                </a:solidFill>
              </a:rPr>
              <a:t>- aktivní účast na společných přednáškách v rozsahu 100%</a:t>
            </a:r>
          </a:p>
          <a:p>
            <a:pPr marL="0" indent="0">
              <a:buNone/>
            </a:pPr>
            <a:r>
              <a:rPr lang="cs-CZ" sz="2800" dirty="0">
                <a:solidFill>
                  <a:srgbClr val="002060"/>
                </a:solidFill>
              </a:rPr>
              <a:t>- vytvoření souboru slovních úloh s řešením a rozborem na každý typ  sémantické situace operace A+B=C. </a:t>
            </a:r>
          </a:p>
          <a:p>
            <a:pPr marL="0" indent="0">
              <a:buNone/>
            </a:pPr>
            <a:r>
              <a:rPr lang="cs-CZ" sz="2800" dirty="0">
                <a:solidFill>
                  <a:srgbClr val="002060"/>
                </a:solidFill>
              </a:rPr>
              <a:t>- reflexe 2 shlédnutých videonahrávek vyučovací hodiny matematiky, z čehož jedna bude vedena instruktivně a druhá v duchu konstruktivismu. </a:t>
            </a:r>
            <a:r>
              <a:rPr lang="cs-CZ" sz="2400" dirty="0">
                <a:solidFill>
                  <a:srgbClr val="002060"/>
                </a:solidFill>
              </a:rPr>
              <a:t>Videonahrávky dostupné na internetu budou doporučené v materiálech v </a:t>
            </a:r>
            <a:r>
              <a:rPr lang="cs-CZ" sz="2400" dirty="0" err="1">
                <a:solidFill>
                  <a:srgbClr val="002060"/>
                </a:solidFill>
              </a:rPr>
              <a:t>moodlu</a:t>
            </a:r>
            <a:r>
              <a:rPr lang="cs-CZ" sz="2400" dirty="0">
                <a:solidFill>
                  <a:srgbClr val="002060"/>
                </a:solidFill>
              </a:rPr>
              <a:t>, nebo je možné i dodat na flashdisku vlastní nahrávky. </a:t>
            </a:r>
          </a:p>
          <a:p>
            <a:pPr marL="0" indent="0">
              <a:buNone/>
            </a:pPr>
            <a:r>
              <a:rPr lang="cs-CZ" sz="2400" dirty="0">
                <a:solidFill>
                  <a:srgbClr val="002060"/>
                </a:solidFill>
              </a:rPr>
              <a:t>Oba materiály je nutné odevzdat v tištěné formě.  </a:t>
            </a:r>
          </a:p>
          <a:p>
            <a:pPr marL="0" indent="0">
              <a:buNone/>
            </a:pPr>
            <a:endParaRPr lang="cs-CZ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7562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>
                <a:solidFill>
                  <a:schemeClr val="accent6">
                    <a:lumMod val="75000"/>
                  </a:schemeClr>
                </a:solidFill>
              </a:rPr>
              <a:t>5. Semestr - MŘMÚ</a:t>
            </a:r>
          </a:p>
        </p:txBody>
      </p:sp>
      <p:sp>
        <p:nvSpPr>
          <p:cNvPr id="1945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>
                <a:solidFill>
                  <a:schemeClr val="accent6">
                    <a:lumMod val="75000"/>
                  </a:schemeClr>
                </a:solidFill>
              </a:rPr>
              <a:t>Krokování a schody, </a:t>
            </a:r>
          </a:p>
          <a:p>
            <a:r>
              <a:rPr lang="cs-CZ" altLang="cs-CZ" dirty="0">
                <a:solidFill>
                  <a:schemeClr val="accent6">
                    <a:lumMod val="75000"/>
                  </a:schemeClr>
                </a:solidFill>
              </a:rPr>
              <a:t>Parkety, </a:t>
            </a:r>
          </a:p>
          <a:p>
            <a:r>
              <a:rPr lang="cs-CZ" altLang="cs-CZ" dirty="0">
                <a:solidFill>
                  <a:schemeClr val="accent6">
                    <a:lumMod val="75000"/>
                  </a:schemeClr>
                </a:solidFill>
              </a:rPr>
              <a:t>Pavučiny, </a:t>
            </a:r>
          </a:p>
          <a:p>
            <a:r>
              <a:rPr lang="cs-CZ" altLang="cs-CZ" dirty="0">
                <a:solidFill>
                  <a:schemeClr val="accent6">
                    <a:lumMod val="75000"/>
                  </a:schemeClr>
                </a:solidFill>
              </a:rPr>
              <a:t>Úlohy o věku, </a:t>
            </a:r>
          </a:p>
          <a:p>
            <a:r>
              <a:rPr lang="cs-CZ" altLang="cs-CZ" dirty="0">
                <a:solidFill>
                  <a:schemeClr val="accent6">
                    <a:lumMod val="75000"/>
                  </a:schemeClr>
                </a:solidFill>
              </a:rPr>
              <a:t>Součtové trojúhelníky, </a:t>
            </a:r>
          </a:p>
          <a:p>
            <a:r>
              <a:rPr lang="cs-CZ" altLang="cs-CZ" dirty="0">
                <a:solidFill>
                  <a:schemeClr val="accent6">
                    <a:lumMod val="75000"/>
                  </a:schemeClr>
                </a:solidFill>
              </a:rPr>
              <a:t>Barevné trojice, </a:t>
            </a:r>
          </a:p>
          <a:p>
            <a:r>
              <a:rPr lang="cs-CZ" altLang="cs-CZ" dirty="0">
                <a:solidFill>
                  <a:schemeClr val="accent6">
                    <a:lumMod val="75000"/>
                  </a:schemeClr>
                </a:solidFill>
              </a:rPr>
              <a:t>Sousedé, </a:t>
            </a:r>
          </a:p>
          <a:p>
            <a:r>
              <a:rPr lang="cs-CZ" altLang="cs-CZ" dirty="0">
                <a:solidFill>
                  <a:schemeClr val="accent6">
                    <a:lumMod val="75000"/>
                  </a:schemeClr>
                </a:solidFill>
              </a:rPr>
              <a:t>Výstaviště.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>
                <a:solidFill>
                  <a:schemeClr val="accent6">
                    <a:lumMod val="75000"/>
                  </a:schemeClr>
                </a:solidFill>
              </a:rPr>
              <a:t>1.5 Rytmus a řád</a:t>
            </a:r>
            <a:r>
              <a:rPr lang="cs-CZ" altLang="cs-CZ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en-GB" altLang="cs-CZ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cs-CZ" altLang="cs-CZ" dirty="0">
                <a:solidFill>
                  <a:schemeClr val="accent6">
                    <a:lumMod val="75000"/>
                  </a:schemeClr>
                </a:solidFill>
              </a:rPr>
              <a:t>Podstatou matematiky je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b="1" dirty="0">
                <a:solidFill>
                  <a:schemeClr val="accent6">
                    <a:lumMod val="75000"/>
                  </a:schemeClr>
                </a:solidFill>
              </a:rPr>
              <a:t>příčinné myšlení</a:t>
            </a:r>
            <a:r>
              <a:rPr lang="cs-CZ" altLang="cs-CZ" dirty="0">
                <a:solidFill>
                  <a:schemeClr val="accent6">
                    <a:lumMod val="75000"/>
                  </a:schemeClr>
                </a:solidFill>
              </a:rPr>
              <a:t>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dirty="0">
                <a:solidFill>
                  <a:schemeClr val="accent6">
                    <a:lumMod val="75000"/>
                  </a:schemeClr>
                </a:solidFill>
              </a:rPr>
              <a:t>Je provázáno s dalšími kognitivními funkcemi jako je schopnost</a:t>
            </a:r>
          </a:p>
          <a:p>
            <a:pPr>
              <a:lnSpc>
                <a:spcPct val="90000"/>
              </a:lnSpc>
            </a:pPr>
            <a:r>
              <a:rPr lang="cs-CZ" altLang="cs-CZ" dirty="0">
                <a:solidFill>
                  <a:schemeClr val="accent6">
                    <a:lumMod val="75000"/>
                  </a:schemeClr>
                </a:solidFill>
              </a:rPr>
              <a:t> experimentovat, </a:t>
            </a:r>
          </a:p>
          <a:p>
            <a:pPr>
              <a:lnSpc>
                <a:spcPct val="90000"/>
              </a:lnSpc>
            </a:pPr>
            <a:r>
              <a:rPr lang="cs-CZ" altLang="cs-CZ" dirty="0">
                <a:solidFill>
                  <a:schemeClr val="accent6">
                    <a:lumMod val="75000"/>
                  </a:schemeClr>
                </a:solidFill>
              </a:rPr>
              <a:t>třídit, uspořádat, hierarchizovat, </a:t>
            </a:r>
          </a:p>
          <a:p>
            <a:pPr>
              <a:lnSpc>
                <a:spcPct val="90000"/>
              </a:lnSpc>
            </a:pPr>
            <a:r>
              <a:rPr lang="cs-CZ" altLang="cs-CZ" dirty="0">
                <a:solidFill>
                  <a:schemeClr val="accent6">
                    <a:lumMod val="75000"/>
                  </a:schemeClr>
                </a:solidFill>
              </a:rPr>
              <a:t>odhalovat vztahy, </a:t>
            </a:r>
          </a:p>
          <a:p>
            <a:pPr>
              <a:lnSpc>
                <a:spcPct val="90000"/>
              </a:lnSpc>
            </a:pPr>
            <a:r>
              <a:rPr lang="cs-CZ" altLang="cs-CZ" dirty="0">
                <a:solidFill>
                  <a:schemeClr val="accent6">
                    <a:lumMod val="75000"/>
                  </a:schemeClr>
                </a:solidFill>
              </a:rPr>
              <a:t>argumentovat apod. </a:t>
            </a:r>
          </a:p>
          <a:p>
            <a:pPr>
              <a:lnSpc>
                <a:spcPct val="90000"/>
              </a:lnSpc>
            </a:pPr>
            <a:endParaRPr lang="en-GB" alt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dirty="0">
                <a:solidFill>
                  <a:schemeClr val="accent6">
                    <a:lumMod val="75000"/>
                  </a:schemeClr>
                </a:solidFill>
              </a:rPr>
              <a:t>Kdy se utváří u dítěte příčinné myšlení? </a:t>
            </a:r>
            <a:endParaRPr lang="en-GB" altLang="cs-CZ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Char char="-"/>
            </a:pPr>
            <a:r>
              <a:rPr lang="cs-CZ" altLang="cs-CZ" sz="2800" dirty="0">
                <a:solidFill>
                  <a:schemeClr val="accent6">
                    <a:lumMod val="75000"/>
                  </a:schemeClr>
                </a:solidFill>
              </a:rPr>
              <a:t>již od prvních hodin po narození a asi již i v prenatálním věku. </a:t>
            </a:r>
          </a:p>
          <a:p>
            <a:pPr marL="0" indent="0">
              <a:lnSpc>
                <a:spcPct val="80000"/>
              </a:lnSpc>
              <a:buNone/>
            </a:pPr>
            <a:endParaRPr lang="cs-CZ" altLang="cs-CZ" sz="2800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80000"/>
              </a:lnSpc>
              <a:buFontTx/>
              <a:buChar char="-"/>
            </a:pPr>
            <a:r>
              <a:rPr lang="cs-CZ" altLang="cs-CZ" sz="2800" dirty="0">
                <a:solidFill>
                  <a:schemeClr val="accent6">
                    <a:lumMod val="75000"/>
                  </a:schemeClr>
                </a:solidFill>
              </a:rPr>
              <a:t>Kanadští výzkumníci - již 7denní dítě pozná, zda řeč, kterou teď slyší, je řečí mu známou nebo ne.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dirty="0">
                <a:solidFill>
                  <a:schemeClr val="accent6">
                    <a:lumMod val="75000"/>
                  </a:schemeClr>
                </a:solidFill>
              </a:rPr>
              <a:t>Kdy se utváří u dítěte příčinné myšlení? </a:t>
            </a:r>
            <a:endParaRPr lang="en-GB" altLang="cs-CZ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Char char="-"/>
            </a:pPr>
            <a:r>
              <a:rPr lang="cs-CZ" altLang="cs-CZ" sz="2800" dirty="0">
                <a:solidFill>
                  <a:schemeClr val="accent6">
                    <a:lumMod val="75000"/>
                  </a:schemeClr>
                </a:solidFill>
              </a:rPr>
              <a:t>Živnou půdou pro nárůst uvedených potencí je životní rytmus, řád (tlukot srdce). </a:t>
            </a:r>
          </a:p>
          <a:p>
            <a:pPr marL="0" indent="0">
              <a:lnSpc>
                <a:spcPct val="80000"/>
              </a:lnSpc>
              <a:buNone/>
            </a:pPr>
            <a:endParaRPr lang="cs-CZ" altLang="cs-CZ" sz="2800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80000"/>
              </a:lnSpc>
              <a:buFontTx/>
              <a:buChar char="-"/>
            </a:pPr>
            <a:r>
              <a:rPr lang="cs-CZ" altLang="cs-CZ" sz="2800" dirty="0">
                <a:solidFill>
                  <a:schemeClr val="accent6">
                    <a:lumMod val="75000"/>
                  </a:schemeClr>
                </a:solidFill>
              </a:rPr>
              <a:t>Člověk se bojí chaosu. Jestliže se něco opakuje a ukládá do rytmu, přestává působit nepokoj. Může být pochopeno a předvídáno… jako první schopnost člověka rozvíjí se jeho způsobilost uvědomovat si to, co se opakuje. (EG-K) </a:t>
            </a:r>
            <a:endParaRPr lang="en-GB" altLang="cs-CZ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50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76250"/>
            <a:ext cx="8229600" cy="5976938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cs-CZ" altLang="cs-CZ" sz="2800" dirty="0">
                <a:solidFill>
                  <a:schemeClr val="accent6">
                    <a:lumMod val="75000"/>
                  </a:schemeClr>
                </a:solidFill>
              </a:rPr>
              <a:t>Opakující se rituál dává dítěti životní jistoty. </a:t>
            </a:r>
          </a:p>
          <a:p>
            <a:pPr>
              <a:lnSpc>
                <a:spcPct val="80000"/>
              </a:lnSpc>
              <a:buFontTx/>
              <a:buNone/>
            </a:pPr>
            <a:endParaRPr lang="cs-CZ" altLang="cs-CZ" sz="2800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2800" dirty="0">
                <a:solidFill>
                  <a:schemeClr val="accent6">
                    <a:lumMod val="75000"/>
                  </a:schemeClr>
                </a:solidFill>
              </a:rPr>
              <a:t>Opakující se proces buduje ve vědomí dítěte příčinný řetězec: když vrznou dveře, uslyším mámin hlas, budu rozbalen, pocvičím, budu zabalen, dostanu pít. </a:t>
            </a:r>
          </a:p>
          <a:p>
            <a:pPr>
              <a:lnSpc>
                <a:spcPct val="80000"/>
              </a:lnSpc>
              <a:buFontTx/>
              <a:buNone/>
            </a:pPr>
            <a:endParaRPr lang="cs-CZ" altLang="cs-CZ" sz="2800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2800" dirty="0">
                <a:solidFill>
                  <a:schemeClr val="accent6">
                    <a:lumMod val="75000"/>
                  </a:schemeClr>
                </a:solidFill>
              </a:rPr>
              <a:t>Když tento rituál schází, hlásí se dítě o jídlo agresivněji, protože má strach.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76250"/>
            <a:ext cx="8229600" cy="5976938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cs-CZ" altLang="cs-CZ" sz="2800" dirty="0">
                <a:solidFill>
                  <a:schemeClr val="accent6">
                    <a:lumMod val="75000"/>
                  </a:schemeClr>
                </a:solidFill>
              </a:rPr>
              <a:t>Když tento rituál schází, hlásí se dítě o jídlo agresivněji, protože má strach. </a:t>
            </a:r>
          </a:p>
          <a:p>
            <a:pPr>
              <a:lnSpc>
                <a:spcPct val="80000"/>
              </a:lnSpc>
              <a:buFontTx/>
              <a:buNone/>
            </a:pPr>
            <a:endParaRPr lang="cs-CZ" altLang="cs-CZ" sz="2800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2800" dirty="0">
                <a:solidFill>
                  <a:schemeClr val="accent6">
                    <a:lumMod val="75000"/>
                  </a:schemeClr>
                </a:solidFill>
              </a:rPr>
              <a:t>Když zde rituál je, dítě ví, že bude papat. Každý krok rituálu je příčinou a krok následující je následkem. Ve vědomí dítěte se rodí to, co po několika letech bude formulovat slovy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cs-CZ" altLang="cs-CZ" sz="2800" b="1" dirty="0">
                <a:solidFill>
                  <a:schemeClr val="accent6">
                    <a:lumMod val="75000"/>
                  </a:schemeClr>
                </a:solidFill>
              </a:rPr>
              <a:t>„jestliže A, pak B“.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2800" dirty="0">
                <a:solidFill>
                  <a:schemeClr val="accent6">
                    <a:lumMod val="75000"/>
                  </a:schemeClr>
                </a:solidFill>
              </a:rPr>
              <a:t>Dítě, které se rodí do prostředí s pevným řádem, má lepší předpoklady vývoje </a:t>
            </a:r>
            <a:r>
              <a:rPr lang="cs-CZ" altLang="cs-CZ" sz="2800" b="1" dirty="0">
                <a:solidFill>
                  <a:schemeClr val="accent6">
                    <a:lumMod val="75000"/>
                  </a:schemeClr>
                </a:solidFill>
              </a:rPr>
              <a:t>kauzálního myšlení</a:t>
            </a:r>
            <a:r>
              <a:rPr lang="cs-CZ" altLang="cs-CZ" sz="2800" dirty="0">
                <a:solidFill>
                  <a:schemeClr val="accent6">
                    <a:lumMod val="75000"/>
                  </a:schemeClr>
                </a:solidFill>
              </a:rPr>
              <a:t> než dítě, které to štěstí nemá. </a:t>
            </a:r>
          </a:p>
        </p:txBody>
      </p:sp>
    </p:spTree>
    <p:extLst>
      <p:ext uri="{BB962C8B-B14F-4D97-AF65-F5344CB8AC3E}">
        <p14:creationId xmlns:p14="http://schemas.microsoft.com/office/powerpoint/2010/main" val="4963302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>
                <a:solidFill>
                  <a:schemeClr val="accent6">
                    <a:lumMod val="75000"/>
                  </a:schemeClr>
                </a:solidFill>
              </a:rPr>
              <a:t>Jak rozvíjet schopnost vnímat rytmus</a:t>
            </a:r>
            <a:endParaRPr lang="en-GB" altLang="cs-CZ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4784725"/>
          </a:xfrm>
        </p:spPr>
        <p:txBody>
          <a:bodyPr/>
          <a:lstStyle/>
          <a:p>
            <a:pPr marL="0" indent="0">
              <a:buNone/>
            </a:pPr>
            <a:r>
              <a:rPr lang="cs-CZ" altLang="cs-CZ" dirty="0">
                <a:solidFill>
                  <a:schemeClr val="accent6">
                    <a:lumMod val="75000"/>
                  </a:schemeClr>
                </a:solidFill>
              </a:rPr>
              <a:t>- v jakém prostředí? </a:t>
            </a:r>
            <a:endParaRPr lang="en-GB" altLang="cs-CZ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916113"/>
            <a:ext cx="287972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1989138"/>
            <a:ext cx="341312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2924175"/>
            <a:ext cx="3024187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357563"/>
            <a:ext cx="1944687" cy="153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3284538"/>
            <a:ext cx="1866900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4221163"/>
            <a:ext cx="4111625" cy="164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2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941888"/>
            <a:ext cx="2808287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620713"/>
            <a:ext cx="3435350" cy="2070100"/>
          </a:xfrm>
          <a:noFill/>
        </p:spPr>
      </p:pic>
      <p:pic>
        <p:nvPicPr>
          <p:cNvPr id="2457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549275"/>
            <a:ext cx="2735262" cy="215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852738"/>
            <a:ext cx="2455863" cy="205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2924175"/>
            <a:ext cx="3240087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2636838"/>
            <a:ext cx="2271712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868863"/>
            <a:ext cx="3887788" cy="156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4652963"/>
            <a:ext cx="22352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692150"/>
            <a:ext cx="4333875" cy="1195388"/>
          </a:xfrm>
          <a:noFill/>
        </p:spPr>
      </p:pic>
      <p:pic>
        <p:nvPicPr>
          <p:cNvPr id="2560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860800"/>
            <a:ext cx="8050213" cy="147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404813"/>
            <a:ext cx="24765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0"/>
            <a:ext cx="8229600" cy="2654300"/>
          </a:xfrm>
          <a:noFill/>
        </p:spPr>
      </p:pic>
      <p:pic>
        <p:nvPicPr>
          <p:cNvPr id="2662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852738"/>
            <a:ext cx="2811463" cy="295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141663"/>
            <a:ext cx="3524250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548680"/>
            <a:ext cx="8229600" cy="58324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3600" b="1" dirty="0">
                <a:solidFill>
                  <a:schemeClr val="accent6">
                    <a:lumMod val="75000"/>
                  </a:schemeClr>
                </a:solidFill>
              </a:rPr>
              <a:t>Podmínky k zápočtu -</a:t>
            </a:r>
            <a:r>
              <a:rPr lang="cs-CZ" altLang="cs-CZ" sz="3600" dirty="0">
                <a:solidFill>
                  <a:schemeClr val="accent6">
                    <a:lumMod val="75000"/>
                  </a:schemeClr>
                </a:solidFill>
              </a:rPr>
              <a:t> pro PS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400" b="1" dirty="0">
                <a:solidFill>
                  <a:schemeClr val="accent6">
                    <a:lumMod val="75000"/>
                  </a:schemeClr>
                </a:solidFill>
              </a:rPr>
              <a:t>(vybráno ze sis)</a:t>
            </a:r>
          </a:p>
          <a:p>
            <a:pPr marL="0" indent="0">
              <a:buNone/>
            </a:pPr>
            <a:endParaRPr lang="cs-CZ" sz="28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cs-CZ" sz="2800" dirty="0">
                <a:solidFill>
                  <a:srgbClr val="002060"/>
                </a:solidFill>
              </a:rPr>
              <a:t>KONTROLOVANÉ POŽADAVKY </a:t>
            </a:r>
          </a:p>
          <a:p>
            <a:pPr marL="0" indent="0">
              <a:buNone/>
            </a:pPr>
            <a:r>
              <a:rPr lang="cs-CZ" sz="2800" dirty="0">
                <a:solidFill>
                  <a:srgbClr val="002060"/>
                </a:solidFill>
              </a:rPr>
              <a:t>(pro prezenční studium)</a:t>
            </a:r>
          </a:p>
          <a:p>
            <a:pPr marL="0" indent="0">
              <a:buNone/>
            </a:pPr>
            <a:endParaRPr lang="cs-CZ" sz="28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cs-CZ" sz="2800" b="1" dirty="0">
                <a:solidFill>
                  <a:srgbClr val="002060"/>
                </a:solidFill>
              </a:rPr>
              <a:t>1. 100% aktivní účast na seminářích </a:t>
            </a:r>
          </a:p>
          <a:p>
            <a:pPr marL="0" indent="0">
              <a:buNone/>
            </a:pPr>
            <a:r>
              <a:rPr lang="cs-CZ" sz="2800" dirty="0">
                <a:solidFill>
                  <a:srgbClr val="002060"/>
                </a:solidFill>
              </a:rPr>
              <a:t>V případě nemoci doložené lékařem lze semináře nahradit buď návštěvou jiné seminární skupiny, nebo písemnou prací po dohodě s vyučujícím semináře.</a:t>
            </a:r>
          </a:p>
          <a:p>
            <a:pPr marL="0" indent="0">
              <a:buNone/>
            </a:pPr>
            <a:r>
              <a:rPr lang="cs-CZ" sz="2400" dirty="0">
                <a:solidFill>
                  <a:srgbClr val="002060"/>
                </a:solidFill>
              </a:rPr>
              <a:t>Semináře vede Mgr. J. Kloboučková </a:t>
            </a:r>
            <a:br>
              <a:rPr lang="cs-CZ" sz="2800" dirty="0">
                <a:solidFill>
                  <a:srgbClr val="002060"/>
                </a:solidFill>
              </a:rPr>
            </a:br>
            <a:endParaRPr lang="en-GB" altLang="cs-CZ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446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549275"/>
            <a:ext cx="8229600" cy="2978150"/>
          </a:xfrm>
          <a:noFill/>
        </p:spPr>
      </p:pic>
      <p:pic>
        <p:nvPicPr>
          <p:cNvPr id="2765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3357563"/>
            <a:ext cx="8901112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8"/>
          <p:cNvSpPr>
            <a:spLocks noGrp="1" noChangeArrowheads="1"/>
          </p:cNvSpPr>
          <p:nvPr>
            <p:ph type="title"/>
          </p:nvPr>
        </p:nvSpPr>
        <p:spPr>
          <a:xfrm>
            <a:off x="467544" y="197758"/>
            <a:ext cx="8229600" cy="792163"/>
          </a:xfrm>
        </p:spPr>
        <p:txBody>
          <a:bodyPr/>
          <a:lstStyle/>
          <a:p>
            <a:pPr algn="l"/>
            <a:r>
              <a:rPr lang="cs-CZ" altLang="cs-CZ" sz="2400" dirty="0">
                <a:solidFill>
                  <a:schemeClr val="accent6">
                    <a:lumMod val="75000"/>
                  </a:schemeClr>
                </a:solidFill>
              </a:rPr>
              <a:t>- Tleskni, dupni</a:t>
            </a:r>
            <a:endParaRPr lang="en-GB" altLang="cs-CZ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8675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528" y="1002507"/>
            <a:ext cx="8159750" cy="1296988"/>
          </a:xfrm>
          <a:noFill/>
        </p:spPr>
      </p:pic>
      <p:pic>
        <p:nvPicPr>
          <p:cNvPr id="2867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2249488"/>
            <a:ext cx="297180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8"/>
          <p:cNvSpPr txBox="1">
            <a:spLocks noChangeArrowheads="1"/>
          </p:cNvSpPr>
          <p:nvPr/>
        </p:nvSpPr>
        <p:spPr bwMode="auto">
          <a:xfrm>
            <a:off x="395536" y="5805264"/>
            <a:ext cx="82296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cs-CZ" altLang="cs-CZ" sz="2400" kern="0" dirty="0">
                <a:solidFill>
                  <a:schemeClr val="accent6">
                    <a:lumMod val="75000"/>
                  </a:schemeClr>
                </a:solidFill>
              </a:rPr>
              <a:t>Další materiál je uveden v </a:t>
            </a:r>
            <a:r>
              <a:rPr lang="cs-CZ" altLang="cs-CZ" sz="2400" kern="0" dirty="0" err="1">
                <a:solidFill>
                  <a:schemeClr val="accent6">
                    <a:lumMod val="75000"/>
                  </a:schemeClr>
                </a:solidFill>
              </a:rPr>
              <a:t>moodlu</a:t>
            </a:r>
            <a:endParaRPr lang="en-GB" altLang="cs-CZ" sz="2400" kern="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76908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>
                <a:solidFill>
                  <a:schemeClr val="accent6">
                    <a:lumMod val="75000"/>
                  </a:schemeClr>
                </a:solidFill>
              </a:rPr>
              <a:t>Dále povinná četba k tématu Číslo</a:t>
            </a:r>
          </a:p>
        </p:txBody>
      </p:sp>
      <p:sp>
        <p:nvSpPr>
          <p:cNvPr id="307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cs-CZ" altLang="cs-CZ" dirty="0">
                <a:solidFill>
                  <a:schemeClr val="accent6">
                    <a:lumMod val="75000"/>
                  </a:schemeClr>
                </a:solidFill>
              </a:rPr>
              <a:t>„Modrá knížka“</a:t>
            </a:r>
          </a:p>
          <a:p>
            <a:pPr marL="0" indent="0">
              <a:buNone/>
            </a:pPr>
            <a:endParaRPr lang="cs-CZ" altLang="cs-CZ" sz="240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cs-CZ" altLang="cs-CZ" sz="2400" dirty="0">
                <a:solidFill>
                  <a:schemeClr val="accent6">
                    <a:lumMod val="75000"/>
                  </a:schemeClr>
                </a:solidFill>
              </a:rPr>
              <a:t>Hejný, M. </a:t>
            </a:r>
            <a:r>
              <a:rPr lang="cs-CZ" altLang="cs-CZ" sz="2400" i="1" dirty="0">
                <a:solidFill>
                  <a:schemeClr val="accent6">
                    <a:lumMod val="75000"/>
                  </a:schemeClr>
                </a:solidFill>
              </a:rPr>
              <a:t>Vyučování v matematice orientované na budování schémat : Aritmetika 1. stupně. </a:t>
            </a:r>
            <a:r>
              <a:rPr lang="cs-CZ" altLang="cs-CZ" sz="2400" dirty="0">
                <a:solidFill>
                  <a:schemeClr val="accent6">
                    <a:lumMod val="75000"/>
                  </a:schemeClr>
                </a:solidFill>
              </a:rPr>
              <a:t>Praha: UK v Praze, </a:t>
            </a:r>
            <a:r>
              <a:rPr lang="cs-CZ" altLang="cs-CZ" sz="2400" dirty="0" err="1">
                <a:solidFill>
                  <a:schemeClr val="accent6">
                    <a:lumMod val="75000"/>
                  </a:schemeClr>
                </a:solidFill>
              </a:rPr>
              <a:t>PedF</a:t>
            </a:r>
            <a:r>
              <a:rPr lang="cs-CZ" altLang="cs-CZ" sz="2400" dirty="0">
                <a:solidFill>
                  <a:schemeClr val="accent6">
                    <a:lumMod val="75000"/>
                  </a:schemeClr>
                </a:solidFill>
              </a:rPr>
              <a:t>, 2014</a:t>
            </a:r>
          </a:p>
          <a:p>
            <a:endParaRPr lang="cs-CZ" altLang="cs-CZ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cs-CZ" altLang="cs-CZ" dirty="0">
                <a:solidFill>
                  <a:schemeClr val="accent6">
                    <a:lumMod val="75000"/>
                  </a:schemeClr>
                </a:solidFill>
              </a:rPr>
              <a:t>odstavce 4.1-4.5 </a:t>
            </a:r>
          </a:p>
          <a:p>
            <a:pPr marL="0" indent="0">
              <a:buNone/>
            </a:pPr>
            <a:r>
              <a:rPr lang="cs-CZ" altLang="cs-CZ" dirty="0">
                <a:solidFill>
                  <a:schemeClr val="accent6">
                    <a:lumMod val="75000"/>
                  </a:schemeClr>
                </a:solidFill>
              </a:rPr>
              <a:t>str. 135-167</a:t>
            </a:r>
          </a:p>
          <a:p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98717207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cs-CZ" b="1" dirty="0">
                <a:solidFill>
                  <a:schemeClr val="accent6">
                    <a:lumMod val="75000"/>
                  </a:schemeClr>
                </a:solidFill>
              </a:rPr>
              <a:t>ČÍSLO</a:t>
            </a:r>
            <a:r>
              <a:rPr lang="cs-CZ" altLang="cs-CZ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en-GB" altLang="cs-CZ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pl-PL" altLang="cs-CZ" b="1" dirty="0"/>
              <a:t>				</a:t>
            </a:r>
            <a:r>
              <a:rPr lang="pl-PL" altLang="cs-CZ" b="1" dirty="0">
                <a:solidFill>
                  <a:schemeClr val="accent6">
                    <a:lumMod val="75000"/>
                  </a:schemeClr>
                </a:solidFill>
              </a:rPr>
              <a:t>představy  </a:t>
            </a:r>
          </a:p>
          <a:p>
            <a:pPr eaLnBrk="1" hangingPunct="1">
              <a:buFontTx/>
              <a:buNone/>
            </a:pPr>
            <a:r>
              <a:rPr lang="pl-PL" altLang="cs-CZ" b="1" dirty="0">
                <a:solidFill>
                  <a:schemeClr val="accent6">
                    <a:lumMod val="75000"/>
                  </a:schemeClr>
                </a:solidFill>
              </a:rPr>
              <a:t>		sémantické   +   strukturální</a:t>
            </a:r>
            <a:r>
              <a:rPr lang="cs-CZ" altLang="cs-CZ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 eaLnBrk="1" hangingPunct="1">
              <a:buFontTx/>
              <a:buNone/>
            </a:pPr>
            <a:endParaRPr lang="pl-PL" altLang="cs-CZ" sz="1800" b="1" dirty="0"/>
          </a:p>
          <a:p>
            <a:pPr eaLnBrk="1" hangingPunct="1">
              <a:buFontTx/>
              <a:buNone/>
            </a:pPr>
            <a:r>
              <a:rPr lang="pl-PL" altLang="cs-CZ" b="1" dirty="0"/>
              <a:t>	</a:t>
            </a:r>
            <a:endParaRPr lang="en-GB" altLang="cs-CZ" b="1" dirty="0"/>
          </a:p>
        </p:txBody>
      </p:sp>
      <p:sp>
        <p:nvSpPr>
          <p:cNvPr id="18436" name="Oval 4"/>
          <p:cNvSpPr>
            <a:spLocks noChangeArrowheads="1"/>
          </p:cNvSpPr>
          <p:nvPr/>
        </p:nvSpPr>
        <p:spPr bwMode="auto">
          <a:xfrm>
            <a:off x="1547813" y="3213100"/>
            <a:ext cx="2879725" cy="18002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cs-CZ" sz="1800" b="1"/>
              <a:t>Zkušenosti          </a:t>
            </a:r>
            <a:endParaRPr lang="en-GB" altLang="cs-CZ" sz="1800" b="1"/>
          </a:p>
        </p:txBody>
      </p:sp>
      <p:sp>
        <p:nvSpPr>
          <p:cNvPr id="18437" name="Oval 5"/>
          <p:cNvSpPr>
            <a:spLocks noChangeArrowheads="1"/>
          </p:cNvSpPr>
          <p:nvPr/>
        </p:nvSpPr>
        <p:spPr bwMode="auto">
          <a:xfrm>
            <a:off x="3779838" y="3213100"/>
            <a:ext cx="2879725" cy="1800225"/>
          </a:xfrm>
          <a:prstGeom prst="ellipse">
            <a:avLst/>
          </a:prstGeom>
          <a:solidFill>
            <a:schemeClr val="accent1">
              <a:alpha val="39999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          Např.algebrogramy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         AB </a:t>
            </a:r>
            <a:r>
              <a:rPr lang="cs-CZ" altLang="cs-CZ" sz="1800">
                <a:sym typeface="Symbol" panose="05050102010706020507" pitchFamily="18" charset="2"/>
              </a:rPr>
              <a:t></a:t>
            </a:r>
            <a:r>
              <a:rPr lang="cs-CZ" altLang="cs-CZ" sz="1800"/>
              <a:t> B = CAB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              trojúh., hadi, …   </a:t>
            </a:r>
            <a:endParaRPr lang="en-GB" altLang="cs-CZ" sz="1800"/>
          </a:p>
        </p:txBody>
      </p:sp>
      <p:sp>
        <p:nvSpPr>
          <p:cNvPr id="18438" name="AutoShape 6"/>
          <p:cNvSpPr>
            <a:spLocks noChangeArrowheads="1"/>
          </p:cNvSpPr>
          <p:nvPr/>
        </p:nvSpPr>
        <p:spPr bwMode="auto">
          <a:xfrm>
            <a:off x="2751056" y="2728941"/>
            <a:ext cx="215900" cy="433388"/>
          </a:xfrm>
          <a:prstGeom prst="downArrow">
            <a:avLst>
              <a:gd name="adj1" fmla="val 50000"/>
              <a:gd name="adj2" fmla="val 50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8439" name="AutoShape 7"/>
          <p:cNvSpPr>
            <a:spLocks noChangeArrowheads="1"/>
          </p:cNvSpPr>
          <p:nvPr/>
        </p:nvSpPr>
        <p:spPr bwMode="auto">
          <a:xfrm>
            <a:off x="5076825" y="2708275"/>
            <a:ext cx="215900" cy="433388"/>
          </a:xfrm>
          <a:prstGeom prst="downArrow">
            <a:avLst>
              <a:gd name="adj1" fmla="val 50000"/>
              <a:gd name="adj2" fmla="val 50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3779838" y="5229225"/>
            <a:ext cx="496862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cs-CZ" sz="1800" dirty="0">
                <a:solidFill>
                  <a:schemeClr val="accent6">
                    <a:lumMod val="75000"/>
                  </a:schemeClr>
                </a:solidFill>
              </a:rPr>
              <a:t>Škodlivé jsou nácvikové úlohy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cs-CZ" sz="1800" dirty="0">
                <a:solidFill>
                  <a:schemeClr val="accent6">
                    <a:lumMod val="75000"/>
                  </a:schemeClr>
                </a:solidFill>
              </a:rPr>
              <a:t>                   rychlost a spolehlivost kalkuací</a:t>
            </a:r>
            <a:endParaRPr lang="en-GB" altLang="cs-CZ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441" name="AutoShape 9"/>
          <p:cNvSpPr>
            <a:spLocks noChangeArrowheads="1"/>
          </p:cNvSpPr>
          <p:nvPr/>
        </p:nvSpPr>
        <p:spPr bwMode="auto">
          <a:xfrm>
            <a:off x="7092950" y="5399088"/>
            <a:ext cx="647700" cy="71437"/>
          </a:xfrm>
          <a:prstGeom prst="rightArrow">
            <a:avLst>
              <a:gd name="adj1" fmla="val 50000"/>
              <a:gd name="adj2" fmla="val 22666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8443" name="Rectangle 11"/>
          <p:cNvSpPr>
            <a:spLocks noChangeArrowheads="1"/>
          </p:cNvSpPr>
          <p:nvPr/>
        </p:nvSpPr>
        <p:spPr bwMode="auto">
          <a:xfrm>
            <a:off x="611188" y="5300663"/>
            <a:ext cx="295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chemeClr val="accent2"/>
                </a:solidFill>
              </a:rPr>
              <a:t>Při řešení slovních úloh</a:t>
            </a:r>
            <a:endParaRPr lang="en-GB" altLang="cs-CZ" sz="1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506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animBg="1"/>
      <p:bldP spid="18437" grpId="0" animBg="1"/>
      <p:bldP spid="18438" grpId="0" animBg="1"/>
      <p:bldP spid="18439" grpId="0" animBg="1"/>
      <p:bldP spid="18440" grpId="0"/>
      <p:bldP spid="18441" grpId="0" animBg="1"/>
      <p:bldP spid="1844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395288" y="1182003"/>
            <a:ext cx="8497887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solidFill>
                  <a:schemeClr val="accent2"/>
                </a:solidFill>
              </a:rPr>
              <a:t>Kvalitu matematické zdatnosti</a:t>
            </a:r>
            <a:r>
              <a:rPr lang="cs-CZ" altLang="cs-CZ" sz="2000" b="1" dirty="0"/>
              <a:t> </a:t>
            </a:r>
            <a:r>
              <a:rPr lang="cs-CZ" altLang="cs-CZ" sz="2000" b="1" dirty="0">
                <a:solidFill>
                  <a:schemeClr val="accent6">
                    <a:lumMod val="75000"/>
                  </a:schemeClr>
                </a:solidFill>
              </a:rPr>
              <a:t>člověka určuje jeho schopnost 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cs-CZ" altLang="cs-CZ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altLang="cs-CZ" sz="2400" dirty="0">
                <a:solidFill>
                  <a:schemeClr val="accent6">
                    <a:lumMod val="75000"/>
                  </a:schemeClr>
                </a:solidFill>
              </a:rPr>
              <a:t>uvidět a uchopit problém, 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cs-CZ" altLang="cs-CZ" sz="2400" dirty="0">
                <a:solidFill>
                  <a:schemeClr val="accent6">
                    <a:lumMod val="75000"/>
                  </a:schemeClr>
                </a:solidFill>
              </a:rPr>
              <a:t> umět jej zkoumat, 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cs-CZ" altLang="cs-CZ" sz="2400" dirty="0">
                <a:solidFill>
                  <a:schemeClr val="accent6">
                    <a:lumMod val="75000"/>
                  </a:schemeClr>
                </a:solidFill>
              </a:rPr>
              <a:t> umět experimentovat a evidovat pozorované jevy, 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cs-CZ" altLang="cs-CZ" sz="2400" dirty="0">
                <a:solidFill>
                  <a:schemeClr val="accent6">
                    <a:lumMod val="75000"/>
                  </a:schemeClr>
                </a:solidFill>
              </a:rPr>
              <a:t> umět z jevů vyvozovat zákonitosti a tyto 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cs-CZ" altLang="cs-CZ" sz="2400" dirty="0">
                <a:solidFill>
                  <a:schemeClr val="accent6">
                    <a:lumMod val="75000"/>
                  </a:schemeClr>
                </a:solidFill>
              </a:rPr>
              <a:t> zdůvodňovat, 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cs-CZ" altLang="cs-CZ" sz="2400" dirty="0">
                <a:solidFill>
                  <a:schemeClr val="accent6">
                    <a:lumMod val="75000"/>
                  </a:schemeClr>
                </a:solidFill>
              </a:rPr>
              <a:t> umět o problému diskutovat a 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cs-CZ" altLang="cs-CZ" sz="2400" dirty="0">
                <a:solidFill>
                  <a:schemeClr val="accent6">
                    <a:lumMod val="75000"/>
                  </a:schemeClr>
                </a:solidFill>
              </a:rPr>
              <a:t> pomocí diskuse jej i řešit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 dirty="0">
              <a:solidFill>
                <a:schemeClr val="accent2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 dirty="0"/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cs-CZ" altLang="cs-CZ" sz="2000" dirty="0"/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cs-CZ" altLang="cs-CZ" sz="2000" dirty="0"/>
          </a:p>
        </p:txBody>
      </p:sp>
    </p:spTree>
    <p:extLst>
      <p:ext uri="{BB962C8B-B14F-4D97-AF65-F5344CB8AC3E}">
        <p14:creationId xmlns:p14="http://schemas.microsoft.com/office/powerpoint/2010/main" val="3956507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b="1" dirty="0">
                <a:solidFill>
                  <a:schemeClr val="accent6">
                    <a:lumMod val="75000"/>
                  </a:schemeClr>
                </a:solidFill>
              </a:rPr>
              <a:t>Sémantické podoby čísla a jeho sémantické ukotvení</a:t>
            </a:r>
            <a:r>
              <a:rPr lang="cs-CZ" altLang="cs-CZ" sz="4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en-GB" altLang="cs-CZ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cs-CZ" altLang="cs-CZ" i="1" dirty="0"/>
          </a:p>
          <a:p>
            <a:pPr eaLnBrk="1" hangingPunct="1">
              <a:buFontTx/>
              <a:buNone/>
            </a:pPr>
            <a:r>
              <a:rPr lang="cs-CZ" altLang="cs-CZ" sz="2400" i="1" dirty="0">
                <a:solidFill>
                  <a:schemeClr val="accent6">
                    <a:lumMod val="75000"/>
                  </a:schemeClr>
                </a:solidFill>
              </a:rPr>
              <a:t>sémantická podoba čísla</a:t>
            </a:r>
          </a:p>
          <a:p>
            <a:pPr eaLnBrk="1" hangingPunct="1">
              <a:buFontTx/>
              <a:buNone/>
            </a:pPr>
            <a:r>
              <a:rPr lang="cs-CZ" altLang="cs-CZ" sz="2400" i="1" dirty="0">
                <a:solidFill>
                  <a:schemeClr val="accent2"/>
                </a:solidFill>
              </a:rPr>
              <a:t>        3 kuličky</a:t>
            </a:r>
          </a:p>
          <a:p>
            <a:pPr eaLnBrk="1" hangingPunct="1">
              <a:buFontTx/>
              <a:buNone/>
            </a:pPr>
            <a:endParaRPr lang="cs-CZ" altLang="cs-CZ" sz="2400" i="1" dirty="0">
              <a:solidFill>
                <a:schemeClr val="accent2"/>
              </a:solidFill>
            </a:endParaRPr>
          </a:p>
          <a:p>
            <a:pPr eaLnBrk="1" hangingPunct="1">
              <a:buFontTx/>
              <a:buNone/>
            </a:pPr>
            <a:endParaRPr lang="cs-CZ" altLang="cs-CZ" sz="2400" i="1" dirty="0">
              <a:solidFill>
                <a:schemeClr val="accent2"/>
              </a:solidFill>
            </a:endParaRPr>
          </a:p>
          <a:p>
            <a:pPr eaLnBrk="1" hangingPunct="1">
              <a:buFontTx/>
              <a:buNone/>
            </a:pPr>
            <a:endParaRPr lang="cs-CZ" altLang="cs-CZ" sz="2400" i="1" dirty="0">
              <a:solidFill>
                <a:schemeClr val="accent2"/>
              </a:solidFill>
            </a:endParaRPr>
          </a:p>
          <a:p>
            <a:pPr eaLnBrk="1" hangingPunct="1">
              <a:buFontTx/>
              <a:buNone/>
            </a:pPr>
            <a:endParaRPr lang="cs-CZ" altLang="cs-CZ" sz="2400" i="1" dirty="0">
              <a:solidFill>
                <a:schemeClr val="accent2"/>
              </a:solidFill>
            </a:endParaRPr>
          </a:p>
          <a:p>
            <a:pPr eaLnBrk="1" hangingPunct="1">
              <a:buFontTx/>
              <a:buNone/>
            </a:pPr>
            <a:endParaRPr lang="en-GB" altLang="cs-CZ" dirty="0">
              <a:solidFill>
                <a:schemeClr val="accent2"/>
              </a:solidFill>
            </a:endParaRPr>
          </a:p>
        </p:txBody>
      </p:sp>
      <p:pic>
        <p:nvPicPr>
          <p:cNvPr id="6148" name="Picture 7" descr="postav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924175"/>
            <a:ext cx="3584575" cy="374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AutoShape 8"/>
          <p:cNvSpPr>
            <a:spLocks noChangeArrowheads="1"/>
          </p:cNvSpPr>
          <p:nvPr/>
        </p:nvSpPr>
        <p:spPr bwMode="auto">
          <a:xfrm>
            <a:off x="4859338" y="1341438"/>
            <a:ext cx="3995737" cy="1512887"/>
          </a:xfrm>
          <a:prstGeom prst="wedgeEllipseCallout">
            <a:avLst>
              <a:gd name="adj1" fmla="val -15037"/>
              <a:gd name="adj2" fmla="val 13384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i="1" dirty="0">
                <a:solidFill>
                  <a:schemeClr val="accent6">
                    <a:lumMod val="75000"/>
                  </a:schemeClr>
                </a:solidFill>
              </a:rPr>
              <a:t>sémantické ukotvení čísla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sym typeface="Symbol" panose="05050102010706020507" pitchFamily="18" charset="2"/>
              </a:rPr>
              <a:t>  </a:t>
            </a:r>
          </a:p>
        </p:txBody>
      </p:sp>
    </p:spTree>
    <p:extLst>
      <p:ext uri="{BB962C8B-B14F-4D97-AF65-F5344CB8AC3E}">
        <p14:creationId xmlns:p14="http://schemas.microsoft.com/office/powerpoint/2010/main" val="169461043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3200" b="1" dirty="0">
                <a:solidFill>
                  <a:schemeClr val="accent6">
                    <a:lumMod val="75000"/>
                  </a:schemeClr>
                </a:solidFill>
              </a:rPr>
              <a:t>Sémantické podoby čísla</a:t>
            </a:r>
            <a:endParaRPr lang="en-GB" altLang="cs-CZ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836613"/>
            <a:ext cx="8229600" cy="5616575"/>
          </a:xfrm>
        </p:spPr>
        <p:txBody>
          <a:bodyPr/>
          <a:lstStyle/>
          <a:p>
            <a:pPr marL="0" indent="0" eaLnBrk="1" hangingPunct="1">
              <a:lnSpc>
                <a:spcPct val="95000"/>
              </a:lnSpc>
              <a:buNone/>
            </a:pPr>
            <a:r>
              <a:rPr lang="cs-CZ" altLang="cs-CZ" sz="2000" dirty="0">
                <a:solidFill>
                  <a:schemeClr val="accent6">
                    <a:lumMod val="75000"/>
                  </a:schemeClr>
                </a:solidFill>
              </a:rPr>
              <a:t>1. V pravé ruce mám 3 kuličky a v levé 2 kuličky. Kolik kuliček mám dohromady?</a:t>
            </a:r>
            <a:endParaRPr lang="cs-CZ" altLang="cs-CZ" sz="2000" u="sng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eaLnBrk="1" hangingPunct="1">
              <a:lnSpc>
                <a:spcPct val="95000"/>
              </a:lnSpc>
              <a:buNone/>
            </a:pPr>
            <a:r>
              <a:rPr lang="cs-CZ" altLang="cs-CZ" sz="2000" dirty="0">
                <a:solidFill>
                  <a:schemeClr val="accent6">
                    <a:lumMod val="75000"/>
                  </a:schemeClr>
                </a:solidFill>
              </a:rPr>
              <a:t>2. V akváriu bylo 28 litrů vody. Karel z ní odebral 3 litry.</a:t>
            </a:r>
            <a:r>
              <a:rPr lang="en-US" altLang="cs-CZ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altLang="cs-CZ" sz="2000" dirty="0">
                <a:solidFill>
                  <a:schemeClr val="accent6">
                    <a:lumMod val="75000"/>
                  </a:schemeClr>
                </a:solidFill>
              </a:rPr>
              <a:t>Kolik vody je v akváriu teď?</a:t>
            </a:r>
            <a:endParaRPr lang="pl-PL" altLang="cs-CZ" sz="2000" u="sng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eaLnBrk="1" hangingPunct="1">
              <a:lnSpc>
                <a:spcPct val="95000"/>
              </a:lnSpc>
              <a:buNone/>
            </a:pPr>
            <a:r>
              <a:rPr lang="pl-PL" altLang="cs-CZ" sz="2000" dirty="0">
                <a:solidFill>
                  <a:schemeClr val="accent6">
                    <a:lumMod val="75000"/>
                  </a:schemeClr>
                </a:solidFill>
              </a:rPr>
              <a:t>3. </a:t>
            </a:r>
            <a:r>
              <a:rPr lang="cs-CZ" altLang="cs-CZ" sz="2000" dirty="0">
                <a:solidFill>
                  <a:schemeClr val="accent6">
                    <a:lumMod val="75000"/>
                  </a:schemeClr>
                </a:solidFill>
              </a:rPr>
              <a:t>Měl jsem 3 kuličky a vyhrál jsem 2 kuličky. Kolik mám teď kuliček?</a:t>
            </a:r>
            <a:endParaRPr lang="cs-CZ" altLang="cs-CZ" sz="2000" u="sng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eaLnBrk="1" hangingPunct="1">
              <a:lnSpc>
                <a:spcPct val="95000"/>
              </a:lnSpc>
              <a:buNone/>
            </a:pPr>
            <a:r>
              <a:rPr lang="cs-CZ" altLang="cs-CZ" sz="2000" dirty="0">
                <a:solidFill>
                  <a:schemeClr val="accent6">
                    <a:lumMod val="75000"/>
                  </a:schemeClr>
                </a:solidFill>
              </a:rPr>
              <a:t>4. </a:t>
            </a:r>
            <a:r>
              <a:rPr lang="pl-PL" altLang="cs-CZ" sz="2000" dirty="0">
                <a:solidFill>
                  <a:schemeClr val="accent6">
                    <a:lumMod val="75000"/>
                  </a:schemeClr>
                </a:solidFill>
              </a:rPr>
              <a:t>Zdeňce je 6 let a Gitě je o 3 roky více. Kolik je Gitě?  </a:t>
            </a:r>
            <a:endParaRPr lang="pl-PL" altLang="cs-CZ" sz="2000" u="sng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eaLnBrk="1" hangingPunct="1">
              <a:lnSpc>
                <a:spcPct val="95000"/>
              </a:lnSpc>
              <a:buNone/>
            </a:pPr>
            <a:r>
              <a:rPr lang="pl-PL" altLang="cs-CZ" sz="2000" dirty="0">
                <a:solidFill>
                  <a:schemeClr val="accent6">
                    <a:lumMod val="75000"/>
                  </a:schemeClr>
                </a:solidFill>
              </a:rPr>
              <a:t>5. Zdeňce je 6 let a Gitě je 9 let. O kolik let je Gita starší?</a:t>
            </a:r>
            <a:endParaRPr lang="cs-CZ" altLang="cs-CZ" sz="2000" u="sng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eaLnBrk="1" hangingPunct="1">
              <a:lnSpc>
                <a:spcPct val="95000"/>
              </a:lnSpc>
              <a:buNone/>
            </a:pPr>
            <a:r>
              <a:rPr lang="pl-PL" altLang="cs-CZ" sz="2000" dirty="0">
                <a:solidFill>
                  <a:schemeClr val="accent6">
                    <a:lumMod val="75000"/>
                  </a:schemeClr>
                </a:solidFill>
              </a:rPr>
              <a:t>6. Gitě je 9 let.  Je o 3 roky starší než Zdeňka. Kolik je Zdeňce?</a:t>
            </a:r>
            <a:endParaRPr lang="cs-CZ" altLang="cs-CZ" sz="2000" u="sng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eaLnBrk="1" hangingPunct="1">
              <a:lnSpc>
                <a:spcPct val="95000"/>
              </a:lnSpc>
              <a:buNone/>
            </a:pPr>
            <a:r>
              <a:rPr lang="cs-CZ" altLang="cs-CZ" sz="2000" dirty="0">
                <a:solidFill>
                  <a:schemeClr val="accent6">
                    <a:lumMod val="75000"/>
                  </a:schemeClr>
                </a:solidFill>
              </a:rPr>
              <a:t>7. Na narozeniny mi do prasátka přidal můj bratr 3 Kč a sestra 2 Kč. O kolik korun mám teď v prasátku více?</a:t>
            </a:r>
            <a:endParaRPr lang="cs-CZ" altLang="cs-CZ" sz="2000" u="sng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eaLnBrk="1" hangingPunct="1">
              <a:lnSpc>
                <a:spcPct val="95000"/>
              </a:lnSpc>
              <a:buNone/>
            </a:pPr>
            <a:r>
              <a:rPr lang="cs-CZ" altLang="cs-CZ" sz="2000" dirty="0">
                <a:solidFill>
                  <a:schemeClr val="accent6">
                    <a:lumMod val="75000"/>
                  </a:schemeClr>
                </a:solidFill>
              </a:rPr>
              <a:t>8. V lednu byla Lenka o 3 cm vyšší než stůl. Do listopadu povyrostla o 2 cm. O kolik cm je dnes Lenka vyšší než stůl? </a:t>
            </a:r>
            <a:endParaRPr lang="cs-CZ" altLang="cs-CZ" sz="2000" u="sng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eaLnBrk="1" hangingPunct="1">
              <a:lnSpc>
                <a:spcPct val="95000"/>
              </a:lnSpc>
              <a:buNone/>
            </a:pPr>
            <a:r>
              <a:rPr lang="cs-CZ" altLang="cs-CZ" sz="2000" dirty="0">
                <a:solidFill>
                  <a:schemeClr val="accent6">
                    <a:lumMod val="75000"/>
                  </a:schemeClr>
                </a:solidFill>
              </a:rPr>
              <a:t>9. Bydlím ve 3. podlaží a můj kamarád bydlí o dvě podlaží výše. Ve kterém podlaží bydlí?</a:t>
            </a:r>
          </a:p>
          <a:p>
            <a:pPr marL="0" indent="0" eaLnBrk="1" hangingPunct="1">
              <a:lnSpc>
                <a:spcPct val="95000"/>
              </a:lnSpc>
              <a:buNone/>
            </a:pPr>
            <a:r>
              <a:rPr lang="pl-PL" altLang="cs-CZ" sz="2000" dirty="0">
                <a:solidFill>
                  <a:schemeClr val="accent6">
                    <a:lumMod val="75000"/>
                  </a:schemeClr>
                </a:solidFill>
              </a:rPr>
              <a:t>10. Linka autobusu číslo 57 má 18 zastávek a linka autobusu číslo 61 jich má 17. Která linka má více zastávek? O kolik? </a:t>
            </a:r>
            <a:endParaRPr lang="cs-CZ" altLang="cs-CZ" sz="2000" dirty="0">
              <a:solidFill>
                <a:schemeClr val="accent6">
                  <a:lumMod val="75000"/>
                </a:schemeClr>
              </a:solidFill>
            </a:endParaRPr>
          </a:p>
          <a:p>
            <a:pPr eaLnBrk="1" hangingPunct="1">
              <a:lnSpc>
                <a:spcPct val="95000"/>
              </a:lnSpc>
            </a:pPr>
            <a:endParaRPr lang="cs-CZ" altLang="cs-CZ" sz="2000" dirty="0">
              <a:solidFill>
                <a:schemeClr val="accent6">
                  <a:lumMod val="75000"/>
                </a:schemeClr>
              </a:solidFill>
            </a:endParaRPr>
          </a:p>
          <a:p>
            <a:pPr eaLnBrk="1" hangingPunct="1">
              <a:lnSpc>
                <a:spcPct val="95000"/>
              </a:lnSpc>
            </a:pPr>
            <a:endParaRPr lang="cs-CZ" altLang="cs-CZ" sz="2000" u="sng" dirty="0"/>
          </a:p>
        </p:txBody>
      </p:sp>
    </p:spTree>
    <p:extLst>
      <p:ext uri="{BB962C8B-B14F-4D97-AF65-F5344CB8AC3E}">
        <p14:creationId xmlns:p14="http://schemas.microsoft.com/office/powerpoint/2010/main" val="9993830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dirty="0">
                <a:solidFill>
                  <a:schemeClr val="accent6">
                    <a:lumMod val="75000"/>
                  </a:schemeClr>
                </a:solidFill>
              </a:rPr>
              <a:t>Sémantické podoby i ukotvení čísla</a:t>
            </a:r>
            <a:r>
              <a:rPr lang="cs-CZ" altLang="cs-CZ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en-GB" altLang="cs-CZ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dirty="0">
                <a:solidFill>
                  <a:schemeClr val="accent6">
                    <a:lumMod val="75000"/>
                  </a:schemeClr>
                </a:solidFill>
              </a:rPr>
              <a:t>kvantita </a:t>
            </a:r>
          </a:p>
          <a:p>
            <a:pPr eaLnBrk="1" hangingPunct="1"/>
            <a:r>
              <a:rPr lang="cs-CZ" altLang="cs-CZ" dirty="0">
                <a:solidFill>
                  <a:schemeClr val="accent6">
                    <a:lumMod val="75000"/>
                  </a:schemeClr>
                </a:solidFill>
              </a:rPr>
              <a:t>identifikátor </a:t>
            </a:r>
          </a:p>
          <a:p>
            <a:pPr eaLnBrk="1" hangingPunct="1"/>
            <a:r>
              <a:rPr lang="cs-CZ" altLang="cs-CZ" dirty="0">
                <a:solidFill>
                  <a:schemeClr val="accent6">
                    <a:lumMod val="75000"/>
                  </a:schemeClr>
                </a:solidFill>
              </a:rPr>
              <a:t>symbol </a:t>
            </a:r>
            <a:endParaRPr lang="en-GB" altLang="cs-CZ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697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49275"/>
            <a:ext cx="8229600" cy="58324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800" b="1" dirty="0">
                <a:solidFill>
                  <a:srgbClr val="002060"/>
                </a:solidFill>
              </a:rPr>
              <a:t>2. Tvorba materiálů ke každému probíranému tématu na přednášce či semináři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800" dirty="0">
                <a:solidFill>
                  <a:srgbClr val="002060"/>
                </a:solidFill>
              </a:rPr>
              <a:t>Každý materiál bude obsahovat:</a:t>
            </a:r>
          </a:p>
          <a:p>
            <a:pPr marL="0" indent="0">
              <a:buNone/>
            </a:pPr>
            <a:r>
              <a:rPr lang="cs-CZ" sz="2800" dirty="0">
                <a:solidFill>
                  <a:srgbClr val="002060"/>
                </a:solidFill>
              </a:rPr>
              <a:t>- složku řešitelskou - student ukáže, popíše vlastní řešitelský proces.</a:t>
            </a:r>
          </a:p>
          <a:p>
            <a:pPr marL="0" indent="0">
              <a:buNone/>
            </a:pPr>
            <a:r>
              <a:rPr lang="cs-CZ" sz="2800" dirty="0">
                <a:solidFill>
                  <a:srgbClr val="002060"/>
                </a:solidFill>
              </a:rPr>
              <a:t>- složku didaktickou, kde například komentuje svůj řešitelský proces z hlediska didaktiky matematiky,</a:t>
            </a:r>
          </a:p>
          <a:p>
            <a:pPr marL="0" indent="0">
              <a:buNone/>
            </a:pPr>
            <a:r>
              <a:rPr lang="cs-CZ" sz="2800" dirty="0">
                <a:solidFill>
                  <a:srgbClr val="002060"/>
                </a:solidFill>
              </a:rPr>
              <a:t>- složku experimentální (nepovinně), ve které ukáže svou práci s nějakým žákem na dané téma,</a:t>
            </a:r>
          </a:p>
          <a:p>
            <a:pPr marL="0" indent="0">
              <a:buNone/>
            </a:pPr>
            <a:r>
              <a:rPr lang="cs-CZ" sz="2800" dirty="0">
                <a:solidFill>
                  <a:srgbClr val="002060"/>
                </a:solidFill>
              </a:rPr>
              <a:t>- složku edukační, kde prokáže svůj odborný rozvoj v oblasti matematiky, didaktiky matematiky i obecné pedagogiky ve vztahu k matematice.     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altLang="cs-CZ" sz="2800" dirty="0"/>
          </a:p>
        </p:txBody>
      </p:sp>
    </p:spTree>
    <p:extLst>
      <p:ext uri="{BB962C8B-B14F-4D97-AF65-F5344CB8AC3E}">
        <p14:creationId xmlns:p14="http://schemas.microsoft.com/office/powerpoint/2010/main" val="1471128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49275"/>
            <a:ext cx="8229600" cy="58324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800" b="1" dirty="0">
                <a:solidFill>
                  <a:srgbClr val="002060"/>
                </a:solidFill>
              </a:rPr>
              <a:t>2. Tvorba materiálů ke každému probíranému tématu na přednášce či semináři.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800" dirty="0">
                <a:solidFill>
                  <a:srgbClr val="002060"/>
                </a:solidFill>
              </a:rPr>
              <a:t>   </a:t>
            </a:r>
          </a:p>
          <a:p>
            <a:pPr marL="0" indent="0">
              <a:buNone/>
            </a:pPr>
            <a:r>
              <a:rPr lang="cs-CZ" sz="2800" dirty="0">
                <a:solidFill>
                  <a:srgbClr val="002060"/>
                </a:solidFill>
              </a:rPr>
              <a:t>Cílem tvorby tohoto materiálu je založit evidenci své práce jako studenta připravujícího se na učitelské povolání, která bude podkladem pro reflexi vlastního profesního rozvoje.   </a:t>
            </a:r>
          </a:p>
          <a:p>
            <a:pPr marL="0" indent="0">
              <a:buNone/>
            </a:pPr>
            <a:endParaRPr lang="cs-CZ" sz="28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cs-CZ" sz="2800" dirty="0">
                <a:solidFill>
                  <a:srgbClr val="002060"/>
                </a:solidFill>
              </a:rPr>
              <a:t>Materiál bude předložen v tištěné formě v termínech stanovených vedoucím semináře pro jednotlivé skupiny.</a:t>
            </a:r>
          </a:p>
        </p:txBody>
      </p:sp>
    </p:spTree>
    <p:extLst>
      <p:ext uri="{BB962C8B-B14F-4D97-AF65-F5344CB8AC3E}">
        <p14:creationId xmlns:p14="http://schemas.microsoft.com/office/powerpoint/2010/main" val="1187180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49275"/>
            <a:ext cx="8229600" cy="58324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sz="2800" b="1" dirty="0">
              <a:solidFill>
                <a:schemeClr val="accent6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800" b="1" dirty="0">
                <a:solidFill>
                  <a:schemeClr val="accent6">
                    <a:lumMod val="75000"/>
                  </a:schemeClr>
                </a:solidFill>
              </a:rPr>
              <a:t>Dále pro všechny (KS i PS)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cs-CZ" altLang="cs-CZ" sz="2800" dirty="0">
                <a:solidFill>
                  <a:schemeClr val="accent6">
                    <a:lumMod val="75000"/>
                  </a:schemeClr>
                </a:solidFill>
              </a:rPr>
              <a:t>- zapojení se do fóra v </a:t>
            </a:r>
            <a:r>
              <a:rPr lang="cs-CZ" altLang="cs-CZ" sz="2800" dirty="0" err="1">
                <a:solidFill>
                  <a:schemeClr val="accent6">
                    <a:lumMod val="75000"/>
                  </a:schemeClr>
                </a:solidFill>
              </a:rPr>
              <a:t>moodlu</a:t>
            </a:r>
            <a:r>
              <a:rPr lang="cs-CZ" altLang="cs-CZ" sz="2800" dirty="0">
                <a:solidFill>
                  <a:schemeClr val="accent6">
                    <a:lumMod val="75000"/>
                  </a:schemeClr>
                </a:solidFill>
              </a:rPr>
              <a:t> – reflexe k přednášce,  komentáře k výuce</a:t>
            </a:r>
            <a:r>
              <a:rPr lang="cs-CZ" altLang="cs-CZ" sz="2800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cs-CZ" altLang="cs-CZ" sz="2800" dirty="0">
                <a:solidFill>
                  <a:schemeClr val="accent6">
                    <a:lumMod val="75000"/>
                  </a:schemeClr>
                </a:solidFill>
              </a:rPr>
              <a:t>návrhy na činnosti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cs-CZ" altLang="cs-CZ" sz="280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cs-CZ" altLang="cs-CZ" sz="2800" dirty="0">
                <a:solidFill>
                  <a:schemeClr val="accent6">
                    <a:lumMod val="75000"/>
                  </a:schemeClr>
                </a:solidFill>
              </a:rPr>
              <a:t>- Povinné čtení – zadáváno v prezentacích a v </a:t>
            </a:r>
            <a:r>
              <a:rPr lang="cs-CZ" altLang="cs-CZ" sz="2800" dirty="0" err="1">
                <a:solidFill>
                  <a:schemeClr val="accent6">
                    <a:lumMod val="75000"/>
                  </a:schemeClr>
                </a:solidFill>
              </a:rPr>
              <a:t>moodlu</a:t>
            </a:r>
            <a:endParaRPr lang="cs-CZ" altLang="cs-CZ" sz="2800" dirty="0">
              <a:solidFill>
                <a:schemeClr val="accent6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sz="2800" dirty="0">
              <a:solidFill>
                <a:schemeClr val="accent6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altLang="cs-CZ" sz="2800" dirty="0"/>
          </a:p>
        </p:txBody>
      </p:sp>
    </p:spTree>
    <p:extLst>
      <p:ext uri="{BB962C8B-B14F-4D97-AF65-F5344CB8AC3E}">
        <p14:creationId xmlns:p14="http://schemas.microsoft.com/office/powerpoint/2010/main" val="24222712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>
                <a:solidFill>
                  <a:schemeClr val="accent6">
                    <a:lumMod val="75000"/>
                  </a:schemeClr>
                </a:solidFill>
              </a:rPr>
              <a:t>Příprava na 2. setkání</a:t>
            </a:r>
          </a:p>
        </p:txBody>
      </p:sp>
      <p:sp>
        <p:nvSpPr>
          <p:cNvPr id="409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>
                <a:solidFill>
                  <a:schemeClr val="accent6">
                    <a:lumMod val="75000"/>
                  </a:schemeClr>
                </a:solidFill>
              </a:rPr>
              <a:t>Bude zadána v </a:t>
            </a:r>
            <a:r>
              <a:rPr lang="cs-CZ" altLang="cs-CZ" dirty="0" err="1">
                <a:solidFill>
                  <a:schemeClr val="accent6">
                    <a:lumMod val="75000"/>
                  </a:schemeClr>
                </a:solidFill>
              </a:rPr>
              <a:t>moodlu</a:t>
            </a:r>
            <a:r>
              <a:rPr lang="cs-CZ" altLang="cs-CZ" dirty="0">
                <a:solidFill>
                  <a:schemeClr val="accent6">
                    <a:lumMod val="75000"/>
                  </a:schemeClr>
                </a:solidFill>
              </a:rPr>
              <a:t>  - povinné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b="1" dirty="0">
                <a:solidFill>
                  <a:schemeClr val="accent6">
                    <a:lumMod val="75000"/>
                  </a:schemeClr>
                </a:solidFill>
              </a:rPr>
              <a:t>VSTUP DO DIDAKTIKY MATEMATIKY</a:t>
            </a:r>
            <a:r>
              <a:rPr lang="cs-CZ" altLang="cs-CZ" sz="4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en-GB" altLang="cs-CZ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endParaRPr lang="cs-CZ" altLang="cs-CZ" sz="28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endParaRPr lang="cs-CZ" altLang="cs-CZ" sz="28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cs-CZ" altLang="cs-CZ" sz="2800" b="1" dirty="0">
                <a:solidFill>
                  <a:schemeClr val="accent6">
                    <a:lumMod val="75000"/>
                  </a:schemeClr>
                </a:solidFill>
              </a:rPr>
              <a:t>Povinná četba: </a:t>
            </a:r>
          </a:p>
          <a:p>
            <a:pPr>
              <a:buFontTx/>
              <a:buNone/>
            </a:pPr>
            <a:r>
              <a:rPr lang="cs-CZ" altLang="cs-CZ" sz="2800" dirty="0">
                <a:solidFill>
                  <a:schemeClr val="accent6">
                    <a:lumMod val="75000"/>
                  </a:schemeClr>
                </a:solidFill>
              </a:rPr>
              <a:t>„Modrá knížka“</a:t>
            </a:r>
          </a:p>
          <a:p>
            <a:r>
              <a:rPr lang="cs-CZ" altLang="cs-CZ" sz="2800" dirty="0">
                <a:solidFill>
                  <a:schemeClr val="accent6">
                    <a:lumMod val="75000"/>
                  </a:schemeClr>
                </a:solidFill>
              </a:rPr>
              <a:t>Hejný, M. </a:t>
            </a:r>
            <a:r>
              <a:rPr lang="cs-CZ" altLang="cs-CZ" sz="2800" i="1" dirty="0">
                <a:solidFill>
                  <a:schemeClr val="accent6">
                    <a:lumMod val="75000"/>
                  </a:schemeClr>
                </a:solidFill>
              </a:rPr>
              <a:t>Vyučování v matematice orientované na budování schémat : Aritmetika 1. stupně. </a:t>
            </a:r>
            <a:r>
              <a:rPr lang="cs-CZ" altLang="cs-CZ" sz="2800" dirty="0">
                <a:solidFill>
                  <a:schemeClr val="accent6">
                    <a:lumMod val="75000"/>
                  </a:schemeClr>
                </a:solidFill>
              </a:rPr>
              <a:t>Praha: UK v Praze, </a:t>
            </a:r>
            <a:r>
              <a:rPr lang="cs-CZ" altLang="cs-CZ" sz="2800" dirty="0" err="1">
                <a:solidFill>
                  <a:schemeClr val="accent6">
                    <a:lumMod val="75000"/>
                  </a:schemeClr>
                </a:solidFill>
              </a:rPr>
              <a:t>PedF</a:t>
            </a:r>
            <a:r>
              <a:rPr lang="cs-CZ" altLang="cs-CZ" sz="2800" dirty="0">
                <a:solidFill>
                  <a:schemeClr val="accent6">
                    <a:lumMod val="75000"/>
                  </a:schemeClr>
                </a:solidFill>
              </a:rPr>
              <a:t>, 2014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cs-CZ" altLang="cs-CZ" sz="28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cs-CZ" altLang="cs-CZ" sz="2800" b="1" dirty="0">
                <a:solidFill>
                  <a:schemeClr val="accent6">
                    <a:lumMod val="75000"/>
                  </a:schemeClr>
                </a:solidFill>
              </a:rPr>
              <a:t>3. kap,  str. 81-134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cs-CZ" altLang="cs-CZ" sz="28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endParaRPr lang="en-GB" altLang="cs-CZ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1427</Words>
  <Application>Microsoft Office PowerPoint</Application>
  <PresentationFormat>Předvádění na obrazovce (4:3)</PresentationFormat>
  <Paragraphs>325</Paragraphs>
  <Slides>48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48</vt:i4>
      </vt:variant>
    </vt:vector>
  </HeadingPairs>
  <TitlesOfParts>
    <vt:vector size="52" baseType="lpstr">
      <vt:lpstr>Arial</vt:lpstr>
      <vt:lpstr>Symbol</vt:lpstr>
      <vt:lpstr>Times New Roman</vt:lpstr>
      <vt:lpstr>Výchozí návrh</vt:lpstr>
      <vt:lpstr>Didaktika matematiky I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Příprava na 2. setkání</vt:lpstr>
      <vt:lpstr>VSTUP DO DIDAKTIKY MATEMATIKY </vt:lpstr>
      <vt:lpstr>VSTUP DO DIDAKTIKY MATEMATIKY </vt:lpstr>
      <vt:lpstr>Prezentace aplikace PowerPoint</vt:lpstr>
      <vt:lpstr>Prezentace aplikace PowerPoint</vt:lpstr>
      <vt:lpstr>1.2 Transmisivní  x  konstruktivní způsob vyučování matematice </vt:lpstr>
      <vt:lpstr>Prezentace aplikace PowerPoint</vt:lpstr>
      <vt:lpstr>Kritika  transmisivního vyučování M</vt:lpstr>
      <vt:lpstr>Kritika  transmisivního vyučování M</vt:lpstr>
      <vt:lpstr>Kritika  transmisivního vyučování M</vt:lpstr>
      <vt:lpstr>Kritika  transmisivního vyučování M</vt:lpstr>
      <vt:lpstr>Kritika  transmisivního vyučování M</vt:lpstr>
      <vt:lpstr>1.3 Dvě základní teze našeho přesvědčení </vt:lpstr>
      <vt:lpstr>Prezentace aplikace PowerPoint</vt:lpstr>
      <vt:lpstr>První teze - Učitel:</vt:lpstr>
      <vt:lpstr>Prezentace aplikace PowerPoint</vt:lpstr>
      <vt:lpstr>Druhá teze - Žák:</vt:lpstr>
      <vt:lpstr>1.4 Schéma je hlavní nositel poznání </vt:lpstr>
      <vt:lpstr>semestr – USMA I Geometrie</vt:lpstr>
      <vt:lpstr>2. semestr – USMA II  Aritmetika</vt:lpstr>
      <vt:lpstr>3. Semestr - Geometrie</vt:lpstr>
      <vt:lpstr>4. Semestr - Aritmetika</vt:lpstr>
      <vt:lpstr>5. Semestr - MŘMÚ</vt:lpstr>
      <vt:lpstr>1.5 Rytmus a řád </vt:lpstr>
      <vt:lpstr>Kdy se utváří u dítěte příčinné myšlení? </vt:lpstr>
      <vt:lpstr>Kdy se utváří u dítěte příčinné myšlení? </vt:lpstr>
      <vt:lpstr>Prezentace aplikace PowerPoint</vt:lpstr>
      <vt:lpstr>Prezentace aplikace PowerPoint</vt:lpstr>
      <vt:lpstr>Jak rozvíjet schopnost vnímat rytmus</vt:lpstr>
      <vt:lpstr>Prezentace aplikace PowerPoint</vt:lpstr>
      <vt:lpstr>Prezentace aplikace PowerPoint</vt:lpstr>
      <vt:lpstr>Prezentace aplikace PowerPoint</vt:lpstr>
      <vt:lpstr>Prezentace aplikace PowerPoint</vt:lpstr>
      <vt:lpstr>- Tleskni, dupni</vt:lpstr>
      <vt:lpstr>Prezentace aplikace PowerPoint</vt:lpstr>
      <vt:lpstr>Dále povinná četba k tématu Číslo</vt:lpstr>
      <vt:lpstr>ČÍSLO </vt:lpstr>
      <vt:lpstr>Prezentace aplikace PowerPoint</vt:lpstr>
      <vt:lpstr>Sémantické podoby čísla a jeho sémantické ukotvení </vt:lpstr>
      <vt:lpstr>Sémantické podoby čísla</vt:lpstr>
      <vt:lpstr>Sémantické podoby i ukotvení čísla </vt:lpstr>
    </vt:vector>
  </TitlesOfParts>
  <Company>PedF UK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Didaktika matematiky I</dc:title>
  <dc:creator>Jirotkova</dc:creator>
  <cp:lastModifiedBy>Darina Jirotková</cp:lastModifiedBy>
  <cp:revision>22</cp:revision>
  <dcterms:created xsi:type="dcterms:W3CDTF">2013-02-26T09:20:33Z</dcterms:created>
  <dcterms:modified xsi:type="dcterms:W3CDTF">2017-03-09T07:19:34Z</dcterms:modified>
</cp:coreProperties>
</file>