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22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50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42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92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03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71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46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68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1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11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714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7F13D-59D7-4B37-921D-7E3B9498712D}" type="datetimeFigureOut">
              <a:rPr lang="cs-CZ" smtClean="0"/>
              <a:t>27.05.2022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6A54-1631-4853-93C0-F419D717F2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54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vmon.cz/clavis/" TargetMode="External"/><Relationship Id="rId2" Type="http://schemas.openxmlformats.org/officeDocument/2006/relationships/hyperlink" Target="https://kvo.lib.cas.cz/cizojazycna-bohemika/databaze-bcbt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knizni-korist.cz/historie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Nauka o pramenech</a:t>
            </a:r>
            <a:br>
              <a:rPr lang="cs-CZ" dirty="0"/>
            </a:br>
            <a:r>
              <a:rPr lang="cs-CZ" dirty="0"/>
              <a:t>raného novověku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322475"/>
            <a:ext cx="9144000" cy="1655762"/>
          </a:xfrm>
        </p:spPr>
        <p:txBody>
          <a:bodyPr>
            <a:normAutofit fontScale="70000" lnSpcReduction="20000"/>
          </a:bodyPr>
          <a:lstStyle/>
          <a:p>
            <a:endParaRPr lang="cs-CZ" dirty="0"/>
          </a:p>
          <a:p>
            <a:r>
              <a:rPr lang="cs-CZ" i="1" dirty="0"/>
              <a:t>Letní semestr 2022</a:t>
            </a:r>
          </a:p>
          <a:p>
            <a:endParaRPr lang="cs-CZ" dirty="0"/>
          </a:p>
          <a:p>
            <a:endParaRPr lang="cs-CZ" dirty="0"/>
          </a:p>
          <a:p>
            <a:r>
              <a:rPr lang="cs-CZ" sz="4100" dirty="0"/>
              <a:t>Úvod</a:t>
            </a:r>
          </a:p>
          <a:p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216939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67559" y="819807"/>
            <a:ext cx="1140190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2"/>
            <a:r>
              <a:rPr lang="cs-CZ" sz="2400" u="sng" dirty="0"/>
              <a:t>b) podle vztahu původce a příjemce</a:t>
            </a:r>
            <a:r>
              <a:rPr lang="cs-CZ" sz="2400" dirty="0"/>
              <a:t> – diplomatické, resp. komunikační hledisko =&gt; </a:t>
            </a:r>
          </a:p>
          <a:p>
            <a:pPr lvl="2"/>
            <a:endParaRPr lang="cs-CZ" sz="2400" dirty="0"/>
          </a:p>
          <a:p>
            <a:pPr lvl="2"/>
            <a:endParaRPr lang="cs-CZ" sz="2400" dirty="0"/>
          </a:p>
          <a:p>
            <a:pPr marL="1371600" lvl="2" indent="-457200">
              <a:buAutoNum type="arabicPeriod"/>
            </a:pPr>
            <a:r>
              <a:rPr lang="cs-CZ" sz="2400" dirty="0"/>
              <a:t>instituce → instituce (veřejnost) =&gt; diplomatické písemnosti </a:t>
            </a:r>
          </a:p>
          <a:p>
            <a:pPr lvl="2"/>
            <a:r>
              <a:rPr lang="cs-CZ" sz="2400" dirty="0"/>
              <a:t>(patenty, vyhlášky, zákonné normy)</a:t>
            </a:r>
          </a:p>
          <a:p>
            <a:pPr lvl="2"/>
            <a:r>
              <a:rPr lang="cs-CZ" sz="2400" dirty="0"/>
              <a:t> </a:t>
            </a:r>
          </a:p>
          <a:p>
            <a:pPr lvl="2"/>
            <a:r>
              <a:rPr lang="cs-CZ" sz="2400" dirty="0"/>
              <a:t>2. instituce → soukromá osoba: diplomatická depeše, zpráva, relace</a:t>
            </a:r>
          </a:p>
          <a:p>
            <a:pPr marL="1257300" lvl="2" indent="-342900">
              <a:buAutoNum type="arabicParenR"/>
            </a:pPr>
            <a:endParaRPr lang="cs-CZ" sz="2400" dirty="0"/>
          </a:p>
          <a:p>
            <a:pPr lvl="2"/>
            <a:r>
              <a:rPr lang="cs-CZ" sz="2400" dirty="0"/>
              <a:t>3. soukromá osoba → veřejnost: literární prameny</a:t>
            </a:r>
          </a:p>
          <a:p>
            <a:pPr marL="1257300" lvl="2" indent="-342900">
              <a:buAutoNum type="arabicParenR"/>
            </a:pPr>
            <a:endParaRPr lang="cs-CZ" sz="2400" dirty="0"/>
          </a:p>
          <a:p>
            <a:pPr lvl="2"/>
            <a:r>
              <a:rPr lang="cs-CZ" sz="2400" dirty="0"/>
              <a:t>4. soukromá osoba → soukromá osoba: korespondence, deníky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5389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9393" y="336331"/>
            <a:ext cx="523983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400" dirty="0"/>
              <a:t>c)</a:t>
            </a:r>
            <a:r>
              <a:rPr lang="cs-CZ" sz="2400" u="sng" dirty="0"/>
              <a:t> podle formálních znaků</a:t>
            </a:r>
            <a:endParaRPr lang="cs-CZ" sz="2400" dirty="0"/>
          </a:p>
          <a:p>
            <a:pPr lvl="1"/>
            <a:r>
              <a:rPr lang="cs-CZ" sz="2400" u="sng" dirty="0"/>
              <a:t>nepsané</a:t>
            </a:r>
            <a:endParaRPr lang="cs-CZ" sz="2400" dirty="0"/>
          </a:p>
          <a:p>
            <a:pPr lvl="2"/>
            <a:r>
              <a:rPr lang="cs-CZ" sz="2400" u="sng" dirty="0"/>
              <a:t>podle oborů, které s nimi pracují:</a:t>
            </a:r>
            <a:endParaRPr lang="cs-CZ" sz="2400" dirty="0"/>
          </a:p>
          <a:p>
            <a:pPr lvl="3"/>
            <a:r>
              <a:rPr lang="cs-CZ" sz="2400" dirty="0"/>
              <a:t>archeologické</a:t>
            </a:r>
          </a:p>
          <a:p>
            <a:pPr lvl="3"/>
            <a:r>
              <a:rPr lang="cs-CZ" sz="2400" dirty="0"/>
              <a:t>etnografické</a:t>
            </a:r>
          </a:p>
          <a:p>
            <a:pPr lvl="3"/>
            <a:r>
              <a:rPr lang="cs-CZ" sz="2400" dirty="0"/>
              <a:t>lingvistické</a:t>
            </a:r>
          </a:p>
          <a:p>
            <a:pPr lvl="3"/>
            <a:r>
              <a:rPr lang="cs-CZ" sz="2400" dirty="0"/>
              <a:t>hudební</a:t>
            </a:r>
          </a:p>
          <a:p>
            <a:pPr lvl="3"/>
            <a:r>
              <a:rPr lang="cs-CZ" sz="2400" dirty="0"/>
              <a:t>výtvarné atp.</a:t>
            </a:r>
          </a:p>
          <a:p>
            <a:pPr lvl="2"/>
            <a:r>
              <a:rPr lang="cs-CZ" sz="2400" u="sng" dirty="0"/>
              <a:t>podle jejich charakteru:</a:t>
            </a:r>
            <a:endParaRPr lang="cs-CZ" sz="2400" dirty="0"/>
          </a:p>
          <a:p>
            <a:pPr lvl="3"/>
            <a:r>
              <a:rPr lang="cs-CZ" sz="2400" dirty="0"/>
              <a:t>hmotné</a:t>
            </a:r>
          </a:p>
          <a:p>
            <a:pPr lvl="3"/>
            <a:r>
              <a:rPr lang="cs-CZ" sz="2400" dirty="0"/>
              <a:t>obrazové  (ikonografické)</a:t>
            </a:r>
          </a:p>
          <a:p>
            <a:pPr lvl="3"/>
            <a:r>
              <a:rPr lang="cs-CZ" sz="2400" dirty="0"/>
              <a:t>jazykové (lingvistické)</a:t>
            </a:r>
          </a:p>
          <a:p>
            <a:pPr lvl="3"/>
            <a:r>
              <a:rPr lang="cs-CZ" sz="2400" dirty="0"/>
              <a:t>tradiční</a:t>
            </a:r>
          </a:p>
        </p:txBody>
      </p:sp>
    </p:spTree>
    <p:extLst>
      <p:ext uri="{BB962C8B-B14F-4D97-AF65-F5344CB8AC3E}">
        <p14:creationId xmlns:p14="http://schemas.microsoft.com/office/powerpoint/2010/main" val="1051681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20110" y="914400"/>
            <a:ext cx="10577063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cs-CZ" sz="2400" u="sng" dirty="0"/>
              <a:t>písemné</a:t>
            </a:r>
            <a:endParaRPr lang="cs-CZ" sz="2400" dirty="0"/>
          </a:p>
          <a:p>
            <a:pPr lvl="2"/>
            <a:endParaRPr lang="cs-CZ" sz="2400" u="sng" dirty="0"/>
          </a:p>
          <a:p>
            <a:pPr lvl="2"/>
            <a:r>
              <a:rPr lang="cs-CZ" sz="2400" u="sng" dirty="0"/>
              <a:t>diplomatické </a:t>
            </a:r>
            <a:r>
              <a:rPr lang="cs-CZ" sz="2400" dirty="0"/>
              <a:t>– úřední provenience</a:t>
            </a:r>
          </a:p>
          <a:p>
            <a:pPr lvl="2"/>
            <a:endParaRPr lang="cs-CZ" sz="2400" u="sng" dirty="0"/>
          </a:p>
          <a:p>
            <a:pPr lvl="2"/>
            <a:r>
              <a:rPr lang="cs-CZ" sz="2400" u="sng" dirty="0"/>
              <a:t>osobní povahy</a:t>
            </a:r>
            <a:r>
              <a:rPr lang="cs-CZ" sz="2400" dirty="0"/>
              <a:t> (</a:t>
            </a:r>
            <a:r>
              <a:rPr lang="cs-CZ" sz="2400" dirty="0" err="1"/>
              <a:t>Selbstzeugnisse</a:t>
            </a:r>
            <a:r>
              <a:rPr lang="cs-CZ" sz="2400" dirty="0"/>
              <a:t>, Ego-Dokumente) – korespondence, deníky, </a:t>
            </a:r>
          </a:p>
          <a:p>
            <a:pPr lvl="2"/>
            <a:r>
              <a:rPr lang="cs-CZ" sz="2400" dirty="0"/>
              <a:t>památníky</a:t>
            </a:r>
          </a:p>
          <a:p>
            <a:pPr lvl="2"/>
            <a:endParaRPr lang="cs-CZ" sz="2400" u="sng" dirty="0"/>
          </a:p>
          <a:p>
            <a:pPr lvl="2"/>
            <a:r>
              <a:rPr lang="cs-CZ" sz="2400" u="sng" dirty="0"/>
              <a:t>literární (narace)</a:t>
            </a:r>
          </a:p>
          <a:p>
            <a:pPr lvl="2"/>
            <a:r>
              <a:rPr lang="cs-CZ" dirty="0"/>
              <a:t>	historiografie – kroniky, anály, paměti</a:t>
            </a:r>
          </a:p>
          <a:p>
            <a:pPr lvl="2"/>
            <a:r>
              <a:rPr lang="cs-CZ" sz="2400" dirty="0"/>
              <a:t>	</a:t>
            </a:r>
            <a:r>
              <a:rPr lang="cs-CZ" dirty="0"/>
              <a:t>narativní prameny církevní provenience – </a:t>
            </a:r>
            <a:r>
              <a:rPr lang="cs-CZ" dirty="0" err="1"/>
              <a:t>legendistika</a:t>
            </a:r>
            <a:r>
              <a:rPr lang="cs-CZ" dirty="0"/>
              <a:t>, homiletika, duchovní písně</a:t>
            </a:r>
          </a:p>
          <a:p>
            <a:pPr lvl="2"/>
            <a:r>
              <a:rPr lang="cs-CZ" sz="2400" dirty="0"/>
              <a:t>	</a:t>
            </a:r>
            <a:r>
              <a:rPr lang="cs-CZ" dirty="0"/>
              <a:t>kosmografie, topografie, geografie, kartografie, cestopisy, dopisy a relace misionářů </a:t>
            </a:r>
          </a:p>
          <a:p>
            <a:pPr lvl="2"/>
            <a:endParaRPr lang="cs-CZ" sz="2400" dirty="0"/>
          </a:p>
          <a:p>
            <a:pPr lvl="2"/>
            <a:endParaRPr lang="cs-CZ" sz="2400" u="sng" dirty="0"/>
          </a:p>
          <a:p>
            <a:pPr lvl="2"/>
            <a:r>
              <a:rPr lang="cs-CZ" sz="2400" u="sng" dirty="0"/>
              <a:t>publicistické</a:t>
            </a:r>
            <a:r>
              <a:rPr lang="cs-CZ" sz="2400" dirty="0"/>
              <a:t> – prameny, které informují o soudobých událostech: </a:t>
            </a:r>
          </a:p>
          <a:p>
            <a:pPr lvl="2"/>
            <a:r>
              <a:rPr lang="cs-CZ" sz="2400" dirty="0"/>
              <a:t>letáky, noviny (psané i tištěné), historické a satirické písně, kalendáře</a:t>
            </a:r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4711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6440" y="383507"/>
            <a:ext cx="4030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/>
              <a:t>Program přednášky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51065" y="1338943"/>
            <a:ext cx="123861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2200" dirty="0"/>
              <a:t>1. Co je pramen – klasifikace pramenů –základní slovníky, bibliografie a repertoria – </a:t>
            </a:r>
          </a:p>
          <a:p>
            <a:pPr lvl="0"/>
            <a:r>
              <a:rPr lang="cs-CZ" sz="2200" dirty="0"/>
              <a:t>prameny k ranému novověku 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2. Ego-dokumenty I.: co jsou ego-dokumenty (prameny osobní povahy) – korespondence </a:t>
            </a:r>
          </a:p>
          <a:p>
            <a:pPr lvl="0"/>
            <a:r>
              <a:rPr lang="cs-CZ" sz="2200" dirty="0"/>
              <a:t>a dějiny poštovnictví 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3. Ego-dokumenty II.: deníky, paměti, cestovní deníky a další prameny k dějinám cestování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4. Ego-dokumenty III: památníky (štambuchy), obraz a text, návštěvní knihy </a:t>
            </a:r>
          </a:p>
          <a:p>
            <a:pPr lvl="0"/>
            <a:r>
              <a:rPr lang="cs-CZ" sz="2200" dirty="0"/>
              <a:t>a další příbuzné prameny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5. Dějepisectví I.: charakter humanistické historiografie – kronikářství 16. století – </a:t>
            </a:r>
          </a:p>
          <a:p>
            <a:pPr lvl="0"/>
            <a:r>
              <a:rPr lang="cs-CZ" sz="2200" dirty="0"/>
              <a:t>kronika Václava Hájka z Libočan a její „druhý život“ – překlady v historiografii </a:t>
            </a:r>
          </a:p>
          <a:p>
            <a:pPr lvl="0"/>
            <a:r>
              <a:rPr lang="cs-CZ" sz="2200" dirty="0"/>
              <a:t>raného novověku – dějepisectví ve službách genealogie I – dějepisectví ve službách dvora</a:t>
            </a:r>
          </a:p>
        </p:txBody>
      </p:sp>
    </p:spTree>
    <p:extLst>
      <p:ext uri="{BB962C8B-B14F-4D97-AF65-F5344CB8AC3E}">
        <p14:creationId xmlns:p14="http://schemas.microsoft.com/office/powerpoint/2010/main" val="256444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7392" y="906236"/>
            <a:ext cx="11626516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200" dirty="0"/>
              <a:t>6. Dějepisectví II.: historické kalendáře – dějepisectví a pražská univerzita – rozvoj městského </a:t>
            </a:r>
          </a:p>
          <a:p>
            <a:r>
              <a:rPr lang="cs-CZ" sz="2200" dirty="0"/>
              <a:t>dějepisectví a „pamětí“, jeho proměny za 30-leté války – židovské dějepisectví – historiografie v exilu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7. Dějepisectví III.: historiografie období baroka: proměna žánrové struktury – Bohuslav Balbín</a:t>
            </a:r>
          </a:p>
          <a:p>
            <a:pPr lvl="0"/>
            <a:r>
              <a:rPr lang="cs-CZ" sz="2200" dirty="0"/>
              <a:t>a jeho generace – jazyková otázka – počátky kritického dějepisu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8. Dějepisectví IV: historiografie doby osvícenství –</a:t>
            </a:r>
          </a:p>
          <a:p>
            <a:pPr lvl="0"/>
            <a:r>
              <a:rPr lang="cs-CZ" sz="2200" dirty="0"/>
              <a:t>– počátky </a:t>
            </a:r>
            <a:r>
              <a:rPr lang="cs-CZ" sz="2200" dirty="0" err="1"/>
              <a:t>biografistiky</a:t>
            </a:r>
            <a:r>
              <a:rPr lang="cs-CZ" sz="2200" dirty="0"/>
              <a:t> a první životopisné slovníky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9. Historicko-topografická literatura raného novověku a počátku 19. století </a:t>
            </a:r>
          </a:p>
          <a:p>
            <a:endParaRPr lang="cs-CZ" sz="2200" dirty="0"/>
          </a:p>
          <a:p>
            <a:r>
              <a:rPr lang="cs-CZ" sz="2200" dirty="0"/>
              <a:t>10. Barokní homiletika (kazatelství)</a:t>
            </a:r>
          </a:p>
          <a:p>
            <a:endParaRPr lang="cs-CZ" sz="2200" dirty="0"/>
          </a:p>
          <a:p>
            <a:pPr lvl="0"/>
            <a:r>
              <a:rPr lang="cs-CZ" sz="2200" dirty="0"/>
              <a:t>11. Další prameny doby baroka: </a:t>
            </a:r>
            <a:r>
              <a:rPr lang="cs-CZ" sz="2200" dirty="0" err="1"/>
              <a:t>legendistika</a:t>
            </a:r>
            <a:r>
              <a:rPr lang="cs-CZ" sz="2200" dirty="0"/>
              <a:t> – divadelní texty – historické písně – kramářské písně 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12. Publicistika: vliv rozšíření knihtisku – příležitostné tisky 16.–17. století: noviny, letáky, </a:t>
            </a:r>
          </a:p>
          <a:p>
            <a:pPr lvl="0"/>
            <a:r>
              <a:rPr lang="cs-CZ" sz="2200" dirty="0"/>
              <a:t>polemické tisky – počátky periodického tisku</a:t>
            </a:r>
          </a:p>
          <a:p>
            <a:endParaRPr lang="cs-CZ" sz="2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67392" y="195942"/>
            <a:ext cx="4481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Program přednášky (pokračování)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974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46567" y="96939"/>
            <a:ext cx="11173508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/>
              <a:t>Teorie historických pramenů</a:t>
            </a:r>
            <a:endParaRPr lang="cs-CZ" sz="2800" dirty="0"/>
          </a:p>
          <a:p>
            <a:pPr lvl="0"/>
            <a:endParaRPr lang="cs-CZ" b="1" u="sng" dirty="0"/>
          </a:p>
          <a:p>
            <a:pPr lvl="0"/>
            <a:r>
              <a:rPr lang="cs-CZ" sz="2000" b="1" dirty="0"/>
              <a:t>Počátky a pojem </a:t>
            </a:r>
            <a:r>
              <a:rPr lang="cs-CZ" sz="2000" b="1" dirty="0" err="1"/>
              <a:t>pramenovědy</a:t>
            </a:r>
            <a:r>
              <a:rPr lang="cs-CZ" sz="2000" b="1" dirty="0"/>
              <a:t>:</a:t>
            </a:r>
            <a:endParaRPr lang="cs-CZ" sz="2000" dirty="0"/>
          </a:p>
          <a:p>
            <a:endParaRPr lang="cs-CZ" i="1" dirty="0"/>
          </a:p>
          <a:p>
            <a:r>
              <a:rPr lang="cs-CZ" dirty="0" err="1"/>
              <a:t>Pramenověda</a:t>
            </a:r>
            <a:r>
              <a:rPr lang="cs-CZ" dirty="0"/>
              <a:t>/</a:t>
            </a:r>
            <a:r>
              <a:rPr lang="cs-CZ" i="1" dirty="0" err="1"/>
              <a:t>Quellenkunde</a:t>
            </a:r>
            <a:r>
              <a:rPr lang="cs-CZ" dirty="0"/>
              <a:t> – pojem poprvé použil Fridrich </a:t>
            </a:r>
            <a:r>
              <a:rPr lang="cs-CZ" dirty="0" err="1"/>
              <a:t>Christoph</a:t>
            </a:r>
            <a:r>
              <a:rPr lang="cs-CZ" dirty="0"/>
              <a:t> DAHLMANN, </a:t>
            </a:r>
          </a:p>
          <a:p>
            <a:r>
              <a:rPr lang="cs-CZ" b="1" dirty="0"/>
              <a:t>1830</a:t>
            </a:r>
            <a:r>
              <a:rPr lang="cs-CZ" dirty="0"/>
              <a:t> vydává </a:t>
            </a:r>
            <a:r>
              <a:rPr lang="cs-CZ" i="1" dirty="0" err="1"/>
              <a:t>Quellenkunde</a:t>
            </a:r>
            <a:r>
              <a:rPr lang="cs-CZ" i="1" dirty="0"/>
              <a:t> der </a:t>
            </a:r>
            <a:r>
              <a:rPr lang="cs-CZ" i="1" dirty="0" err="1"/>
              <a:t>deutschen</a:t>
            </a:r>
            <a:r>
              <a:rPr lang="cs-CZ" i="1" dirty="0"/>
              <a:t> </a:t>
            </a:r>
            <a:r>
              <a:rPr lang="cs-CZ" i="1" dirty="0" err="1"/>
              <a:t>Geschichte</a:t>
            </a:r>
            <a:r>
              <a:rPr lang="cs-CZ" dirty="0"/>
              <a:t> – </a:t>
            </a:r>
            <a:r>
              <a:rPr lang="cs-CZ" dirty="0" err="1"/>
              <a:t>pramenověda</a:t>
            </a:r>
            <a:r>
              <a:rPr lang="cs-CZ" dirty="0"/>
              <a:t> jako chronologicky a věcně utříděná bibliografie</a:t>
            </a:r>
          </a:p>
          <a:p>
            <a:r>
              <a:rPr lang="cs-CZ" dirty="0"/>
              <a:t>Poslední 10. vydání ve 12 svazcích, 1991 – 1999 </a:t>
            </a:r>
          </a:p>
          <a:p>
            <a:endParaRPr lang="cs-CZ" dirty="0"/>
          </a:p>
          <a:p>
            <a:r>
              <a:rPr lang="cs-CZ" dirty="0"/>
              <a:t>u nás podobně pojetí Čeněk ZÍBRT, </a:t>
            </a:r>
            <a:r>
              <a:rPr lang="cs-CZ" i="1" dirty="0"/>
              <a:t>Bibliografie české historie</a:t>
            </a:r>
            <a:r>
              <a:rPr lang="cs-CZ" dirty="0"/>
              <a:t> – vychází v l. 1900 – 1912, 5 dílů v 11 svazcích, </a:t>
            </a:r>
          </a:p>
          <a:p>
            <a:r>
              <a:rPr lang="cs-CZ" dirty="0"/>
              <a:t>prameny i literatura (cca 50% primární prameny); </a:t>
            </a:r>
            <a:r>
              <a:rPr lang="cs-CZ" u="sng" dirty="0"/>
              <a:t>viz digitální knihovna Kramerius</a:t>
            </a:r>
          </a:p>
          <a:p>
            <a:r>
              <a:rPr lang="cs-CZ" dirty="0"/>
              <a:t>kontroverzní přijetí, → v polovině 5. svazku předčasně ukončil, dovedl do 70. let 17. stol., chybí rejstřík</a:t>
            </a:r>
            <a:endParaRPr lang="cs-CZ" sz="2800" dirty="0"/>
          </a:p>
          <a:p>
            <a:pPr lvl="0"/>
            <a:endParaRPr lang="cs-CZ" u="sng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955" y="3524220"/>
            <a:ext cx="2089288" cy="3095241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488" y="3544037"/>
            <a:ext cx="2259495" cy="307542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12" y="3524220"/>
            <a:ext cx="2849560" cy="213717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744" y="3512829"/>
            <a:ext cx="1910449" cy="32380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508" y="4326803"/>
            <a:ext cx="1543754" cy="229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610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4154" y="224805"/>
            <a:ext cx="496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Další bibliografie obsahující prameny: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44154" y="849746"/>
            <a:ext cx="878426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Josef JUNGMANN, </a:t>
            </a:r>
            <a:r>
              <a:rPr lang="cs-CZ" i="1" dirty="0"/>
              <a:t>Historie literatury české </a:t>
            </a:r>
          </a:p>
          <a:p>
            <a:r>
              <a:rPr lang="cs-CZ" i="1" dirty="0"/>
              <a:t>aneb </a:t>
            </a:r>
            <a:r>
              <a:rPr lang="cs-CZ" i="1" dirty="0" err="1"/>
              <a:t>saustawný</a:t>
            </a:r>
            <a:r>
              <a:rPr lang="cs-CZ" i="1" dirty="0"/>
              <a:t> přehled spisů českých s </a:t>
            </a:r>
            <a:r>
              <a:rPr lang="cs-CZ" i="1" dirty="0" err="1"/>
              <a:t>krátkau</a:t>
            </a:r>
            <a:r>
              <a:rPr lang="cs-CZ" i="1" dirty="0"/>
              <a:t> historií národu, </a:t>
            </a:r>
            <a:r>
              <a:rPr lang="cs-CZ" i="1" dirty="0" err="1"/>
              <a:t>oswícení</a:t>
            </a:r>
            <a:r>
              <a:rPr lang="cs-CZ" i="1" dirty="0"/>
              <a:t> a jazyka,</a:t>
            </a:r>
          </a:p>
          <a:p>
            <a:r>
              <a:rPr lang="cs-CZ" dirty="0"/>
              <a:t>Praha 1849 </a:t>
            </a:r>
          </a:p>
          <a:p>
            <a:endParaRPr lang="cs-CZ" dirty="0"/>
          </a:p>
          <a:p>
            <a:r>
              <a:rPr lang="cs-CZ" dirty="0"/>
              <a:t>Zdeněk V. TOBOLKA, </a:t>
            </a:r>
            <a:r>
              <a:rPr lang="cs-CZ" i="1" dirty="0"/>
              <a:t>Knihopis českých a slovenských tisků</a:t>
            </a:r>
            <a:r>
              <a:rPr lang="cs-CZ" dirty="0"/>
              <a:t>, díl I. Prvotisky 1925;</a:t>
            </a:r>
          </a:p>
          <a:p>
            <a:r>
              <a:rPr lang="cs-CZ" dirty="0"/>
              <a:t>Díl II. Tisky z let 1501 – 1800, vyšlo v 9 částech 1939 – 1967, od roku 1994 vycházejí Dodatky</a:t>
            </a:r>
          </a:p>
          <a:p>
            <a:r>
              <a:rPr lang="cs-CZ" u="sng" dirty="0"/>
              <a:t>viz digitální knihovna Kramerius</a:t>
            </a:r>
          </a:p>
          <a:p>
            <a:endParaRPr lang="cs-CZ" u="sng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318" y="3482109"/>
            <a:ext cx="2321399" cy="329276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32" y="3029429"/>
            <a:ext cx="3828571" cy="382857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20" y="3482109"/>
            <a:ext cx="2318344" cy="3299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15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29674" y="1551709"/>
            <a:ext cx="761740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hlinkClick r:id="rId2"/>
              </a:rPr>
              <a:t>https://kvo.lib.cas.cz/cizojazycna-bohemika/databaze-bcbt/</a:t>
            </a:r>
            <a:endParaRPr lang="cs-CZ" sz="2400" dirty="0"/>
          </a:p>
          <a:p>
            <a:r>
              <a:rPr lang="cs-CZ" sz="2400" dirty="0"/>
              <a:t>Databáze cizojazyčných </a:t>
            </a:r>
            <a:r>
              <a:rPr lang="cs-CZ" sz="2400" dirty="0" err="1"/>
              <a:t>bohemikálních</a:t>
            </a:r>
            <a:r>
              <a:rPr lang="cs-CZ" sz="2400" dirty="0"/>
              <a:t> tisků</a:t>
            </a:r>
          </a:p>
          <a:p>
            <a:endParaRPr lang="cs-CZ" sz="2400" dirty="0"/>
          </a:p>
          <a:p>
            <a:r>
              <a:rPr lang="cs-CZ" sz="2400" dirty="0">
                <a:hlinkClick r:id="rId3"/>
              </a:rPr>
              <a:t>http://www.clavmon.cz/clavis/</a:t>
            </a:r>
            <a:endParaRPr lang="cs-CZ" sz="2400" dirty="0"/>
          </a:p>
          <a:p>
            <a:r>
              <a:rPr lang="cs-CZ" sz="2400" dirty="0"/>
              <a:t>Repertorium písemnictví v českých zemích do roku 1800</a:t>
            </a:r>
          </a:p>
          <a:p>
            <a:endParaRPr lang="cs-CZ" sz="2400" dirty="0"/>
          </a:p>
          <a:p>
            <a:r>
              <a:rPr lang="cs-CZ" sz="2400" dirty="0">
                <a:hlinkClick r:id="rId4"/>
              </a:rPr>
              <a:t>https://knizni-korist.cz/historie/</a:t>
            </a:r>
            <a:endParaRPr lang="cs-CZ" sz="2400" dirty="0"/>
          </a:p>
          <a:p>
            <a:r>
              <a:rPr lang="cs-CZ" sz="2400" dirty="0"/>
              <a:t>Švédská knižní kořist z Čech a Moravy 1646-1648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29673" y="637309"/>
            <a:ext cx="4158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Další užitečné databáze (výběr)</a:t>
            </a:r>
          </a:p>
        </p:txBody>
      </p:sp>
    </p:spTree>
    <p:extLst>
      <p:ext uri="{BB962C8B-B14F-4D97-AF65-F5344CB8AC3E}">
        <p14:creationId xmlns:p14="http://schemas.microsoft.com/office/powerpoint/2010/main" val="87796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24786" y="779228"/>
            <a:ext cx="11505522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400" b="1" u="sng" dirty="0"/>
              <a:t>funkce </a:t>
            </a:r>
            <a:r>
              <a:rPr lang="cs-CZ" sz="2400" b="1" u="sng" dirty="0" err="1"/>
              <a:t>pramenovědy</a:t>
            </a:r>
            <a:r>
              <a:rPr lang="cs-CZ" sz="2400" u="sng" dirty="0"/>
              <a:t>:</a:t>
            </a:r>
            <a:endParaRPr lang="cs-CZ" sz="2400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800100" lvl="1" indent="-342900">
              <a:buAutoNum type="arabicParenR"/>
            </a:pPr>
            <a:r>
              <a:rPr lang="cs-CZ" sz="2200" u="sng" dirty="0"/>
              <a:t>evidence a klasifikace pramene</a:t>
            </a:r>
            <a:r>
              <a:rPr lang="cs-CZ" sz="2200" dirty="0"/>
              <a:t> – objevování nových kategorií pramenů, jejich konstituování </a:t>
            </a:r>
          </a:p>
          <a:p>
            <a:pPr lvl="1"/>
            <a:r>
              <a:rPr lang="cs-CZ" sz="2200" dirty="0"/>
              <a:t>a poté uvedení do stávajícího systému → utilitární pojetí</a:t>
            </a:r>
          </a:p>
          <a:p>
            <a:pPr lvl="1"/>
            <a:endParaRPr lang="cs-CZ" sz="2200" dirty="0"/>
          </a:p>
          <a:p>
            <a:pPr lvl="1"/>
            <a:endParaRPr lang="cs-CZ" sz="2200" dirty="0"/>
          </a:p>
          <a:p>
            <a:pPr lvl="1"/>
            <a:r>
              <a:rPr lang="cs-CZ" sz="2200" dirty="0"/>
              <a:t>2) </a:t>
            </a:r>
            <a:r>
              <a:rPr lang="cs-CZ" sz="2200" u="sng" dirty="0"/>
              <a:t>teoretická</a:t>
            </a:r>
            <a:r>
              <a:rPr lang="cs-CZ" sz="2200" dirty="0"/>
              <a:t> – geneticko-typologické zkoumání pramene, hledání adekvátních </a:t>
            </a:r>
          </a:p>
          <a:p>
            <a:pPr lvl="1"/>
            <a:r>
              <a:rPr lang="cs-CZ" sz="2200" dirty="0"/>
              <a:t>interpretačních nástrojů, v tom je blízká historické metodologii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905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3511" y="240631"/>
            <a:ext cx="10722166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b="1" u="sng" dirty="0"/>
              <a:t>definice pramene</a:t>
            </a:r>
            <a:endParaRPr lang="cs-CZ" sz="2800" dirty="0"/>
          </a:p>
          <a:p>
            <a:r>
              <a:rPr lang="cs-CZ" dirty="0"/>
              <a:t>nejobecnější definice: </a:t>
            </a:r>
            <a:r>
              <a:rPr lang="cs-CZ" u="sng" dirty="0"/>
              <a:t>pramenem jsou „všechny texty, předměty a skutečnosti,</a:t>
            </a:r>
          </a:p>
          <a:p>
            <a:r>
              <a:rPr lang="cs-CZ" u="sng" dirty="0"/>
              <a:t> které zprostředkovávají poznatky o minulosti“</a:t>
            </a:r>
            <a:endParaRPr lang="cs-CZ" sz="2800" dirty="0"/>
          </a:p>
          <a:p>
            <a:pPr lvl="1"/>
            <a:endParaRPr lang="cs-CZ" dirty="0"/>
          </a:p>
          <a:p>
            <a:pPr lvl="1"/>
            <a:r>
              <a:rPr lang="cs-CZ" dirty="0"/>
              <a:t>pozůstatek lidské či přírodní činnosti vypovídající o minulém; materiál, v němž jsou jednou </a:t>
            </a:r>
          </a:p>
          <a:p>
            <a:pPr lvl="1"/>
            <a:r>
              <a:rPr lang="cs-CZ" dirty="0"/>
              <a:t>provždy obsaženy informace, které mohou být vytěženy – </a:t>
            </a:r>
            <a:r>
              <a:rPr lang="cs-CZ" u="sng" dirty="0"/>
              <a:t>statické pojetí pramene</a:t>
            </a:r>
            <a:endParaRPr lang="cs-CZ" sz="2800" dirty="0"/>
          </a:p>
          <a:p>
            <a:pPr lvl="1"/>
            <a:endParaRPr lang="cs-CZ" dirty="0"/>
          </a:p>
          <a:p>
            <a:pPr lvl="1"/>
            <a:r>
              <a:rPr lang="cs-CZ" dirty="0"/>
              <a:t>prameny představují selektivní informační systém – </a:t>
            </a:r>
            <a:r>
              <a:rPr lang="cs-CZ" u="sng" dirty="0"/>
              <a:t>dynamické pojetí pramene</a:t>
            </a:r>
            <a:r>
              <a:rPr lang="cs-CZ" dirty="0"/>
              <a:t>, </a:t>
            </a:r>
          </a:p>
          <a:p>
            <a:pPr lvl="1"/>
            <a:r>
              <a:rPr lang="cs-CZ" dirty="0"/>
              <a:t>zjišťujeme informační hodnotu pramene, která závisí na kvalitě pramene a invenci a připravenosti toho, </a:t>
            </a:r>
          </a:p>
          <a:p>
            <a:pPr lvl="1"/>
            <a:r>
              <a:rPr lang="cs-CZ" dirty="0"/>
              <a:t>kdo klade pramenu otázky =&gt; </a:t>
            </a:r>
            <a:r>
              <a:rPr lang="cs-CZ" u="sng" dirty="0"/>
              <a:t>informační struktura pramene je proměnlivá</a:t>
            </a:r>
            <a:r>
              <a:rPr lang="cs-CZ" dirty="0"/>
              <a:t>, </a:t>
            </a:r>
          </a:p>
          <a:p>
            <a:pPr lvl="1"/>
            <a:r>
              <a:rPr lang="cs-CZ" dirty="0"/>
              <a:t>pramen se stává pramenem až v kontaktu s tazatelem </a:t>
            </a:r>
            <a:endParaRPr lang="cs-CZ" sz="2800" dirty="0"/>
          </a:p>
          <a:p>
            <a:pPr lvl="1"/>
            <a:endParaRPr lang="cs-CZ" dirty="0"/>
          </a:p>
          <a:p>
            <a:pPr lvl="1"/>
            <a:r>
              <a:rPr lang="cs-CZ" dirty="0"/>
              <a:t>postmoderní přístup – </a:t>
            </a:r>
            <a:r>
              <a:rPr lang="cs-CZ" dirty="0" err="1"/>
              <a:t>Clifford</a:t>
            </a:r>
            <a:r>
              <a:rPr lang="cs-CZ" dirty="0"/>
              <a:t> GEERTZ – </a:t>
            </a:r>
            <a:r>
              <a:rPr lang="cs-CZ" u="sng" dirty="0"/>
              <a:t>teorie zhuštěného popisu</a:t>
            </a:r>
            <a:r>
              <a:rPr lang="cs-CZ" dirty="0"/>
              <a:t> (</a:t>
            </a:r>
            <a:r>
              <a:rPr lang="cs-CZ" dirty="0" err="1"/>
              <a:t>thick</a:t>
            </a:r>
            <a:r>
              <a:rPr lang="cs-CZ" dirty="0"/>
              <a:t> </a:t>
            </a:r>
            <a:r>
              <a:rPr lang="cs-CZ" dirty="0" err="1"/>
              <a:t>description</a:t>
            </a:r>
            <a:r>
              <a:rPr lang="cs-CZ" dirty="0"/>
              <a:t>): prameny jako svědci, </a:t>
            </a:r>
          </a:p>
          <a:p>
            <a:pPr lvl="1"/>
            <a:r>
              <a:rPr lang="cs-CZ" dirty="0"/>
              <a:t>každý z nich je svým způsobem pravdivý, do jejich „debaty“ vstupuje historik se svými dotazy a metodami, </a:t>
            </a:r>
          </a:p>
          <a:p>
            <a:pPr lvl="1"/>
            <a:r>
              <a:rPr lang="cs-CZ" dirty="0"/>
              <a:t>i historik je zároveň svědkem, kritika pramene ztrácí do určité míry smysl, všechny prameny stejně  cenné </a:t>
            </a:r>
          </a:p>
          <a:p>
            <a:pPr lvl="1"/>
            <a:r>
              <a:rPr lang="cs-CZ" dirty="0"/>
              <a:t>(problematické!)</a:t>
            </a:r>
            <a:endParaRPr lang="cs-CZ" sz="2800" dirty="0"/>
          </a:p>
          <a:p>
            <a:pPr lvl="1"/>
            <a:endParaRPr lang="cs-CZ" dirty="0"/>
          </a:p>
          <a:p>
            <a:pPr lvl="1"/>
            <a:r>
              <a:rPr lang="cs-CZ" dirty="0"/>
              <a:t>sémiologický přístup (</a:t>
            </a:r>
            <a:r>
              <a:rPr lang="cs-CZ" u="sng" dirty="0"/>
              <a:t>sémiologie</a:t>
            </a:r>
            <a:r>
              <a:rPr lang="cs-CZ" dirty="0"/>
              <a:t> – věda zkoumající vlastnosti znaků a znakových systémů, </a:t>
            </a:r>
          </a:p>
          <a:p>
            <a:pPr lvl="1"/>
            <a:r>
              <a:rPr lang="cs-CZ" dirty="0"/>
              <a:t>znakový systém = písmo, jazyk, obrazový kód, gesta, mimika…); </a:t>
            </a:r>
          </a:p>
          <a:p>
            <a:pPr lvl="1"/>
            <a:r>
              <a:rPr lang="cs-CZ" dirty="0"/>
              <a:t>sémantika – věda podřízená sémiologii, zkoumá význam jednotlivých znaků; </a:t>
            </a:r>
          </a:p>
          <a:p>
            <a:pPr lvl="1"/>
            <a:r>
              <a:rPr lang="cs-CZ" dirty="0"/>
              <a:t>znak je výsledkem záměrné činnosti =&gt; platí pro „adresné“ prameny viz dále </a:t>
            </a:r>
          </a:p>
          <a:p>
            <a:pPr lvl="1"/>
            <a:r>
              <a:rPr lang="cs-CZ" dirty="0"/>
              <a:t>srov. Josef </a:t>
            </a:r>
            <a:r>
              <a:rPr lang="cs-CZ" cap="all" dirty="0"/>
              <a:t>Macek</a:t>
            </a:r>
            <a:r>
              <a:rPr lang="cs-CZ" dirty="0"/>
              <a:t>, Historická sémantika, ČČH 89, 1991, s. 1–30.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5039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46545" y="886691"/>
            <a:ext cx="11858887" cy="4124206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lvl="0"/>
            <a:r>
              <a:rPr lang="cs-CZ" sz="2400" b="1" u="sng" dirty="0"/>
              <a:t>klasifikace pramenů:</a:t>
            </a:r>
            <a:endParaRPr lang="cs-CZ" sz="2400" dirty="0"/>
          </a:p>
          <a:p>
            <a:pPr lvl="0"/>
            <a:endParaRPr lang="cs-CZ" u="sng" dirty="0"/>
          </a:p>
          <a:p>
            <a:pPr lvl="0"/>
            <a:r>
              <a:rPr lang="cs-CZ" sz="2400" u="sng" dirty="0"/>
              <a:t>a) z hlediska záměru</a:t>
            </a:r>
            <a:endParaRPr lang="cs-CZ" sz="2400" dirty="0"/>
          </a:p>
          <a:p>
            <a:pPr lvl="1"/>
            <a:r>
              <a:rPr lang="cs-CZ" sz="2400" dirty="0"/>
              <a:t>Ernst BERNHEIM, </a:t>
            </a:r>
            <a:r>
              <a:rPr lang="cs-CZ" sz="2400" i="1" dirty="0" err="1"/>
              <a:t>Einleitung</a:t>
            </a:r>
            <a:r>
              <a:rPr lang="cs-CZ" sz="2400" i="1" dirty="0"/>
              <a:t> in </a:t>
            </a:r>
            <a:r>
              <a:rPr lang="cs-CZ" sz="2400" i="1" dirty="0" err="1"/>
              <a:t>die</a:t>
            </a:r>
            <a:r>
              <a:rPr lang="cs-CZ" sz="2400" i="1" dirty="0"/>
              <a:t> </a:t>
            </a:r>
            <a:r>
              <a:rPr lang="cs-CZ" sz="2400" i="1" dirty="0" err="1"/>
              <a:t>Geschichtswissenschaft</a:t>
            </a:r>
            <a:r>
              <a:rPr lang="cs-CZ" sz="2400" dirty="0"/>
              <a:t>, 1907 (česky 1931) </a:t>
            </a:r>
          </a:p>
          <a:p>
            <a:pPr lvl="1"/>
            <a:r>
              <a:rPr lang="cs-CZ" sz="2400" dirty="0"/>
              <a:t>jako první rozděluje prameny na 2 skupiny: </a:t>
            </a:r>
            <a:r>
              <a:rPr lang="cs-CZ" sz="2400" b="1" dirty="0"/>
              <a:t>tradice X pozůstatky</a:t>
            </a:r>
            <a:r>
              <a:rPr lang="cs-CZ" sz="2400" dirty="0"/>
              <a:t>, </a:t>
            </a:r>
          </a:p>
          <a:p>
            <a:pPr lvl="1"/>
            <a:r>
              <a:rPr lang="cs-CZ" sz="2400" dirty="0"/>
              <a:t>později např. </a:t>
            </a:r>
            <a:r>
              <a:rPr lang="cs-CZ" sz="2400" b="1" dirty="0"/>
              <a:t>prameny záměrné X nezáměrné</a:t>
            </a:r>
            <a:r>
              <a:rPr lang="cs-CZ" sz="2400" dirty="0"/>
              <a:t>; </a:t>
            </a:r>
            <a:r>
              <a:rPr lang="cs-CZ" sz="2400" b="1" dirty="0"/>
              <a:t>adresné X neadresné </a:t>
            </a:r>
            <a:r>
              <a:rPr lang="cs-CZ" sz="2400" dirty="0"/>
              <a:t>(</a:t>
            </a:r>
            <a:r>
              <a:rPr lang="cs-CZ" sz="2400" dirty="0" err="1"/>
              <a:t>Jerzy</a:t>
            </a:r>
            <a:r>
              <a:rPr lang="cs-CZ" sz="2400" dirty="0"/>
              <a:t> </a:t>
            </a:r>
            <a:r>
              <a:rPr lang="cs-CZ" sz="2400" dirty="0" err="1"/>
              <a:t>Topolski</a:t>
            </a:r>
            <a:r>
              <a:rPr lang="cs-CZ" sz="2400" dirty="0"/>
              <a:t>, 1976)</a:t>
            </a:r>
            <a:r>
              <a:rPr lang="cs-CZ" sz="2400" i="1" dirty="0"/>
              <a:t> </a:t>
            </a:r>
            <a:endParaRPr lang="cs-CZ" sz="2400" dirty="0"/>
          </a:p>
          <a:p>
            <a:pPr lvl="2"/>
            <a:endParaRPr lang="cs-CZ" sz="2400" u="sng" dirty="0"/>
          </a:p>
          <a:p>
            <a:pPr lvl="2"/>
            <a:r>
              <a:rPr lang="cs-CZ" sz="2400" u="sng" dirty="0"/>
              <a:t>pramen adresný</a:t>
            </a:r>
            <a:r>
              <a:rPr lang="cs-CZ" sz="2400" dirty="0"/>
              <a:t> = </a:t>
            </a:r>
            <a:r>
              <a:rPr lang="cs-CZ" sz="2400" u="sng" dirty="0"/>
              <a:t>tradice</a:t>
            </a:r>
            <a:r>
              <a:rPr lang="cs-CZ" sz="2400" dirty="0"/>
              <a:t> – vzniká záměrně, s úmyslem uchovat tradici </a:t>
            </a:r>
          </a:p>
          <a:p>
            <a:pPr lvl="2"/>
            <a:r>
              <a:rPr lang="cs-CZ" sz="2400" dirty="0"/>
              <a:t>pro budoucí generace</a:t>
            </a:r>
          </a:p>
          <a:p>
            <a:pPr lvl="2"/>
            <a:r>
              <a:rPr lang="cs-CZ" sz="2400" u="sng" dirty="0"/>
              <a:t>pramen neadresný</a:t>
            </a:r>
            <a:r>
              <a:rPr lang="cs-CZ" sz="2400" dirty="0"/>
              <a:t> = </a:t>
            </a:r>
            <a:r>
              <a:rPr lang="cs-CZ" sz="2400" u="sng" dirty="0"/>
              <a:t>stopy</a:t>
            </a:r>
            <a:r>
              <a:rPr lang="cs-CZ" sz="2400" dirty="0"/>
              <a:t>, </a:t>
            </a:r>
            <a:r>
              <a:rPr lang="cs-CZ" sz="2400" u="sng" dirty="0"/>
              <a:t>pozůstatky</a:t>
            </a:r>
            <a:r>
              <a:rPr lang="cs-CZ" sz="2400" dirty="0"/>
              <a:t> – vzniká nezáměrně</a:t>
            </a:r>
          </a:p>
          <a:p>
            <a:pPr lvl="2"/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901624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1024</Words>
  <Application>Microsoft Office PowerPoint</Application>
  <PresentationFormat>Širokoúhlá obrazovka</PresentationFormat>
  <Paragraphs>147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Nauka o pramenech raného novověku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Nauka o pramenech raného novověku</dc:title>
  <dc:creator>FF UK</dc:creator>
  <cp:lastModifiedBy>Zdeněk Hojda</cp:lastModifiedBy>
  <cp:revision>22</cp:revision>
  <dcterms:created xsi:type="dcterms:W3CDTF">2021-02-17T09:46:44Z</dcterms:created>
  <dcterms:modified xsi:type="dcterms:W3CDTF">2022-05-27T08:17:39Z</dcterms:modified>
</cp:coreProperties>
</file>