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60" r:id="rId4"/>
    <p:sldId id="296" r:id="rId5"/>
    <p:sldId id="273" r:id="rId6"/>
    <p:sldId id="274" r:id="rId7"/>
    <p:sldId id="275" r:id="rId8"/>
    <p:sldId id="276" r:id="rId9"/>
    <p:sldId id="277" r:id="rId10"/>
    <p:sldId id="284" r:id="rId11"/>
    <p:sldId id="285" r:id="rId12"/>
    <p:sldId id="287" r:id="rId13"/>
    <p:sldId id="286" r:id="rId14"/>
    <p:sldId id="288" r:id="rId15"/>
    <p:sldId id="292" r:id="rId16"/>
    <p:sldId id="291" r:id="rId17"/>
    <p:sldId id="293" r:id="rId18"/>
    <p:sldId id="290" r:id="rId19"/>
    <p:sldId id="294" r:id="rId20"/>
    <p:sldId id="289" r:id="rId21"/>
    <p:sldId id="309" r:id="rId22"/>
    <p:sldId id="310" r:id="rId23"/>
    <p:sldId id="280" r:id="rId24"/>
    <p:sldId id="295" r:id="rId25"/>
    <p:sldId id="302" r:id="rId26"/>
    <p:sldId id="305" r:id="rId27"/>
    <p:sldId id="306" r:id="rId28"/>
    <p:sldId id="281" r:id="rId29"/>
    <p:sldId id="278" r:id="rId30"/>
    <p:sldId id="298" r:id="rId31"/>
    <p:sldId id="279" r:id="rId32"/>
    <p:sldId id="297" r:id="rId33"/>
    <p:sldId id="300" r:id="rId34"/>
    <p:sldId id="301" r:id="rId35"/>
    <p:sldId id="299" r:id="rId36"/>
    <p:sldId id="261" r:id="rId37"/>
    <p:sldId id="282" r:id="rId38"/>
    <p:sldId id="303" r:id="rId39"/>
    <p:sldId id="283" r:id="rId40"/>
    <p:sldId id="304" r:id="rId41"/>
    <p:sldId id="308" r:id="rId42"/>
    <p:sldId id="307"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ronika" initials="V" lastIdx="1" clrIdx="0">
    <p:extLst>
      <p:ext uri="{19B8F6BF-5375-455C-9EA6-DF929625EA0E}">
        <p15:presenceInfo xmlns:p15="http://schemas.microsoft.com/office/powerpoint/2012/main" userId="Veronik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cs-CZ"/>
              <a:t>Kliknutím lze upravit styl.</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dirty="0"/>
              <a:t>Kliknutím na ikonu přidáte obrázek.</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5/14/2021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5/14/2021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cs-CZ"/>
              <a:t>Kliknutím lze upravit styl.</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5/14/2021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5/14/2021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cs-CZ"/>
              <a:t>Kliknutím lze upravit styl.</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t>5/14/2021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cs-CZ"/>
              <a:t>Kliknutím lze upravit styl.</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dirty="0"/>
              <a:t>Kliknutím na ikonu přidáte obrázek.</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dirty="0"/>
              <a:t>Kliknutím na ikonu přidáte obrázek.</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dirty="0"/>
              <a:t>Kliknutím na ikonu přidáte obrázek.</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t>5/14/2021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cs-CZ"/>
              <a:t>Kliknutím lze upravit styl.</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cs-CZ"/>
              <a:t>Kliknutím lze upravit styl.</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8A87A34-81AB-432B-8DAE-1953F412C126}" type="datetimeFigureOut">
              <a:rPr lang="en-US" dirty="0"/>
              <a:t>5/14/2021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cs-CZ"/>
              <a:t>Kliknutím lze upravit styl.</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cs-CZ"/>
              <a:t>Kliknutím lze upravit styl.</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Content Placeholder 3"/>
          <p:cNvSpPr>
            <a:spLocks noGrp="1"/>
          </p:cNvSpPr>
          <p:nvPr>
            <p:ph sz="quarter" idx="13"/>
          </p:nvPr>
        </p:nvSpPr>
        <p:spPr>
          <a:xfrm>
            <a:off x="913774" y="3051012"/>
            <a:ext cx="5106027" cy="274018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3" name="Content Placeholder 5"/>
          <p:cNvSpPr>
            <a:spLocks noGrp="1"/>
          </p:cNvSpPr>
          <p:nvPr>
            <p:ph sz="quarter" idx="14"/>
          </p:nvPr>
        </p:nvSpPr>
        <p:spPr>
          <a:xfrm>
            <a:off x="6172200" y="3051012"/>
            <a:ext cx="5105401" cy="274018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5/14/2021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cs-CZ"/>
              <a:t>Kliknutím lze upravit styl.</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5/14/2021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dirty="0"/>
              <a:t>Kliknutím na ikonu přidáte obrázek.</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5/14/2021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5/14/2021</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media" Target="../media/media5.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slideLayout" Target="../slideLayouts/slideLayout7.xml"/><Relationship Id="rId4" Type="http://schemas.openxmlformats.org/officeDocument/2006/relationships/audio" Target="../media/media5.mp3"/></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hyperlink" Target="https://shkolazhizni.ru/culture/articles/32894/"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nqNFajJaFZU" TargetMode="External"/><Relationship Id="rId1" Type="http://schemas.openxmlformats.org/officeDocument/2006/relationships/slideLayout" Target="../slideLayouts/slideLayout7.xml"/><Relationship Id="rId4" Type="http://schemas.openxmlformats.org/officeDocument/2006/relationships/hyperlink" Target="https://www.youtube.com/watch?v=M1Znixq-fvw"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Juc5So1ChNk"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QijXLSTVOBc" TargetMode="External"/><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hyperlink" Target="https://www.youtube.com/watch?v=ExzDRbC69W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58DCAB-DAEA-4A0B-B246-84501ABDE9B1}"/>
              </a:ext>
            </a:extLst>
          </p:cNvPr>
          <p:cNvSpPr>
            <a:spLocks noGrp="1"/>
          </p:cNvSpPr>
          <p:nvPr>
            <p:ph type="ctrTitle"/>
          </p:nvPr>
        </p:nvSpPr>
        <p:spPr/>
        <p:txBody>
          <a:bodyPr/>
          <a:lstStyle/>
          <a:p>
            <a:r>
              <a:rPr lang="cs-CZ" dirty="0"/>
              <a:t>Jazyková cvičení VI</a:t>
            </a:r>
          </a:p>
        </p:txBody>
      </p:sp>
      <p:sp>
        <p:nvSpPr>
          <p:cNvPr id="3" name="Podnadpis 2">
            <a:extLst>
              <a:ext uri="{FF2B5EF4-FFF2-40B4-BE49-F238E27FC236}">
                <a16:creationId xmlns:a16="http://schemas.microsoft.com/office/drawing/2014/main" id="{7F2649AC-91B6-496C-874D-21BF781B98E2}"/>
              </a:ext>
            </a:extLst>
          </p:cNvPr>
          <p:cNvSpPr>
            <a:spLocks noGrp="1"/>
          </p:cNvSpPr>
          <p:nvPr>
            <p:ph type="subTitle" idx="1"/>
          </p:nvPr>
        </p:nvSpPr>
        <p:spPr/>
        <p:txBody>
          <a:bodyPr>
            <a:normAutofit/>
          </a:bodyPr>
          <a:lstStyle/>
          <a:p>
            <a:r>
              <a:rPr lang="ru-RU" sz="3200" b="1" dirty="0">
                <a:solidFill>
                  <a:srgbClr val="FF0000"/>
                </a:solidFill>
              </a:rPr>
              <a:t>Культура и традиции</a:t>
            </a:r>
          </a:p>
        </p:txBody>
      </p:sp>
    </p:spTree>
    <p:extLst>
      <p:ext uri="{BB962C8B-B14F-4D97-AF65-F5344CB8AC3E}">
        <p14:creationId xmlns:p14="http://schemas.microsoft.com/office/powerpoint/2010/main" val="485398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3AF8535-5FFD-4E24-BDB5-D2944B21C39D}"/>
              </a:ext>
            </a:extLst>
          </p:cNvPr>
          <p:cNvPicPr>
            <a:picLocks noChangeAspect="1"/>
          </p:cNvPicPr>
          <p:nvPr/>
        </p:nvPicPr>
        <p:blipFill>
          <a:blip r:embed="rId2"/>
          <a:stretch>
            <a:fillRect/>
          </a:stretch>
        </p:blipFill>
        <p:spPr>
          <a:xfrm>
            <a:off x="1287262" y="5830"/>
            <a:ext cx="9587883" cy="6825273"/>
          </a:xfrm>
          <a:prstGeom prst="rect">
            <a:avLst/>
          </a:prstGeom>
        </p:spPr>
      </p:pic>
      <p:sp useBgFill="1">
        <p:nvSpPr>
          <p:cNvPr id="5" name="TextovéPole 4">
            <a:extLst>
              <a:ext uri="{FF2B5EF4-FFF2-40B4-BE49-F238E27FC236}">
                <a16:creationId xmlns:a16="http://schemas.microsoft.com/office/drawing/2014/main" id="{50522D9C-A748-464E-849F-34EB9A552327}"/>
              </a:ext>
            </a:extLst>
          </p:cNvPr>
          <p:cNvSpPr txBox="1"/>
          <p:nvPr/>
        </p:nvSpPr>
        <p:spPr>
          <a:xfrm>
            <a:off x="1681316" y="3160450"/>
            <a:ext cx="1278194" cy="369332"/>
          </a:xfrm>
          <a:prstGeom prst="rect">
            <a:avLst/>
          </a:prstGeom>
        </p:spPr>
        <p:txBody>
          <a:bodyPr wrap="square" rtlCol="0">
            <a:spAutoFit/>
          </a:bodyPr>
          <a:lstStyle/>
          <a:p>
            <a:endParaRPr lang="cs-CZ" dirty="0"/>
          </a:p>
        </p:txBody>
      </p:sp>
      <p:sp useBgFill="1">
        <p:nvSpPr>
          <p:cNvPr id="6" name="TextovéPole 5">
            <a:extLst>
              <a:ext uri="{FF2B5EF4-FFF2-40B4-BE49-F238E27FC236}">
                <a16:creationId xmlns:a16="http://schemas.microsoft.com/office/drawing/2014/main" id="{C471277E-791C-4A83-9EED-8F952D68C5F4}"/>
              </a:ext>
            </a:extLst>
          </p:cNvPr>
          <p:cNvSpPr txBox="1"/>
          <p:nvPr/>
        </p:nvSpPr>
        <p:spPr>
          <a:xfrm>
            <a:off x="4050890" y="3160450"/>
            <a:ext cx="1535837" cy="369332"/>
          </a:xfrm>
          <a:prstGeom prst="rect">
            <a:avLst/>
          </a:prstGeom>
        </p:spPr>
        <p:txBody>
          <a:bodyPr wrap="square" rtlCol="0">
            <a:spAutoFit/>
          </a:bodyPr>
          <a:lstStyle/>
          <a:p>
            <a:endParaRPr lang="cs-CZ" dirty="0"/>
          </a:p>
        </p:txBody>
      </p:sp>
      <p:sp useBgFill="1">
        <p:nvSpPr>
          <p:cNvPr id="7" name="TextovéPole 6">
            <a:extLst>
              <a:ext uri="{FF2B5EF4-FFF2-40B4-BE49-F238E27FC236}">
                <a16:creationId xmlns:a16="http://schemas.microsoft.com/office/drawing/2014/main" id="{25E0AD30-03F1-4DB5-84DD-A03F5A9CCAD2}"/>
              </a:ext>
            </a:extLst>
          </p:cNvPr>
          <p:cNvSpPr txBox="1"/>
          <p:nvPr/>
        </p:nvSpPr>
        <p:spPr>
          <a:xfrm>
            <a:off x="6512677" y="3160450"/>
            <a:ext cx="1535837" cy="369332"/>
          </a:xfrm>
          <a:prstGeom prst="rect">
            <a:avLst/>
          </a:prstGeom>
        </p:spPr>
        <p:txBody>
          <a:bodyPr wrap="square" rtlCol="0">
            <a:spAutoFit/>
          </a:bodyPr>
          <a:lstStyle/>
          <a:p>
            <a:endParaRPr lang="cs-CZ" dirty="0"/>
          </a:p>
        </p:txBody>
      </p:sp>
      <p:pic>
        <p:nvPicPr>
          <p:cNvPr id="8" name="Obrázek 7">
            <a:extLst>
              <a:ext uri="{FF2B5EF4-FFF2-40B4-BE49-F238E27FC236}">
                <a16:creationId xmlns:a16="http://schemas.microsoft.com/office/drawing/2014/main" id="{6729CE0A-EF71-430B-88D1-43D588379C33}"/>
              </a:ext>
            </a:extLst>
          </p:cNvPr>
          <p:cNvPicPr>
            <a:picLocks noChangeAspect="1"/>
          </p:cNvPicPr>
          <p:nvPr/>
        </p:nvPicPr>
        <p:blipFill>
          <a:blip r:embed="rId3"/>
          <a:stretch>
            <a:fillRect/>
          </a:stretch>
        </p:blipFill>
        <p:spPr>
          <a:xfrm>
            <a:off x="8974359" y="3157894"/>
            <a:ext cx="1536325" cy="371888"/>
          </a:xfrm>
          <a:prstGeom prst="rect">
            <a:avLst/>
          </a:prstGeom>
        </p:spPr>
      </p:pic>
      <p:pic>
        <p:nvPicPr>
          <p:cNvPr id="9" name="Obrázek 8">
            <a:extLst>
              <a:ext uri="{FF2B5EF4-FFF2-40B4-BE49-F238E27FC236}">
                <a16:creationId xmlns:a16="http://schemas.microsoft.com/office/drawing/2014/main" id="{F828586B-DFE5-441C-9BDA-294D7A1BF6FE}"/>
              </a:ext>
            </a:extLst>
          </p:cNvPr>
          <p:cNvPicPr>
            <a:picLocks noChangeAspect="1"/>
          </p:cNvPicPr>
          <p:nvPr/>
        </p:nvPicPr>
        <p:blipFill>
          <a:blip r:embed="rId3"/>
          <a:stretch>
            <a:fillRect/>
          </a:stretch>
        </p:blipFill>
        <p:spPr>
          <a:xfrm>
            <a:off x="1589103" y="6467514"/>
            <a:ext cx="1536325" cy="371888"/>
          </a:xfrm>
          <a:prstGeom prst="rect">
            <a:avLst/>
          </a:prstGeom>
        </p:spPr>
      </p:pic>
      <p:pic>
        <p:nvPicPr>
          <p:cNvPr id="10" name="Obrázek 9">
            <a:extLst>
              <a:ext uri="{FF2B5EF4-FFF2-40B4-BE49-F238E27FC236}">
                <a16:creationId xmlns:a16="http://schemas.microsoft.com/office/drawing/2014/main" id="{F140240B-FDE5-4B4D-BF7A-61BF8CA1EAEF}"/>
              </a:ext>
            </a:extLst>
          </p:cNvPr>
          <p:cNvPicPr>
            <a:picLocks noChangeAspect="1"/>
          </p:cNvPicPr>
          <p:nvPr/>
        </p:nvPicPr>
        <p:blipFill>
          <a:blip r:embed="rId3"/>
          <a:stretch>
            <a:fillRect/>
          </a:stretch>
        </p:blipFill>
        <p:spPr>
          <a:xfrm>
            <a:off x="4050890" y="6480282"/>
            <a:ext cx="1536325" cy="371888"/>
          </a:xfrm>
          <a:prstGeom prst="rect">
            <a:avLst/>
          </a:prstGeom>
        </p:spPr>
      </p:pic>
      <p:pic>
        <p:nvPicPr>
          <p:cNvPr id="11" name="Obrázek 10">
            <a:extLst>
              <a:ext uri="{FF2B5EF4-FFF2-40B4-BE49-F238E27FC236}">
                <a16:creationId xmlns:a16="http://schemas.microsoft.com/office/drawing/2014/main" id="{9813C606-537C-431F-ABD0-B7B37F912516}"/>
              </a:ext>
            </a:extLst>
          </p:cNvPr>
          <p:cNvPicPr>
            <a:picLocks noChangeAspect="1"/>
          </p:cNvPicPr>
          <p:nvPr/>
        </p:nvPicPr>
        <p:blipFill>
          <a:blip r:embed="rId3"/>
          <a:stretch>
            <a:fillRect/>
          </a:stretch>
        </p:blipFill>
        <p:spPr>
          <a:xfrm>
            <a:off x="6599679" y="6498458"/>
            <a:ext cx="1536325" cy="371888"/>
          </a:xfrm>
          <a:prstGeom prst="rect">
            <a:avLst/>
          </a:prstGeom>
        </p:spPr>
      </p:pic>
      <p:pic>
        <p:nvPicPr>
          <p:cNvPr id="12" name="Obrázek 11">
            <a:extLst>
              <a:ext uri="{FF2B5EF4-FFF2-40B4-BE49-F238E27FC236}">
                <a16:creationId xmlns:a16="http://schemas.microsoft.com/office/drawing/2014/main" id="{200E8AB9-BCBE-459E-9189-52234BE1A4CE}"/>
              </a:ext>
            </a:extLst>
          </p:cNvPr>
          <p:cNvPicPr>
            <a:picLocks noChangeAspect="1"/>
          </p:cNvPicPr>
          <p:nvPr/>
        </p:nvPicPr>
        <p:blipFill>
          <a:blip r:embed="rId3"/>
          <a:stretch>
            <a:fillRect/>
          </a:stretch>
        </p:blipFill>
        <p:spPr>
          <a:xfrm>
            <a:off x="8974358" y="6498458"/>
            <a:ext cx="1536325" cy="371888"/>
          </a:xfrm>
          <a:prstGeom prst="rect">
            <a:avLst/>
          </a:prstGeom>
        </p:spPr>
      </p:pic>
      <p:pic>
        <p:nvPicPr>
          <p:cNvPr id="4" name="Obrázek 3">
            <a:extLst>
              <a:ext uri="{FF2B5EF4-FFF2-40B4-BE49-F238E27FC236}">
                <a16:creationId xmlns:a16="http://schemas.microsoft.com/office/drawing/2014/main" id="{FF6FE632-54D1-44B3-8AB5-BC7AA9738D1C}"/>
              </a:ext>
            </a:extLst>
          </p:cNvPr>
          <p:cNvPicPr>
            <a:picLocks noChangeAspect="1"/>
          </p:cNvPicPr>
          <p:nvPr/>
        </p:nvPicPr>
        <p:blipFill>
          <a:blip r:embed="rId3"/>
          <a:stretch>
            <a:fillRect/>
          </a:stretch>
        </p:blipFill>
        <p:spPr>
          <a:xfrm>
            <a:off x="8944087" y="3157894"/>
            <a:ext cx="1536325" cy="371888"/>
          </a:xfrm>
          <a:prstGeom prst="rect">
            <a:avLst/>
          </a:prstGeom>
        </p:spPr>
      </p:pic>
      <p:sp>
        <p:nvSpPr>
          <p:cNvPr id="13" name="Obdélník 12">
            <a:extLst>
              <a:ext uri="{FF2B5EF4-FFF2-40B4-BE49-F238E27FC236}">
                <a16:creationId xmlns:a16="http://schemas.microsoft.com/office/drawing/2014/main" id="{1BE223F0-4BDC-43FC-9B10-7D9DBC124C37}"/>
              </a:ext>
            </a:extLst>
          </p:cNvPr>
          <p:cNvSpPr/>
          <p:nvPr/>
        </p:nvSpPr>
        <p:spPr>
          <a:xfrm>
            <a:off x="8974358" y="3157894"/>
            <a:ext cx="1439149"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cs-CZ"/>
          </a:p>
        </p:txBody>
      </p:sp>
      <p:pic>
        <p:nvPicPr>
          <p:cNvPr id="14" name="Obrázek 13">
            <a:extLst>
              <a:ext uri="{FF2B5EF4-FFF2-40B4-BE49-F238E27FC236}">
                <a16:creationId xmlns:a16="http://schemas.microsoft.com/office/drawing/2014/main" id="{35CBD62C-B3BC-42DF-977A-0CC1FB4C7DA5}"/>
              </a:ext>
            </a:extLst>
          </p:cNvPr>
          <p:cNvPicPr>
            <a:picLocks noChangeAspect="1"/>
          </p:cNvPicPr>
          <p:nvPr/>
        </p:nvPicPr>
        <p:blipFill>
          <a:blip r:embed="rId4"/>
          <a:stretch>
            <a:fillRect/>
          </a:stretch>
        </p:blipFill>
        <p:spPr>
          <a:xfrm>
            <a:off x="1667198" y="6498458"/>
            <a:ext cx="1457070" cy="390178"/>
          </a:xfrm>
          <a:prstGeom prst="rect">
            <a:avLst/>
          </a:prstGeom>
        </p:spPr>
      </p:pic>
      <p:pic>
        <p:nvPicPr>
          <p:cNvPr id="15" name="Obrázek 14">
            <a:extLst>
              <a:ext uri="{FF2B5EF4-FFF2-40B4-BE49-F238E27FC236}">
                <a16:creationId xmlns:a16="http://schemas.microsoft.com/office/drawing/2014/main" id="{68AF9A6C-17DD-4C37-83CC-34B90554DBF0}"/>
              </a:ext>
            </a:extLst>
          </p:cNvPr>
          <p:cNvPicPr>
            <a:picLocks noChangeAspect="1"/>
          </p:cNvPicPr>
          <p:nvPr/>
        </p:nvPicPr>
        <p:blipFill>
          <a:blip r:embed="rId4"/>
          <a:stretch>
            <a:fillRect/>
          </a:stretch>
        </p:blipFill>
        <p:spPr>
          <a:xfrm>
            <a:off x="4049730" y="6552563"/>
            <a:ext cx="1457070" cy="390178"/>
          </a:xfrm>
          <a:prstGeom prst="rect">
            <a:avLst/>
          </a:prstGeom>
        </p:spPr>
      </p:pic>
      <p:pic>
        <p:nvPicPr>
          <p:cNvPr id="16" name="Obrázek 15">
            <a:extLst>
              <a:ext uri="{FF2B5EF4-FFF2-40B4-BE49-F238E27FC236}">
                <a16:creationId xmlns:a16="http://schemas.microsoft.com/office/drawing/2014/main" id="{437AFB9E-528A-4B67-B881-3DF5D517D7A5}"/>
              </a:ext>
            </a:extLst>
          </p:cNvPr>
          <p:cNvPicPr>
            <a:picLocks noChangeAspect="1"/>
          </p:cNvPicPr>
          <p:nvPr/>
        </p:nvPicPr>
        <p:blipFill>
          <a:blip r:embed="rId4"/>
          <a:stretch>
            <a:fillRect/>
          </a:stretch>
        </p:blipFill>
        <p:spPr>
          <a:xfrm>
            <a:off x="6552060" y="6516097"/>
            <a:ext cx="1457070" cy="390178"/>
          </a:xfrm>
          <a:prstGeom prst="rect">
            <a:avLst/>
          </a:prstGeom>
        </p:spPr>
      </p:pic>
      <p:pic>
        <p:nvPicPr>
          <p:cNvPr id="17" name="Obrázek 16">
            <a:extLst>
              <a:ext uri="{FF2B5EF4-FFF2-40B4-BE49-F238E27FC236}">
                <a16:creationId xmlns:a16="http://schemas.microsoft.com/office/drawing/2014/main" id="{7B381D21-D318-4449-9F9B-AD78E53CDF10}"/>
              </a:ext>
            </a:extLst>
          </p:cNvPr>
          <p:cNvPicPr>
            <a:picLocks noChangeAspect="1"/>
          </p:cNvPicPr>
          <p:nvPr/>
        </p:nvPicPr>
        <p:blipFill>
          <a:blip r:embed="rId4"/>
          <a:stretch>
            <a:fillRect/>
          </a:stretch>
        </p:blipFill>
        <p:spPr>
          <a:xfrm>
            <a:off x="8944671" y="6516097"/>
            <a:ext cx="1457070" cy="390178"/>
          </a:xfrm>
          <a:prstGeom prst="rect">
            <a:avLst/>
          </a:prstGeom>
        </p:spPr>
      </p:pic>
    </p:spTree>
    <p:extLst>
      <p:ext uri="{BB962C8B-B14F-4D97-AF65-F5344CB8AC3E}">
        <p14:creationId xmlns:p14="http://schemas.microsoft.com/office/powerpoint/2010/main" val="1088874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85F303C-5679-4B6C-990A-935F6F322C9E}"/>
              </a:ext>
            </a:extLst>
          </p:cNvPr>
          <p:cNvPicPr>
            <a:picLocks noChangeAspect="1"/>
          </p:cNvPicPr>
          <p:nvPr/>
        </p:nvPicPr>
        <p:blipFill>
          <a:blip r:embed="rId2"/>
          <a:stretch>
            <a:fillRect/>
          </a:stretch>
        </p:blipFill>
        <p:spPr>
          <a:xfrm>
            <a:off x="1278385" y="-490"/>
            <a:ext cx="9634544" cy="6858489"/>
          </a:xfrm>
          <a:prstGeom prst="rect">
            <a:avLst/>
          </a:prstGeom>
        </p:spPr>
      </p:pic>
    </p:spTree>
    <p:extLst>
      <p:ext uri="{BB962C8B-B14F-4D97-AF65-F5344CB8AC3E}">
        <p14:creationId xmlns:p14="http://schemas.microsoft.com/office/powerpoint/2010/main" val="1876832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3287F8B-DAA8-45CF-8092-7AED84842663}"/>
              </a:ext>
            </a:extLst>
          </p:cNvPr>
          <p:cNvPicPr>
            <a:picLocks noChangeAspect="1"/>
          </p:cNvPicPr>
          <p:nvPr/>
        </p:nvPicPr>
        <p:blipFill rotWithShape="1">
          <a:blip r:embed="rId2"/>
          <a:srcRect t="11877"/>
          <a:stretch/>
        </p:blipFill>
        <p:spPr>
          <a:xfrm>
            <a:off x="789893" y="0"/>
            <a:ext cx="10612213" cy="6858000"/>
          </a:xfrm>
          <a:prstGeom prst="rect">
            <a:avLst/>
          </a:prstGeom>
        </p:spPr>
      </p:pic>
    </p:spTree>
    <p:extLst>
      <p:ext uri="{BB962C8B-B14F-4D97-AF65-F5344CB8AC3E}">
        <p14:creationId xmlns:p14="http://schemas.microsoft.com/office/powerpoint/2010/main" val="356214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BA566A7-A76A-4A0E-A6AD-5191501F23B6}"/>
              </a:ext>
            </a:extLst>
          </p:cNvPr>
          <p:cNvPicPr>
            <a:picLocks noChangeAspect="1"/>
          </p:cNvPicPr>
          <p:nvPr/>
        </p:nvPicPr>
        <p:blipFill>
          <a:blip r:embed="rId2"/>
          <a:stretch>
            <a:fillRect/>
          </a:stretch>
        </p:blipFill>
        <p:spPr>
          <a:xfrm>
            <a:off x="0" y="889819"/>
            <a:ext cx="12211112" cy="5968181"/>
          </a:xfrm>
          <a:prstGeom prst="rect">
            <a:avLst/>
          </a:prstGeom>
        </p:spPr>
      </p:pic>
      <p:sp useBgFill="1">
        <p:nvSpPr>
          <p:cNvPr id="3" name="Obdélník 2">
            <a:extLst>
              <a:ext uri="{FF2B5EF4-FFF2-40B4-BE49-F238E27FC236}">
                <a16:creationId xmlns:a16="http://schemas.microsoft.com/office/drawing/2014/main" id="{93B3EFAB-6C09-4BD1-8279-635FDABA78B4}"/>
              </a:ext>
            </a:extLst>
          </p:cNvPr>
          <p:cNvSpPr/>
          <p:nvPr/>
        </p:nvSpPr>
        <p:spPr>
          <a:xfrm>
            <a:off x="1573162" y="126661"/>
            <a:ext cx="9458632" cy="461665"/>
          </a:xfrm>
          <a:prstGeom prst="rect">
            <a:avLst/>
          </a:prstGeom>
        </p:spPr>
        <p:txBody>
          <a:bodyPr wrap="square">
            <a:spAutoFit/>
          </a:bodyPr>
          <a:lstStyle/>
          <a:p>
            <a:r>
              <a:rPr lang="ru-RU" sz="2400" b="1" dirty="0"/>
              <a:t>Народы России — представители разных религиозных конфессий.</a:t>
            </a:r>
            <a:endParaRPr lang="cs-CZ" sz="2400" b="1" dirty="0"/>
          </a:p>
        </p:txBody>
      </p:sp>
    </p:spTree>
    <p:extLst>
      <p:ext uri="{BB962C8B-B14F-4D97-AF65-F5344CB8AC3E}">
        <p14:creationId xmlns:p14="http://schemas.microsoft.com/office/powerpoint/2010/main" val="3073433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ulka 5">
            <a:extLst>
              <a:ext uri="{FF2B5EF4-FFF2-40B4-BE49-F238E27FC236}">
                <a16:creationId xmlns:a16="http://schemas.microsoft.com/office/drawing/2014/main" id="{974121AE-09F5-4AEB-8FE3-852CF96CA16D}"/>
              </a:ext>
            </a:extLst>
          </p:cNvPr>
          <p:cNvGraphicFramePr>
            <a:graphicFrameLocks noGrp="1"/>
          </p:cNvGraphicFramePr>
          <p:nvPr>
            <p:extLst>
              <p:ext uri="{D42A27DB-BD31-4B8C-83A1-F6EECF244321}">
                <p14:modId xmlns:p14="http://schemas.microsoft.com/office/powerpoint/2010/main" val="2522041229"/>
              </p:ext>
            </p:extLst>
          </p:nvPr>
        </p:nvGraphicFramePr>
        <p:xfrm>
          <a:off x="1032387" y="1271972"/>
          <a:ext cx="10363200" cy="4267200"/>
        </p:xfrm>
        <a:graphic>
          <a:graphicData uri="http://schemas.openxmlformats.org/drawingml/2006/table">
            <a:tbl>
              <a:tblPr/>
              <a:tblGrid>
                <a:gridCol w="2301240">
                  <a:extLst>
                    <a:ext uri="{9D8B030D-6E8A-4147-A177-3AD203B41FA5}">
                      <a16:colId xmlns:a16="http://schemas.microsoft.com/office/drawing/2014/main" val="2410789298"/>
                    </a:ext>
                  </a:extLst>
                </a:gridCol>
                <a:gridCol w="8061960">
                  <a:extLst>
                    <a:ext uri="{9D8B030D-6E8A-4147-A177-3AD203B41FA5}">
                      <a16:colId xmlns:a16="http://schemas.microsoft.com/office/drawing/2014/main" val="2784950837"/>
                    </a:ext>
                  </a:extLst>
                </a:gridCol>
              </a:tblGrid>
              <a:tr h="0">
                <a:tc>
                  <a:txBody>
                    <a:bodyPr/>
                    <a:lstStyle/>
                    <a:p>
                      <a:pPr algn="l" fontAlgn="ctr"/>
                      <a:r>
                        <a:rPr lang="ru-RU" sz="2000" b="1">
                          <a:effectLst/>
                          <a:latin typeface="Arial" panose="020B0604020202020204" pitchFamily="34" charset="0"/>
                          <a:cs typeface="Arial" panose="020B0604020202020204" pitchFamily="34" charset="0"/>
                        </a:rPr>
                        <a:t>Религия</a:t>
                      </a:r>
                      <a:endParaRPr lang="ru-RU" sz="2000">
                        <a:effectLst/>
                        <a:latin typeface="Arial" panose="020B0604020202020204" pitchFamily="34" charset="0"/>
                        <a:cs typeface="Arial" panose="020B0604020202020204" pitchFamily="34" charset="0"/>
                      </a:endParaRPr>
                    </a:p>
                  </a:txBody>
                  <a:tcPr marL="38100" marR="38100" marT="38100" marB="38100" anchor="ctr">
                    <a:lnL w="15240" cap="flat" cmpd="sng" algn="ctr">
                      <a:solidFill>
                        <a:srgbClr val="D0C4FD"/>
                      </a:solidFill>
                      <a:prstDash val="solid"/>
                      <a:round/>
                      <a:headEnd type="none" w="med" len="med"/>
                      <a:tailEnd type="none" w="med" len="med"/>
                    </a:lnL>
                    <a:lnR w="15240" cap="flat" cmpd="sng" algn="ctr">
                      <a:solidFill>
                        <a:srgbClr val="B0C6FD"/>
                      </a:solidFill>
                      <a:prstDash val="solid"/>
                      <a:round/>
                      <a:headEnd type="none" w="med" len="med"/>
                      <a:tailEnd type="none" w="med" len="med"/>
                    </a:lnR>
                    <a:lnT w="15240" cap="flat" cmpd="sng" algn="ctr">
                      <a:solidFill>
                        <a:srgbClr val="50C6FD"/>
                      </a:solidFill>
                      <a:prstDash val="solid"/>
                      <a:round/>
                      <a:headEnd type="none" w="med" len="med"/>
                      <a:tailEnd type="none" w="med" len="med"/>
                    </a:lnT>
                    <a:lnB w="15240" cap="flat" cmpd="sng" algn="ctr">
                      <a:solidFill>
                        <a:srgbClr val="90C8FD"/>
                      </a:solidFill>
                      <a:prstDash val="solid"/>
                      <a:round/>
                      <a:headEnd type="none" w="med" len="med"/>
                      <a:tailEnd type="none" w="med" len="med"/>
                    </a:lnB>
                  </a:tcPr>
                </a:tc>
                <a:tc>
                  <a:txBody>
                    <a:bodyPr/>
                    <a:lstStyle/>
                    <a:p>
                      <a:pPr algn="l" fontAlgn="ctr"/>
                      <a:r>
                        <a:rPr lang="ru-RU" sz="2000" b="1">
                          <a:effectLst/>
                          <a:latin typeface="Arial" panose="020B0604020202020204" pitchFamily="34" charset="0"/>
                          <a:cs typeface="Arial" panose="020B0604020202020204" pitchFamily="34" charset="0"/>
                        </a:rPr>
                        <a:t>Народы, живущие на территории России и исповедующие данную религию </a:t>
                      </a:r>
                      <a:endParaRPr lang="ru-RU" sz="2000">
                        <a:effectLst/>
                        <a:latin typeface="Arial" panose="020B0604020202020204" pitchFamily="34" charset="0"/>
                        <a:cs typeface="Arial" panose="020B0604020202020204" pitchFamily="34" charset="0"/>
                      </a:endParaRPr>
                    </a:p>
                  </a:txBody>
                  <a:tcPr marL="38100" marR="38100" marT="38100" marB="38100" anchor="ctr">
                    <a:lnL w="15240" cap="flat" cmpd="sng" algn="ctr">
                      <a:solidFill>
                        <a:srgbClr val="B0C6FD"/>
                      </a:solidFill>
                      <a:prstDash val="solid"/>
                      <a:round/>
                      <a:headEnd type="none" w="med" len="med"/>
                      <a:tailEnd type="none" w="med" len="med"/>
                    </a:lnL>
                    <a:lnR w="15240" cap="flat" cmpd="sng" algn="ctr">
                      <a:solidFill>
                        <a:srgbClr val="10C7FD"/>
                      </a:solidFill>
                      <a:prstDash val="solid"/>
                      <a:round/>
                      <a:headEnd type="none" w="med" len="med"/>
                      <a:tailEnd type="none" w="med" len="med"/>
                    </a:lnR>
                    <a:lnT w="15240" cap="flat" cmpd="sng" algn="ctr">
                      <a:solidFill>
                        <a:srgbClr val="E0C9FD"/>
                      </a:solidFill>
                      <a:prstDash val="solid"/>
                      <a:round/>
                      <a:headEnd type="none" w="med" len="med"/>
                      <a:tailEnd type="none" w="med" len="med"/>
                    </a:lnT>
                    <a:lnB w="15240" cap="flat" cmpd="sng" algn="ctr">
                      <a:solidFill>
                        <a:srgbClr val="20CCFD"/>
                      </a:solidFill>
                      <a:prstDash val="solid"/>
                      <a:round/>
                      <a:headEnd type="none" w="med" len="med"/>
                      <a:tailEnd type="none" w="med" len="med"/>
                    </a:lnB>
                  </a:tcPr>
                </a:tc>
                <a:extLst>
                  <a:ext uri="{0D108BD9-81ED-4DB2-BD59-A6C34878D82A}">
                    <a16:rowId xmlns:a16="http://schemas.microsoft.com/office/drawing/2014/main" val="887963562"/>
                  </a:ext>
                </a:extLst>
              </a:tr>
              <a:tr h="0">
                <a:tc>
                  <a:txBody>
                    <a:bodyPr/>
                    <a:lstStyle/>
                    <a:p>
                      <a:pPr algn="l" fontAlgn="ctr"/>
                      <a:r>
                        <a:rPr lang="ru-RU" sz="2000">
                          <a:effectLst/>
                          <a:latin typeface="Arial" panose="020B0604020202020204" pitchFamily="34" charset="0"/>
                          <a:cs typeface="Arial" panose="020B0604020202020204" pitchFamily="34" charset="0"/>
                        </a:rPr>
                        <a:t>Православие</a:t>
                      </a:r>
                    </a:p>
                  </a:txBody>
                  <a:tcPr marL="38100" marR="38100" marT="38100" marB="38100" anchor="ctr">
                    <a:lnL w="15240" cap="flat" cmpd="sng" algn="ctr">
                      <a:solidFill>
                        <a:srgbClr val="30CBFD"/>
                      </a:solidFill>
                      <a:prstDash val="solid"/>
                      <a:round/>
                      <a:headEnd type="none" w="med" len="med"/>
                      <a:tailEnd type="none" w="med" len="med"/>
                    </a:lnL>
                    <a:lnR w="15240" cap="flat" cmpd="sng" algn="ctr">
                      <a:solidFill>
                        <a:srgbClr val="60CBFD"/>
                      </a:solidFill>
                      <a:prstDash val="solid"/>
                      <a:round/>
                      <a:headEnd type="none" w="med" len="med"/>
                      <a:tailEnd type="none" w="med" len="med"/>
                    </a:lnR>
                    <a:lnT w="15240" cap="flat" cmpd="sng" algn="ctr">
                      <a:solidFill>
                        <a:srgbClr val="90C8FD"/>
                      </a:solidFill>
                      <a:prstDash val="solid"/>
                      <a:round/>
                      <a:headEnd type="none" w="med" len="med"/>
                      <a:tailEnd type="none" w="med" len="med"/>
                    </a:lnT>
                    <a:lnB w="15240" cap="flat" cmpd="sng" algn="ctr">
                      <a:solidFill>
                        <a:srgbClr val="F0C8FD"/>
                      </a:solidFill>
                      <a:prstDash val="solid"/>
                      <a:round/>
                      <a:headEnd type="none" w="med" len="med"/>
                      <a:tailEnd type="none" w="med" len="med"/>
                    </a:lnB>
                  </a:tcPr>
                </a:tc>
                <a:tc>
                  <a:txBody>
                    <a:bodyPr/>
                    <a:lstStyle/>
                    <a:p>
                      <a:pPr algn="l" fontAlgn="ctr"/>
                      <a:r>
                        <a:rPr lang="ru-RU" sz="2000" dirty="0">
                          <a:effectLst/>
                          <a:latin typeface="Arial" panose="020B0604020202020204" pitchFamily="34" charset="0"/>
                          <a:cs typeface="Arial" panose="020B0604020202020204" pitchFamily="34" charset="0"/>
                        </a:rPr>
                        <a:t>Русские, белорусы, украинцы, карелы, коми, коми-пермяки, удмурты, марийцы, мордва, чуваши, хакасы, якуты, осетины</a:t>
                      </a:r>
                    </a:p>
                  </a:txBody>
                  <a:tcPr marL="38100" marR="38100" marT="38100" marB="38100" anchor="ctr">
                    <a:lnL w="15240" cap="flat" cmpd="sng" algn="ctr">
                      <a:solidFill>
                        <a:srgbClr val="60CBFD"/>
                      </a:solidFill>
                      <a:prstDash val="solid"/>
                      <a:round/>
                      <a:headEnd type="none" w="med" len="med"/>
                      <a:tailEnd type="none" w="med" len="med"/>
                    </a:lnL>
                    <a:lnR w="15240" cap="flat" cmpd="sng" algn="ctr">
                      <a:solidFill>
                        <a:srgbClr val="60C8FD"/>
                      </a:solidFill>
                      <a:prstDash val="solid"/>
                      <a:round/>
                      <a:headEnd type="none" w="med" len="med"/>
                      <a:tailEnd type="none" w="med" len="med"/>
                    </a:lnR>
                    <a:lnT w="15240" cap="flat" cmpd="sng" algn="ctr">
                      <a:solidFill>
                        <a:srgbClr val="20CCFD"/>
                      </a:solidFill>
                      <a:prstDash val="solid"/>
                      <a:round/>
                      <a:headEnd type="none" w="med" len="med"/>
                      <a:tailEnd type="none" w="med" len="med"/>
                    </a:lnT>
                    <a:lnB w="15240" cap="flat" cmpd="sng" algn="ctr">
                      <a:solidFill>
                        <a:srgbClr val="90C8FD"/>
                      </a:solidFill>
                      <a:prstDash val="solid"/>
                      <a:round/>
                      <a:headEnd type="none" w="med" len="med"/>
                      <a:tailEnd type="none" w="med" len="med"/>
                    </a:lnB>
                  </a:tcPr>
                </a:tc>
                <a:extLst>
                  <a:ext uri="{0D108BD9-81ED-4DB2-BD59-A6C34878D82A}">
                    <a16:rowId xmlns:a16="http://schemas.microsoft.com/office/drawing/2014/main" val="2976469968"/>
                  </a:ext>
                </a:extLst>
              </a:tr>
              <a:tr h="0">
                <a:tc>
                  <a:txBody>
                    <a:bodyPr/>
                    <a:lstStyle/>
                    <a:p>
                      <a:pPr algn="l" fontAlgn="ctr"/>
                      <a:r>
                        <a:rPr lang="ru-RU" sz="2000">
                          <a:effectLst/>
                          <a:latin typeface="Arial" panose="020B0604020202020204" pitchFamily="34" charset="0"/>
                          <a:cs typeface="Arial" panose="020B0604020202020204" pitchFamily="34" charset="0"/>
                        </a:rPr>
                        <a:t>Католицизм</a:t>
                      </a:r>
                    </a:p>
                  </a:txBody>
                  <a:tcPr marL="38100" marR="38100" marT="38100" marB="38100" anchor="ctr">
                    <a:lnL w="15240" cap="flat" cmpd="sng" algn="ctr">
                      <a:solidFill>
                        <a:srgbClr val="90C8FD"/>
                      </a:solidFill>
                      <a:prstDash val="solid"/>
                      <a:round/>
                      <a:headEnd type="none" w="med" len="med"/>
                      <a:tailEnd type="none" w="med" len="med"/>
                    </a:lnL>
                    <a:lnR w="15240" cap="flat" cmpd="sng" algn="ctr">
                      <a:solidFill>
                        <a:srgbClr val="60C8FD"/>
                      </a:solidFill>
                      <a:prstDash val="solid"/>
                      <a:round/>
                      <a:headEnd type="none" w="med" len="med"/>
                      <a:tailEnd type="none" w="med" len="med"/>
                    </a:lnR>
                    <a:lnT w="15240" cap="flat" cmpd="sng" algn="ctr">
                      <a:solidFill>
                        <a:srgbClr val="F0C8FD"/>
                      </a:solidFill>
                      <a:prstDash val="solid"/>
                      <a:round/>
                      <a:headEnd type="none" w="med" len="med"/>
                      <a:tailEnd type="none" w="med" len="med"/>
                    </a:lnT>
                    <a:lnB w="15240" cap="flat" cmpd="sng" algn="ctr">
                      <a:solidFill>
                        <a:srgbClr val="F0C8FD"/>
                      </a:solidFill>
                      <a:prstDash val="solid"/>
                      <a:round/>
                      <a:headEnd type="none" w="med" len="med"/>
                      <a:tailEnd type="none" w="med" len="med"/>
                    </a:lnB>
                  </a:tcPr>
                </a:tc>
                <a:tc>
                  <a:txBody>
                    <a:bodyPr/>
                    <a:lstStyle/>
                    <a:p>
                      <a:pPr algn="l" fontAlgn="ctr"/>
                      <a:r>
                        <a:rPr lang="ru-RU" sz="2000">
                          <a:effectLst/>
                          <a:latin typeface="Arial" panose="020B0604020202020204" pitchFamily="34" charset="0"/>
                          <a:cs typeface="Arial" panose="020B0604020202020204" pitchFamily="34" charset="0"/>
                        </a:rPr>
                        <a:t>Поляки, литовцы</a:t>
                      </a:r>
                    </a:p>
                  </a:txBody>
                  <a:tcPr marL="38100" marR="38100" marT="38100" marB="38100" anchor="ctr">
                    <a:lnL w="15240" cap="flat" cmpd="sng" algn="ctr">
                      <a:solidFill>
                        <a:srgbClr val="60C8FD"/>
                      </a:solidFill>
                      <a:prstDash val="solid"/>
                      <a:round/>
                      <a:headEnd type="none" w="med" len="med"/>
                      <a:tailEnd type="none" w="med" len="med"/>
                    </a:lnL>
                    <a:lnR w="15240" cap="flat" cmpd="sng" algn="ctr">
                      <a:solidFill>
                        <a:srgbClr val="F0C8FD"/>
                      </a:solidFill>
                      <a:prstDash val="solid"/>
                      <a:round/>
                      <a:headEnd type="none" w="med" len="med"/>
                      <a:tailEnd type="none" w="med" len="med"/>
                    </a:lnR>
                    <a:lnT w="15240" cap="flat" cmpd="sng" algn="ctr">
                      <a:solidFill>
                        <a:srgbClr val="90C8FD"/>
                      </a:solidFill>
                      <a:prstDash val="solid"/>
                      <a:round/>
                      <a:headEnd type="none" w="med" len="med"/>
                      <a:tailEnd type="none" w="med" len="med"/>
                    </a:lnT>
                    <a:lnB w="15240" cap="flat" cmpd="sng" algn="ctr">
                      <a:solidFill>
                        <a:srgbClr val="50CFFD"/>
                      </a:solidFill>
                      <a:prstDash val="solid"/>
                      <a:round/>
                      <a:headEnd type="none" w="med" len="med"/>
                      <a:tailEnd type="none" w="med" len="med"/>
                    </a:lnB>
                  </a:tcPr>
                </a:tc>
                <a:extLst>
                  <a:ext uri="{0D108BD9-81ED-4DB2-BD59-A6C34878D82A}">
                    <a16:rowId xmlns:a16="http://schemas.microsoft.com/office/drawing/2014/main" val="1861113735"/>
                  </a:ext>
                </a:extLst>
              </a:tr>
              <a:tr h="0">
                <a:tc>
                  <a:txBody>
                    <a:bodyPr/>
                    <a:lstStyle/>
                    <a:p>
                      <a:pPr algn="l" fontAlgn="ctr"/>
                      <a:r>
                        <a:rPr lang="ru-RU" sz="2000">
                          <a:effectLst/>
                          <a:latin typeface="Arial" panose="020B0604020202020204" pitchFamily="34" charset="0"/>
                          <a:cs typeface="Arial" panose="020B0604020202020204" pitchFamily="34" charset="0"/>
                        </a:rPr>
                        <a:t>Протестантизм</a:t>
                      </a:r>
                    </a:p>
                  </a:txBody>
                  <a:tcPr marL="38100" marR="38100" marT="38100" marB="38100" anchor="ctr">
                    <a:lnL w="15240" cap="flat" cmpd="sng" algn="ctr">
                      <a:solidFill>
                        <a:srgbClr val="90C8FD"/>
                      </a:solidFill>
                      <a:prstDash val="solid"/>
                      <a:round/>
                      <a:headEnd type="none" w="med" len="med"/>
                      <a:tailEnd type="none" w="med" len="med"/>
                    </a:lnL>
                    <a:lnR w="15240" cap="flat" cmpd="sng" algn="ctr">
                      <a:solidFill>
                        <a:srgbClr val="C0C8FD"/>
                      </a:solidFill>
                      <a:prstDash val="solid"/>
                      <a:round/>
                      <a:headEnd type="none" w="med" len="med"/>
                      <a:tailEnd type="none" w="med" len="med"/>
                    </a:lnR>
                    <a:lnT w="15240" cap="flat" cmpd="sng" algn="ctr">
                      <a:solidFill>
                        <a:srgbClr val="F0C8FD"/>
                      </a:solidFill>
                      <a:prstDash val="solid"/>
                      <a:round/>
                      <a:headEnd type="none" w="med" len="med"/>
                      <a:tailEnd type="none" w="med" len="med"/>
                    </a:lnT>
                    <a:lnB w="15240" cap="flat" cmpd="sng" algn="ctr">
                      <a:solidFill>
                        <a:srgbClr val="B0D2FD"/>
                      </a:solidFill>
                      <a:prstDash val="solid"/>
                      <a:round/>
                      <a:headEnd type="none" w="med" len="med"/>
                      <a:tailEnd type="none" w="med" len="med"/>
                    </a:lnB>
                  </a:tcPr>
                </a:tc>
                <a:tc>
                  <a:txBody>
                    <a:bodyPr/>
                    <a:lstStyle/>
                    <a:p>
                      <a:pPr algn="l" fontAlgn="ctr"/>
                      <a:r>
                        <a:rPr lang="ru-RU" sz="2000">
                          <a:effectLst/>
                          <a:latin typeface="Arial" panose="020B0604020202020204" pitchFamily="34" charset="0"/>
                          <a:cs typeface="Arial" panose="020B0604020202020204" pitchFamily="34" charset="0"/>
                        </a:rPr>
                        <a:t>Немцы, латыши, эстонцы</a:t>
                      </a:r>
                    </a:p>
                  </a:txBody>
                  <a:tcPr marL="38100" marR="38100" marT="38100" marB="38100" anchor="ctr">
                    <a:lnL w="15240" cap="flat" cmpd="sng" algn="ctr">
                      <a:solidFill>
                        <a:srgbClr val="C0C8FD"/>
                      </a:solidFill>
                      <a:prstDash val="solid"/>
                      <a:round/>
                      <a:headEnd type="none" w="med" len="med"/>
                      <a:tailEnd type="none" w="med" len="med"/>
                    </a:lnL>
                    <a:lnR w="15240" cap="flat" cmpd="sng" algn="ctr">
                      <a:solidFill>
                        <a:srgbClr val="F0C8FD"/>
                      </a:solidFill>
                      <a:prstDash val="solid"/>
                      <a:round/>
                      <a:headEnd type="none" w="med" len="med"/>
                      <a:tailEnd type="none" w="med" len="med"/>
                    </a:lnR>
                    <a:lnT w="15240" cap="flat" cmpd="sng" algn="ctr">
                      <a:solidFill>
                        <a:srgbClr val="50CFFD"/>
                      </a:solidFill>
                      <a:prstDash val="solid"/>
                      <a:round/>
                      <a:headEnd type="none" w="med" len="med"/>
                      <a:tailEnd type="none" w="med" len="med"/>
                    </a:lnT>
                    <a:lnB w="15240" cap="flat" cmpd="sng" algn="ctr">
                      <a:solidFill>
                        <a:srgbClr val="50CFFD"/>
                      </a:solidFill>
                      <a:prstDash val="solid"/>
                      <a:round/>
                      <a:headEnd type="none" w="med" len="med"/>
                      <a:tailEnd type="none" w="med" len="med"/>
                    </a:lnB>
                  </a:tcPr>
                </a:tc>
                <a:extLst>
                  <a:ext uri="{0D108BD9-81ED-4DB2-BD59-A6C34878D82A}">
                    <a16:rowId xmlns:a16="http://schemas.microsoft.com/office/drawing/2014/main" val="4223164651"/>
                  </a:ext>
                </a:extLst>
              </a:tr>
              <a:tr h="0">
                <a:tc>
                  <a:txBody>
                    <a:bodyPr/>
                    <a:lstStyle/>
                    <a:p>
                      <a:pPr algn="l" fontAlgn="ctr"/>
                      <a:r>
                        <a:rPr lang="ru-RU" sz="2000">
                          <a:effectLst/>
                          <a:latin typeface="Arial" panose="020B0604020202020204" pitchFamily="34" charset="0"/>
                          <a:cs typeface="Arial" panose="020B0604020202020204" pitchFamily="34" charset="0"/>
                        </a:rPr>
                        <a:t>Иудаизм</a:t>
                      </a:r>
                    </a:p>
                  </a:txBody>
                  <a:tcPr marL="38100" marR="38100" marT="38100" marB="38100" anchor="ctr">
                    <a:lnL w="15240" cap="flat" cmpd="sng" algn="ctr">
                      <a:solidFill>
                        <a:srgbClr val="10D0FD"/>
                      </a:solidFill>
                      <a:prstDash val="solid"/>
                      <a:round/>
                      <a:headEnd type="none" w="med" len="med"/>
                      <a:tailEnd type="none" w="med" len="med"/>
                    </a:lnL>
                    <a:lnR w="15240" cap="flat" cmpd="sng" algn="ctr">
                      <a:solidFill>
                        <a:srgbClr val="00D1FD"/>
                      </a:solidFill>
                      <a:prstDash val="solid"/>
                      <a:round/>
                      <a:headEnd type="none" w="med" len="med"/>
                      <a:tailEnd type="none" w="med" len="med"/>
                    </a:lnR>
                    <a:lnT w="15240" cap="flat" cmpd="sng" algn="ctr">
                      <a:solidFill>
                        <a:srgbClr val="B0D2FD"/>
                      </a:solidFill>
                      <a:prstDash val="solid"/>
                      <a:round/>
                      <a:headEnd type="none" w="med" len="med"/>
                      <a:tailEnd type="none" w="med" len="med"/>
                    </a:lnT>
                    <a:lnB w="15240" cap="flat" cmpd="sng" algn="ctr">
                      <a:solidFill>
                        <a:srgbClr val="10D0FD"/>
                      </a:solidFill>
                      <a:prstDash val="solid"/>
                      <a:round/>
                      <a:headEnd type="none" w="med" len="med"/>
                      <a:tailEnd type="none" w="med" len="med"/>
                    </a:lnB>
                  </a:tcPr>
                </a:tc>
                <a:tc>
                  <a:txBody>
                    <a:bodyPr/>
                    <a:lstStyle/>
                    <a:p>
                      <a:pPr algn="l" fontAlgn="ctr"/>
                      <a:r>
                        <a:rPr lang="ru-RU" sz="2000">
                          <a:effectLst/>
                          <a:latin typeface="Arial" panose="020B0604020202020204" pitchFamily="34" charset="0"/>
                          <a:cs typeface="Arial" panose="020B0604020202020204" pitchFamily="34" charset="0"/>
                        </a:rPr>
                        <a:t>Евреи</a:t>
                      </a:r>
                    </a:p>
                  </a:txBody>
                  <a:tcPr marL="38100" marR="38100" marT="38100" marB="38100" anchor="ctr">
                    <a:lnL w="15240" cap="flat" cmpd="sng" algn="ctr">
                      <a:solidFill>
                        <a:srgbClr val="00D1FD"/>
                      </a:solidFill>
                      <a:prstDash val="solid"/>
                      <a:round/>
                      <a:headEnd type="none" w="med" len="med"/>
                      <a:tailEnd type="none" w="med" len="med"/>
                    </a:lnL>
                    <a:lnR w="15240" cap="flat" cmpd="sng" algn="ctr">
                      <a:solidFill>
                        <a:srgbClr val="D0CDFD"/>
                      </a:solidFill>
                      <a:prstDash val="solid"/>
                      <a:round/>
                      <a:headEnd type="none" w="med" len="med"/>
                      <a:tailEnd type="none" w="med" len="med"/>
                    </a:lnR>
                    <a:lnT w="15240" cap="flat" cmpd="sng" algn="ctr">
                      <a:solidFill>
                        <a:srgbClr val="50CFFD"/>
                      </a:solidFill>
                      <a:prstDash val="solid"/>
                      <a:round/>
                      <a:headEnd type="none" w="med" len="med"/>
                      <a:tailEnd type="none" w="med" len="med"/>
                    </a:lnT>
                    <a:lnB w="15240" cap="flat" cmpd="sng" algn="ctr">
                      <a:solidFill>
                        <a:srgbClr val="50CFFD"/>
                      </a:solidFill>
                      <a:prstDash val="solid"/>
                      <a:round/>
                      <a:headEnd type="none" w="med" len="med"/>
                      <a:tailEnd type="none" w="med" len="med"/>
                    </a:lnB>
                  </a:tcPr>
                </a:tc>
                <a:extLst>
                  <a:ext uri="{0D108BD9-81ED-4DB2-BD59-A6C34878D82A}">
                    <a16:rowId xmlns:a16="http://schemas.microsoft.com/office/drawing/2014/main" val="3511520987"/>
                  </a:ext>
                </a:extLst>
              </a:tr>
              <a:tr h="0">
                <a:tc>
                  <a:txBody>
                    <a:bodyPr/>
                    <a:lstStyle/>
                    <a:p>
                      <a:pPr algn="l" fontAlgn="ctr"/>
                      <a:r>
                        <a:rPr lang="ru-RU" sz="2000">
                          <a:effectLst/>
                          <a:latin typeface="Arial" panose="020B0604020202020204" pitchFamily="34" charset="0"/>
                          <a:cs typeface="Arial" panose="020B0604020202020204" pitchFamily="34" charset="0"/>
                        </a:rPr>
                        <a:t>Ислам</a:t>
                      </a:r>
                    </a:p>
                  </a:txBody>
                  <a:tcPr marL="38100" marR="38100" marT="38100" marB="38100" anchor="ctr">
                    <a:lnL w="15240" cap="flat" cmpd="sng" algn="ctr">
                      <a:solidFill>
                        <a:srgbClr val="60D1FD"/>
                      </a:solidFill>
                      <a:prstDash val="solid"/>
                      <a:round/>
                      <a:headEnd type="none" w="med" len="med"/>
                      <a:tailEnd type="none" w="med" len="med"/>
                    </a:lnL>
                    <a:lnR w="15240" cap="flat" cmpd="sng" algn="ctr">
                      <a:solidFill>
                        <a:srgbClr val="D0CDFD"/>
                      </a:solidFill>
                      <a:prstDash val="solid"/>
                      <a:round/>
                      <a:headEnd type="none" w="med" len="med"/>
                      <a:tailEnd type="none" w="med" len="med"/>
                    </a:lnR>
                    <a:lnT w="15240" cap="flat" cmpd="sng" algn="ctr">
                      <a:solidFill>
                        <a:srgbClr val="10D0FD"/>
                      </a:solidFill>
                      <a:prstDash val="solid"/>
                      <a:round/>
                      <a:headEnd type="none" w="med" len="med"/>
                      <a:tailEnd type="none" w="med" len="med"/>
                    </a:lnT>
                    <a:lnB w="15240" cap="flat" cmpd="sng" algn="ctr">
                      <a:solidFill>
                        <a:srgbClr val="E0D2FD"/>
                      </a:solidFill>
                      <a:prstDash val="solid"/>
                      <a:round/>
                      <a:headEnd type="none" w="med" len="med"/>
                      <a:tailEnd type="none" w="med" len="med"/>
                    </a:lnB>
                  </a:tcPr>
                </a:tc>
                <a:tc>
                  <a:txBody>
                    <a:bodyPr/>
                    <a:lstStyle/>
                    <a:p>
                      <a:pPr algn="l" fontAlgn="ctr"/>
                      <a:r>
                        <a:rPr lang="ru-RU" sz="2000">
                          <a:effectLst/>
                          <a:latin typeface="Arial" panose="020B0604020202020204" pitchFamily="34" charset="0"/>
                          <a:cs typeface="Arial" panose="020B0604020202020204" pitchFamily="34" charset="0"/>
                        </a:rPr>
                        <a:t>Татары, башкиры, азербайджанцы, узбеки, казахи, киргизы, туркмены, таджики</a:t>
                      </a:r>
                    </a:p>
                  </a:txBody>
                  <a:tcPr marL="38100" marR="38100" marT="38100" marB="38100" anchor="ctr">
                    <a:lnL w="15240" cap="flat" cmpd="sng" algn="ctr">
                      <a:solidFill>
                        <a:srgbClr val="D0CDFD"/>
                      </a:solidFill>
                      <a:prstDash val="solid"/>
                      <a:round/>
                      <a:headEnd type="none" w="med" len="med"/>
                      <a:tailEnd type="none" w="med" len="med"/>
                    </a:lnL>
                    <a:lnR w="15240" cap="flat" cmpd="sng" algn="ctr">
                      <a:solidFill>
                        <a:srgbClr val="20D2FD"/>
                      </a:solidFill>
                      <a:prstDash val="solid"/>
                      <a:round/>
                      <a:headEnd type="none" w="med" len="med"/>
                      <a:tailEnd type="none" w="med" len="med"/>
                    </a:lnR>
                    <a:lnT w="15240" cap="flat" cmpd="sng" algn="ctr">
                      <a:solidFill>
                        <a:srgbClr val="50CFFD"/>
                      </a:solidFill>
                      <a:prstDash val="solid"/>
                      <a:round/>
                      <a:headEnd type="none" w="med" len="med"/>
                      <a:tailEnd type="none" w="med" len="med"/>
                    </a:lnT>
                    <a:lnB w="15240" cap="flat" cmpd="sng" algn="ctr">
                      <a:solidFill>
                        <a:srgbClr val="E0D2FD"/>
                      </a:solidFill>
                      <a:prstDash val="solid"/>
                      <a:round/>
                      <a:headEnd type="none" w="med" len="med"/>
                      <a:tailEnd type="none" w="med" len="med"/>
                    </a:lnB>
                  </a:tcPr>
                </a:tc>
                <a:extLst>
                  <a:ext uri="{0D108BD9-81ED-4DB2-BD59-A6C34878D82A}">
                    <a16:rowId xmlns:a16="http://schemas.microsoft.com/office/drawing/2014/main" val="3332665195"/>
                  </a:ext>
                </a:extLst>
              </a:tr>
              <a:tr h="0">
                <a:tc>
                  <a:txBody>
                    <a:bodyPr/>
                    <a:lstStyle/>
                    <a:p>
                      <a:pPr algn="l" fontAlgn="ctr"/>
                      <a:r>
                        <a:rPr lang="ru-RU" sz="2000">
                          <a:effectLst/>
                          <a:latin typeface="Arial" panose="020B0604020202020204" pitchFamily="34" charset="0"/>
                          <a:cs typeface="Arial" panose="020B0604020202020204" pitchFamily="34" charset="0"/>
                        </a:rPr>
                        <a:t>Буддизм</a:t>
                      </a:r>
                    </a:p>
                  </a:txBody>
                  <a:tcPr marL="38100" marR="38100" marT="38100" marB="38100" anchor="ctr">
                    <a:lnL w="15240" cap="flat" cmpd="sng" algn="ctr">
                      <a:solidFill>
                        <a:srgbClr val="B0D2FD"/>
                      </a:solidFill>
                      <a:prstDash val="solid"/>
                      <a:round/>
                      <a:headEnd type="none" w="med" len="med"/>
                      <a:tailEnd type="none" w="med" len="med"/>
                    </a:lnL>
                    <a:lnR w="15240" cap="flat" cmpd="sng" algn="ctr">
                      <a:solidFill>
                        <a:srgbClr val="80CFFD"/>
                      </a:solidFill>
                      <a:prstDash val="solid"/>
                      <a:round/>
                      <a:headEnd type="none" w="med" len="med"/>
                      <a:tailEnd type="none" w="med" len="med"/>
                    </a:lnR>
                    <a:lnT w="15240" cap="flat" cmpd="sng" algn="ctr">
                      <a:solidFill>
                        <a:srgbClr val="E0D2FD"/>
                      </a:solidFill>
                      <a:prstDash val="solid"/>
                      <a:round/>
                      <a:headEnd type="none" w="med" len="med"/>
                      <a:tailEnd type="none" w="med" len="med"/>
                    </a:lnT>
                    <a:lnB w="15240" cap="flat" cmpd="sng" algn="ctr">
                      <a:solidFill>
                        <a:srgbClr val="50D2FD"/>
                      </a:solidFill>
                      <a:prstDash val="solid"/>
                      <a:round/>
                      <a:headEnd type="none" w="med" len="med"/>
                      <a:tailEnd type="none" w="med" len="med"/>
                    </a:lnB>
                  </a:tcPr>
                </a:tc>
                <a:tc>
                  <a:txBody>
                    <a:bodyPr/>
                    <a:lstStyle/>
                    <a:p>
                      <a:pPr algn="l" fontAlgn="ctr"/>
                      <a:r>
                        <a:rPr lang="ru-RU" sz="2000">
                          <a:effectLst/>
                          <a:latin typeface="Arial" panose="020B0604020202020204" pitchFamily="34" charset="0"/>
                          <a:cs typeface="Arial" panose="020B0604020202020204" pitchFamily="34" charset="0"/>
                        </a:rPr>
                        <a:t>Буряты, калмыки, тувинцы</a:t>
                      </a:r>
                    </a:p>
                  </a:txBody>
                  <a:tcPr marL="38100" marR="38100" marT="38100" marB="38100" anchor="ctr">
                    <a:lnL w="15240" cap="flat" cmpd="sng" algn="ctr">
                      <a:solidFill>
                        <a:srgbClr val="80CFFD"/>
                      </a:solidFill>
                      <a:prstDash val="solid"/>
                      <a:round/>
                      <a:headEnd type="none" w="med" len="med"/>
                      <a:tailEnd type="none" w="med" len="med"/>
                    </a:lnL>
                    <a:lnR w="15240" cap="flat" cmpd="sng" algn="ctr">
                      <a:solidFill>
                        <a:srgbClr val="50D2FD"/>
                      </a:solidFill>
                      <a:prstDash val="solid"/>
                      <a:round/>
                      <a:headEnd type="none" w="med" len="med"/>
                      <a:tailEnd type="none" w="med" len="med"/>
                    </a:lnR>
                    <a:lnT w="15240" cap="flat" cmpd="sng" algn="ctr">
                      <a:solidFill>
                        <a:srgbClr val="E0D2FD"/>
                      </a:solidFill>
                      <a:prstDash val="solid"/>
                      <a:round/>
                      <a:headEnd type="none" w="med" len="med"/>
                      <a:tailEnd type="none" w="med" len="med"/>
                    </a:lnT>
                    <a:lnB w="15240" cap="flat" cmpd="sng" algn="ctr">
                      <a:solidFill>
                        <a:srgbClr val="60D1FD"/>
                      </a:solidFill>
                      <a:prstDash val="solid"/>
                      <a:round/>
                      <a:headEnd type="none" w="med" len="med"/>
                      <a:tailEnd type="none" w="med" len="med"/>
                    </a:lnB>
                  </a:tcPr>
                </a:tc>
                <a:extLst>
                  <a:ext uri="{0D108BD9-81ED-4DB2-BD59-A6C34878D82A}">
                    <a16:rowId xmlns:a16="http://schemas.microsoft.com/office/drawing/2014/main" val="2989459063"/>
                  </a:ext>
                </a:extLst>
              </a:tr>
              <a:tr h="0">
                <a:tc>
                  <a:txBody>
                    <a:bodyPr/>
                    <a:lstStyle/>
                    <a:p>
                      <a:pPr algn="l" fontAlgn="ctr"/>
                      <a:r>
                        <a:rPr lang="ru-RU" sz="2000">
                          <a:effectLst/>
                          <a:latin typeface="Arial" panose="020B0604020202020204" pitchFamily="34" charset="0"/>
                          <a:cs typeface="Arial" panose="020B0604020202020204" pitchFamily="34" charset="0"/>
                        </a:rPr>
                        <a:t>Традиционные верования</a:t>
                      </a:r>
                    </a:p>
                  </a:txBody>
                  <a:tcPr marL="38100" marR="38100" marT="38100" marB="38100" anchor="ctr">
                    <a:lnL w="15240" cap="flat" cmpd="sng" algn="ctr">
                      <a:solidFill>
                        <a:srgbClr val="80CFFD"/>
                      </a:solidFill>
                      <a:prstDash val="solid"/>
                      <a:round/>
                      <a:headEnd type="none" w="med" len="med"/>
                      <a:tailEnd type="none" w="med" len="med"/>
                    </a:lnL>
                    <a:lnR w="15240" cap="flat" cmpd="sng" algn="ctr">
                      <a:solidFill>
                        <a:srgbClr val="00D1FD"/>
                      </a:solidFill>
                      <a:prstDash val="solid"/>
                      <a:round/>
                      <a:headEnd type="none" w="med" len="med"/>
                      <a:tailEnd type="none" w="med" len="med"/>
                    </a:lnR>
                    <a:lnT w="15240" cap="flat" cmpd="sng" algn="ctr">
                      <a:solidFill>
                        <a:srgbClr val="50D2FD"/>
                      </a:solidFill>
                      <a:prstDash val="solid"/>
                      <a:round/>
                      <a:headEnd type="none" w="med" len="med"/>
                      <a:tailEnd type="none" w="med" len="med"/>
                    </a:lnT>
                    <a:lnB w="15240" cap="flat" cmpd="sng" algn="ctr">
                      <a:solidFill>
                        <a:srgbClr val="20D2FD"/>
                      </a:solidFill>
                      <a:prstDash val="solid"/>
                      <a:round/>
                      <a:headEnd type="none" w="med" len="med"/>
                      <a:tailEnd type="none" w="med" len="med"/>
                    </a:lnB>
                  </a:tcPr>
                </a:tc>
                <a:tc>
                  <a:txBody>
                    <a:bodyPr/>
                    <a:lstStyle/>
                    <a:p>
                      <a:pPr algn="l" fontAlgn="ctr"/>
                      <a:r>
                        <a:rPr lang="ru-RU" sz="2000" dirty="0">
                          <a:effectLst/>
                          <a:latin typeface="Arial" panose="020B0604020202020204" pitchFamily="34" charset="0"/>
                          <a:cs typeface="Arial" panose="020B0604020202020204" pitchFamily="34" charset="0"/>
                        </a:rPr>
                        <a:t>Малые народы Севера, Сибири и Дальнего Востока: чукчи, коряки, эвены, ненцы, шорцы, эвенки, нанайцы, ханты, манси и др.</a:t>
                      </a:r>
                    </a:p>
                  </a:txBody>
                  <a:tcPr marL="38100" marR="38100" marT="38100" marB="38100" anchor="ctr">
                    <a:lnL w="15240" cap="flat" cmpd="sng" algn="ctr">
                      <a:solidFill>
                        <a:srgbClr val="00D1FD"/>
                      </a:solidFill>
                      <a:prstDash val="solid"/>
                      <a:round/>
                      <a:headEnd type="none" w="med" len="med"/>
                      <a:tailEnd type="none" w="med" len="med"/>
                    </a:lnL>
                    <a:lnR w="15240" cap="flat" cmpd="sng" algn="ctr">
                      <a:solidFill>
                        <a:srgbClr val="50D2FD"/>
                      </a:solidFill>
                      <a:prstDash val="solid"/>
                      <a:round/>
                      <a:headEnd type="none" w="med" len="med"/>
                      <a:tailEnd type="none" w="med" len="med"/>
                    </a:lnR>
                    <a:lnT w="15240" cap="flat" cmpd="sng" algn="ctr">
                      <a:solidFill>
                        <a:srgbClr val="60D1FD"/>
                      </a:solidFill>
                      <a:prstDash val="solid"/>
                      <a:round/>
                      <a:headEnd type="none" w="med" len="med"/>
                      <a:tailEnd type="none" w="med" len="med"/>
                    </a:lnT>
                    <a:lnB w="15240" cap="flat" cmpd="sng" algn="ctr">
                      <a:solidFill>
                        <a:srgbClr val="D0D0FD"/>
                      </a:solidFill>
                      <a:prstDash val="solid"/>
                      <a:round/>
                      <a:headEnd type="none" w="med" len="med"/>
                      <a:tailEnd type="none" w="med" len="med"/>
                    </a:lnB>
                  </a:tcPr>
                </a:tc>
                <a:extLst>
                  <a:ext uri="{0D108BD9-81ED-4DB2-BD59-A6C34878D82A}">
                    <a16:rowId xmlns:a16="http://schemas.microsoft.com/office/drawing/2014/main" val="2133830685"/>
                  </a:ext>
                </a:extLst>
              </a:tr>
            </a:tbl>
          </a:graphicData>
        </a:graphic>
      </p:graphicFrame>
    </p:spTree>
    <p:extLst>
      <p:ext uri="{BB962C8B-B14F-4D97-AF65-F5344CB8AC3E}">
        <p14:creationId xmlns:p14="http://schemas.microsoft.com/office/powerpoint/2010/main" val="889554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93B854-6CA9-4A00-AC7C-7F3EAE71102D}"/>
              </a:ext>
            </a:extLst>
          </p:cNvPr>
          <p:cNvPicPr>
            <a:picLocks noChangeAspect="1"/>
          </p:cNvPicPr>
          <p:nvPr/>
        </p:nvPicPr>
        <p:blipFill>
          <a:blip r:embed="rId4"/>
          <a:stretch>
            <a:fillRect/>
          </a:stretch>
        </p:blipFill>
        <p:spPr>
          <a:xfrm>
            <a:off x="0" y="0"/>
            <a:ext cx="6096000" cy="4572000"/>
          </a:xfrm>
          <a:prstGeom prst="rect">
            <a:avLst/>
          </a:prstGeom>
        </p:spPr>
      </p:pic>
      <p:pic>
        <p:nvPicPr>
          <p:cNvPr id="3" name="Obrázek 2">
            <a:extLst>
              <a:ext uri="{FF2B5EF4-FFF2-40B4-BE49-F238E27FC236}">
                <a16:creationId xmlns:a16="http://schemas.microsoft.com/office/drawing/2014/main" id="{311F6D1C-01DC-45A2-8451-E3460389756D}"/>
              </a:ext>
            </a:extLst>
          </p:cNvPr>
          <p:cNvPicPr>
            <a:picLocks noChangeAspect="1"/>
          </p:cNvPicPr>
          <p:nvPr/>
        </p:nvPicPr>
        <p:blipFill>
          <a:blip r:embed="rId5"/>
          <a:stretch>
            <a:fillRect/>
          </a:stretch>
        </p:blipFill>
        <p:spPr>
          <a:xfrm>
            <a:off x="6096001" y="-12290"/>
            <a:ext cx="6096000" cy="4572000"/>
          </a:xfrm>
          <a:prstGeom prst="rect">
            <a:avLst/>
          </a:prstGeom>
        </p:spPr>
      </p:pic>
      <p:sp>
        <p:nvSpPr>
          <p:cNvPr id="4" name="TextovéPole 3">
            <a:extLst>
              <a:ext uri="{FF2B5EF4-FFF2-40B4-BE49-F238E27FC236}">
                <a16:creationId xmlns:a16="http://schemas.microsoft.com/office/drawing/2014/main" id="{9E2B3618-E425-4008-8183-979990D820D9}"/>
              </a:ext>
            </a:extLst>
          </p:cNvPr>
          <p:cNvSpPr txBox="1"/>
          <p:nvPr/>
        </p:nvSpPr>
        <p:spPr>
          <a:xfrm>
            <a:off x="1317523" y="4817806"/>
            <a:ext cx="11061290" cy="400110"/>
          </a:xfrm>
          <a:prstGeom prst="rect">
            <a:avLst/>
          </a:prstGeom>
          <a:noFill/>
        </p:spPr>
        <p:txBody>
          <a:bodyPr wrap="square" rtlCol="0">
            <a:spAutoFit/>
          </a:bodyPr>
          <a:lstStyle/>
          <a:p>
            <a:r>
              <a:rPr lang="ru-RU" sz="2000" b="1" dirty="0"/>
              <a:t>Православный храм успения пресвятой Богородицы на Ольшанском кладбище в Праге.</a:t>
            </a:r>
            <a:endParaRPr lang="cs-CZ" sz="2000" b="1" dirty="0"/>
          </a:p>
        </p:txBody>
      </p:sp>
      <p:sp>
        <p:nvSpPr>
          <p:cNvPr id="5" name="Obdélník 4">
            <a:extLst>
              <a:ext uri="{FF2B5EF4-FFF2-40B4-BE49-F238E27FC236}">
                <a16:creationId xmlns:a16="http://schemas.microsoft.com/office/drawing/2014/main" id="{5C2D9EB3-A592-4A3F-958D-191A7D6E0743}"/>
              </a:ext>
            </a:extLst>
          </p:cNvPr>
          <p:cNvSpPr/>
          <p:nvPr/>
        </p:nvSpPr>
        <p:spPr>
          <a:xfrm>
            <a:off x="2290917" y="5613908"/>
            <a:ext cx="7321898" cy="369332"/>
          </a:xfrm>
          <a:prstGeom prst="rect">
            <a:avLst/>
          </a:prstGeom>
        </p:spPr>
        <p:txBody>
          <a:bodyPr wrap="square">
            <a:spAutoFit/>
          </a:bodyPr>
          <a:lstStyle/>
          <a:p>
            <a:r>
              <a:rPr lang="ru-RU" dirty="0"/>
              <a:t>Троице-Сергиева лавра </a:t>
            </a:r>
            <a:r>
              <a:rPr lang="ru-RU" dirty="0" err="1"/>
              <a:t>Марие</a:t>
            </a:r>
            <a:r>
              <a:rPr lang="ru-RU" dirty="0"/>
              <a:t> </a:t>
            </a:r>
            <a:r>
              <a:rPr lang="ru-RU" dirty="0" err="1"/>
              <a:t>Дево</a:t>
            </a:r>
            <a:r>
              <a:rPr lang="ru-RU" dirty="0"/>
              <a:t> чистая</a:t>
            </a:r>
            <a:endParaRPr lang="cs-CZ" dirty="0"/>
          </a:p>
        </p:txBody>
      </p:sp>
      <p:pic>
        <p:nvPicPr>
          <p:cNvPr id="6" name="valaamskiy-hor-raduysya-nevesta-nenevestnaya">
            <a:hlinkClick r:id="" action="ppaction://media"/>
            <a:extLst>
              <a:ext uri="{FF2B5EF4-FFF2-40B4-BE49-F238E27FC236}">
                <a16:creationId xmlns:a16="http://schemas.microsoft.com/office/drawing/2014/main" id="{11FCF7A0-5F3D-49C9-AB7D-F69890BAC7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5261" y="5463722"/>
            <a:ext cx="487363" cy="487363"/>
          </a:xfrm>
          <a:prstGeom prst="rect">
            <a:avLst/>
          </a:prstGeom>
        </p:spPr>
      </p:pic>
    </p:spTree>
    <p:extLst>
      <p:ext uri="{BB962C8B-B14F-4D97-AF65-F5344CB8AC3E}">
        <p14:creationId xmlns:p14="http://schemas.microsoft.com/office/powerpoint/2010/main" val="177653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2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098">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0E996EAD-0BCB-4431-A24D-BF3DB03D4C74}"/>
              </a:ext>
            </a:extLst>
          </p:cNvPr>
          <p:cNvSpPr/>
          <p:nvPr/>
        </p:nvSpPr>
        <p:spPr>
          <a:xfrm>
            <a:off x="0" y="151179"/>
            <a:ext cx="12192000" cy="6555641"/>
          </a:xfrm>
          <a:prstGeom prst="rect">
            <a:avLst/>
          </a:prstGeom>
        </p:spPr>
        <p:txBody>
          <a:bodyPr wrap="square">
            <a:spAutoFit/>
          </a:bodyPr>
          <a:lstStyle/>
          <a:p>
            <a:pPr algn="just"/>
            <a:r>
              <a:rPr lang="ru-RU" sz="2000" b="1" dirty="0">
                <a:latin typeface="Arial" panose="020B0604020202020204" pitchFamily="34" charset="0"/>
                <a:cs typeface="Arial" panose="020B0604020202020204" pitchFamily="34" charset="0"/>
              </a:rPr>
              <a:t>Православие</a:t>
            </a:r>
            <a:r>
              <a:rPr lang="ru-RU" sz="2000" dirty="0">
                <a:latin typeface="Arial" panose="020B0604020202020204" pitchFamily="34" charset="0"/>
                <a:cs typeface="Arial" panose="020B0604020202020204" pitchFamily="34" charset="0"/>
              </a:rPr>
              <a:t> - это христианская конфессия, которая строго следует древней традиции. Церковная служба сегодня проходит так же, как и сто и двести лет назад. Само русское слово "православие" подчеркивает правильность и неизменность веры и традиций этой религии. Основой христианства является вера в триединство Бога (Бог един в трех лицах - Бог-Отец, Бог-Сын, Святой дух). Православные верят, что Христос родился от Девы Марии и принял страшную смерть, чтобы искупить грехи людей. Христос страдал и умер как человек, но он воскрес и вознесся на Небо на 40-й день после Пасхи как Бог. Храм (церковь, собор) был центром жизни древнеславянского города или деревни. Купол напоминает пламя горящей свечи, поэтому даже в древности купола часто покрывали золотом. Каждый храм посвящен какому-нибудь святому или религиозному празднику. Перед началом богослужения в церкви звонят колокола. В древности колокола были самыми простыми. Они созывали народ на службу. Со временем колокольный звон усложнялся, превратившись в настоящее произведение искусства. К колоколам стали относиться как к живым существам: каждому большому колоколу давали свое имя. Богослужения в русской православной церкви проходили очень торжественно и пышно. Как в древности, так и в настоящее время богослужения в церкви проходят на церковнославянском языке. Огромную роль в православии играют фрески и иконы. По христианской традиции икона представляет собой "окно" в мир божественный. Основная часть икон размещается на иконостасе, который отделяет алтарь от основного помещения. В главной алтарной части совершаются все церковные таинства, входить туда могут только служители церкви. Большое значение в богослужении имеет музыка, которая исполняется человеческими голосами без музыкальных инструментов. Она обращается к миру верхнему, возвышенному, помогает человеку приблизиться к божественному.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3529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855AB275-0172-47C5-B375-9B32C58E22B3}"/>
              </a:ext>
            </a:extLst>
          </p:cNvPr>
          <p:cNvSpPr/>
          <p:nvPr/>
        </p:nvSpPr>
        <p:spPr>
          <a:xfrm>
            <a:off x="191729" y="439255"/>
            <a:ext cx="11808542" cy="6247864"/>
          </a:xfrm>
          <a:prstGeom prst="rect">
            <a:avLst/>
          </a:prstGeom>
        </p:spPr>
        <p:txBody>
          <a:bodyPr wrap="square">
            <a:spAutoFit/>
          </a:bodyPr>
          <a:lstStyle/>
          <a:p>
            <a:pPr algn="just"/>
            <a:r>
              <a:rPr lang="ru-RU" sz="2000" b="1" dirty="0">
                <a:latin typeface="Arial" panose="020B0604020202020204" pitchFamily="34" charset="0"/>
                <a:cs typeface="Arial" panose="020B0604020202020204" pitchFamily="34" charset="0"/>
              </a:rPr>
              <a:t>Ислам</a:t>
            </a:r>
            <a:r>
              <a:rPr lang="ru-RU" sz="2000" dirty="0">
                <a:latin typeface="Arial" panose="020B0604020202020204" pitchFamily="34" charset="0"/>
                <a:cs typeface="Arial" panose="020B0604020202020204" pitchFamily="34" charset="0"/>
              </a:rPr>
              <a:t> (араб. </a:t>
            </a:r>
            <a:r>
              <a:rPr lang="ar-AE" sz="2000" dirty="0">
                <a:latin typeface="Arial" panose="020B0604020202020204" pitchFamily="34" charset="0"/>
                <a:cs typeface="Arial" panose="020B0604020202020204" pitchFamily="34" charset="0"/>
              </a:rPr>
              <a:t>الإسلام‎ — «</a:t>
            </a:r>
            <a:r>
              <a:rPr lang="ru-RU" sz="2000" dirty="0">
                <a:latin typeface="Arial" panose="020B0604020202020204" pitchFamily="34" charset="0"/>
                <a:cs typeface="Arial" panose="020B0604020202020204" pitchFamily="34" charset="0"/>
              </a:rPr>
              <a:t>покорность», «предание себя [Единому] Богу») — одна из мировых религий, которые придерживаются монотеизма, то есть веры в одного Бога. Ислам считается самой молодой из мировых религий. Он зародился на юго-западе Аравийского полуострова в начале </a:t>
            </a:r>
            <a:r>
              <a:rPr lang="cs-CZ" sz="2000" dirty="0">
                <a:latin typeface="Arial" panose="020B0604020202020204" pitchFamily="34" charset="0"/>
                <a:cs typeface="Arial" panose="020B0604020202020204" pitchFamily="34" charset="0"/>
              </a:rPr>
              <a:t>VII </a:t>
            </a:r>
            <a:r>
              <a:rPr lang="ru-RU" sz="2000" dirty="0">
                <a:latin typeface="Arial" panose="020B0604020202020204" pitchFamily="34" charset="0"/>
                <a:cs typeface="Arial" panose="020B0604020202020204" pitchFamily="34" charset="0"/>
              </a:rPr>
              <a:t>в. в </a:t>
            </a:r>
            <a:r>
              <a:rPr lang="ru-RU" sz="2000" dirty="0" err="1">
                <a:latin typeface="Arial" panose="020B0604020202020204" pitchFamily="34" charset="0"/>
                <a:cs typeface="Arial" panose="020B0604020202020204" pitchFamily="34" charset="0"/>
              </a:rPr>
              <a:t>Хиджазе</a:t>
            </a:r>
            <a:r>
              <a:rPr lang="ru-RU" sz="2000" dirty="0">
                <a:latin typeface="Arial" panose="020B0604020202020204" pitchFamily="34" charset="0"/>
                <a:cs typeface="Arial" panose="020B0604020202020204" pitchFamily="34" charset="0"/>
              </a:rPr>
              <a:t> среди племен Западной Аравии. Основателем Ислама стал пророк Мухаммед (570-632 гг.). Он создал общину, которая легла в основу государственного устройства – Арабского халифата. Среди принципов Ислама — единобожие: «нет никакого божества, кроме Аллаха, а Мухаммед – пророк Аллаха». Согласно Исламу, Аллах передал Мухаммеду через ангела Коран, который стал священным писанием для мусульман. Священная книга мусульман — Коран состоит из 114 глав (сур). Суры называются по принципу самой яркой фразы из главы, ставшей афоризмом или главной темы суры. Еще один источник вероучения — Сунна – рассказы о жизни Мухаммеда и его высказывания в виде хадисов (сказаний). Главные предметы веры в Исламе: Вера во Всевышнего, Вера в ангелов Всевышнего, Вера в Писание Всевышнего, Вера в Пророков и Посланников Всевышнего, Вера в предопределение Всевышнего, Вера в жизнь после смерти. Столпы Ислама: чтение </a:t>
            </a:r>
            <a:r>
              <a:rPr lang="ru-RU" sz="2000" dirty="0" err="1">
                <a:latin typeface="Arial" panose="020B0604020202020204" pitchFamily="34" charset="0"/>
                <a:cs typeface="Arial" panose="020B0604020202020204" pitchFamily="34" charset="0"/>
              </a:rPr>
              <a:t>шахады</a:t>
            </a:r>
            <a:r>
              <a:rPr lang="ru-RU" sz="2000" dirty="0">
                <a:latin typeface="Arial" panose="020B0604020202020204" pitchFamily="34" charset="0"/>
                <a:cs typeface="Arial" panose="020B0604020202020204" pitchFamily="34" charset="0"/>
              </a:rPr>
              <a:t> («нет никакого божества, кроме Аллаха, а Мухаммед – пророк Аллаха»); пять обязательных молитв в день («намаз»), выполняемые на арабском языке с соблюдением строго определенного обряда; соблюдение постов в течение месяца рамадан, когда мусульмане обязаны воздерживаться от любой пищи и питья от восхода до заката; паломничество («хадж») в Мекку по меньшей мере раз в жизни мусульманина; пожертвования нуждающимся и на нужды общины («</a:t>
            </a:r>
            <a:r>
              <a:rPr lang="ru-RU" sz="2000" dirty="0" err="1">
                <a:latin typeface="Arial" panose="020B0604020202020204" pitchFamily="34" charset="0"/>
                <a:cs typeface="Arial" panose="020B0604020202020204" pitchFamily="34" charset="0"/>
              </a:rPr>
              <a:t>закят</a:t>
            </a:r>
            <a:r>
              <a:rPr lang="ru-RU" sz="2000" dirty="0">
                <a:latin typeface="Arial" panose="020B0604020202020204" pitchFamily="34" charset="0"/>
                <a:cs typeface="Arial" panose="020B0604020202020204" pitchFamily="34" charset="0"/>
              </a:rPr>
              <a:t>»). Суть ислама как религии состоит в приверженности принципам мира, добра и терпимости.</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8748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F8694E3-3D57-408C-8F16-8F987D086CDE}"/>
              </a:ext>
            </a:extLst>
          </p:cNvPr>
          <p:cNvPicPr>
            <a:picLocks noChangeAspect="1"/>
          </p:cNvPicPr>
          <p:nvPr/>
        </p:nvPicPr>
        <p:blipFill>
          <a:blip r:embed="rId2"/>
          <a:stretch>
            <a:fillRect/>
          </a:stretch>
        </p:blipFill>
        <p:spPr>
          <a:xfrm>
            <a:off x="-2" y="-1"/>
            <a:ext cx="8927691" cy="6740307"/>
          </a:xfrm>
          <a:prstGeom prst="rect">
            <a:avLst/>
          </a:prstGeom>
        </p:spPr>
      </p:pic>
      <p:sp useBgFill="1">
        <p:nvSpPr>
          <p:cNvPr id="3" name="Obdélník 2">
            <a:extLst>
              <a:ext uri="{FF2B5EF4-FFF2-40B4-BE49-F238E27FC236}">
                <a16:creationId xmlns:a16="http://schemas.microsoft.com/office/drawing/2014/main" id="{3413E74A-94C1-4F39-A277-7108CE862127}"/>
              </a:ext>
            </a:extLst>
          </p:cNvPr>
          <p:cNvSpPr/>
          <p:nvPr/>
        </p:nvSpPr>
        <p:spPr>
          <a:xfrm>
            <a:off x="8927690" y="0"/>
            <a:ext cx="3264309" cy="6740307"/>
          </a:xfrm>
          <a:prstGeom prst="rect">
            <a:avLst/>
          </a:prstGeom>
        </p:spPr>
        <p:txBody>
          <a:bodyPr wrap="square">
            <a:spAutoFit/>
          </a:bodyPr>
          <a:lstStyle/>
          <a:p>
            <a:r>
              <a:rPr lang="ru-RU" dirty="0">
                <a:latin typeface="Arial" panose="020B0604020202020204" pitchFamily="34" charset="0"/>
                <a:cs typeface="Arial" panose="020B0604020202020204" pitchFamily="34" charset="0"/>
              </a:rPr>
              <a:t>В 2015 году состоялось торжественное открытие главной мечети Москвы, она получилась величественной и очень красивой. Так, здание имеет шесть уровней, а общая площадь увеличилась почти в 20 раз. И если раньше площадь мечети не превышала и 1000 квадратных метров, то сейчас ее помещения разрослись до 18 900 квадратных метров, а вместить она может до 10 тысяч человек. Ну а внешне Московская соборная мечеть гармонично соединила мусульманские традиции и некоторые черты русской архитектуры. Так, минареты по своей форме похожи на башни Кремля.</a:t>
            </a:r>
          </a:p>
        </p:txBody>
      </p:sp>
    </p:spTree>
    <p:extLst>
      <p:ext uri="{BB962C8B-B14F-4D97-AF65-F5344CB8AC3E}">
        <p14:creationId xmlns:p14="http://schemas.microsoft.com/office/powerpoint/2010/main" val="2888134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18156E93-43D0-41BD-A1DB-657AEF3A4F4C}"/>
              </a:ext>
            </a:extLst>
          </p:cNvPr>
          <p:cNvSpPr/>
          <p:nvPr/>
        </p:nvSpPr>
        <p:spPr>
          <a:xfrm>
            <a:off x="1563329" y="1075303"/>
            <a:ext cx="10176387" cy="707886"/>
          </a:xfrm>
          <a:prstGeom prst="rect">
            <a:avLst/>
          </a:prstGeom>
        </p:spPr>
        <p:txBody>
          <a:bodyPr wrap="square">
            <a:spAutoFit/>
          </a:bodyPr>
          <a:lstStyle/>
          <a:p>
            <a:r>
              <a:rPr lang="ru-RU" sz="2000" dirty="0" err="1"/>
              <a:t>Нашиды</a:t>
            </a:r>
            <a:r>
              <a:rPr lang="ru-RU" sz="2000" dirty="0"/>
              <a:t> — одно из самых популярных в  направлений в мусульманском искусстве. Эти песнопения затрагивают морально-нравственную тематику, чаще всего религиозную.</a:t>
            </a:r>
            <a:endParaRPr lang="ru-RU" dirty="0"/>
          </a:p>
        </p:txBody>
      </p:sp>
      <p:pic>
        <p:nvPicPr>
          <p:cNvPr id="3" name="ochen-krasivye-nashidy--nashidy">
            <a:hlinkClick r:id="" action="ppaction://media"/>
            <a:extLst>
              <a:ext uri="{FF2B5EF4-FFF2-40B4-BE49-F238E27FC236}">
                <a16:creationId xmlns:a16="http://schemas.microsoft.com/office/drawing/2014/main" id="{2B5D413E-D188-41E7-A68C-48978BE3DF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30991" y="2157247"/>
            <a:ext cx="487363" cy="487363"/>
          </a:xfrm>
          <a:prstGeom prst="rect">
            <a:avLst/>
          </a:prstGeom>
        </p:spPr>
      </p:pic>
    </p:spTree>
    <p:extLst>
      <p:ext uri="{BB962C8B-B14F-4D97-AF65-F5344CB8AC3E}">
        <p14:creationId xmlns:p14="http://schemas.microsoft.com/office/powerpoint/2010/main" val="422395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122">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09B6492-19C2-4E87-921F-AEC2BF37E851}"/>
              </a:ext>
            </a:extLst>
          </p:cNvPr>
          <p:cNvPicPr>
            <a:picLocks noChangeAspect="1"/>
          </p:cNvPicPr>
          <p:nvPr/>
        </p:nvPicPr>
        <p:blipFill>
          <a:blip r:embed="rId2"/>
          <a:stretch>
            <a:fillRect/>
          </a:stretch>
        </p:blipFill>
        <p:spPr>
          <a:xfrm>
            <a:off x="1704512" y="1710058"/>
            <a:ext cx="7839270" cy="4384462"/>
          </a:xfrm>
          <a:prstGeom prst="rect">
            <a:avLst/>
          </a:prstGeom>
        </p:spPr>
      </p:pic>
      <p:sp>
        <p:nvSpPr>
          <p:cNvPr id="3" name="TextovéPole 2">
            <a:extLst>
              <a:ext uri="{FF2B5EF4-FFF2-40B4-BE49-F238E27FC236}">
                <a16:creationId xmlns:a16="http://schemas.microsoft.com/office/drawing/2014/main" id="{842857E1-66A7-4F3C-885B-553ADBA18A1A}"/>
              </a:ext>
            </a:extLst>
          </p:cNvPr>
          <p:cNvSpPr txBox="1"/>
          <p:nvPr/>
        </p:nvSpPr>
        <p:spPr>
          <a:xfrm>
            <a:off x="1571634" y="763480"/>
            <a:ext cx="8202968" cy="461665"/>
          </a:xfrm>
          <a:prstGeom prst="rect">
            <a:avLst/>
          </a:prstGeom>
          <a:noFill/>
        </p:spPr>
        <p:txBody>
          <a:bodyPr wrap="square" rtlCol="0">
            <a:spAutoFit/>
          </a:bodyPr>
          <a:lstStyle/>
          <a:p>
            <a:r>
              <a:rPr lang="ru-RU" sz="2400" b="1" dirty="0">
                <a:solidFill>
                  <a:srgbClr val="FF0000"/>
                </a:solidFill>
              </a:rPr>
              <a:t>НАЦИОНАЛЬНЫЙ ВОПРОС И КОРЕННЫЕ НАРОДЫ РОССИИ</a:t>
            </a:r>
            <a:endParaRPr lang="cs-CZ" sz="2400" b="1" dirty="0">
              <a:solidFill>
                <a:srgbClr val="FF0000"/>
              </a:solidFill>
            </a:endParaRPr>
          </a:p>
        </p:txBody>
      </p:sp>
    </p:spTree>
    <p:extLst>
      <p:ext uri="{BB962C8B-B14F-4D97-AF65-F5344CB8AC3E}">
        <p14:creationId xmlns:p14="http://schemas.microsoft.com/office/powerpoint/2010/main" val="456907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47DE7909-FEB2-427F-B146-DEA9F1D54864}"/>
              </a:ext>
            </a:extLst>
          </p:cNvPr>
          <p:cNvSpPr/>
          <p:nvPr/>
        </p:nvSpPr>
        <p:spPr>
          <a:xfrm>
            <a:off x="88490" y="166568"/>
            <a:ext cx="12015019" cy="6232475"/>
          </a:xfrm>
          <a:prstGeom prst="rect">
            <a:avLst/>
          </a:prstGeom>
        </p:spPr>
        <p:txBody>
          <a:bodyPr wrap="square">
            <a:spAutoFit/>
          </a:bodyPr>
          <a:lstStyle/>
          <a:p>
            <a:pPr algn="just"/>
            <a:r>
              <a:rPr lang="ru-RU" sz="1900" b="1" dirty="0">
                <a:latin typeface="Arial" panose="020B0604020202020204" pitchFamily="34" charset="0"/>
                <a:cs typeface="Arial" panose="020B0604020202020204" pitchFamily="34" charset="0"/>
              </a:rPr>
              <a:t>Будет ли Россия мусульманской страной? </a:t>
            </a:r>
          </a:p>
          <a:p>
            <a:pPr algn="just"/>
            <a:r>
              <a:rPr lang="ru-RU" sz="1900" b="1" dirty="0">
                <a:latin typeface="Arial" panose="020B0604020202020204" pitchFamily="34" charset="0"/>
                <a:cs typeface="Arial" panose="020B0604020202020204" pitchFamily="34" charset="0"/>
              </a:rPr>
              <a:t>Дэниел Пайпс</a:t>
            </a:r>
          </a:p>
          <a:p>
            <a:pPr algn="just"/>
            <a:endParaRPr lang="ru-RU" sz="1900" b="1" dirty="0">
              <a:latin typeface="Arial" panose="020B0604020202020204" pitchFamily="34" charset="0"/>
              <a:cs typeface="Arial" panose="020B0604020202020204" pitchFamily="34" charset="0"/>
            </a:endParaRPr>
          </a:p>
          <a:p>
            <a:pPr algn="just"/>
            <a:r>
              <a:rPr lang="ru-RU" sz="1900" dirty="0">
                <a:latin typeface="Arial" panose="020B0604020202020204" pitchFamily="34" charset="0"/>
                <a:cs typeface="Arial" panose="020B0604020202020204" pitchFamily="34" charset="0"/>
              </a:rPr>
              <a:t>Этнические мусульмане не только составляют от 21 до 23 миллионов из 144-миллионного населения России (это соответствует 15%) – сейчас их доля стремительно растет. О этнических русских говорят, что у них европейская рождаемость и африканская смертность. У русских женщин в среднем по 1,4 ребенка, а средняя ожидаемая продолжительность жизни русских мужчин составляет 60 лет. В Москве этнические христианки в среднем рожают по 1,1 ребенка.</a:t>
            </a:r>
          </a:p>
          <a:p>
            <a:pPr algn="just"/>
            <a:endParaRPr lang="ru-RU" sz="1900" dirty="0">
              <a:latin typeface="Arial" panose="020B0604020202020204" pitchFamily="34" charset="0"/>
              <a:cs typeface="Arial" panose="020B0604020202020204" pitchFamily="34" charset="0"/>
            </a:endParaRPr>
          </a:p>
          <a:p>
            <a:pPr algn="just"/>
            <a:r>
              <a:rPr lang="ru-RU" sz="1900" dirty="0">
                <a:latin typeface="Arial" panose="020B0604020202020204" pitchFamily="34" charset="0"/>
                <a:cs typeface="Arial" panose="020B0604020202020204" pitchFamily="34" charset="0"/>
              </a:rPr>
              <a:t>Напротив, мусульманки в среднем рожают по 2,3 ребенка. Абортов у них меньше, чем у русских. В Москве у татарок бывает по шесть детей, а у чеченок и ингушек – по десять. Вдобавок, примерно три-четыре миллиона мусульман приехали в Россию из бывших республик Советского Союза (в основном из Азербайджана и Казахстана), а некоторые этнические русские обращаются в ислам.</a:t>
            </a:r>
          </a:p>
          <a:p>
            <a:pPr algn="just"/>
            <a:endParaRPr lang="ru-RU" sz="1900" dirty="0">
              <a:latin typeface="Arial" panose="020B0604020202020204" pitchFamily="34" charset="0"/>
              <a:cs typeface="Arial" panose="020B0604020202020204" pitchFamily="34" charset="0"/>
            </a:endParaRPr>
          </a:p>
          <a:p>
            <a:pPr algn="just"/>
            <a:r>
              <a:rPr lang="ru-RU" sz="1900" dirty="0">
                <a:latin typeface="Arial" panose="020B0604020202020204" pitchFamily="34" charset="0"/>
                <a:cs typeface="Arial" panose="020B0604020202020204" pitchFamily="34" charset="0"/>
              </a:rPr>
              <a:t>Эти тенденции, предполагающие, что численность христиан в стране сокращается на 0,6% в год, а мусульман – растет примерно на столько же, со временем должны привести к серьезным последствиям. По мнению некоторых аналитиков, в XXI веке мусульмане станут в России большинством, и эта демографическая революция фундаментальным образом изменит характер страны. Эксперт по российским меньшинствам Пол </a:t>
            </a:r>
            <a:r>
              <a:rPr lang="ru-RU" sz="1900" dirty="0" err="1">
                <a:latin typeface="Arial" panose="020B0604020202020204" pitchFamily="34" charset="0"/>
                <a:cs typeface="Arial" panose="020B0604020202020204" pitchFamily="34" charset="0"/>
              </a:rPr>
              <a:t>Гобл</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Paul</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Goble</a:t>
            </a:r>
            <a:r>
              <a:rPr lang="ru-RU" sz="1900" dirty="0">
                <a:latin typeface="Arial" panose="020B0604020202020204" pitchFamily="34" charset="0"/>
                <a:cs typeface="Arial" panose="020B0604020202020204" pitchFamily="34" charset="0"/>
              </a:rPr>
              <a:t>) утверждает, что «Россия переживает религиозную трансформацию, которая будет иметь для международного сообщества еще большее значение, чем распад Советского Союза».</a:t>
            </a:r>
            <a:endParaRPr lang="cs-CZ"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213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uddiyskie-mantry-om-shri-ram">
            <a:hlinkClick r:id="" action="ppaction://media"/>
            <a:extLst>
              <a:ext uri="{FF2B5EF4-FFF2-40B4-BE49-F238E27FC236}">
                <a16:creationId xmlns:a16="http://schemas.microsoft.com/office/drawing/2014/main" id="{C85FE123-9A9F-4B72-A920-0C1EE4A505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23288" y="3914740"/>
            <a:ext cx="487363" cy="487363"/>
          </a:xfrm>
          <a:prstGeom prst="rect">
            <a:avLst/>
          </a:prstGeom>
        </p:spPr>
      </p:pic>
      <p:sp>
        <p:nvSpPr>
          <p:cNvPr id="4" name="TextovéPole 3">
            <a:extLst>
              <a:ext uri="{FF2B5EF4-FFF2-40B4-BE49-F238E27FC236}">
                <a16:creationId xmlns:a16="http://schemas.microsoft.com/office/drawing/2014/main" id="{D4CFFB07-23CE-46E8-AA7B-522EB6DDB529}"/>
              </a:ext>
            </a:extLst>
          </p:cNvPr>
          <p:cNvSpPr txBox="1"/>
          <p:nvPr/>
        </p:nvSpPr>
        <p:spPr>
          <a:xfrm>
            <a:off x="3748595" y="2957405"/>
            <a:ext cx="6094520" cy="369332"/>
          </a:xfrm>
          <a:prstGeom prst="rect">
            <a:avLst/>
          </a:prstGeom>
          <a:noFill/>
        </p:spPr>
        <p:txBody>
          <a:bodyPr wrap="square">
            <a:spAutoFit/>
          </a:bodyPr>
          <a:lstStyle/>
          <a:p>
            <a:r>
              <a:rPr lang="cs-CZ" b="0" i="0" dirty="0" err="1">
                <a:solidFill>
                  <a:srgbClr val="666666"/>
                </a:solidFill>
                <a:effectLst/>
                <a:latin typeface="Roboto" panose="02000000000000000000" pitchFamily="2" charset="0"/>
              </a:rPr>
              <a:t>Om</a:t>
            </a:r>
            <a:r>
              <a:rPr lang="cs-CZ" b="0" i="0" dirty="0">
                <a:solidFill>
                  <a:srgbClr val="666666"/>
                </a:solidFill>
                <a:effectLst/>
                <a:latin typeface="Roboto" panose="02000000000000000000" pitchFamily="2" charset="0"/>
              </a:rPr>
              <a:t> </a:t>
            </a:r>
            <a:r>
              <a:rPr lang="cs-CZ" b="0" i="0" dirty="0" err="1">
                <a:solidFill>
                  <a:srgbClr val="666666"/>
                </a:solidFill>
                <a:effectLst/>
                <a:latin typeface="Roboto" panose="02000000000000000000" pitchFamily="2" charset="0"/>
              </a:rPr>
              <a:t>Shri</a:t>
            </a:r>
            <a:r>
              <a:rPr lang="cs-CZ" b="0" i="0" dirty="0">
                <a:solidFill>
                  <a:srgbClr val="666666"/>
                </a:solidFill>
                <a:effectLst/>
                <a:latin typeface="Roboto" panose="02000000000000000000" pitchFamily="2" charset="0"/>
              </a:rPr>
              <a:t> Ram</a:t>
            </a:r>
            <a:endParaRPr lang="cs-CZ" dirty="0"/>
          </a:p>
        </p:txBody>
      </p:sp>
      <p:sp>
        <p:nvSpPr>
          <p:cNvPr id="5" name="TextovéPole 4">
            <a:extLst>
              <a:ext uri="{FF2B5EF4-FFF2-40B4-BE49-F238E27FC236}">
                <a16:creationId xmlns:a16="http://schemas.microsoft.com/office/drawing/2014/main" id="{844B029A-5B1F-401F-9B9D-A0B657E45744}"/>
              </a:ext>
            </a:extLst>
          </p:cNvPr>
          <p:cNvSpPr txBox="1"/>
          <p:nvPr/>
        </p:nvSpPr>
        <p:spPr>
          <a:xfrm>
            <a:off x="3409025" y="550416"/>
            <a:ext cx="5468645" cy="369332"/>
          </a:xfrm>
          <a:prstGeom prst="rect">
            <a:avLst/>
          </a:prstGeom>
          <a:noFill/>
        </p:spPr>
        <p:txBody>
          <a:bodyPr wrap="square" rtlCol="0">
            <a:spAutoFit/>
          </a:bodyPr>
          <a:lstStyle/>
          <a:p>
            <a:r>
              <a:rPr lang="ru-RU" b="1" dirty="0"/>
              <a:t>Буддийские мантры</a:t>
            </a:r>
            <a:endParaRPr lang="cs-CZ" b="1" dirty="0"/>
          </a:p>
        </p:txBody>
      </p:sp>
      <p:pic>
        <p:nvPicPr>
          <p:cNvPr id="6" name="buddiyskie-mantry-guru-rinpoche">
            <a:hlinkClick r:id="" action="ppaction://media"/>
            <a:extLst>
              <a:ext uri="{FF2B5EF4-FFF2-40B4-BE49-F238E27FC236}">
                <a16:creationId xmlns:a16="http://schemas.microsoft.com/office/drawing/2014/main" id="{5DCBAAE7-F9F0-44EC-B846-E409DFC6D95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989373" y="1933709"/>
            <a:ext cx="487363" cy="487363"/>
          </a:xfrm>
          <a:prstGeom prst="rect">
            <a:avLst/>
          </a:prstGeom>
        </p:spPr>
      </p:pic>
      <p:sp>
        <p:nvSpPr>
          <p:cNvPr id="8" name="TextovéPole 7">
            <a:extLst>
              <a:ext uri="{FF2B5EF4-FFF2-40B4-BE49-F238E27FC236}">
                <a16:creationId xmlns:a16="http://schemas.microsoft.com/office/drawing/2014/main" id="{D60EF643-3A3F-4702-9499-67DB967BFF38}"/>
              </a:ext>
            </a:extLst>
          </p:cNvPr>
          <p:cNvSpPr txBox="1"/>
          <p:nvPr/>
        </p:nvSpPr>
        <p:spPr>
          <a:xfrm>
            <a:off x="3633186" y="1345706"/>
            <a:ext cx="6094520" cy="369332"/>
          </a:xfrm>
          <a:prstGeom prst="rect">
            <a:avLst/>
          </a:prstGeom>
          <a:noFill/>
        </p:spPr>
        <p:txBody>
          <a:bodyPr wrap="square">
            <a:spAutoFit/>
          </a:bodyPr>
          <a:lstStyle/>
          <a:p>
            <a:r>
              <a:rPr lang="ru-RU" dirty="0"/>
              <a:t>Гуру Ринпоче</a:t>
            </a:r>
            <a:endParaRPr lang="cs-CZ" dirty="0"/>
          </a:p>
        </p:txBody>
      </p:sp>
    </p:spTree>
    <p:extLst>
      <p:ext uri="{BB962C8B-B14F-4D97-AF65-F5344CB8AC3E}">
        <p14:creationId xmlns:p14="http://schemas.microsoft.com/office/powerpoint/2010/main" val="341971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26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23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karenko-aleksandr-i-lidiya-ischenko-06-03-2011g--avinu-mal">
            <a:hlinkClick r:id="" action="ppaction://media"/>
            <a:extLst>
              <a:ext uri="{FF2B5EF4-FFF2-40B4-BE49-F238E27FC236}">
                <a16:creationId xmlns:a16="http://schemas.microsoft.com/office/drawing/2014/main" id="{B5E70BF8-5716-4202-9CFC-F24D73FC85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69271" y="2480168"/>
            <a:ext cx="487363" cy="487363"/>
          </a:xfrm>
          <a:prstGeom prst="rect">
            <a:avLst/>
          </a:prstGeom>
        </p:spPr>
      </p:pic>
      <p:sp>
        <p:nvSpPr>
          <p:cNvPr id="4" name="TextovéPole 3">
            <a:extLst>
              <a:ext uri="{FF2B5EF4-FFF2-40B4-BE49-F238E27FC236}">
                <a16:creationId xmlns:a16="http://schemas.microsoft.com/office/drawing/2014/main" id="{C401791E-F537-41E7-93CE-5E15ACCC7BAE}"/>
              </a:ext>
            </a:extLst>
          </p:cNvPr>
          <p:cNvSpPr txBox="1"/>
          <p:nvPr/>
        </p:nvSpPr>
        <p:spPr>
          <a:xfrm>
            <a:off x="2150614" y="1811915"/>
            <a:ext cx="7721353" cy="369332"/>
          </a:xfrm>
          <a:prstGeom prst="rect">
            <a:avLst/>
          </a:prstGeom>
          <a:noFill/>
        </p:spPr>
        <p:txBody>
          <a:bodyPr wrap="square">
            <a:spAutoFit/>
          </a:bodyPr>
          <a:lstStyle/>
          <a:p>
            <a:r>
              <a:rPr lang="ru-RU" dirty="0" err="1"/>
              <a:t>Авину</a:t>
            </a:r>
            <a:r>
              <a:rPr lang="ru-RU" dirty="0"/>
              <a:t> </a:t>
            </a:r>
            <a:r>
              <a:rPr lang="ru-RU" dirty="0" err="1"/>
              <a:t>малкейну</a:t>
            </a:r>
            <a:r>
              <a:rPr lang="ru-RU" dirty="0"/>
              <a:t>. Хиней матов </a:t>
            </a:r>
            <a:r>
              <a:rPr lang="ru-RU" dirty="0" err="1"/>
              <a:t>уманаим</a:t>
            </a:r>
            <a:r>
              <a:rPr lang="ru-RU" dirty="0"/>
              <a:t> (Еврейские песнопения)</a:t>
            </a:r>
            <a:endParaRPr lang="cs-CZ" dirty="0"/>
          </a:p>
        </p:txBody>
      </p:sp>
    </p:spTree>
    <p:extLst>
      <p:ext uri="{BB962C8B-B14F-4D97-AF65-F5344CB8AC3E}">
        <p14:creationId xmlns:p14="http://schemas.microsoft.com/office/powerpoint/2010/main" val="73269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4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A2F145E-56EA-4BFE-AC45-C6036C51399A}"/>
              </a:ext>
            </a:extLst>
          </p:cNvPr>
          <p:cNvSpPr txBox="1"/>
          <p:nvPr/>
        </p:nvSpPr>
        <p:spPr>
          <a:xfrm>
            <a:off x="4492387" y="470517"/>
            <a:ext cx="2813935" cy="461665"/>
          </a:xfrm>
          <a:prstGeom prst="rect">
            <a:avLst/>
          </a:prstGeom>
          <a:noFill/>
        </p:spPr>
        <p:txBody>
          <a:bodyPr wrap="square" rtlCol="0">
            <a:spAutoFit/>
          </a:bodyPr>
          <a:lstStyle/>
          <a:p>
            <a:r>
              <a:rPr lang="ru-RU" sz="2400" b="1" dirty="0">
                <a:solidFill>
                  <a:srgbClr val="FF0000"/>
                </a:solidFill>
              </a:rPr>
              <a:t>СТОЛИЦЫ РОССИИ</a:t>
            </a:r>
            <a:endParaRPr lang="cs-CZ" sz="2400" b="1" dirty="0">
              <a:solidFill>
                <a:srgbClr val="FF0000"/>
              </a:solidFill>
            </a:endParaRPr>
          </a:p>
        </p:txBody>
      </p:sp>
      <p:sp>
        <p:nvSpPr>
          <p:cNvPr id="3" name="Obdélník 2">
            <a:extLst>
              <a:ext uri="{FF2B5EF4-FFF2-40B4-BE49-F238E27FC236}">
                <a16:creationId xmlns:a16="http://schemas.microsoft.com/office/drawing/2014/main" id="{F5CCF4A9-3630-4F5F-A970-E396C6B8C49C}"/>
              </a:ext>
            </a:extLst>
          </p:cNvPr>
          <p:cNvSpPr/>
          <p:nvPr/>
        </p:nvSpPr>
        <p:spPr>
          <a:xfrm>
            <a:off x="3820088" y="3244334"/>
            <a:ext cx="4551824" cy="646331"/>
          </a:xfrm>
          <a:prstGeom prst="rect">
            <a:avLst/>
          </a:prstGeom>
        </p:spPr>
        <p:txBody>
          <a:bodyPr wrap="none">
            <a:spAutoFit/>
          </a:bodyPr>
          <a:lstStyle/>
          <a:p>
            <a:r>
              <a:rPr lang="cs-CZ" dirty="0">
                <a:hlinkClick r:id="rId2"/>
              </a:rPr>
              <a:t>https://shkolazhizni.ru/culture/articles/32894/</a:t>
            </a:r>
            <a:endParaRPr lang="ru-RU" dirty="0"/>
          </a:p>
          <a:p>
            <a:endParaRPr lang="cs-CZ" dirty="0"/>
          </a:p>
        </p:txBody>
      </p:sp>
      <p:sp>
        <p:nvSpPr>
          <p:cNvPr id="4" name="Obdélník 3">
            <a:extLst>
              <a:ext uri="{FF2B5EF4-FFF2-40B4-BE49-F238E27FC236}">
                <a16:creationId xmlns:a16="http://schemas.microsoft.com/office/drawing/2014/main" id="{9DD5F535-E9AF-459B-A8F7-8E9E64B594CB}"/>
              </a:ext>
            </a:extLst>
          </p:cNvPr>
          <p:cNvSpPr/>
          <p:nvPr/>
        </p:nvSpPr>
        <p:spPr>
          <a:xfrm>
            <a:off x="3254477" y="2483860"/>
            <a:ext cx="6096000" cy="646331"/>
          </a:xfrm>
          <a:prstGeom prst="rect">
            <a:avLst/>
          </a:prstGeom>
        </p:spPr>
        <p:txBody>
          <a:bodyPr>
            <a:spAutoFit/>
          </a:bodyPr>
          <a:lstStyle/>
          <a:p>
            <a:r>
              <a:rPr lang="ru-RU" dirty="0"/>
              <a:t>Москва - Санкт-Петербург: что общего и в чём различие?</a:t>
            </a:r>
          </a:p>
          <a:p>
            <a:r>
              <a:rPr lang="ru-RU" dirty="0"/>
              <a:t>Автор: Виктор </a:t>
            </a:r>
            <a:r>
              <a:rPr lang="ru-RU" dirty="0" err="1"/>
              <a:t>Губерниев</a:t>
            </a:r>
            <a:r>
              <a:rPr lang="ru-RU" dirty="0"/>
              <a:t> </a:t>
            </a:r>
          </a:p>
        </p:txBody>
      </p:sp>
      <p:sp>
        <p:nvSpPr>
          <p:cNvPr id="5" name="TextovéPole 4">
            <a:extLst>
              <a:ext uri="{FF2B5EF4-FFF2-40B4-BE49-F238E27FC236}">
                <a16:creationId xmlns:a16="http://schemas.microsoft.com/office/drawing/2014/main" id="{C3B1C791-B6E4-494C-AB93-0D4AB1025365}"/>
              </a:ext>
            </a:extLst>
          </p:cNvPr>
          <p:cNvSpPr txBox="1"/>
          <p:nvPr/>
        </p:nvSpPr>
        <p:spPr>
          <a:xfrm>
            <a:off x="1936955" y="1376516"/>
            <a:ext cx="9252155" cy="830997"/>
          </a:xfrm>
          <a:prstGeom prst="rect">
            <a:avLst/>
          </a:prstGeom>
          <a:noFill/>
        </p:spPr>
        <p:txBody>
          <a:bodyPr wrap="square" rtlCol="0">
            <a:spAutoFit/>
          </a:bodyPr>
          <a:lstStyle/>
          <a:p>
            <a:r>
              <a:rPr lang="ru-RU" sz="2400" b="1" dirty="0"/>
              <a:t>Прослушайте текст и расскажите, какие отличия и сходства Вы запомнили?</a:t>
            </a:r>
            <a:endParaRPr lang="cs-CZ" sz="2400" b="1" dirty="0"/>
          </a:p>
        </p:txBody>
      </p:sp>
    </p:spTree>
    <p:extLst>
      <p:ext uri="{BB962C8B-B14F-4D97-AF65-F5344CB8AC3E}">
        <p14:creationId xmlns:p14="http://schemas.microsoft.com/office/powerpoint/2010/main" val="385751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C90CDE3F-DD70-476A-998F-803AAC62AC44}"/>
              </a:ext>
            </a:extLst>
          </p:cNvPr>
          <p:cNvSpPr/>
          <p:nvPr/>
        </p:nvSpPr>
        <p:spPr>
          <a:xfrm>
            <a:off x="0" y="58846"/>
            <a:ext cx="12192000" cy="6740307"/>
          </a:xfrm>
          <a:prstGeom prst="rect">
            <a:avLst/>
          </a:prstGeom>
        </p:spPr>
        <p:txBody>
          <a:bodyPr wrap="square">
            <a:spAutoFit/>
          </a:bodyPr>
          <a:lstStyle/>
          <a:p>
            <a:pPr algn="just"/>
            <a:r>
              <a:rPr lang="ru-RU" b="1" dirty="0"/>
              <a:t>Интересные факты о Москве</a:t>
            </a:r>
          </a:p>
          <a:p>
            <a:pPr algn="just"/>
            <a:r>
              <a:rPr lang="ru-RU" dirty="0"/>
              <a:t>1.	В 1812 году во время пожара, устроенного при приближении армии Наполеона, в Москве сгорело около 80% всех построек (факты о Наполеоне).</a:t>
            </a:r>
          </a:p>
          <a:p>
            <a:pPr algn="just"/>
            <a:r>
              <a:rPr lang="ru-RU" dirty="0"/>
              <a:t>2.	С 1712 по 1918 год она была лишена статуса столицы, так как эту роль выполнял Санкт-Петербург.</a:t>
            </a:r>
          </a:p>
          <a:p>
            <a:pPr algn="just"/>
            <a:r>
              <a:rPr lang="ru-RU" dirty="0"/>
              <a:t>3.	Точная дата основания Москвы неизвестна, поэтому годом появления этого города считается 1147 — именно тогда она была впервые упомянута в летописи.</a:t>
            </a:r>
          </a:p>
          <a:p>
            <a:pPr algn="just"/>
            <a:r>
              <a:rPr lang="ru-RU" dirty="0"/>
              <a:t>4.	Название город получил в честь одноимённой реки, протекающей через него.</a:t>
            </a:r>
          </a:p>
          <a:p>
            <a:pPr algn="just"/>
            <a:r>
              <a:rPr lang="ru-RU" dirty="0"/>
              <a:t>5.	Задолго до основания Москвы на её территории находились древние поселения финно-угорских племён.</a:t>
            </a:r>
          </a:p>
          <a:p>
            <a:pPr algn="just"/>
            <a:r>
              <a:rPr lang="ru-RU" dirty="0"/>
              <a:t>6.	Многие протекающие по столице реки убраны под землю. Например, Яуза, Сходня, Ходынка, Неглинная и другие (факты о реках).</a:t>
            </a:r>
          </a:p>
          <a:p>
            <a:pPr algn="just"/>
            <a:r>
              <a:rPr lang="ru-RU" dirty="0"/>
              <a:t>7.	В московских парках водятся дикие лоси.</a:t>
            </a:r>
          </a:p>
          <a:p>
            <a:pPr algn="just"/>
            <a:r>
              <a:rPr lang="ru-RU" dirty="0"/>
              <a:t>8.	Ежедневно общественный транспорт в Москве перевозит около 12 миллионов человек. Это примерно равно населению всего города, но многие приезжают сюда на работу из пригородов.</a:t>
            </a:r>
          </a:p>
          <a:p>
            <a:pPr algn="just"/>
            <a:r>
              <a:rPr lang="ru-RU" dirty="0"/>
              <a:t>9.	В 1904 году тут наблюдалось редкое в этих краях природное явление — торнадо. Оно разрушило немало домов и буквально высосало воду из Москвы-реки, оголив её дно.</a:t>
            </a:r>
          </a:p>
          <a:p>
            <a:pPr algn="just"/>
            <a:r>
              <a:rPr lang="ru-RU" dirty="0"/>
              <a:t>10.	Два самых знаменитых в мире алмаза, «Шах» и «Орлов», хранятся в столичном </a:t>
            </a:r>
            <a:r>
              <a:rPr lang="ru-RU" dirty="0" err="1"/>
              <a:t>Алмахном</a:t>
            </a:r>
            <a:r>
              <a:rPr lang="ru-RU" dirty="0"/>
              <a:t> фонде. «Шах» был подарен России правительством Ирана после инцидента с разгромом российского посольства в Тегеране, когда, в числе прочих, погиб дипломат и писатель Грибоедов (факты о Грибоедове).</a:t>
            </a:r>
          </a:p>
          <a:p>
            <a:pPr algn="just"/>
            <a:r>
              <a:rPr lang="ru-RU" dirty="0"/>
              <a:t>11.	Останкинская телебашня — самая высокая в Европе. Она входит в десятку высочайших строений мира.</a:t>
            </a:r>
          </a:p>
          <a:p>
            <a:pPr algn="just"/>
            <a:r>
              <a:rPr lang="ru-RU" dirty="0"/>
              <a:t>12.	Расположенная в Москве библиотека имени Ленина является самой крупной в Европе.</a:t>
            </a:r>
          </a:p>
          <a:p>
            <a:pPr algn="just"/>
            <a:r>
              <a:rPr lang="ru-RU" dirty="0"/>
              <a:t>13.	Самые старые в этом городе деревья — древние дубы в Коломенском парке. им более семи веков.</a:t>
            </a:r>
          </a:p>
          <a:p>
            <a:pPr algn="just"/>
            <a:r>
              <a:rPr lang="ru-RU" dirty="0"/>
              <a:t>14.	Знаменитые звёзды на кремлёвских башнях были установлены лишь в 1937 году, к 20-летию революции.</a:t>
            </a:r>
          </a:p>
          <a:p>
            <a:pPr algn="just"/>
            <a:r>
              <a:rPr lang="ru-RU" dirty="0"/>
              <a:t>15.	Каждую минуту московские предприятия и автомобили выбрасывают в атмосферу около 2 тонн загрязняющих вредных веществ.</a:t>
            </a:r>
          </a:p>
        </p:txBody>
      </p:sp>
    </p:spTree>
    <p:extLst>
      <p:ext uri="{BB962C8B-B14F-4D97-AF65-F5344CB8AC3E}">
        <p14:creationId xmlns:p14="http://schemas.microsoft.com/office/powerpoint/2010/main" val="408029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26E3F577-FCF7-4AA2-B3DE-953699E99401}"/>
              </a:ext>
            </a:extLst>
          </p:cNvPr>
          <p:cNvSpPr/>
          <p:nvPr/>
        </p:nvSpPr>
        <p:spPr>
          <a:xfrm>
            <a:off x="0" y="925439"/>
            <a:ext cx="12192000" cy="5355312"/>
          </a:xfrm>
          <a:prstGeom prst="rect">
            <a:avLst/>
          </a:prstGeom>
        </p:spPr>
        <p:txBody>
          <a:bodyPr wrap="square">
            <a:spAutoFit/>
          </a:bodyPr>
          <a:lstStyle/>
          <a:p>
            <a:pPr algn="just"/>
            <a:r>
              <a:rPr lang="ru-RU" dirty="0"/>
              <a:t>16.	Самые крупные в мире часы, барометр и термометр находятся именно тут. Их можно увидеть на здании МГУ.</a:t>
            </a:r>
          </a:p>
          <a:p>
            <a:pPr algn="just"/>
            <a:r>
              <a:rPr lang="ru-RU" dirty="0"/>
              <a:t>17.	Реальная численность населения Москвы, по разным оценкам, примерно на 20% превышает официальную, потому что тут живёт и работает несколько миллионов нелегальных мигрантов.</a:t>
            </a:r>
          </a:p>
          <a:p>
            <a:pPr algn="just"/>
            <a:r>
              <a:rPr lang="ru-RU" dirty="0"/>
              <a:t>18.	Суммарная протяжённость всех московских улиц немного не дотягивает до 4,5 тысяч километров.</a:t>
            </a:r>
          </a:p>
          <a:p>
            <a:pPr algn="just"/>
            <a:r>
              <a:rPr lang="ru-RU" dirty="0"/>
              <a:t>19.	Речным транспортом из Москвы можно добраться до Северного Ледовитого океана.</a:t>
            </a:r>
          </a:p>
          <a:p>
            <a:pPr algn="just"/>
            <a:r>
              <a:rPr lang="ru-RU" dirty="0"/>
              <a:t>20.	Тут целых 5 аэропортов.</a:t>
            </a:r>
          </a:p>
          <a:p>
            <a:pPr algn="just"/>
            <a:r>
              <a:rPr lang="ru-RU" dirty="0"/>
              <a:t>21.	Московское метро раньше строилось так, чтобы в случае необходимости послужить бомбоубежищами, но новые линии и станции залегают неглубоко от поверхности, или же вовсе выходят наружу.</a:t>
            </a:r>
          </a:p>
          <a:p>
            <a:pPr algn="just"/>
            <a:r>
              <a:rPr lang="ru-RU" dirty="0"/>
              <a:t>22.	Станции московского метрополитена, построенные во времена СССР, заслуженно считаются самыми красивыми в мире.</a:t>
            </a:r>
          </a:p>
          <a:p>
            <a:pPr algn="just"/>
            <a:r>
              <a:rPr lang="ru-RU" dirty="0"/>
              <a:t>23.	Всего в столице более 500 библиотек. По их количестве Москва является абсолютным рекордсменом.</a:t>
            </a:r>
          </a:p>
          <a:p>
            <a:pPr algn="just"/>
            <a:r>
              <a:rPr lang="ru-RU" dirty="0"/>
              <a:t>24.	Тут 72 театра, 78 музеев и 31 концертный зал. Иностранные туристы здесь точно никогда не заскучают.</a:t>
            </a:r>
          </a:p>
          <a:p>
            <a:pPr algn="just"/>
            <a:r>
              <a:rPr lang="ru-RU" dirty="0"/>
              <a:t>25.	Площадь Москвы примерно равна площади Нью-Йорка.</a:t>
            </a:r>
          </a:p>
          <a:p>
            <a:pPr algn="just"/>
            <a:r>
              <a:rPr lang="ru-RU" dirty="0"/>
              <a:t>26.	Это многонациональный город. Всего тут проживают в заметном количестве представители нескольких десятков наций.</a:t>
            </a:r>
          </a:p>
          <a:p>
            <a:pPr algn="just"/>
            <a:r>
              <a:rPr lang="ru-RU" dirty="0"/>
              <a:t>27.	Москва получила прозвище «Белокаменная», потому что Кремль действительно регулярно красили в белый цвет. Сталин же приказал перекрасить его в красный.</a:t>
            </a:r>
          </a:p>
          <a:p>
            <a:pPr algn="just"/>
            <a:r>
              <a:rPr lang="ru-RU" dirty="0"/>
              <a:t>28.	Расположенный тут Кремль — самая крупная действующая крепость на территории Европы.</a:t>
            </a:r>
          </a:p>
          <a:p>
            <a:pPr algn="just"/>
            <a:r>
              <a:rPr lang="ru-RU" dirty="0"/>
              <a:t>29.	Кремлёвские куранты — старейшие в России часы, им около 5 веков. Их вес достигает 25 тонн.</a:t>
            </a:r>
          </a:p>
        </p:txBody>
      </p:sp>
    </p:spTree>
    <p:extLst>
      <p:ext uri="{BB962C8B-B14F-4D97-AF65-F5344CB8AC3E}">
        <p14:creationId xmlns:p14="http://schemas.microsoft.com/office/powerpoint/2010/main" val="1838810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4BED32-B41E-487F-8A80-5CB04720905B}"/>
              </a:ext>
            </a:extLst>
          </p:cNvPr>
          <p:cNvPicPr>
            <a:picLocks noChangeAspect="1"/>
          </p:cNvPicPr>
          <p:nvPr/>
        </p:nvPicPr>
        <p:blipFill rotWithShape="1">
          <a:blip r:embed="rId2"/>
          <a:srcRect l="2500"/>
          <a:stretch/>
        </p:blipFill>
        <p:spPr>
          <a:xfrm>
            <a:off x="0" y="852808"/>
            <a:ext cx="12192000" cy="4084211"/>
          </a:xfrm>
          <a:prstGeom prst="rect">
            <a:avLst/>
          </a:prstGeom>
        </p:spPr>
      </p:pic>
      <p:sp useBgFill="1">
        <p:nvSpPr>
          <p:cNvPr id="3" name="TextovéPole 2">
            <a:extLst>
              <a:ext uri="{FF2B5EF4-FFF2-40B4-BE49-F238E27FC236}">
                <a16:creationId xmlns:a16="http://schemas.microsoft.com/office/drawing/2014/main" id="{CEBCB24B-3CE8-4067-B058-F307A91D249B}"/>
              </a:ext>
            </a:extLst>
          </p:cNvPr>
          <p:cNvSpPr txBox="1"/>
          <p:nvPr/>
        </p:nvSpPr>
        <p:spPr>
          <a:xfrm>
            <a:off x="1917290" y="62725"/>
            <a:ext cx="8652387" cy="707886"/>
          </a:xfrm>
          <a:prstGeom prst="rect">
            <a:avLst/>
          </a:prstGeom>
        </p:spPr>
        <p:txBody>
          <a:bodyPr wrap="square" rtlCol="0">
            <a:spAutoFit/>
          </a:bodyPr>
          <a:lstStyle/>
          <a:p>
            <a:r>
              <a:rPr lang="ru-RU" sz="2000" b="1" dirty="0">
                <a:latin typeface="Arial" panose="020B0604020202020204" pitchFamily="34" charset="0"/>
                <a:cs typeface="Arial" panose="020B0604020202020204" pitchFamily="34" charset="0"/>
              </a:rPr>
              <a:t>Памятник «Дети – жертвы пороков взрослых» (автор - Михаил Шемякин)- один из самых скандальных памятников Москвы</a:t>
            </a:r>
            <a:endParaRPr lang="cs-CZ" sz="2000" b="1" dirty="0">
              <a:latin typeface="Arial" panose="020B0604020202020204" pitchFamily="34" charset="0"/>
              <a:cs typeface="Arial" panose="020B0604020202020204" pitchFamily="34" charset="0"/>
            </a:endParaRPr>
          </a:p>
        </p:txBody>
      </p:sp>
      <p:sp useBgFill="1">
        <p:nvSpPr>
          <p:cNvPr id="4" name="Obdélník 3">
            <a:extLst>
              <a:ext uri="{FF2B5EF4-FFF2-40B4-BE49-F238E27FC236}">
                <a16:creationId xmlns:a16="http://schemas.microsoft.com/office/drawing/2014/main" id="{0CEFF5F3-2B3C-4787-B830-114C8CA5BE52}"/>
              </a:ext>
            </a:extLst>
          </p:cNvPr>
          <p:cNvSpPr/>
          <p:nvPr/>
        </p:nvSpPr>
        <p:spPr>
          <a:xfrm>
            <a:off x="117987" y="5255903"/>
            <a:ext cx="12074013" cy="1477328"/>
          </a:xfrm>
          <a:prstGeom prst="rect">
            <a:avLst/>
          </a:prstGeom>
        </p:spPr>
        <p:txBody>
          <a:bodyPr wrap="square">
            <a:spAutoFit/>
          </a:bodyPr>
          <a:lstStyle/>
          <a:p>
            <a:pPr algn="just"/>
            <a:r>
              <a:rPr lang="ru-RU" dirty="0">
                <a:latin typeface="Arial" panose="020B0604020202020204" pitchFamily="34" charset="0"/>
                <a:cs typeface="Arial" panose="020B0604020202020204" pitchFamily="34" charset="0"/>
              </a:rPr>
              <a:t>Композиция состоит из 15 фигур, две из которых маленькие дети – мальчик и девочка лет 10. Они расположены в самом центре. Как и все в этом возрасте, они играют в мячик, у них под ногами лежат книги сказок. Но у детей завязаны глаза, они не видят, что вокруг стоят 13 страшных высоченных фигур, тянущих к ним руки-щупальца. Каждое изваяние олицетворяет какой-то порок, который может развратить детские души и навсегда ими завладеть.</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246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7FE8EC32-5E6A-44B4-B3C2-6FBC6B9EB22C}"/>
              </a:ext>
            </a:extLst>
          </p:cNvPr>
          <p:cNvSpPr/>
          <p:nvPr/>
        </p:nvSpPr>
        <p:spPr>
          <a:xfrm>
            <a:off x="0" y="112707"/>
            <a:ext cx="12192000" cy="6632585"/>
          </a:xfrm>
          <a:prstGeom prst="rect">
            <a:avLst/>
          </a:prstGeom>
        </p:spPr>
        <p:txBody>
          <a:bodyPr wrap="square">
            <a:spAutoFit/>
          </a:bodyPr>
          <a:lstStyle/>
          <a:p>
            <a:pPr algn="just"/>
            <a:r>
              <a:rPr lang="ru-RU" sz="1700" b="1" dirty="0">
                <a:latin typeface="Arial" panose="020B0604020202020204" pitchFamily="34" charset="0"/>
                <a:cs typeface="Arial" panose="020B0604020202020204" pitchFamily="34" charset="0"/>
              </a:rPr>
              <a:t>Наркомания.</a:t>
            </a:r>
            <a:r>
              <a:rPr lang="ru-RU" sz="1700" dirty="0">
                <a:latin typeface="Arial" panose="020B0604020202020204" pitchFamily="34" charset="0"/>
                <a:cs typeface="Arial" panose="020B0604020202020204" pitchFamily="34" charset="0"/>
              </a:rPr>
              <a:t> Худощавый мужчина во фраке и бабочке, чем-то напоминает графа Дракулу. В одной руке шприц, а в другой – пакетик с героином.</a:t>
            </a:r>
          </a:p>
          <a:p>
            <a:pPr algn="just"/>
            <a:r>
              <a:rPr lang="ru-RU" sz="1700" b="1" dirty="0">
                <a:latin typeface="Arial" panose="020B0604020202020204" pitchFamily="34" charset="0"/>
                <a:cs typeface="Arial" panose="020B0604020202020204" pitchFamily="34" charset="0"/>
              </a:rPr>
              <a:t>Проституция.</a:t>
            </a:r>
            <a:r>
              <a:rPr lang="ru-RU" sz="1700" dirty="0">
                <a:latin typeface="Arial" panose="020B0604020202020204" pitchFamily="34" charset="0"/>
                <a:cs typeface="Arial" panose="020B0604020202020204" pitchFamily="34" charset="0"/>
              </a:rPr>
              <a:t> Этот порок представлен в образе мерзкой жабы с выпученными глазами, нарочито вытянутым ртом и пышным бюстом. Всё её тело покрыто бородавками, а на поясе вьются змеи.</a:t>
            </a:r>
          </a:p>
          <a:p>
            <a:pPr algn="just"/>
            <a:r>
              <a:rPr lang="ru-RU" sz="1700" b="1" dirty="0">
                <a:latin typeface="Arial" panose="020B0604020202020204" pitchFamily="34" charset="0"/>
                <a:cs typeface="Arial" panose="020B0604020202020204" pitchFamily="34" charset="0"/>
              </a:rPr>
              <a:t>Воровство.</a:t>
            </a:r>
            <a:r>
              <a:rPr lang="ru-RU" sz="1700" dirty="0">
                <a:latin typeface="Arial" panose="020B0604020202020204" pitchFamily="34" charset="0"/>
                <a:cs typeface="Arial" panose="020B0604020202020204" pitchFamily="34" charset="0"/>
              </a:rPr>
              <a:t> Хитрая свинья, которая повернулась спиной, явно чего-то пряча. В одной руке у нее мешочек с деньгами.</a:t>
            </a:r>
          </a:p>
          <a:p>
            <a:pPr algn="just"/>
            <a:r>
              <a:rPr lang="ru-RU" sz="1700" b="1" dirty="0">
                <a:latin typeface="Arial" panose="020B0604020202020204" pitchFamily="34" charset="0"/>
                <a:cs typeface="Arial" panose="020B0604020202020204" pitchFamily="34" charset="0"/>
              </a:rPr>
              <a:t>Алкоголизм.</a:t>
            </a:r>
            <a:r>
              <a:rPr lang="ru-RU" sz="1700" dirty="0">
                <a:latin typeface="Arial" panose="020B0604020202020204" pitchFamily="34" charset="0"/>
                <a:cs typeface="Arial" panose="020B0604020202020204" pitchFamily="34" charset="0"/>
              </a:rPr>
              <a:t> Жирный слащавый полуголый человек, восседающий на бочке с вином. В одной руке у него кувшин с чем-то «горячим», в другой пивной кубок.</a:t>
            </a:r>
          </a:p>
          <a:p>
            <a:pPr algn="just"/>
            <a:r>
              <a:rPr lang="ru-RU" sz="1700" b="1" dirty="0">
                <a:latin typeface="Arial" panose="020B0604020202020204" pitchFamily="34" charset="0"/>
                <a:cs typeface="Arial" panose="020B0604020202020204" pitchFamily="34" charset="0"/>
              </a:rPr>
              <a:t>Невежество.</a:t>
            </a:r>
            <a:r>
              <a:rPr lang="ru-RU" sz="1700" dirty="0">
                <a:latin typeface="Arial" panose="020B0604020202020204" pitchFamily="34" charset="0"/>
                <a:cs typeface="Arial" panose="020B0604020202020204" pitchFamily="34" charset="0"/>
              </a:rPr>
              <a:t> Веселый и беззаботный осел с большой погремушкой в руках. Живая иллюстрация поговорки «меньше знаешь, лучше спишь». Правда, тут лучше сказать «нет знаний, нет проблем».</a:t>
            </a:r>
          </a:p>
          <a:p>
            <a:pPr algn="just"/>
            <a:r>
              <a:rPr lang="ru-RU" sz="1700" b="1" dirty="0">
                <a:latin typeface="Arial" panose="020B0604020202020204" pitchFamily="34" charset="0"/>
                <a:cs typeface="Arial" panose="020B0604020202020204" pitchFamily="34" charset="0"/>
              </a:rPr>
              <a:t>Лженаучность.</a:t>
            </a:r>
            <a:r>
              <a:rPr lang="ru-RU" sz="1700" dirty="0">
                <a:latin typeface="Arial" panose="020B0604020202020204" pitchFamily="34" charset="0"/>
                <a:cs typeface="Arial" panose="020B0604020202020204" pitchFamily="34" charset="0"/>
              </a:rPr>
              <a:t> Женщина (вероятно) в монашеской рясе с закрытыми глазами. В одной руке у неё свиток с </a:t>
            </a:r>
            <a:r>
              <a:rPr lang="ru-RU" sz="1700" dirty="0" err="1">
                <a:latin typeface="Arial" panose="020B0604020202020204" pitchFamily="34" charset="0"/>
                <a:cs typeface="Arial" panose="020B0604020202020204" pitchFamily="34" charset="0"/>
              </a:rPr>
              <a:t>псевдознаниями</a:t>
            </a:r>
            <a:r>
              <a:rPr lang="ru-RU" sz="1700" dirty="0">
                <a:latin typeface="Arial" panose="020B0604020202020204" pitchFamily="34" charset="0"/>
                <a:cs typeface="Arial" panose="020B0604020202020204" pitchFamily="34" charset="0"/>
              </a:rPr>
              <a:t>. Рядом стоит непонятный механический прибор, а в другой руке результат неправильного применения науки – двухголовая собака, которую держат как марионетку.</a:t>
            </a:r>
          </a:p>
          <a:p>
            <a:pPr algn="just"/>
            <a:r>
              <a:rPr lang="ru-RU" sz="1700" b="1" dirty="0">
                <a:latin typeface="Arial" panose="020B0604020202020204" pitchFamily="34" charset="0"/>
                <a:cs typeface="Arial" panose="020B0604020202020204" pitchFamily="34" charset="0"/>
              </a:rPr>
              <a:t>Равнодушие.</a:t>
            </a:r>
            <a:r>
              <a:rPr lang="ru-RU" sz="1700" dirty="0">
                <a:latin typeface="Arial" panose="020B0604020202020204" pitchFamily="34" charset="0"/>
                <a:cs typeface="Arial" panose="020B0604020202020204" pitchFamily="34" charset="0"/>
              </a:rPr>
              <a:t> «Не так страшны убийцы и предатели, они могут только убить и предать. Страшнее всего – равнодушные. С их молчаливого согласия происходит всё самое худшее в этом мире». Видимо, автор полностью согласен с этим изречением. Он поместил «Равнодушие» в самый центр пороков. Фигура имеет четыре руки – две скрещены на груди, а другие две затыкают уши.</a:t>
            </a:r>
          </a:p>
          <a:p>
            <a:pPr algn="just"/>
            <a:r>
              <a:rPr lang="ru-RU" sz="1700" b="1" dirty="0">
                <a:latin typeface="Arial" panose="020B0604020202020204" pitchFamily="34" charset="0"/>
                <a:cs typeface="Arial" panose="020B0604020202020204" pitchFamily="34" charset="0"/>
              </a:rPr>
              <a:t>Пропаганда насилия. </a:t>
            </a:r>
            <a:r>
              <a:rPr lang="ru-RU" sz="1700" dirty="0">
                <a:latin typeface="Arial" panose="020B0604020202020204" pitchFamily="34" charset="0"/>
                <a:cs typeface="Arial" panose="020B0604020202020204" pitchFamily="34" charset="0"/>
              </a:rPr>
              <a:t>Фигура напоминает Буратино. Только у него в руке щит, на котором изображено оружие, а рядом стопка книг, одна из которых «Майн </a:t>
            </a:r>
            <a:r>
              <a:rPr lang="ru-RU" sz="1700" dirty="0" err="1">
                <a:latin typeface="Arial" panose="020B0604020202020204" pitchFamily="34" charset="0"/>
                <a:cs typeface="Arial" panose="020B0604020202020204" pitchFamily="34" charset="0"/>
              </a:rPr>
              <a:t>Кампф</a:t>
            </a:r>
            <a:r>
              <a:rPr lang="ru-RU" sz="1700" dirty="0">
                <a:latin typeface="Arial" panose="020B0604020202020204" pitchFamily="34" charset="0"/>
                <a:cs typeface="Arial" panose="020B0604020202020204" pitchFamily="34" charset="0"/>
              </a:rPr>
              <a:t>».</a:t>
            </a:r>
          </a:p>
          <a:p>
            <a:pPr algn="just"/>
            <a:r>
              <a:rPr lang="ru-RU" sz="1700" b="1" dirty="0">
                <a:latin typeface="Arial" panose="020B0604020202020204" pitchFamily="34" charset="0"/>
                <a:cs typeface="Arial" panose="020B0604020202020204" pitchFamily="34" charset="0"/>
              </a:rPr>
              <a:t>Садизм.</a:t>
            </a:r>
            <a:r>
              <a:rPr lang="ru-RU" sz="1700" dirty="0">
                <a:latin typeface="Arial" panose="020B0604020202020204" pitchFamily="34" charset="0"/>
                <a:cs typeface="Arial" panose="020B0604020202020204" pitchFamily="34" charset="0"/>
              </a:rPr>
              <a:t> Толстокожий носорог отлично подходит для иллюстрации этого порока, к тому же одет он в наряд мясника.</a:t>
            </a:r>
          </a:p>
          <a:p>
            <a:pPr algn="just"/>
            <a:r>
              <a:rPr lang="ru-RU" sz="1700" b="1" dirty="0">
                <a:latin typeface="Arial" panose="020B0604020202020204" pitchFamily="34" charset="0"/>
                <a:cs typeface="Arial" panose="020B0604020202020204" pitchFamily="34" charset="0"/>
              </a:rPr>
              <a:t>Беспамятство.</a:t>
            </a:r>
            <a:r>
              <a:rPr lang="ru-RU" sz="1700" dirty="0">
                <a:latin typeface="Arial" panose="020B0604020202020204" pitchFamily="34" charset="0"/>
                <a:cs typeface="Arial" panose="020B0604020202020204" pitchFamily="34" charset="0"/>
              </a:rPr>
              <a:t> Позорный столб - единственная неодушевленная фигура в общей композиции.</a:t>
            </a:r>
          </a:p>
          <a:p>
            <a:pPr algn="just"/>
            <a:r>
              <a:rPr lang="ru-RU" sz="1700" b="1" dirty="0">
                <a:latin typeface="Arial" panose="020B0604020202020204" pitchFamily="34" charset="0"/>
                <a:cs typeface="Arial" panose="020B0604020202020204" pitchFamily="34" charset="0"/>
              </a:rPr>
              <a:t>Эксплуатация детского труда. </a:t>
            </a:r>
            <a:r>
              <a:rPr lang="ru-RU" sz="1700" dirty="0">
                <a:latin typeface="Arial" panose="020B0604020202020204" pitchFamily="34" charset="0"/>
                <a:cs typeface="Arial" panose="020B0604020202020204" pitchFamily="34" charset="0"/>
              </a:rPr>
              <a:t>То ли орел, то ли ворон. Человек-птица приглашает всех на заводик, где трудятся дети.</a:t>
            </a:r>
          </a:p>
          <a:p>
            <a:pPr algn="just"/>
            <a:r>
              <a:rPr lang="ru-RU" sz="1700" b="1" dirty="0">
                <a:latin typeface="Arial" panose="020B0604020202020204" pitchFamily="34" charset="0"/>
                <a:cs typeface="Arial" panose="020B0604020202020204" pitchFamily="34" charset="0"/>
              </a:rPr>
              <a:t>Нищета.</a:t>
            </a:r>
            <a:r>
              <a:rPr lang="ru-RU" sz="1700" dirty="0">
                <a:latin typeface="Arial" panose="020B0604020202020204" pitchFamily="34" charset="0"/>
                <a:cs typeface="Arial" panose="020B0604020202020204" pitchFamily="34" charset="0"/>
              </a:rPr>
              <a:t> Иссушенная босая старуха с посохом протягивает руку, прося милостыню.</a:t>
            </a:r>
          </a:p>
          <a:p>
            <a:pPr algn="just"/>
            <a:r>
              <a:rPr lang="ru-RU" sz="1700" b="1" dirty="0">
                <a:latin typeface="Arial" panose="020B0604020202020204" pitchFamily="34" charset="0"/>
                <a:cs typeface="Arial" panose="020B0604020202020204" pitchFamily="34" charset="0"/>
              </a:rPr>
              <a:t>Война. </a:t>
            </a:r>
            <a:r>
              <a:rPr lang="ru-RU" sz="1700" dirty="0">
                <a:latin typeface="Arial" panose="020B0604020202020204" pitchFamily="34" charset="0"/>
                <a:cs typeface="Arial" panose="020B0604020202020204" pitchFamily="34" charset="0"/>
              </a:rPr>
              <a:t>Последний персонаж в списке пороков. Человек, закованный в доспехи, и с противогазам на лице, протягивает детям игрушку – всеми любимого Микки-Мауса, но мышонок закован  в бомбу.</a:t>
            </a:r>
            <a:endParaRPr lang="cs-CZ"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3930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ovéPole 1">
            <a:extLst>
              <a:ext uri="{FF2B5EF4-FFF2-40B4-BE49-F238E27FC236}">
                <a16:creationId xmlns:a16="http://schemas.microsoft.com/office/drawing/2014/main" id="{198E1D99-8A38-48BE-9263-F0A2545E8490}"/>
              </a:ext>
            </a:extLst>
          </p:cNvPr>
          <p:cNvSpPr txBox="1"/>
          <p:nvPr/>
        </p:nvSpPr>
        <p:spPr>
          <a:xfrm>
            <a:off x="1457670" y="0"/>
            <a:ext cx="4984955" cy="3785652"/>
          </a:xfrm>
          <a:prstGeom prst="rect">
            <a:avLst/>
          </a:prstGeom>
        </p:spPr>
        <p:txBody>
          <a:bodyPr wrap="square" rtlCol="0">
            <a:spAutoFit/>
          </a:bodyPr>
          <a:lstStyle/>
          <a:p>
            <a:pPr marL="342900" indent="-342900">
              <a:buFont typeface="Arial" panose="020B0604020202020204" pitchFamily="34" charset="0"/>
              <a:buChar char="•"/>
            </a:pPr>
            <a:r>
              <a:rPr lang="ru-RU" sz="2000" b="1" dirty="0">
                <a:latin typeface="Arial" panose="020B0604020202020204" pitchFamily="34" charset="0"/>
                <a:cs typeface="Arial" panose="020B0604020202020204" pitchFamily="34" charset="0"/>
              </a:rPr>
              <a:t>Все знают о двух столицах России, но ведь есть еще и третья… О каком городе идет речь?</a:t>
            </a:r>
          </a:p>
          <a:p>
            <a:pPr marL="342900" indent="-342900">
              <a:buFont typeface="Arial" panose="020B0604020202020204" pitchFamily="34" charset="0"/>
              <a:buChar char="•"/>
            </a:pPr>
            <a:endParaRPr lang="ru-RU"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ru-RU" sz="2000" b="1" dirty="0">
                <a:latin typeface="Arial" panose="020B0604020202020204" pitchFamily="34" charset="0"/>
                <a:cs typeface="Arial" panose="020B0604020202020204" pitchFamily="34" charset="0"/>
              </a:rPr>
              <a:t>Какой город можно было бы назвать второй / третьей столицей Чехии?</a:t>
            </a:r>
          </a:p>
          <a:p>
            <a:pPr marL="342900" indent="-342900">
              <a:buFont typeface="Arial" panose="020B0604020202020204" pitchFamily="34" charset="0"/>
              <a:buChar char="•"/>
            </a:pPr>
            <a:endParaRPr lang="cs-CZ"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ru-RU" sz="2000" b="1" dirty="0">
                <a:latin typeface="Arial" panose="020B0604020202020204" pitchFamily="34" charset="0"/>
                <a:cs typeface="Arial" panose="020B0604020202020204" pitchFamily="34" charset="0"/>
              </a:rPr>
              <a:t>Какие характеристики необходимы городу для того чтобы стать столицей?</a:t>
            </a:r>
            <a:endParaRPr lang="cs-CZ" sz="2000" b="1" dirty="0">
              <a:latin typeface="Arial" panose="020B0604020202020204" pitchFamily="34" charset="0"/>
              <a:cs typeface="Arial" panose="020B0604020202020204" pitchFamily="34" charset="0"/>
            </a:endParaRPr>
          </a:p>
        </p:txBody>
      </p:sp>
      <p:sp>
        <p:nvSpPr>
          <p:cNvPr id="4" name="Obdélník 3">
            <a:extLst>
              <a:ext uri="{FF2B5EF4-FFF2-40B4-BE49-F238E27FC236}">
                <a16:creationId xmlns:a16="http://schemas.microsoft.com/office/drawing/2014/main" id="{8BFD71BC-9075-4163-869C-7B860EA28157}"/>
              </a:ext>
            </a:extLst>
          </p:cNvPr>
          <p:cNvSpPr/>
          <p:nvPr/>
        </p:nvSpPr>
        <p:spPr>
          <a:xfrm>
            <a:off x="1065533" y="3894719"/>
            <a:ext cx="4749826" cy="646331"/>
          </a:xfrm>
          <a:prstGeom prst="rect">
            <a:avLst/>
          </a:prstGeom>
        </p:spPr>
        <p:txBody>
          <a:bodyPr wrap="none">
            <a:spAutoFit/>
          </a:bodyPr>
          <a:lstStyle/>
          <a:p>
            <a:r>
              <a:rPr lang="cs-CZ" dirty="0">
                <a:hlinkClick r:id="rId2"/>
              </a:rPr>
              <a:t>https://www.youtube.com/watch?v=nqNFajJaFZU</a:t>
            </a:r>
            <a:endParaRPr lang="ru-RU" dirty="0"/>
          </a:p>
          <a:p>
            <a:endParaRPr lang="cs-CZ" dirty="0"/>
          </a:p>
        </p:txBody>
      </p:sp>
      <p:pic>
        <p:nvPicPr>
          <p:cNvPr id="5" name="Obrázek 4">
            <a:extLst>
              <a:ext uri="{FF2B5EF4-FFF2-40B4-BE49-F238E27FC236}">
                <a16:creationId xmlns:a16="http://schemas.microsoft.com/office/drawing/2014/main" id="{C7FEBC53-C55D-4D6C-B70C-4F1A858ECDE1}"/>
              </a:ext>
            </a:extLst>
          </p:cNvPr>
          <p:cNvPicPr>
            <a:picLocks noChangeAspect="1"/>
          </p:cNvPicPr>
          <p:nvPr/>
        </p:nvPicPr>
        <p:blipFill>
          <a:blip r:embed="rId3"/>
          <a:stretch>
            <a:fillRect/>
          </a:stretch>
        </p:blipFill>
        <p:spPr>
          <a:xfrm>
            <a:off x="7275871" y="0"/>
            <a:ext cx="4916129" cy="6882581"/>
          </a:xfrm>
          <a:prstGeom prst="rect">
            <a:avLst/>
          </a:prstGeom>
        </p:spPr>
      </p:pic>
      <p:sp>
        <p:nvSpPr>
          <p:cNvPr id="6" name="Obdélník 5">
            <a:extLst>
              <a:ext uri="{FF2B5EF4-FFF2-40B4-BE49-F238E27FC236}">
                <a16:creationId xmlns:a16="http://schemas.microsoft.com/office/drawing/2014/main" id="{E8889C59-F672-455C-AACD-B3BE2EF881B5}"/>
              </a:ext>
            </a:extLst>
          </p:cNvPr>
          <p:cNvSpPr/>
          <p:nvPr/>
        </p:nvSpPr>
        <p:spPr>
          <a:xfrm>
            <a:off x="1645467" y="4819330"/>
            <a:ext cx="3589957" cy="369332"/>
          </a:xfrm>
          <a:prstGeom prst="rect">
            <a:avLst/>
          </a:prstGeom>
        </p:spPr>
        <p:txBody>
          <a:bodyPr wrap="none">
            <a:spAutoFit/>
          </a:bodyPr>
          <a:lstStyle/>
          <a:p>
            <a:r>
              <a:rPr lang="ru-RU" dirty="0"/>
              <a:t>(туристический рекламный ролик)</a:t>
            </a:r>
            <a:endParaRPr lang="cs-CZ" dirty="0"/>
          </a:p>
        </p:txBody>
      </p:sp>
      <p:sp>
        <p:nvSpPr>
          <p:cNvPr id="7" name="Obdélník 6">
            <a:extLst>
              <a:ext uri="{FF2B5EF4-FFF2-40B4-BE49-F238E27FC236}">
                <a16:creationId xmlns:a16="http://schemas.microsoft.com/office/drawing/2014/main" id="{BF322E5A-3EA0-404B-9CC6-0BE82947CB3D}"/>
              </a:ext>
            </a:extLst>
          </p:cNvPr>
          <p:cNvSpPr/>
          <p:nvPr/>
        </p:nvSpPr>
        <p:spPr>
          <a:xfrm>
            <a:off x="1111045" y="5188662"/>
            <a:ext cx="4746299" cy="646331"/>
          </a:xfrm>
          <a:prstGeom prst="rect">
            <a:avLst/>
          </a:prstGeom>
        </p:spPr>
        <p:txBody>
          <a:bodyPr wrap="none">
            <a:spAutoFit/>
          </a:bodyPr>
          <a:lstStyle/>
          <a:p>
            <a:r>
              <a:rPr lang="cs-CZ" dirty="0">
                <a:hlinkClick r:id="rId4"/>
              </a:rPr>
              <a:t>https://www.youtube.com/watch?v=M1Znixq-fvw</a:t>
            </a:r>
            <a:endParaRPr lang="ru-RU" dirty="0"/>
          </a:p>
          <a:p>
            <a:endParaRPr lang="cs-CZ" dirty="0"/>
          </a:p>
        </p:txBody>
      </p:sp>
    </p:spTree>
    <p:extLst>
      <p:ext uri="{BB962C8B-B14F-4D97-AF65-F5344CB8AC3E}">
        <p14:creationId xmlns:p14="http://schemas.microsoft.com/office/powerpoint/2010/main" val="3209238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ADBB997-67DA-4FE3-A0F8-4F2D0F38318E}"/>
              </a:ext>
            </a:extLst>
          </p:cNvPr>
          <p:cNvSpPr txBox="1"/>
          <p:nvPr/>
        </p:nvSpPr>
        <p:spPr>
          <a:xfrm>
            <a:off x="4898977" y="461639"/>
            <a:ext cx="1954583" cy="461665"/>
          </a:xfrm>
          <a:prstGeom prst="rect">
            <a:avLst/>
          </a:prstGeom>
          <a:noFill/>
        </p:spPr>
        <p:txBody>
          <a:bodyPr wrap="square" rtlCol="0">
            <a:spAutoFit/>
          </a:bodyPr>
          <a:lstStyle/>
          <a:p>
            <a:r>
              <a:rPr lang="ru-RU" sz="2400" b="1" dirty="0">
                <a:solidFill>
                  <a:srgbClr val="FF0000"/>
                </a:solidFill>
              </a:rPr>
              <a:t>ПРАЗДНИКИ</a:t>
            </a:r>
            <a:endParaRPr lang="cs-CZ" sz="2400" b="1" dirty="0">
              <a:solidFill>
                <a:srgbClr val="FF0000"/>
              </a:solidFill>
            </a:endParaRPr>
          </a:p>
        </p:txBody>
      </p:sp>
      <p:pic>
        <p:nvPicPr>
          <p:cNvPr id="4" name="Obrázek 3">
            <a:extLst>
              <a:ext uri="{FF2B5EF4-FFF2-40B4-BE49-F238E27FC236}">
                <a16:creationId xmlns:a16="http://schemas.microsoft.com/office/drawing/2014/main" id="{F55D5A28-F71C-4612-932F-223418DA6FFE}"/>
              </a:ext>
            </a:extLst>
          </p:cNvPr>
          <p:cNvPicPr>
            <a:picLocks noChangeAspect="1"/>
          </p:cNvPicPr>
          <p:nvPr/>
        </p:nvPicPr>
        <p:blipFill rotWithShape="1">
          <a:blip r:embed="rId2"/>
          <a:srcRect l="17936" t="11592" r="2579"/>
          <a:stretch/>
        </p:blipFill>
        <p:spPr>
          <a:xfrm>
            <a:off x="4178710" y="1012723"/>
            <a:ext cx="3028335" cy="2248369"/>
          </a:xfrm>
          <a:prstGeom prst="rect">
            <a:avLst/>
          </a:prstGeom>
        </p:spPr>
      </p:pic>
      <p:pic>
        <p:nvPicPr>
          <p:cNvPr id="5" name="Obrázek 4">
            <a:extLst>
              <a:ext uri="{FF2B5EF4-FFF2-40B4-BE49-F238E27FC236}">
                <a16:creationId xmlns:a16="http://schemas.microsoft.com/office/drawing/2014/main" id="{E422415A-F6A5-41FD-B953-597E1CC1E1BB}"/>
              </a:ext>
            </a:extLst>
          </p:cNvPr>
          <p:cNvPicPr>
            <a:picLocks noChangeAspect="1"/>
          </p:cNvPicPr>
          <p:nvPr/>
        </p:nvPicPr>
        <p:blipFill rotWithShape="1">
          <a:blip r:embed="rId3"/>
          <a:srcRect l="23652" r="3439"/>
          <a:stretch/>
        </p:blipFill>
        <p:spPr>
          <a:xfrm>
            <a:off x="8148748" y="3362325"/>
            <a:ext cx="4043252" cy="3490307"/>
          </a:xfrm>
          <a:prstGeom prst="rect">
            <a:avLst/>
          </a:prstGeom>
        </p:spPr>
      </p:pic>
      <p:pic>
        <p:nvPicPr>
          <p:cNvPr id="6" name="Obrázek 5">
            <a:extLst>
              <a:ext uri="{FF2B5EF4-FFF2-40B4-BE49-F238E27FC236}">
                <a16:creationId xmlns:a16="http://schemas.microsoft.com/office/drawing/2014/main" id="{15FB92D1-7916-4819-B6E7-67EC2149503C}"/>
              </a:ext>
            </a:extLst>
          </p:cNvPr>
          <p:cNvPicPr>
            <a:picLocks noChangeAspect="1"/>
          </p:cNvPicPr>
          <p:nvPr/>
        </p:nvPicPr>
        <p:blipFill>
          <a:blip r:embed="rId4"/>
          <a:stretch>
            <a:fillRect/>
          </a:stretch>
        </p:blipFill>
        <p:spPr>
          <a:xfrm>
            <a:off x="0" y="3596909"/>
            <a:ext cx="5378356" cy="3341304"/>
          </a:xfrm>
          <a:prstGeom prst="rect">
            <a:avLst/>
          </a:prstGeom>
        </p:spPr>
      </p:pic>
      <p:pic>
        <p:nvPicPr>
          <p:cNvPr id="7" name="Obrázek 6">
            <a:extLst>
              <a:ext uri="{FF2B5EF4-FFF2-40B4-BE49-F238E27FC236}">
                <a16:creationId xmlns:a16="http://schemas.microsoft.com/office/drawing/2014/main" id="{B4216AD9-85DA-4CE9-963E-E8CF371E609A}"/>
              </a:ext>
            </a:extLst>
          </p:cNvPr>
          <p:cNvPicPr>
            <a:picLocks noChangeAspect="1"/>
          </p:cNvPicPr>
          <p:nvPr/>
        </p:nvPicPr>
        <p:blipFill>
          <a:blip r:embed="rId5"/>
          <a:stretch>
            <a:fillRect/>
          </a:stretch>
        </p:blipFill>
        <p:spPr>
          <a:xfrm>
            <a:off x="0" y="-1"/>
            <a:ext cx="4198806" cy="3362325"/>
          </a:xfrm>
          <a:prstGeom prst="rect">
            <a:avLst/>
          </a:prstGeom>
        </p:spPr>
      </p:pic>
      <p:pic>
        <p:nvPicPr>
          <p:cNvPr id="8" name="Obrázek 7">
            <a:extLst>
              <a:ext uri="{FF2B5EF4-FFF2-40B4-BE49-F238E27FC236}">
                <a16:creationId xmlns:a16="http://schemas.microsoft.com/office/drawing/2014/main" id="{37A09C5E-A65F-4146-B889-1C577884C12A}"/>
              </a:ext>
            </a:extLst>
          </p:cNvPr>
          <p:cNvPicPr>
            <a:picLocks noChangeAspect="1"/>
          </p:cNvPicPr>
          <p:nvPr/>
        </p:nvPicPr>
        <p:blipFill>
          <a:blip r:embed="rId6"/>
          <a:stretch>
            <a:fillRect/>
          </a:stretch>
        </p:blipFill>
        <p:spPr>
          <a:xfrm>
            <a:off x="7302746" y="-1"/>
            <a:ext cx="4889253" cy="3261093"/>
          </a:xfrm>
          <a:prstGeom prst="rect">
            <a:avLst/>
          </a:prstGeom>
        </p:spPr>
      </p:pic>
      <p:pic>
        <p:nvPicPr>
          <p:cNvPr id="9" name="Obrázek 8">
            <a:extLst>
              <a:ext uri="{FF2B5EF4-FFF2-40B4-BE49-F238E27FC236}">
                <a16:creationId xmlns:a16="http://schemas.microsoft.com/office/drawing/2014/main" id="{3DA8A8F3-6EF3-4C52-94C1-5CDE4126B326}"/>
              </a:ext>
            </a:extLst>
          </p:cNvPr>
          <p:cNvPicPr>
            <a:picLocks noChangeAspect="1"/>
          </p:cNvPicPr>
          <p:nvPr/>
        </p:nvPicPr>
        <p:blipFill>
          <a:blip r:embed="rId7"/>
          <a:stretch>
            <a:fillRect/>
          </a:stretch>
        </p:blipFill>
        <p:spPr>
          <a:xfrm>
            <a:off x="4898978" y="3261091"/>
            <a:ext cx="3247513" cy="2435635"/>
          </a:xfrm>
          <a:prstGeom prst="rect">
            <a:avLst/>
          </a:prstGeom>
        </p:spPr>
      </p:pic>
    </p:spTree>
    <p:extLst>
      <p:ext uri="{BB962C8B-B14F-4D97-AF65-F5344CB8AC3E}">
        <p14:creationId xmlns:p14="http://schemas.microsoft.com/office/powerpoint/2010/main" val="1889645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55332779-0080-4DF7-81DD-41AAB201FA0B}"/>
              </a:ext>
            </a:extLst>
          </p:cNvPr>
          <p:cNvSpPr/>
          <p:nvPr/>
        </p:nvSpPr>
        <p:spPr>
          <a:xfrm>
            <a:off x="3706018" y="3244334"/>
            <a:ext cx="4779963" cy="646331"/>
          </a:xfrm>
          <a:prstGeom prst="rect">
            <a:avLst/>
          </a:prstGeom>
        </p:spPr>
        <p:txBody>
          <a:bodyPr wrap="none">
            <a:spAutoFit/>
          </a:bodyPr>
          <a:lstStyle/>
          <a:p>
            <a:r>
              <a:rPr lang="cs-CZ" dirty="0">
                <a:hlinkClick r:id="rId2"/>
              </a:rPr>
              <a:t>https://www.youtube.com/watch?v=Juc5So1ChNk</a:t>
            </a:r>
            <a:endParaRPr lang="ru-RU" dirty="0"/>
          </a:p>
          <a:p>
            <a:endParaRPr lang="cs-CZ" dirty="0"/>
          </a:p>
        </p:txBody>
      </p:sp>
      <p:sp>
        <p:nvSpPr>
          <p:cNvPr id="3" name="Obdélník 2">
            <a:extLst>
              <a:ext uri="{FF2B5EF4-FFF2-40B4-BE49-F238E27FC236}">
                <a16:creationId xmlns:a16="http://schemas.microsoft.com/office/drawing/2014/main" id="{D617D09F-A361-41ED-907D-CBB891AEC530}"/>
              </a:ext>
            </a:extLst>
          </p:cNvPr>
          <p:cNvSpPr/>
          <p:nvPr/>
        </p:nvSpPr>
        <p:spPr>
          <a:xfrm>
            <a:off x="1693255" y="1451044"/>
            <a:ext cx="8805487" cy="1107996"/>
          </a:xfrm>
          <a:prstGeom prst="rect">
            <a:avLst/>
          </a:prstGeom>
        </p:spPr>
        <p:txBody>
          <a:bodyPr wrap="none">
            <a:spAutoFit/>
          </a:bodyPr>
          <a:lstStyle/>
          <a:p>
            <a:pPr algn="ctr"/>
            <a:r>
              <a:rPr lang="ru-RU" sz="2200" b="1" dirty="0">
                <a:latin typeface="Arial" panose="020B0604020202020204" pitchFamily="34" charset="0"/>
                <a:cs typeface="Arial" panose="020B0604020202020204" pitchFamily="34" charset="0"/>
              </a:rPr>
              <a:t>10 КРУПНЕЙШИХ НАРОДОВ РОССИИ</a:t>
            </a:r>
          </a:p>
          <a:p>
            <a:pPr algn="ctr"/>
            <a:endParaRPr lang="ru-RU" sz="2200" b="1" dirty="0">
              <a:latin typeface="Arial" panose="020B0604020202020204" pitchFamily="34" charset="0"/>
              <a:cs typeface="Arial" panose="020B0604020202020204" pitchFamily="34" charset="0"/>
            </a:endParaRPr>
          </a:p>
          <a:p>
            <a:pPr algn="ctr"/>
            <a:r>
              <a:rPr lang="ru-RU" sz="2200" b="1" dirty="0">
                <a:latin typeface="Arial" panose="020B0604020202020204" pitchFamily="34" charset="0"/>
                <a:cs typeface="Arial" panose="020B0604020202020204" pitchFamily="34" charset="0"/>
              </a:rPr>
              <a:t>Посмотрите ролик и расскажите о каких народах Вы узнали?</a:t>
            </a:r>
            <a:endParaRPr lang="cs-CZ"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6859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84C0219E-E3CD-4C9D-9748-022E112DC023}"/>
              </a:ext>
            </a:extLst>
          </p:cNvPr>
          <p:cNvSpPr/>
          <p:nvPr/>
        </p:nvSpPr>
        <p:spPr>
          <a:xfrm>
            <a:off x="0" y="289228"/>
            <a:ext cx="6351639" cy="5940088"/>
          </a:xfrm>
          <a:prstGeom prst="rect">
            <a:avLst/>
          </a:prstGeom>
          <a:ln>
            <a:solidFill>
              <a:srgbClr val="002060"/>
            </a:solidFill>
          </a:ln>
        </p:spPr>
        <p:txBody>
          <a:bodyPr wrap="square">
            <a:spAutoFit/>
          </a:bodyPr>
          <a:lstStyle/>
          <a:p>
            <a:r>
              <a:rPr lang="ru-RU" sz="2000" b="1" dirty="0">
                <a:solidFill>
                  <a:srgbClr val="39434C"/>
                </a:solidFill>
                <a:latin typeface="Arial" panose="020B0604020202020204" pitchFamily="34" charset="0"/>
                <a:cs typeface="Arial" panose="020B0604020202020204" pitchFamily="34" charset="0"/>
              </a:rPr>
              <a:t>Нерабочие праздничные дни</a:t>
            </a:r>
          </a:p>
          <a:p>
            <a:r>
              <a:rPr lang="ru-RU" sz="2000" dirty="0">
                <a:solidFill>
                  <a:srgbClr val="333333"/>
                </a:solidFill>
                <a:latin typeface="Arial" panose="020B0604020202020204" pitchFamily="34" charset="0"/>
                <a:cs typeface="Arial" panose="020B0604020202020204" pitchFamily="34" charset="0"/>
              </a:rPr>
              <a:t>Нерабочими праздничными днями в Российской Федерации являются:</a:t>
            </a:r>
            <a:br>
              <a:rPr lang="ru-RU" sz="2000" dirty="0">
                <a:solidFill>
                  <a:srgbClr val="333333"/>
                </a:solidFill>
                <a:latin typeface="Arial" panose="020B0604020202020204" pitchFamily="34" charset="0"/>
                <a:cs typeface="Arial" panose="020B0604020202020204" pitchFamily="34" charset="0"/>
              </a:rPr>
            </a:br>
            <a:endParaRPr lang="ru-RU" sz="2000" dirty="0">
              <a:solidFill>
                <a:srgbClr val="333333"/>
              </a:solidFill>
              <a:latin typeface="Arial" panose="020B0604020202020204" pitchFamily="34" charset="0"/>
              <a:cs typeface="Arial" panose="020B0604020202020204" pitchFamily="34" charset="0"/>
            </a:endParaRPr>
          </a:p>
          <a:p>
            <a:pPr>
              <a:buFont typeface="Arial" panose="020B0604020202020204" pitchFamily="34" charset="0"/>
              <a:buChar char="•"/>
            </a:pPr>
            <a:r>
              <a:rPr lang="ru-RU" sz="2000" dirty="0">
                <a:solidFill>
                  <a:srgbClr val="333333"/>
                </a:solidFill>
                <a:latin typeface="Arial" panose="020B0604020202020204" pitchFamily="34" charset="0"/>
                <a:cs typeface="Arial" panose="020B0604020202020204" pitchFamily="34" charset="0"/>
              </a:rPr>
              <a:t>1-6 и 8 января - новогодние каникулы; </a:t>
            </a:r>
            <a:br>
              <a:rPr lang="ru-RU" sz="2000" dirty="0">
                <a:solidFill>
                  <a:srgbClr val="333333"/>
                </a:solidFill>
                <a:latin typeface="Arial" panose="020B0604020202020204" pitchFamily="34" charset="0"/>
                <a:cs typeface="Arial" panose="020B0604020202020204" pitchFamily="34" charset="0"/>
              </a:rPr>
            </a:br>
            <a:endParaRPr lang="ru-RU" sz="2000" dirty="0">
              <a:solidFill>
                <a:srgbClr val="333333"/>
              </a:solidFill>
              <a:latin typeface="Arial" panose="020B0604020202020204" pitchFamily="34" charset="0"/>
              <a:cs typeface="Arial" panose="020B0604020202020204" pitchFamily="34" charset="0"/>
            </a:endParaRPr>
          </a:p>
          <a:p>
            <a:pPr>
              <a:buFont typeface="Arial" panose="020B0604020202020204" pitchFamily="34" charset="0"/>
              <a:buChar char="•"/>
            </a:pPr>
            <a:r>
              <a:rPr lang="ru-RU" sz="2000" dirty="0">
                <a:solidFill>
                  <a:srgbClr val="333333"/>
                </a:solidFill>
                <a:latin typeface="Arial" panose="020B0604020202020204" pitchFamily="34" charset="0"/>
                <a:cs typeface="Arial" panose="020B0604020202020204" pitchFamily="34" charset="0"/>
              </a:rPr>
              <a:t>7 января - православное Рождество; </a:t>
            </a:r>
            <a:br>
              <a:rPr lang="ru-RU" sz="2000" dirty="0">
                <a:solidFill>
                  <a:srgbClr val="333333"/>
                </a:solidFill>
                <a:latin typeface="Arial" panose="020B0604020202020204" pitchFamily="34" charset="0"/>
                <a:cs typeface="Arial" panose="020B0604020202020204" pitchFamily="34" charset="0"/>
              </a:rPr>
            </a:br>
            <a:endParaRPr lang="ru-RU" sz="2000" dirty="0">
              <a:solidFill>
                <a:srgbClr val="333333"/>
              </a:solidFill>
              <a:latin typeface="Arial" panose="020B0604020202020204" pitchFamily="34" charset="0"/>
              <a:cs typeface="Arial" panose="020B0604020202020204" pitchFamily="34" charset="0"/>
            </a:endParaRPr>
          </a:p>
          <a:p>
            <a:pPr>
              <a:buFont typeface="Arial" panose="020B0604020202020204" pitchFamily="34" charset="0"/>
              <a:buChar char="•"/>
            </a:pPr>
            <a:r>
              <a:rPr lang="ru-RU" sz="2000" dirty="0">
                <a:solidFill>
                  <a:srgbClr val="333333"/>
                </a:solidFill>
                <a:latin typeface="Arial" panose="020B0604020202020204" pitchFamily="34" charset="0"/>
                <a:cs typeface="Arial" panose="020B0604020202020204" pitchFamily="34" charset="0"/>
              </a:rPr>
              <a:t>23 февраля - День защитника Отечества; </a:t>
            </a:r>
            <a:br>
              <a:rPr lang="ru-RU" sz="2000" dirty="0">
                <a:solidFill>
                  <a:srgbClr val="333333"/>
                </a:solidFill>
                <a:latin typeface="Arial" panose="020B0604020202020204" pitchFamily="34" charset="0"/>
                <a:cs typeface="Arial" panose="020B0604020202020204" pitchFamily="34" charset="0"/>
              </a:rPr>
            </a:br>
            <a:endParaRPr lang="ru-RU" sz="2000" dirty="0">
              <a:solidFill>
                <a:srgbClr val="333333"/>
              </a:solidFill>
              <a:latin typeface="Arial" panose="020B0604020202020204" pitchFamily="34" charset="0"/>
              <a:cs typeface="Arial" panose="020B0604020202020204" pitchFamily="34" charset="0"/>
            </a:endParaRPr>
          </a:p>
          <a:p>
            <a:pPr>
              <a:buFont typeface="Arial" panose="020B0604020202020204" pitchFamily="34" charset="0"/>
              <a:buChar char="•"/>
            </a:pPr>
            <a:r>
              <a:rPr lang="ru-RU" sz="2000" dirty="0">
                <a:solidFill>
                  <a:srgbClr val="333333"/>
                </a:solidFill>
                <a:latin typeface="Arial" panose="020B0604020202020204" pitchFamily="34" charset="0"/>
                <a:cs typeface="Arial" panose="020B0604020202020204" pitchFamily="34" charset="0"/>
              </a:rPr>
              <a:t>8 марта - Международный женский день; </a:t>
            </a:r>
            <a:br>
              <a:rPr lang="ru-RU" sz="2000" dirty="0">
                <a:solidFill>
                  <a:srgbClr val="333333"/>
                </a:solidFill>
                <a:latin typeface="Arial" panose="020B0604020202020204" pitchFamily="34" charset="0"/>
                <a:cs typeface="Arial" panose="020B0604020202020204" pitchFamily="34" charset="0"/>
              </a:rPr>
            </a:br>
            <a:endParaRPr lang="ru-RU" sz="2000" dirty="0">
              <a:solidFill>
                <a:srgbClr val="333333"/>
              </a:solidFill>
              <a:latin typeface="Arial" panose="020B0604020202020204" pitchFamily="34" charset="0"/>
              <a:cs typeface="Arial" panose="020B0604020202020204" pitchFamily="34" charset="0"/>
            </a:endParaRPr>
          </a:p>
          <a:p>
            <a:pPr>
              <a:buFont typeface="Arial" panose="020B0604020202020204" pitchFamily="34" charset="0"/>
              <a:buChar char="•"/>
            </a:pPr>
            <a:r>
              <a:rPr lang="ru-RU" sz="2000" dirty="0">
                <a:solidFill>
                  <a:srgbClr val="333333"/>
                </a:solidFill>
                <a:latin typeface="Arial" panose="020B0604020202020204" pitchFamily="34" charset="0"/>
                <a:cs typeface="Arial" panose="020B0604020202020204" pitchFamily="34" charset="0"/>
              </a:rPr>
              <a:t>1 мая - Праздник Весны и Труда; </a:t>
            </a:r>
            <a:br>
              <a:rPr lang="ru-RU" sz="2000" dirty="0">
                <a:solidFill>
                  <a:srgbClr val="333333"/>
                </a:solidFill>
                <a:latin typeface="Arial" panose="020B0604020202020204" pitchFamily="34" charset="0"/>
                <a:cs typeface="Arial" panose="020B0604020202020204" pitchFamily="34" charset="0"/>
              </a:rPr>
            </a:br>
            <a:endParaRPr lang="ru-RU" sz="2000" dirty="0">
              <a:solidFill>
                <a:srgbClr val="333333"/>
              </a:solidFill>
              <a:latin typeface="Arial" panose="020B0604020202020204" pitchFamily="34" charset="0"/>
              <a:cs typeface="Arial" panose="020B0604020202020204" pitchFamily="34" charset="0"/>
            </a:endParaRPr>
          </a:p>
          <a:p>
            <a:pPr>
              <a:buFont typeface="Arial" panose="020B0604020202020204" pitchFamily="34" charset="0"/>
              <a:buChar char="•"/>
            </a:pPr>
            <a:r>
              <a:rPr lang="ru-RU" sz="2000" dirty="0">
                <a:solidFill>
                  <a:srgbClr val="333333"/>
                </a:solidFill>
                <a:latin typeface="Arial" panose="020B0604020202020204" pitchFamily="34" charset="0"/>
                <a:cs typeface="Arial" panose="020B0604020202020204" pitchFamily="34" charset="0"/>
              </a:rPr>
              <a:t>9 мая - День Победы; </a:t>
            </a:r>
            <a:br>
              <a:rPr lang="ru-RU" sz="2000" dirty="0">
                <a:solidFill>
                  <a:srgbClr val="333333"/>
                </a:solidFill>
                <a:latin typeface="Arial" panose="020B0604020202020204" pitchFamily="34" charset="0"/>
                <a:cs typeface="Arial" panose="020B0604020202020204" pitchFamily="34" charset="0"/>
              </a:rPr>
            </a:br>
            <a:endParaRPr lang="ru-RU" sz="2000" dirty="0">
              <a:solidFill>
                <a:srgbClr val="333333"/>
              </a:solidFill>
              <a:latin typeface="Arial" panose="020B0604020202020204" pitchFamily="34" charset="0"/>
              <a:cs typeface="Arial" panose="020B0604020202020204" pitchFamily="34" charset="0"/>
            </a:endParaRPr>
          </a:p>
          <a:p>
            <a:pPr>
              <a:buFont typeface="Arial" panose="020B0604020202020204" pitchFamily="34" charset="0"/>
              <a:buChar char="•"/>
            </a:pPr>
            <a:r>
              <a:rPr lang="ru-RU" sz="2000" dirty="0">
                <a:solidFill>
                  <a:srgbClr val="333333"/>
                </a:solidFill>
                <a:latin typeface="Arial" panose="020B0604020202020204" pitchFamily="34" charset="0"/>
                <a:cs typeface="Arial" panose="020B0604020202020204" pitchFamily="34" charset="0"/>
              </a:rPr>
              <a:t>12 июня - День России; </a:t>
            </a:r>
            <a:br>
              <a:rPr lang="ru-RU" sz="2000" dirty="0">
                <a:solidFill>
                  <a:srgbClr val="333333"/>
                </a:solidFill>
                <a:latin typeface="Arial" panose="020B0604020202020204" pitchFamily="34" charset="0"/>
                <a:cs typeface="Arial" panose="020B0604020202020204" pitchFamily="34" charset="0"/>
              </a:rPr>
            </a:br>
            <a:endParaRPr lang="ru-RU" sz="2000" dirty="0">
              <a:solidFill>
                <a:srgbClr val="333333"/>
              </a:solidFill>
              <a:latin typeface="Arial" panose="020B0604020202020204" pitchFamily="34" charset="0"/>
              <a:cs typeface="Arial" panose="020B0604020202020204" pitchFamily="34" charset="0"/>
            </a:endParaRPr>
          </a:p>
          <a:p>
            <a:pPr>
              <a:buFont typeface="Arial" panose="020B0604020202020204" pitchFamily="34" charset="0"/>
              <a:buChar char="•"/>
            </a:pPr>
            <a:r>
              <a:rPr lang="ru-RU" sz="2000" dirty="0">
                <a:solidFill>
                  <a:srgbClr val="333333"/>
                </a:solidFill>
                <a:latin typeface="Arial" panose="020B0604020202020204" pitchFamily="34" charset="0"/>
                <a:cs typeface="Arial" panose="020B0604020202020204" pitchFamily="34" charset="0"/>
              </a:rPr>
              <a:t>4 ноября - День народного единства. </a:t>
            </a:r>
            <a:endParaRPr lang="ru-RU" sz="2000" b="0" i="0" u="none" strike="noStrike" dirty="0">
              <a:solidFill>
                <a:srgbClr val="333333"/>
              </a:solidFill>
              <a:effectLst/>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E8E63A1A-CAEC-4E79-ADDC-53EA8ED3BE79}"/>
              </a:ext>
            </a:extLst>
          </p:cNvPr>
          <p:cNvPicPr>
            <a:picLocks noChangeAspect="1"/>
          </p:cNvPicPr>
          <p:nvPr/>
        </p:nvPicPr>
        <p:blipFill rotWithShape="1">
          <a:blip r:embed="rId2"/>
          <a:srcRect l="2359" t="29297" r="7140"/>
          <a:stretch/>
        </p:blipFill>
        <p:spPr>
          <a:xfrm>
            <a:off x="5860026" y="1592826"/>
            <a:ext cx="6331974" cy="4109884"/>
          </a:xfrm>
          <a:prstGeom prst="rect">
            <a:avLst/>
          </a:prstGeom>
        </p:spPr>
      </p:pic>
      <p:sp>
        <p:nvSpPr>
          <p:cNvPr id="6" name="TextovéPole 5">
            <a:extLst>
              <a:ext uri="{FF2B5EF4-FFF2-40B4-BE49-F238E27FC236}">
                <a16:creationId xmlns:a16="http://schemas.microsoft.com/office/drawing/2014/main" id="{D538F77B-FE53-4C38-A472-34458322155D}"/>
              </a:ext>
            </a:extLst>
          </p:cNvPr>
          <p:cNvSpPr txBox="1"/>
          <p:nvPr/>
        </p:nvSpPr>
        <p:spPr>
          <a:xfrm>
            <a:off x="6784258" y="628684"/>
            <a:ext cx="5034116" cy="646331"/>
          </a:xfrm>
          <a:prstGeom prst="rect">
            <a:avLst/>
          </a:prstGeom>
          <a:noFill/>
        </p:spPr>
        <p:txBody>
          <a:bodyPr wrap="square" rtlCol="0">
            <a:spAutoFit/>
          </a:bodyPr>
          <a:lstStyle/>
          <a:p>
            <a:r>
              <a:rPr lang="ru-RU" b="1" dirty="0">
                <a:latin typeface="Arial" panose="020B0604020202020204" pitchFamily="34" charset="0"/>
                <a:cs typeface="Arial" panose="020B0604020202020204" pitchFamily="34" charset="0"/>
              </a:rPr>
              <a:t>Самые популярные профессиональные праздники</a:t>
            </a:r>
            <a:endParaRPr lang="cs-CZ"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6347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C1FE9A04-7992-4290-B9E0-4B8F424A1036}"/>
              </a:ext>
            </a:extLst>
          </p:cNvPr>
          <p:cNvSpPr/>
          <p:nvPr/>
        </p:nvSpPr>
        <p:spPr>
          <a:xfrm>
            <a:off x="0" y="-5417"/>
            <a:ext cx="12192000" cy="7171194"/>
          </a:xfrm>
          <a:prstGeom prst="rect">
            <a:avLst/>
          </a:prstGeom>
        </p:spPr>
        <p:txBody>
          <a:bodyPr wrap="square">
            <a:spAutoFit/>
          </a:bodyPr>
          <a:lstStyle/>
          <a:p>
            <a:pPr algn="just"/>
            <a:r>
              <a:rPr lang="ru-RU" sz="2000" b="1" dirty="0">
                <a:latin typeface="Arial" panose="020B0604020202020204" pitchFamily="34" charset="0"/>
                <a:cs typeface="Arial" panose="020B0604020202020204" pitchFamily="34" charset="0"/>
              </a:rPr>
              <a:t>Как празднуют Новый Год в России</a:t>
            </a:r>
          </a:p>
          <a:p>
            <a:pPr algn="just"/>
            <a:r>
              <a:rPr lang="ru-RU" sz="2000" dirty="0">
                <a:latin typeface="Arial" panose="020B0604020202020204" pitchFamily="34" charset="0"/>
                <a:cs typeface="Arial" panose="020B0604020202020204" pitchFamily="34" charset="0"/>
              </a:rPr>
              <a:t>Новый Год в России празднуют шумно, весело и долго! Большинство людей начинают отмечать праздник 31 декабря, а заканчивают в десятых числах января. Уже много лет россияне по закону имеют право на новогодние каникулы, срок которых составляет приблизительно десять дней. За это время можно успеть сделать очень многое: навестить всех родных, близких, друзей, посетить новогодние елки и другие праздничные мероприятия, можно даже устроить себе небольшой отпуск, уехав в другой город или страну. Саму же новогоднюю ночь с 31 декабря на 1 января обычно проводят с родными, ведь этот праздник считается семейным и домашним.</a:t>
            </a:r>
          </a:p>
          <a:p>
            <a:pPr algn="just"/>
            <a:r>
              <a:rPr lang="ru-RU" sz="2000" dirty="0">
                <a:latin typeface="Arial" panose="020B0604020202020204" pitchFamily="34" charset="0"/>
                <a:cs typeface="Arial" panose="020B0604020202020204" pitchFamily="34" charset="0"/>
              </a:rPr>
              <a:t>Традиции и обряды, создающие волшебную новогоднюю атмосферу:</a:t>
            </a:r>
          </a:p>
          <a:p>
            <a:pPr algn="just"/>
            <a:r>
              <a:rPr lang="ru-RU" sz="2000" b="1" dirty="0">
                <a:latin typeface="Arial" panose="020B0604020202020204" pitchFamily="34" charset="0"/>
                <a:cs typeface="Arial" panose="020B0604020202020204" pitchFamily="34" charset="0"/>
              </a:rPr>
              <a:t>Новогодняя елка. </a:t>
            </a:r>
            <a:r>
              <a:rPr lang="ru-RU" sz="2000" dirty="0">
                <a:latin typeface="Arial" panose="020B0604020202020204" pitchFamily="34" charset="0"/>
                <a:cs typeface="Arial" panose="020B0604020202020204" pitchFamily="34" charset="0"/>
              </a:rPr>
              <a:t>Украшение елки – добрая традиция, которую любят в каждом доме. Игрушки и прочие украшения выбирают заранее, часто в новогоднем декоре преобладает красный и зеленый цвет. </a:t>
            </a:r>
            <a:r>
              <a:rPr lang="ru-RU" sz="2000" b="1" dirty="0">
                <a:latin typeface="Arial" panose="020B0604020202020204" pitchFamily="34" charset="0"/>
                <a:cs typeface="Arial" panose="020B0604020202020204" pitchFamily="34" charset="0"/>
              </a:rPr>
              <a:t>Дед Мороз. </a:t>
            </a:r>
            <a:r>
              <a:rPr lang="ru-RU" sz="2000" dirty="0">
                <a:latin typeface="Arial" panose="020B0604020202020204" pitchFamily="34" charset="0"/>
                <a:cs typeface="Arial" panose="020B0604020202020204" pitchFamily="34" charset="0"/>
              </a:rPr>
              <a:t>Добрый дедушка с длинной бородой, сопровождаемый Снегурочкой, приносит в дом подарки, – это главный символ Нового Года. У Деда Мороза есть своя резиденция, располагается она в Великом Устюге, куда ежегодно приезжают взрослые и дети, желающие отметить праздник по-настоящему сказочно! </a:t>
            </a:r>
            <a:r>
              <a:rPr lang="ru-RU" sz="2000" b="1" dirty="0">
                <a:latin typeface="Arial" panose="020B0604020202020204" pitchFamily="34" charset="0"/>
                <a:cs typeface="Arial" panose="020B0604020202020204" pitchFamily="34" charset="0"/>
              </a:rPr>
              <a:t>Богатый праздничный стол. </a:t>
            </a:r>
            <a:r>
              <a:rPr lang="ru-RU" sz="2000" dirty="0">
                <a:latin typeface="Arial" panose="020B0604020202020204" pitchFamily="34" charset="0"/>
                <a:cs typeface="Arial" panose="020B0604020202020204" pitchFamily="34" charset="0"/>
              </a:rPr>
              <a:t>На Новый Год принято накрывать щедрый стол, именно за ним собираются друзья и родные в ночь с 31 декабря на 1 января. Принято считать, что чем разнообразнее и богаче будут блюда, тем удачнее и сытнее пройдет следующий год. </a:t>
            </a:r>
            <a:r>
              <a:rPr lang="ru-RU" sz="2000" b="1" dirty="0">
                <a:latin typeface="Arial" panose="020B0604020202020204" pitchFamily="34" charset="0"/>
                <a:cs typeface="Arial" panose="020B0604020202020204" pitchFamily="34" charset="0"/>
              </a:rPr>
              <a:t>Новогоднее желание. </a:t>
            </a:r>
            <a:r>
              <a:rPr lang="ru-RU" sz="2000" dirty="0">
                <a:latin typeface="Arial" panose="020B0604020202020204" pitchFamily="34" charset="0"/>
                <a:cs typeface="Arial" panose="020B0604020202020204" pitchFamily="34" charset="0"/>
              </a:rPr>
              <a:t>Люди верят, что, если загадать самое сокровенное желание под бой курантов в полночь, оно обязательно сбудется в наступающем году. После этого надо обязательно поднять бокалы с шампанским и выпить за новый счастливый год! Далее к непременным ингредиентам удачного празднования Нового года относятся: </a:t>
            </a:r>
            <a:r>
              <a:rPr lang="ru-RU" sz="2000" b="1" dirty="0">
                <a:latin typeface="Arial" panose="020B0604020202020204" pitchFamily="34" charset="0"/>
                <a:cs typeface="Arial" panose="020B0604020202020204" pitchFamily="34" charset="0"/>
              </a:rPr>
              <a:t>салат оливье, Ирония Судьбы или с Лёгким Паром!, речь президента, Старый Новый год.</a:t>
            </a:r>
          </a:p>
          <a:p>
            <a:pPr algn="just"/>
            <a:endParaRPr lang="ru-R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1236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2441CB3-0964-436C-AB08-4613BF117B1B}"/>
              </a:ext>
            </a:extLst>
          </p:cNvPr>
          <p:cNvPicPr>
            <a:picLocks noChangeAspect="1"/>
          </p:cNvPicPr>
          <p:nvPr/>
        </p:nvPicPr>
        <p:blipFill>
          <a:blip r:embed="rId2"/>
          <a:stretch>
            <a:fillRect/>
          </a:stretch>
        </p:blipFill>
        <p:spPr>
          <a:xfrm>
            <a:off x="67947" y="867697"/>
            <a:ext cx="12056104" cy="3254477"/>
          </a:xfrm>
          <a:prstGeom prst="rect">
            <a:avLst/>
          </a:prstGeom>
        </p:spPr>
      </p:pic>
      <p:sp>
        <p:nvSpPr>
          <p:cNvPr id="4" name="Obdélník 3">
            <a:extLst>
              <a:ext uri="{FF2B5EF4-FFF2-40B4-BE49-F238E27FC236}">
                <a16:creationId xmlns:a16="http://schemas.microsoft.com/office/drawing/2014/main" id="{0DFC205A-B487-41DA-8DFB-FAF8D847A953}"/>
              </a:ext>
            </a:extLst>
          </p:cNvPr>
          <p:cNvSpPr/>
          <p:nvPr/>
        </p:nvSpPr>
        <p:spPr>
          <a:xfrm>
            <a:off x="3609837" y="4630372"/>
            <a:ext cx="4749057" cy="646331"/>
          </a:xfrm>
          <a:prstGeom prst="rect">
            <a:avLst/>
          </a:prstGeom>
        </p:spPr>
        <p:txBody>
          <a:bodyPr wrap="none">
            <a:spAutoFit/>
          </a:bodyPr>
          <a:lstStyle/>
          <a:p>
            <a:r>
              <a:rPr lang="cs-CZ" dirty="0">
                <a:hlinkClick r:id="rId3"/>
              </a:rPr>
              <a:t>https://www.youtube.com/watch?v=QijXLSTVOBc</a:t>
            </a:r>
            <a:endParaRPr lang="ru-RU" dirty="0"/>
          </a:p>
          <a:p>
            <a:endParaRPr lang="cs-CZ" dirty="0"/>
          </a:p>
        </p:txBody>
      </p:sp>
      <p:sp>
        <p:nvSpPr>
          <p:cNvPr id="5" name="Obdélník 4">
            <a:extLst>
              <a:ext uri="{FF2B5EF4-FFF2-40B4-BE49-F238E27FC236}">
                <a16:creationId xmlns:a16="http://schemas.microsoft.com/office/drawing/2014/main" id="{4AB7754B-2139-46C5-B075-14D96AA7E9EB}"/>
              </a:ext>
            </a:extLst>
          </p:cNvPr>
          <p:cNvSpPr/>
          <p:nvPr/>
        </p:nvSpPr>
        <p:spPr>
          <a:xfrm>
            <a:off x="3609837" y="5277014"/>
            <a:ext cx="4972323" cy="646331"/>
          </a:xfrm>
          <a:prstGeom prst="rect">
            <a:avLst/>
          </a:prstGeom>
        </p:spPr>
        <p:txBody>
          <a:bodyPr wrap="none">
            <a:spAutoFit/>
          </a:bodyPr>
          <a:lstStyle/>
          <a:p>
            <a:r>
              <a:rPr lang="cs-CZ" dirty="0">
                <a:hlinkClick r:id="rId4"/>
              </a:rPr>
              <a:t>https://www.youtube.com/watch?v=ExzDRbC69Wg</a:t>
            </a:r>
            <a:endParaRPr lang="ru-RU" dirty="0"/>
          </a:p>
          <a:p>
            <a:endParaRPr lang="cs-CZ" dirty="0"/>
          </a:p>
        </p:txBody>
      </p:sp>
      <p:sp>
        <p:nvSpPr>
          <p:cNvPr id="6" name="TextovéPole 5">
            <a:extLst>
              <a:ext uri="{FF2B5EF4-FFF2-40B4-BE49-F238E27FC236}">
                <a16:creationId xmlns:a16="http://schemas.microsoft.com/office/drawing/2014/main" id="{923AD446-9714-49AB-A188-0D2A52875D92}"/>
              </a:ext>
            </a:extLst>
          </p:cNvPr>
          <p:cNvSpPr txBox="1"/>
          <p:nvPr/>
        </p:nvSpPr>
        <p:spPr>
          <a:xfrm>
            <a:off x="3647768" y="4296697"/>
            <a:ext cx="5496232" cy="369332"/>
          </a:xfrm>
          <a:prstGeom prst="rect">
            <a:avLst/>
          </a:prstGeom>
          <a:noFill/>
        </p:spPr>
        <p:txBody>
          <a:bodyPr wrap="square" rtlCol="0">
            <a:spAutoFit/>
          </a:bodyPr>
          <a:lstStyle/>
          <a:p>
            <a:r>
              <a:rPr lang="ru-RU" b="1" dirty="0"/>
              <a:t>Новогодние мультфильмы</a:t>
            </a:r>
            <a:endParaRPr lang="cs-CZ" b="1" dirty="0"/>
          </a:p>
        </p:txBody>
      </p:sp>
    </p:spTree>
    <p:extLst>
      <p:ext uri="{BB962C8B-B14F-4D97-AF65-F5344CB8AC3E}">
        <p14:creationId xmlns:p14="http://schemas.microsoft.com/office/powerpoint/2010/main" val="216108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08C23592-D372-427F-9A91-F1BE789637F4}"/>
              </a:ext>
            </a:extLst>
          </p:cNvPr>
          <p:cNvSpPr/>
          <p:nvPr/>
        </p:nvSpPr>
        <p:spPr>
          <a:xfrm>
            <a:off x="0" y="743372"/>
            <a:ext cx="12192000" cy="6186309"/>
          </a:xfrm>
          <a:prstGeom prst="rect">
            <a:avLst/>
          </a:prstGeom>
        </p:spPr>
        <p:txBody>
          <a:bodyPr wrap="square">
            <a:spAutoFit/>
          </a:bodyPr>
          <a:lstStyle/>
          <a:p>
            <a:pPr algn="just"/>
            <a:r>
              <a:rPr lang="ru-RU" dirty="0">
                <a:latin typeface="Arial" panose="020B0604020202020204" pitchFamily="34" charset="0"/>
                <a:cs typeface="Arial" panose="020B0604020202020204" pitchFamily="34" charset="0"/>
              </a:rPr>
              <a:t>Истоки праздника можно проследить до 8 марта 1857 года, когда в Нью-Йорке собрались на манифестацию работницы швейных и обувных фабрик. Они требовали 10-часовой рабочий день, светлые и сухие рабочие помещения, равную с мужчинами заработную плату. Работали в то время женщины по 16 часов в сутки, получая за свой труд в разы меньше мужчин. Причем незадолго до того мужчинам после решительных выступлений удалось добиться введения 10 часового рабочего дня. На многих предприятиях в США возникли профсоюзные организации. Поднятие этих же вопросов женщинами был вопрос времени. День не стал праздничным для этих женщин - полиция напала на демонстрантов и несмотря на их пол применила силу и рассеяла протестующих. </a:t>
            </a:r>
          </a:p>
          <a:p>
            <a:pPr algn="just"/>
            <a:r>
              <a:rPr lang="ru-RU" dirty="0">
                <a:latin typeface="Arial" panose="020B0604020202020204" pitchFamily="34" charset="0"/>
                <a:cs typeface="Arial" panose="020B0604020202020204" pitchFamily="34" charset="0"/>
              </a:rPr>
              <a:t>Но женщин было уже не остановить - движение за права женщин продолжилось и в конце концов привело к созданию в 1903 году объединенной женской лиги профсоюзов. В день его образования в Нью-Йорке и во многих городах сотни женщин вышли на демонстрацию, требуя представления им избирательного права. Новый профсоюз набирал силу, забастовка шла за забастовкой, и уже 8 марта 1908 года 15000 женщин прошли шествием в Нью-Йорке, требуя уменьшения рабочего дня, повышения заработной платы, права голоса, а также положить конец детскому труду.  На этом шествии впервые появился лозунг "Хлеба и роз", всем известный ныне, где хлеб символизировал экономические требования, а розы - повышение уровня жизни. После этого социалистическая партия Америки провозгласила национальный женский день, предложив праздновать его в последнее воскресенье февраля. Таким образом, впервые женский день отмечался 28 февраля 1909 года в США.</a:t>
            </a:r>
          </a:p>
          <a:p>
            <a:pPr algn="just"/>
            <a:r>
              <a:rPr lang="ru-RU" dirty="0">
                <a:latin typeface="Arial" panose="020B0604020202020204" pitchFamily="34" charset="0"/>
                <a:cs typeface="Arial" panose="020B0604020202020204" pitchFamily="34" charset="0"/>
              </a:rPr>
              <a:t>В 1910 году на Международной конференции женщин-социалисток в Копенгагене Клара Цеткин выступила с предложением о праздновании дня работающих женщин 8 марта, в честь упомянутого в начале нашей статьи первого массового митинга женщин за свои права. Данное предложение получило единодушное одобрение от делегаток конференции - 100 женщин из 17 стран.</a:t>
            </a:r>
          </a:p>
        </p:txBody>
      </p:sp>
      <p:sp useBgFill="1">
        <p:nvSpPr>
          <p:cNvPr id="3" name="TextovéPole 2">
            <a:extLst>
              <a:ext uri="{FF2B5EF4-FFF2-40B4-BE49-F238E27FC236}">
                <a16:creationId xmlns:a16="http://schemas.microsoft.com/office/drawing/2014/main" id="{87C985CC-D4C6-41EE-80B5-43EA5528843B}"/>
              </a:ext>
            </a:extLst>
          </p:cNvPr>
          <p:cNvSpPr txBox="1"/>
          <p:nvPr/>
        </p:nvSpPr>
        <p:spPr>
          <a:xfrm>
            <a:off x="0" y="173552"/>
            <a:ext cx="12192000" cy="430887"/>
          </a:xfrm>
          <a:prstGeom prst="rect">
            <a:avLst/>
          </a:prstGeom>
        </p:spPr>
        <p:txBody>
          <a:bodyPr wrap="square" rtlCol="0">
            <a:spAutoFit/>
          </a:bodyPr>
          <a:lstStyle/>
          <a:p>
            <a:r>
              <a:rPr lang="ru-RU" sz="2200" b="1" dirty="0">
                <a:solidFill>
                  <a:srgbClr val="002060"/>
                </a:solidFill>
                <a:latin typeface="Arial" panose="020B0604020202020204" pitchFamily="34" charset="0"/>
                <a:cs typeface="Arial" panose="020B0604020202020204" pitchFamily="34" charset="0"/>
              </a:rPr>
              <a:t>История 8 марта </a:t>
            </a:r>
            <a:r>
              <a:rPr lang="ru-RU" sz="2200" b="1" dirty="0">
                <a:latin typeface="Arial" panose="020B0604020202020204" pitchFamily="34" charset="0"/>
                <a:cs typeface="Arial" panose="020B0604020202020204" pitchFamily="34" charset="0"/>
              </a:rPr>
              <a:t>– прочитайте текст и выскажете свое отношение к этому празднику.</a:t>
            </a:r>
            <a:endParaRPr lang="cs-CZ"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6960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E4C04FE1-B353-4A31-A69E-566510CA7542}"/>
              </a:ext>
            </a:extLst>
          </p:cNvPr>
          <p:cNvSpPr/>
          <p:nvPr/>
        </p:nvSpPr>
        <p:spPr>
          <a:xfrm>
            <a:off x="0" y="197346"/>
            <a:ext cx="6322142" cy="6463308"/>
          </a:xfrm>
          <a:prstGeom prst="rect">
            <a:avLst/>
          </a:prstGeom>
        </p:spPr>
        <p:txBody>
          <a:bodyPr wrap="square">
            <a:spAutoFit/>
          </a:bodyPr>
          <a:lstStyle/>
          <a:p>
            <a:pPr algn="just"/>
            <a:r>
              <a:rPr lang="ru-RU" dirty="0">
                <a:latin typeface="Arial" panose="020B0604020202020204" pitchFamily="34" charset="0"/>
                <a:cs typeface="Arial" panose="020B0604020202020204" pitchFamily="34" charset="0"/>
              </a:rPr>
              <a:t>В России женский день впервые отмечали в 1913 году в Петербурге. В 1917 году женщины России вышли на улицы в последнее воскресенье февраля с лозунгами "Хлеба и мира". Этот исторический день выпал на 23 февраля по юлианскому календарю, который в то время использовался в России, и на 8 марта по григорианскому календарю.</a:t>
            </a:r>
          </a:p>
          <a:p>
            <a:pPr algn="just"/>
            <a:r>
              <a:rPr lang="ru-RU" dirty="0">
                <a:latin typeface="Arial" panose="020B0604020202020204" pitchFamily="34" charset="0"/>
                <a:cs typeface="Arial" panose="020B0604020202020204" pitchFamily="34" charset="0"/>
              </a:rPr>
              <a:t>На улицы вышло более 100 тысяч человек. Фактически это 8 марта стало началом Февральской революции - через 4 дня император Николай II отрекся от престола, а новое "временное правительство" гарантировало женщинам избирательное право. </a:t>
            </a:r>
          </a:p>
          <a:p>
            <a:pPr algn="just"/>
            <a:r>
              <a:rPr lang="ru-RU" dirty="0">
                <a:latin typeface="Arial" panose="020B0604020202020204" pitchFamily="34" charset="0"/>
                <a:cs typeface="Arial" panose="020B0604020202020204" pitchFamily="34" charset="0"/>
              </a:rPr>
              <a:t>Неудивительно что женский день 8 марта с первых лет Советской власти стал государственным праздником. Официально в те годы его называли не иначе как "День работницы", подчеркивая таким образом его социальный признак: никакой это был не "женский" день, а день заботы о работающих женщинах! </a:t>
            </a:r>
          </a:p>
          <a:p>
            <a:pPr algn="just"/>
            <a:r>
              <a:rPr lang="ru-RU" dirty="0">
                <a:latin typeface="Arial" panose="020B0604020202020204" pitchFamily="34" charset="0"/>
                <a:cs typeface="Arial" panose="020B0604020202020204" pitchFamily="34" charset="0"/>
              </a:rPr>
              <a:t>Сегодняшнего варианта – культа мамы и женственности – тогда не было в помине. Также не было традиции произнесения благодарных речей от имени всех мужчин в адрес всех женщин в их семейной ипостаси – «матерей, жен, дочерей».</a:t>
            </a:r>
          </a:p>
        </p:txBody>
      </p:sp>
      <p:pic>
        <p:nvPicPr>
          <p:cNvPr id="3" name="Obrázek 2">
            <a:extLst>
              <a:ext uri="{FF2B5EF4-FFF2-40B4-BE49-F238E27FC236}">
                <a16:creationId xmlns:a16="http://schemas.microsoft.com/office/drawing/2014/main" id="{076B2485-5C1A-4496-B0A6-B3C3A9361A8B}"/>
              </a:ext>
            </a:extLst>
          </p:cNvPr>
          <p:cNvPicPr>
            <a:picLocks noChangeAspect="1"/>
          </p:cNvPicPr>
          <p:nvPr/>
        </p:nvPicPr>
        <p:blipFill>
          <a:blip r:embed="rId2"/>
          <a:stretch>
            <a:fillRect/>
          </a:stretch>
        </p:blipFill>
        <p:spPr>
          <a:xfrm>
            <a:off x="6777788" y="-1"/>
            <a:ext cx="5414212" cy="3429001"/>
          </a:xfrm>
          <a:prstGeom prst="rect">
            <a:avLst/>
          </a:prstGeom>
        </p:spPr>
      </p:pic>
      <p:pic>
        <p:nvPicPr>
          <p:cNvPr id="4" name="Obrázek 3">
            <a:extLst>
              <a:ext uri="{FF2B5EF4-FFF2-40B4-BE49-F238E27FC236}">
                <a16:creationId xmlns:a16="http://schemas.microsoft.com/office/drawing/2014/main" id="{B3A34DCB-8672-48F0-8C91-B7896764E292}"/>
              </a:ext>
            </a:extLst>
          </p:cNvPr>
          <p:cNvPicPr>
            <a:picLocks noChangeAspect="1"/>
          </p:cNvPicPr>
          <p:nvPr/>
        </p:nvPicPr>
        <p:blipFill>
          <a:blip r:embed="rId3"/>
          <a:stretch>
            <a:fillRect/>
          </a:stretch>
        </p:blipFill>
        <p:spPr>
          <a:xfrm>
            <a:off x="6411182" y="3510116"/>
            <a:ext cx="5780818" cy="3347884"/>
          </a:xfrm>
          <a:prstGeom prst="rect">
            <a:avLst/>
          </a:prstGeom>
        </p:spPr>
      </p:pic>
    </p:spTree>
    <p:extLst>
      <p:ext uri="{BB962C8B-B14F-4D97-AF65-F5344CB8AC3E}">
        <p14:creationId xmlns:p14="http://schemas.microsoft.com/office/powerpoint/2010/main" val="1855020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0ED5C1E1-A096-4394-9771-E69C7B7FB8E8}"/>
              </a:ext>
            </a:extLst>
          </p:cNvPr>
          <p:cNvSpPr/>
          <p:nvPr/>
        </p:nvSpPr>
        <p:spPr>
          <a:xfrm>
            <a:off x="88492" y="3914332"/>
            <a:ext cx="12103508" cy="2862322"/>
          </a:xfrm>
          <a:prstGeom prst="rect">
            <a:avLst/>
          </a:prstGeom>
        </p:spPr>
        <p:txBody>
          <a:bodyPr wrap="square">
            <a:spAutoFit/>
          </a:bodyPr>
          <a:lstStyle/>
          <a:p>
            <a:pPr algn="just"/>
            <a:r>
              <a:rPr lang="ru-RU" sz="2000" dirty="0"/>
              <a:t>Самым лучшим днем в моей жизни был день моего рождения. Потому что с этого момента я начал свой жизненный путь. Жизнь дается человеку для того чтобы он прожил ее не зря. Как гласит цитата: “Жизнь бессмысленна и мы сами решаем, каким смыслом ее наполнить”. Это самый ценный подарок, который дается человеку – жизнь. Ее можно прожить не рискуя, спокойно и тихо, не оставив о себе следа в истории. Но можно не бояться идти к своей цели. Добиваться всего, что ты хочешь. Ведь в каждом человеке заложен большой потенциал. Нужно только пытаться его развить. </a:t>
            </a:r>
          </a:p>
          <a:p>
            <a:pPr algn="just"/>
            <a:endParaRPr lang="ru-RU" sz="2000" dirty="0"/>
          </a:p>
          <a:p>
            <a:pPr marL="342900" indent="-342900" algn="just">
              <a:buFont typeface="Arial" panose="020B0604020202020204" pitchFamily="34" charset="0"/>
              <a:buChar char="•"/>
            </a:pPr>
            <a:r>
              <a:rPr lang="ru-RU" sz="2000" b="1" dirty="0"/>
              <a:t>А каким был Ваш лучший День Рождения?</a:t>
            </a:r>
          </a:p>
          <a:p>
            <a:pPr marL="342900" indent="-342900" algn="just">
              <a:buFont typeface="Arial" panose="020B0604020202020204" pitchFamily="34" charset="0"/>
              <a:buChar char="•"/>
            </a:pPr>
            <a:r>
              <a:rPr lang="ru-RU" sz="2000" b="1" dirty="0"/>
              <a:t>Что делает День Рождения счастливым днем?</a:t>
            </a:r>
            <a:endParaRPr lang="cs-CZ" sz="2000" b="1" dirty="0"/>
          </a:p>
        </p:txBody>
      </p:sp>
      <p:pic>
        <p:nvPicPr>
          <p:cNvPr id="3" name="Obrázek 2">
            <a:extLst>
              <a:ext uri="{FF2B5EF4-FFF2-40B4-BE49-F238E27FC236}">
                <a16:creationId xmlns:a16="http://schemas.microsoft.com/office/drawing/2014/main" id="{1651D34F-B3E6-45B7-B2D2-1FA6FFDF9B81}"/>
              </a:ext>
            </a:extLst>
          </p:cNvPr>
          <p:cNvPicPr>
            <a:picLocks noChangeAspect="1"/>
          </p:cNvPicPr>
          <p:nvPr/>
        </p:nvPicPr>
        <p:blipFill>
          <a:blip r:embed="rId2"/>
          <a:stretch>
            <a:fillRect/>
          </a:stretch>
        </p:blipFill>
        <p:spPr>
          <a:xfrm>
            <a:off x="7157884" y="1"/>
            <a:ext cx="5034116" cy="3772318"/>
          </a:xfrm>
          <a:prstGeom prst="rect">
            <a:avLst/>
          </a:prstGeom>
        </p:spPr>
      </p:pic>
      <p:pic>
        <p:nvPicPr>
          <p:cNvPr id="4" name="Obrázek 3">
            <a:extLst>
              <a:ext uri="{FF2B5EF4-FFF2-40B4-BE49-F238E27FC236}">
                <a16:creationId xmlns:a16="http://schemas.microsoft.com/office/drawing/2014/main" id="{D288C127-82C0-4F12-B355-7DBB4042FE92}"/>
              </a:ext>
            </a:extLst>
          </p:cNvPr>
          <p:cNvPicPr>
            <a:picLocks noChangeAspect="1"/>
          </p:cNvPicPr>
          <p:nvPr/>
        </p:nvPicPr>
        <p:blipFill>
          <a:blip r:embed="rId3"/>
          <a:stretch>
            <a:fillRect/>
          </a:stretch>
        </p:blipFill>
        <p:spPr>
          <a:xfrm>
            <a:off x="1" y="0"/>
            <a:ext cx="5462634" cy="3641756"/>
          </a:xfrm>
          <a:prstGeom prst="rect">
            <a:avLst/>
          </a:prstGeom>
        </p:spPr>
      </p:pic>
      <p:sp>
        <p:nvSpPr>
          <p:cNvPr id="5" name="Obdélník 4">
            <a:extLst>
              <a:ext uri="{FF2B5EF4-FFF2-40B4-BE49-F238E27FC236}">
                <a16:creationId xmlns:a16="http://schemas.microsoft.com/office/drawing/2014/main" id="{C5B42950-58F3-4F64-9C3D-A6F62A052DC4}"/>
              </a:ext>
            </a:extLst>
          </p:cNvPr>
          <p:cNvSpPr/>
          <p:nvPr/>
        </p:nvSpPr>
        <p:spPr>
          <a:xfrm>
            <a:off x="6051756" y="0"/>
            <a:ext cx="396335" cy="4031873"/>
          </a:xfrm>
          <a:prstGeom prst="rect">
            <a:avLst/>
          </a:prstGeom>
        </p:spPr>
        <p:txBody>
          <a:bodyPr wrap="square">
            <a:spAutoFit/>
          </a:bodyPr>
          <a:lstStyle/>
          <a:p>
            <a:r>
              <a:rPr lang="ru-RU" sz="2000" b="1" dirty="0">
                <a:solidFill>
                  <a:srgbClr val="7030A0"/>
                </a:solidFill>
                <a:latin typeface="Arial" panose="020B0604020202020204" pitchFamily="34" charset="0"/>
                <a:cs typeface="Arial" panose="020B0604020202020204" pitchFamily="34" charset="0"/>
              </a:rPr>
              <a:t>День </a:t>
            </a:r>
          </a:p>
          <a:p>
            <a:r>
              <a:rPr lang="ru-RU" sz="2000" b="1" dirty="0">
                <a:solidFill>
                  <a:srgbClr val="7030A0"/>
                </a:solidFill>
                <a:latin typeface="Arial" panose="020B0604020202020204" pitchFamily="34" charset="0"/>
                <a:cs typeface="Arial" panose="020B0604020202020204" pitchFamily="34" charset="0"/>
              </a:rPr>
              <a:t> Рожден</a:t>
            </a:r>
            <a:r>
              <a:rPr lang="ru-RU" b="1" dirty="0">
                <a:solidFill>
                  <a:srgbClr val="7030A0"/>
                </a:solidFill>
                <a:latin typeface="Arial" panose="020B0604020202020204" pitchFamily="34" charset="0"/>
                <a:cs typeface="Arial" panose="020B0604020202020204" pitchFamily="34" charset="0"/>
              </a:rPr>
              <a:t>ия</a:t>
            </a:r>
          </a:p>
        </p:txBody>
      </p:sp>
    </p:spTree>
    <p:extLst>
      <p:ext uri="{BB962C8B-B14F-4D97-AF65-F5344CB8AC3E}">
        <p14:creationId xmlns:p14="http://schemas.microsoft.com/office/powerpoint/2010/main" val="760993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38CE6CCB-83F5-4ECD-A943-FF5375AED622}"/>
              </a:ext>
            </a:extLst>
          </p:cNvPr>
          <p:cNvSpPr txBox="1"/>
          <p:nvPr/>
        </p:nvSpPr>
        <p:spPr>
          <a:xfrm>
            <a:off x="4395020" y="66904"/>
            <a:ext cx="5858976" cy="461665"/>
          </a:xfrm>
          <a:prstGeom prst="rect">
            <a:avLst/>
          </a:prstGeom>
          <a:noFill/>
        </p:spPr>
        <p:txBody>
          <a:bodyPr wrap="square" rtlCol="0">
            <a:spAutoFit/>
          </a:bodyPr>
          <a:lstStyle/>
          <a:p>
            <a:r>
              <a:rPr lang="ru-RU" sz="2400" b="1" dirty="0">
                <a:solidFill>
                  <a:srgbClr val="FF0000"/>
                </a:solidFill>
              </a:rPr>
              <a:t>НАРОДНЫЕ ПРОМЫСЛЫ И СУВЕНИРЫ</a:t>
            </a:r>
            <a:endParaRPr lang="cs-CZ" sz="2400" b="1" dirty="0">
              <a:solidFill>
                <a:srgbClr val="FF0000"/>
              </a:solidFill>
            </a:endParaRPr>
          </a:p>
        </p:txBody>
      </p:sp>
      <p:sp useBgFill="1">
        <p:nvSpPr>
          <p:cNvPr id="3" name="Obdélník 2">
            <a:extLst>
              <a:ext uri="{FF2B5EF4-FFF2-40B4-BE49-F238E27FC236}">
                <a16:creationId xmlns:a16="http://schemas.microsoft.com/office/drawing/2014/main" id="{234134D7-2FC7-422F-BA9C-3964EE8F3B2F}"/>
              </a:ext>
            </a:extLst>
          </p:cNvPr>
          <p:cNvSpPr/>
          <p:nvPr/>
        </p:nvSpPr>
        <p:spPr>
          <a:xfrm>
            <a:off x="3883742" y="486867"/>
            <a:ext cx="8308258" cy="2031325"/>
          </a:xfrm>
          <a:prstGeom prst="rect">
            <a:avLst/>
          </a:prstGeom>
        </p:spPr>
        <p:txBody>
          <a:bodyPr wrap="square">
            <a:spAutoFit/>
          </a:bodyPr>
          <a:lstStyle/>
          <a:p>
            <a:pPr algn="just"/>
            <a:r>
              <a:rPr lang="ru-RU" b="1" dirty="0"/>
              <a:t>Хохлома́ </a:t>
            </a:r>
            <a:r>
              <a:rPr lang="ru-RU" dirty="0"/>
              <a:t>представляет собой нижегородскую декоративную роспись деревянной посуды и мебели, выполненную чёрным и красным, а также (изредка) зелёным цветом по золотистому фону. На дерево при выполнении росписи наносится не золотой, а серебряный оловянный порошок. После этого изделие покрывают лаком и три-четыре раза обрабатывают в печи, чем достигается уникальный медово-золотой цвет, придающий лёгкой деревянной посуде эффект массивности.</a:t>
            </a:r>
            <a:endParaRPr lang="cs-CZ" dirty="0"/>
          </a:p>
        </p:txBody>
      </p:sp>
      <p:sp>
        <p:nvSpPr>
          <p:cNvPr id="4" name="Obdélník 3">
            <a:extLst>
              <a:ext uri="{FF2B5EF4-FFF2-40B4-BE49-F238E27FC236}">
                <a16:creationId xmlns:a16="http://schemas.microsoft.com/office/drawing/2014/main" id="{B5EBF71F-6F1B-4129-AB9B-B5B3F8823E62}"/>
              </a:ext>
            </a:extLst>
          </p:cNvPr>
          <p:cNvSpPr/>
          <p:nvPr/>
        </p:nvSpPr>
        <p:spPr>
          <a:xfrm>
            <a:off x="3883741" y="2449639"/>
            <a:ext cx="8308259" cy="2308324"/>
          </a:xfrm>
          <a:prstGeom prst="rect">
            <a:avLst/>
          </a:prstGeom>
        </p:spPr>
        <p:txBody>
          <a:bodyPr wrap="square">
            <a:spAutoFit/>
          </a:bodyPr>
          <a:lstStyle/>
          <a:p>
            <a:pPr algn="just"/>
            <a:r>
              <a:rPr lang="ru-RU" b="1" dirty="0"/>
              <a:t>Палехская миниатюра </a:t>
            </a:r>
            <a:r>
              <a:rPr lang="ru-RU" dirty="0"/>
              <a:t>— народный промысел, развившийся в советское время в посёлке Палех Ивановской области взамен существовавшей там школы иконописной живописи. Лаковая миниатюра исполняется темперой на папье-маше. Обычно расписываются шкатулки, ларцы, кубышки, брошки, панно, пепельницы, заколки для галстука, игольницы и т. д. Работы обычно выполняются на чёрном фоне и расписываются золотом. Типичные сюжеты палехской миниатюры заимствованы из повседневной жизни, литературных произведений классиков, из сказок, былин и песен.</a:t>
            </a:r>
            <a:endParaRPr lang="cs-CZ" dirty="0"/>
          </a:p>
        </p:txBody>
      </p:sp>
      <p:sp useBgFill="1">
        <p:nvSpPr>
          <p:cNvPr id="5" name="Obdélník 4">
            <a:extLst>
              <a:ext uri="{FF2B5EF4-FFF2-40B4-BE49-F238E27FC236}">
                <a16:creationId xmlns:a16="http://schemas.microsoft.com/office/drawing/2014/main" id="{D6F92270-E003-42DA-AA0C-37ED8EA4866D}"/>
              </a:ext>
            </a:extLst>
          </p:cNvPr>
          <p:cNvSpPr/>
          <p:nvPr/>
        </p:nvSpPr>
        <p:spPr>
          <a:xfrm>
            <a:off x="240891" y="5313768"/>
            <a:ext cx="8308257" cy="1477328"/>
          </a:xfrm>
          <a:prstGeom prst="rect">
            <a:avLst/>
          </a:prstGeom>
        </p:spPr>
        <p:txBody>
          <a:bodyPr wrap="square">
            <a:spAutoFit/>
          </a:bodyPr>
          <a:lstStyle/>
          <a:p>
            <a:pPr algn="just"/>
            <a:r>
              <a:rPr lang="ru-RU" b="1" dirty="0"/>
              <a:t>Керамика Гжели</a:t>
            </a:r>
            <a:r>
              <a:rPr lang="ru-RU" dirty="0"/>
              <a:t>. Гжель — с XVII века и ранее центр производства фарфора и керамики на территории современного Раменского района Московской области. Со второй половины 1820-х годов многие изделия расписывали только синей краской. В настоящее время именно этот характерный рисунок определяет стиль «Гжель».</a:t>
            </a:r>
            <a:endParaRPr lang="cs-CZ" dirty="0"/>
          </a:p>
        </p:txBody>
      </p:sp>
      <p:pic>
        <p:nvPicPr>
          <p:cNvPr id="6" name="Obrázek 5">
            <a:extLst>
              <a:ext uri="{FF2B5EF4-FFF2-40B4-BE49-F238E27FC236}">
                <a16:creationId xmlns:a16="http://schemas.microsoft.com/office/drawing/2014/main" id="{6DCFAD37-553F-4C57-A997-CD51668B6141}"/>
              </a:ext>
            </a:extLst>
          </p:cNvPr>
          <p:cNvPicPr>
            <a:picLocks noChangeAspect="1"/>
          </p:cNvPicPr>
          <p:nvPr/>
        </p:nvPicPr>
        <p:blipFill>
          <a:blip r:embed="rId2"/>
          <a:stretch>
            <a:fillRect/>
          </a:stretch>
        </p:blipFill>
        <p:spPr>
          <a:xfrm>
            <a:off x="0" y="0"/>
            <a:ext cx="3751760" cy="2379406"/>
          </a:xfrm>
          <a:prstGeom prst="rect">
            <a:avLst/>
          </a:prstGeom>
        </p:spPr>
      </p:pic>
      <p:pic>
        <p:nvPicPr>
          <p:cNvPr id="8" name="Obrázek 7">
            <a:extLst>
              <a:ext uri="{FF2B5EF4-FFF2-40B4-BE49-F238E27FC236}">
                <a16:creationId xmlns:a16="http://schemas.microsoft.com/office/drawing/2014/main" id="{BB658E6C-8F7C-4478-9FC3-DD9A1FC5A9E2}"/>
              </a:ext>
            </a:extLst>
          </p:cNvPr>
          <p:cNvPicPr>
            <a:picLocks noChangeAspect="1"/>
          </p:cNvPicPr>
          <p:nvPr/>
        </p:nvPicPr>
        <p:blipFill>
          <a:blip r:embed="rId3"/>
          <a:stretch>
            <a:fillRect/>
          </a:stretch>
        </p:blipFill>
        <p:spPr>
          <a:xfrm>
            <a:off x="1" y="2379406"/>
            <a:ext cx="3588773" cy="2768577"/>
          </a:xfrm>
          <a:prstGeom prst="rect">
            <a:avLst/>
          </a:prstGeom>
        </p:spPr>
      </p:pic>
      <p:pic>
        <p:nvPicPr>
          <p:cNvPr id="9" name="Obrázek 8">
            <a:extLst>
              <a:ext uri="{FF2B5EF4-FFF2-40B4-BE49-F238E27FC236}">
                <a16:creationId xmlns:a16="http://schemas.microsoft.com/office/drawing/2014/main" id="{E73014A8-CA8B-47EB-8EF3-CD41E20EF43F}"/>
              </a:ext>
            </a:extLst>
          </p:cNvPr>
          <p:cNvPicPr>
            <a:picLocks noChangeAspect="1"/>
          </p:cNvPicPr>
          <p:nvPr/>
        </p:nvPicPr>
        <p:blipFill rotWithShape="1">
          <a:blip r:embed="rId4"/>
          <a:srcRect t="8322" b="12667"/>
          <a:stretch/>
        </p:blipFill>
        <p:spPr>
          <a:xfrm>
            <a:off x="8659723" y="4757962"/>
            <a:ext cx="3539614" cy="2100037"/>
          </a:xfrm>
          <a:prstGeom prst="rect">
            <a:avLst/>
          </a:prstGeom>
        </p:spPr>
      </p:pic>
    </p:spTree>
    <p:extLst>
      <p:ext uri="{BB962C8B-B14F-4D97-AF65-F5344CB8AC3E}">
        <p14:creationId xmlns:p14="http://schemas.microsoft.com/office/powerpoint/2010/main" val="3130144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1832CB9-FA38-436A-AE60-170C95EA6440}"/>
              </a:ext>
            </a:extLst>
          </p:cNvPr>
          <p:cNvPicPr>
            <a:picLocks noChangeAspect="1"/>
          </p:cNvPicPr>
          <p:nvPr/>
        </p:nvPicPr>
        <p:blipFill>
          <a:blip r:embed="rId2"/>
          <a:stretch>
            <a:fillRect/>
          </a:stretch>
        </p:blipFill>
        <p:spPr>
          <a:xfrm>
            <a:off x="0" y="0"/>
            <a:ext cx="12192000" cy="2664542"/>
          </a:xfrm>
          <a:prstGeom prst="rect">
            <a:avLst/>
          </a:prstGeom>
        </p:spPr>
      </p:pic>
      <p:sp useBgFill="1">
        <p:nvSpPr>
          <p:cNvPr id="3" name="Obdélník 2">
            <a:extLst>
              <a:ext uri="{FF2B5EF4-FFF2-40B4-BE49-F238E27FC236}">
                <a16:creationId xmlns:a16="http://schemas.microsoft.com/office/drawing/2014/main" id="{25BBCA1F-E0EC-4824-9900-583AD41A3A43}"/>
              </a:ext>
            </a:extLst>
          </p:cNvPr>
          <p:cNvSpPr/>
          <p:nvPr/>
        </p:nvSpPr>
        <p:spPr>
          <a:xfrm>
            <a:off x="0" y="2664542"/>
            <a:ext cx="12192000" cy="4247317"/>
          </a:xfrm>
          <a:prstGeom prst="rect">
            <a:avLst/>
          </a:prstGeom>
        </p:spPr>
        <p:txBody>
          <a:bodyPr wrap="square">
            <a:spAutoFit/>
          </a:bodyPr>
          <a:lstStyle/>
          <a:p>
            <a:pPr algn="just"/>
            <a:r>
              <a:rPr lang="ru-RU" b="1" dirty="0">
                <a:latin typeface="Arial" panose="020B0604020202020204" pitchFamily="34" charset="0"/>
                <a:cs typeface="Arial" panose="020B0604020202020204" pitchFamily="34" charset="0"/>
              </a:rPr>
              <a:t>Богородская резьба </a:t>
            </a:r>
            <a:r>
              <a:rPr lang="ru-RU" dirty="0">
                <a:latin typeface="Arial" panose="020B0604020202020204" pitchFamily="34" charset="0"/>
                <a:cs typeface="Arial" panose="020B0604020202020204" pitchFamily="34" charset="0"/>
              </a:rPr>
              <a:t>выполняется при помощи специального богородского ножа. </a:t>
            </a:r>
          </a:p>
          <a:p>
            <a:pPr algn="just"/>
            <a:r>
              <a:rPr lang="ru-RU" dirty="0">
                <a:latin typeface="Arial" panose="020B0604020202020204" pitchFamily="34" charset="0"/>
                <a:cs typeface="Arial" panose="020B0604020202020204" pitchFamily="34" charset="0"/>
              </a:rPr>
              <a:t>Применяют в резьбе древесину мягких пород — липу, осину, ольху. Для того чтобы древесина осины стала мягче, ее запаривают. Брус длиной до двух метров запаривают, а затем выдерживают в течение суток в сушильной камере. После просушки опиливают торцы, на которых появились трещины. Следует выбирать для резьбы древесину без пороков, трещин, гнилых сучков и т.п. </a:t>
            </a:r>
          </a:p>
          <a:p>
            <a:pPr algn="just"/>
            <a:r>
              <a:rPr lang="ru-RU" dirty="0">
                <a:latin typeface="Arial" panose="020B0604020202020204" pitchFamily="34" charset="0"/>
                <a:cs typeface="Arial" panose="020B0604020202020204" pitchFamily="34" charset="0"/>
              </a:rPr>
              <a:t>Одним из непременных правил работы скульптора-резчика является предварительное выполнение задуманной композиции в пластилине или глине. Потом на брусок соответствующего скульптуре размера наносят контуры, по которым делают зарубку — обрубают все лишнее благодаря этому заготовка приобретает основные формы фигуры. </a:t>
            </a:r>
          </a:p>
          <a:p>
            <a:pPr algn="just"/>
            <a:r>
              <a:rPr lang="ru-RU" dirty="0">
                <a:latin typeface="Arial" panose="020B0604020202020204" pitchFamily="34" charset="0"/>
                <a:cs typeface="Arial" panose="020B0604020202020204" pitchFamily="34" charset="0"/>
              </a:rPr>
              <a:t>Затем широкими полукруглыми стамесками (30 — 40 мм) прорабатывают основные объемы скульптуры. Для мелких деталей используют мелкие стамески (5 — 25 мм). Богородский ножом отделывают поверхность скульптуры, как бы оглаживая ее, мягкими округлыми движениями сострагивают тончайшую стружку. Завершающим этапом работы является обработка скульптуры мелкими стамесками, когда ее поверхность расписывают — покрывают неглубокими бороздками, передающими характер фактуры медвежьей шкуры, конской гривы, разметавшихся трав под копытами. </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0552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0A6C7C0-6B6A-4E9D-B87A-23C23BB84C3C}"/>
              </a:ext>
            </a:extLst>
          </p:cNvPr>
          <p:cNvPicPr>
            <a:picLocks noChangeAspect="1"/>
          </p:cNvPicPr>
          <p:nvPr/>
        </p:nvPicPr>
        <p:blipFill>
          <a:blip r:embed="rId2"/>
          <a:stretch>
            <a:fillRect/>
          </a:stretch>
        </p:blipFill>
        <p:spPr>
          <a:xfrm>
            <a:off x="9113121" y="0"/>
            <a:ext cx="3078879" cy="3854245"/>
          </a:xfrm>
          <a:prstGeom prst="rect">
            <a:avLst/>
          </a:prstGeom>
        </p:spPr>
      </p:pic>
      <p:pic>
        <p:nvPicPr>
          <p:cNvPr id="3" name="Obrázek 2">
            <a:extLst>
              <a:ext uri="{FF2B5EF4-FFF2-40B4-BE49-F238E27FC236}">
                <a16:creationId xmlns:a16="http://schemas.microsoft.com/office/drawing/2014/main" id="{15748AEA-20EF-4A67-A505-449125BE423A}"/>
              </a:ext>
            </a:extLst>
          </p:cNvPr>
          <p:cNvPicPr>
            <a:picLocks noChangeAspect="1"/>
          </p:cNvPicPr>
          <p:nvPr/>
        </p:nvPicPr>
        <p:blipFill>
          <a:blip r:embed="rId3"/>
          <a:stretch>
            <a:fillRect/>
          </a:stretch>
        </p:blipFill>
        <p:spPr>
          <a:xfrm>
            <a:off x="7052767" y="4375355"/>
            <a:ext cx="5139232" cy="2482644"/>
          </a:xfrm>
          <a:prstGeom prst="rect">
            <a:avLst/>
          </a:prstGeom>
        </p:spPr>
      </p:pic>
      <p:sp>
        <p:nvSpPr>
          <p:cNvPr id="4" name="TextovéPole 3">
            <a:extLst>
              <a:ext uri="{FF2B5EF4-FFF2-40B4-BE49-F238E27FC236}">
                <a16:creationId xmlns:a16="http://schemas.microsoft.com/office/drawing/2014/main" id="{03442FFF-2272-4855-B9EA-F86132601F07}"/>
              </a:ext>
            </a:extLst>
          </p:cNvPr>
          <p:cNvSpPr txBox="1"/>
          <p:nvPr/>
        </p:nvSpPr>
        <p:spPr>
          <a:xfrm>
            <a:off x="3052749" y="149301"/>
            <a:ext cx="6086501" cy="1261884"/>
          </a:xfrm>
          <a:prstGeom prst="rect">
            <a:avLst/>
          </a:prstGeom>
          <a:noFill/>
        </p:spPr>
        <p:txBody>
          <a:bodyPr wrap="square" rtlCol="0">
            <a:spAutoFit/>
          </a:bodyPr>
          <a:lstStyle/>
          <a:p>
            <a:pPr algn="just"/>
            <a:r>
              <a:rPr lang="ru-RU" sz="1900" b="1" dirty="0">
                <a:solidFill>
                  <a:srgbClr val="002060"/>
                </a:solidFill>
                <a:latin typeface="Arial" panose="020B0604020202020204" pitchFamily="34" charset="0"/>
                <a:cs typeface="Arial" panose="020B0604020202020204" pitchFamily="34" charset="0"/>
              </a:rPr>
              <a:t>Русские сувениры</a:t>
            </a:r>
            <a:r>
              <a:rPr lang="ru-RU" sz="1900" b="1" dirty="0">
                <a:latin typeface="Arial" panose="020B0604020202020204" pitchFamily="34" charset="0"/>
                <a:cs typeface="Arial" panose="020B0604020202020204" pitchFamily="34" charset="0"/>
              </a:rPr>
              <a:t>. Какие из них Вы бы приобрели и почему?  Имеет ли вообще смысл покупка сувениров, если в Праге на каждом углу можно приобрести матрешку?</a:t>
            </a:r>
            <a:endParaRPr lang="cs-CZ" sz="1900" b="1" dirty="0">
              <a:latin typeface="Arial" panose="020B0604020202020204" pitchFamily="34" charset="0"/>
              <a:cs typeface="Arial" panose="020B0604020202020204" pitchFamily="34" charset="0"/>
            </a:endParaRPr>
          </a:p>
        </p:txBody>
      </p:sp>
      <p:pic>
        <p:nvPicPr>
          <p:cNvPr id="6" name="Obrázek 5">
            <a:extLst>
              <a:ext uri="{FF2B5EF4-FFF2-40B4-BE49-F238E27FC236}">
                <a16:creationId xmlns:a16="http://schemas.microsoft.com/office/drawing/2014/main" id="{DED3AD55-FC87-4990-9053-EDB061DD4FF5}"/>
              </a:ext>
            </a:extLst>
          </p:cNvPr>
          <p:cNvPicPr>
            <a:picLocks noChangeAspect="1"/>
          </p:cNvPicPr>
          <p:nvPr/>
        </p:nvPicPr>
        <p:blipFill>
          <a:blip r:embed="rId4"/>
          <a:stretch>
            <a:fillRect/>
          </a:stretch>
        </p:blipFill>
        <p:spPr>
          <a:xfrm>
            <a:off x="3703663" y="1479610"/>
            <a:ext cx="5221261" cy="2231308"/>
          </a:xfrm>
          <a:prstGeom prst="rect">
            <a:avLst/>
          </a:prstGeom>
        </p:spPr>
      </p:pic>
      <p:sp>
        <p:nvSpPr>
          <p:cNvPr id="7" name="TextovéPole 6">
            <a:extLst>
              <a:ext uri="{FF2B5EF4-FFF2-40B4-BE49-F238E27FC236}">
                <a16:creationId xmlns:a16="http://schemas.microsoft.com/office/drawing/2014/main" id="{531EA9CE-6EBD-4E94-90F9-256ED865D6D3}"/>
              </a:ext>
            </a:extLst>
          </p:cNvPr>
          <p:cNvSpPr txBox="1"/>
          <p:nvPr/>
        </p:nvSpPr>
        <p:spPr>
          <a:xfrm>
            <a:off x="3888658" y="3364156"/>
            <a:ext cx="4414684" cy="369332"/>
          </a:xfrm>
          <a:prstGeom prst="rect">
            <a:avLst/>
          </a:prstGeom>
          <a:noFill/>
        </p:spPr>
        <p:txBody>
          <a:bodyPr wrap="square" rtlCol="0">
            <a:spAutoFit/>
          </a:bodyPr>
          <a:lstStyle/>
          <a:p>
            <a:r>
              <a:rPr lang="ru-RU" dirty="0">
                <a:solidFill>
                  <a:schemeClr val="bg1"/>
                </a:solidFill>
              </a:rPr>
              <a:t>Великоустюжское чернение по серебру</a:t>
            </a:r>
            <a:endParaRPr lang="cs-CZ" dirty="0">
              <a:solidFill>
                <a:schemeClr val="bg1"/>
              </a:solidFill>
            </a:endParaRPr>
          </a:p>
        </p:txBody>
      </p:sp>
      <p:pic>
        <p:nvPicPr>
          <p:cNvPr id="8" name="Obrázek 7">
            <a:extLst>
              <a:ext uri="{FF2B5EF4-FFF2-40B4-BE49-F238E27FC236}">
                <a16:creationId xmlns:a16="http://schemas.microsoft.com/office/drawing/2014/main" id="{75F2DBB8-A9FC-40BF-8830-3D55953A050C}"/>
              </a:ext>
            </a:extLst>
          </p:cNvPr>
          <p:cNvPicPr>
            <a:picLocks noChangeAspect="1"/>
          </p:cNvPicPr>
          <p:nvPr/>
        </p:nvPicPr>
        <p:blipFill>
          <a:blip r:embed="rId5"/>
          <a:stretch>
            <a:fillRect/>
          </a:stretch>
        </p:blipFill>
        <p:spPr>
          <a:xfrm>
            <a:off x="-2331" y="0"/>
            <a:ext cx="3028950" cy="4038600"/>
          </a:xfrm>
          <a:prstGeom prst="rect">
            <a:avLst/>
          </a:prstGeom>
        </p:spPr>
      </p:pic>
      <p:sp>
        <p:nvSpPr>
          <p:cNvPr id="9" name="TextovéPole 8">
            <a:extLst>
              <a:ext uri="{FF2B5EF4-FFF2-40B4-BE49-F238E27FC236}">
                <a16:creationId xmlns:a16="http://schemas.microsoft.com/office/drawing/2014/main" id="{C2EF136A-45F3-43F9-BE53-2906CCF01C18}"/>
              </a:ext>
            </a:extLst>
          </p:cNvPr>
          <p:cNvSpPr txBox="1"/>
          <p:nvPr/>
        </p:nvSpPr>
        <p:spPr>
          <a:xfrm>
            <a:off x="0" y="0"/>
            <a:ext cx="1189703" cy="1200329"/>
          </a:xfrm>
          <a:prstGeom prst="rect">
            <a:avLst/>
          </a:prstGeom>
          <a:noFill/>
        </p:spPr>
        <p:txBody>
          <a:bodyPr wrap="square" rtlCol="0">
            <a:spAutoFit/>
          </a:bodyPr>
          <a:lstStyle/>
          <a:p>
            <a:r>
              <a:rPr lang="ru-RU" dirty="0"/>
              <a:t>Оренбургский пуховый платок</a:t>
            </a:r>
            <a:endParaRPr lang="cs-CZ" dirty="0"/>
          </a:p>
        </p:txBody>
      </p:sp>
      <p:pic>
        <p:nvPicPr>
          <p:cNvPr id="10" name="Obrázek 9">
            <a:extLst>
              <a:ext uri="{FF2B5EF4-FFF2-40B4-BE49-F238E27FC236}">
                <a16:creationId xmlns:a16="http://schemas.microsoft.com/office/drawing/2014/main" id="{4B837742-7F69-4A99-9AE0-7E136C9699B5}"/>
              </a:ext>
            </a:extLst>
          </p:cNvPr>
          <p:cNvPicPr>
            <a:picLocks noChangeAspect="1"/>
          </p:cNvPicPr>
          <p:nvPr/>
        </p:nvPicPr>
        <p:blipFill>
          <a:blip r:embed="rId6"/>
          <a:stretch>
            <a:fillRect/>
          </a:stretch>
        </p:blipFill>
        <p:spPr>
          <a:xfrm>
            <a:off x="-1" y="4072844"/>
            <a:ext cx="3703663" cy="2785155"/>
          </a:xfrm>
          <a:prstGeom prst="rect">
            <a:avLst/>
          </a:prstGeom>
        </p:spPr>
      </p:pic>
      <p:sp>
        <p:nvSpPr>
          <p:cNvPr id="11" name="TextovéPole 10">
            <a:extLst>
              <a:ext uri="{FF2B5EF4-FFF2-40B4-BE49-F238E27FC236}">
                <a16:creationId xmlns:a16="http://schemas.microsoft.com/office/drawing/2014/main" id="{5A023A86-5E35-4823-BE95-856D3D6D1650}"/>
              </a:ext>
            </a:extLst>
          </p:cNvPr>
          <p:cNvSpPr txBox="1"/>
          <p:nvPr/>
        </p:nvSpPr>
        <p:spPr>
          <a:xfrm>
            <a:off x="1956620" y="6509901"/>
            <a:ext cx="1838632" cy="369332"/>
          </a:xfrm>
          <a:prstGeom prst="rect">
            <a:avLst/>
          </a:prstGeom>
          <a:noFill/>
        </p:spPr>
        <p:txBody>
          <a:bodyPr wrap="square" rtlCol="0">
            <a:spAutoFit/>
          </a:bodyPr>
          <a:lstStyle/>
          <a:p>
            <a:r>
              <a:rPr lang="ru-RU" dirty="0"/>
              <a:t>Мороз по жести</a:t>
            </a:r>
            <a:endParaRPr lang="cs-CZ" dirty="0"/>
          </a:p>
        </p:txBody>
      </p:sp>
      <p:pic>
        <p:nvPicPr>
          <p:cNvPr id="12" name="Obrázek 11">
            <a:extLst>
              <a:ext uri="{FF2B5EF4-FFF2-40B4-BE49-F238E27FC236}">
                <a16:creationId xmlns:a16="http://schemas.microsoft.com/office/drawing/2014/main" id="{63B69F8D-2C5F-4D7C-A334-49C35F926202}"/>
              </a:ext>
            </a:extLst>
          </p:cNvPr>
          <p:cNvPicPr>
            <a:picLocks noChangeAspect="1"/>
          </p:cNvPicPr>
          <p:nvPr/>
        </p:nvPicPr>
        <p:blipFill>
          <a:blip r:embed="rId7"/>
          <a:stretch>
            <a:fillRect/>
          </a:stretch>
        </p:blipFill>
        <p:spPr>
          <a:xfrm>
            <a:off x="3703662" y="3767732"/>
            <a:ext cx="3306802" cy="2682184"/>
          </a:xfrm>
          <a:prstGeom prst="rect">
            <a:avLst/>
          </a:prstGeom>
        </p:spPr>
      </p:pic>
      <p:sp>
        <p:nvSpPr>
          <p:cNvPr id="13" name="TextovéPole 12">
            <a:extLst>
              <a:ext uri="{FF2B5EF4-FFF2-40B4-BE49-F238E27FC236}">
                <a16:creationId xmlns:a16="http://schemas.microsoft.com/office/drawing/2014/main" id="{CE530C40-27E2-4D91-9D6C-3E7620E64BE2}"/>
              </a:ext>
            </a:extLst>
          </p:cNvPr>
          <p:cNvSpPr txBox="1"/>
          <p:nvPr/>
        </p:nvSpPr>
        <p:spPr>
          <a:xfrm>
            <a:off x="4085243" y="6518341"/>
            <a:ext cx="3006854" cy="369332"/>
          </a:xfrm>
          <a:prstGeom prst="rect">
            <a:avLst/>
          </a:prstGeom>
          <a:noFill/>
        </p:spPr>
        <p:txBody>
          <a:bodyPr wrap="square" rtlCol="0">
            <a:spAutoFit/>
          </a:bodyPr>
          <a:lstStyle/>
          <a:p>
            <a:r>
              <a:rPr lang="ru-RU" dirty="0"/>
              <a:t>Вологодское кружево</a:t>
            </a:r>
            <a:endParaRPr lang="cs-CZ" dirty="0"/>
          </a:p>
        </p:txBody>
      </p:sp>
    </p:spTree>
    <p:extLst>
      <p:ext uri="{BB962C8B-B14F-4D97-AF65-F5344CB8AC3E}">
        <p14:creationId xmlns:p14="http://schemas.microsoft.com/office/powerpoint/2010/main" val="925570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B9A4ADEA-73BA-4965-85AD-03CEF229CC72}"/>
              </a:ext>
            </a:extLst>
          </p:cNvPr>
          <p:cNvSpPr txBox="1"/>
          <p:nvPr/>
        </p:nvSpPr>
        <p:spPr>
          <a:xfrm>
            <a:off x="3909135" y="0"/>
            <a:ext cx="4524366" cy="461665"/>
          </a:xfrm>
          <a:prstGeom prst="rect">
            <a:avLst/>
          </a:prstGeom>
          <a:noFill/>
        </p:spPr>
        <p:txBody>
          <a:bodyPr wrap="square" rtlCol="0">
            <a:spAutoFit/>
          </a:bodyPr>
          <a:lstStyle/>
          <a:p>
            <a:r>
              <a:rPr lang="ru-RU" sz="2400" b="1" dirty="0">
                <a:solidFill>
                  <a:srgbClr val="FF0000"/>
                </a:solidFill>
              </a:rPr>
              <a:t>ТРАДИЦИИ И СОВРЕМЕННОСТЬ</a:t>
            </a:r>
            <a:endParaRPr lang="cs-CZ" sz="2400" b="1" dirty="0">
              <a:solidFill>
                <a:srgbClr val="FF0000"/>
              </a:solidFill>
            </a:endParaRPr>
          </a:p>
        </p:txBody>
      </p:sp>
      <p:sp useBgFill="1">
        <p:nvSpPr>
          <p:cNvPr id="3" name="Obdélník 2">
            <a:extLst>
              <a:ext uri="{FF2B5EF4-FFF2-40B4-BE49-F238E27FC236}">
                <a16:creationId xmlns:a16="http://schemas.microsoft.com/office/drawing/2014/main" id="{6FA543E9-817D-4231-A447-7CE48575769A}"/>
              </a:ext>
            </a:extLst>
          </p:cNvPr>
          <p:cNvSpPr/>
          <p:nvPr/>
        </p:nvSpPr>
        <p:spPr>
          <a:xfrm>
            <a:off x="0" y="799016"/>
            <a:ext cx="12192000" cy="5940088"/>
          </a:xfrm>
          <a:prstGeom prst="rect">
            <a:avLst/>
          </a:prstGeom>
        </p:spPr>
        <p:txBody>
          <a:bodyPr wrap="square">
            <a:spAutoFit/>
          </a:bodyPr>
          <a:lstStyle/>
          <a:p>
            <a:pPr algn="just"/>
            <a:r>
              <a:rPr lang="ru-RU" sz="1900" b="1" dirty="0">
                <a:latin typeface="Arial" panose="020B0604020202020204" pitchFamily="34" charset="0"/>
                <a:cs typeface="Arial" panose="020B0604020202020204" pitchFamily="34" charset="0"/>
              </a:rPr>
              <a:t>Прочитайте следующие утверждения. Подтвердите или опровергните, аргументируйте свое мнение.</a:t>
            </a:r>
          </a:p>
          <a:p>
            <a:pPr algn="just"/>
            <a:r>
              <a:rPr lang="ru-RU" sz="1900" dirty="0">
                <a:latin typeface="Arial" panose="020B0604020202020204" pitchFamily="34" charset="0"/>
                <a:cs typeface="Arial" panose="020B0604020202020204" pitchFamily="34" charset="0"/>
              </a:rPr>
              <a:t>1. Традиция - важнейший элемент культуры, она обеспечивает сбор, хранение, передачу жизненного опыта поколений, являясь при этом механизмом трансляции этого опыта, обеспечивая тем самым тесную связь между прошлым и настоящим. Особое значение имеет преемственность между поколениями, которая осуществляется с помощью традиций. Традиции регулируют взаимоотношения в обществе, выступая подчас неписанным законом, определяющим общественные отношения.</a:t>
            </a:r>
          </a:p>
          <a:p>
            <a:pPr algn="just"/>
            <a:r>
              <a:rPr lang="ru-RU" sz="1900" dirty="0">
                <a:latin typeface="Arial" panose="020B0604020202020204" pitchFamily="34" charset="0"/>
                <a:cs typeface="Arial" panose="020B0604020202020204" pitchFamily="34" charset="0"/>
              </a:rPr>
              <a:t>2. В связи с процессами глобализации на изменение содержания традиций влияют такие детерминанты, как культурные заимствования, культурная диффузия и экспансия, особое значение в современной культуре приобретают маргинальность и феминизм. Термин «маргинальность» обозначает </a:t>
            </a:r>
            <a:r>
              <a:rPr lang="ru-RU" sz="1900" dirty="0" err="1">
                <a:latin typeface="Arial" panose="020B0604020202020204" pitchFamily="34" charset="0"/>
                <a:cs typeface="Arial" panose="020B0604020202020204" pitchFamily="34" charset="0"/>
              </a:rPr>
              <a:t>пограничность</a:t>
            </a:r>
            <a:r>
              <a:rPr lang="ru-RU" sz="1900" dirty="0">
                <a:latin typeface="Arial" panose="020B0604020202020204" pitchFamily="34" charset="0"/>
                <a:cs typeface="Arial" panose="020B0604020202020204" pitchFamily="34" charset="0"/>
              </a:rPr>
              <a:t>, периферийность или промежуточность положения индивида по отношению к любым социокультурным общностям. В современной культуре расширению сферы влияния маргинализации способствует постмодернизм, который сознательно занимает маргинальную позицию. В XX веке происходит трансформация гендерных статусов женщины и мужчины, где решающую роль сыграл феминизм. </a:t>
            </a:r>
          </a:p>
          <a:p>
            <a:pPr algn="just"/>
            <a:r>
              <a:rPr lang="ru-RU" sz="1900" dirty="0">
                <a:latin typeface="Arial" panose="020B0604020202020204" pitchFamily="34" charset="0"/>
                <a:cs typeface="Arial" panose="020B0604020202020204" pitchFamily="34" charset="0"/>
              </a:rPr>
              <a:t>3. В современной культуре складывается ситуация сосуществования модерна и постмодерна. Несмотря на все изменения, происходящие в культуре, большинство традиций остаются неизменными, но наблюдается снижение значения их основных функций. Использование концепции «посттрадиционной» культуры означает, что возрастает влияние коммуникативной функции традиции. Коммуникация тесно связана с игрой, которая в эпоху современности проникла во все сферы жизни общества. </a:t>
            </a:r>
          </a:p>
        </p:txBody>
      </p:sp>
    </p:spTree>
    <p:extLst>
      <p:ext uri="{BB962C8B-B14F-4D97-AF65-F5344CB8AC3E}">
        <p14:creationId xmlns:p14="http://schemas.microsoft.com/office/powerpoint/2010/main" val="3756001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13F4D452-140A-459E-9C1D-2383F4CF24B4}"/>
              </a:ext>
            </a:extLst>
          </p:cNvPr>
          <p:cNvSpPr/>
          <p:nvPr/>
        </p:nvSpPr>
        <p:spPr>
          <a:xfrm>
            <a:off x="0" y="127525"/>
            <a:ext cx="12192000" cy="6740307"/>
          </a:xfrm>
          <a:prstGeom prst="rect">
            <a:avLst/>
          </a:prstGeom>
        </p:spPr>
        <p:txBody>
          <a:bodyPr wrap="square">
            <a:spAutoFit/>
          </a:bodyPr>
          <a:lstStyle/>
          <a:p>
            <a:pPr algn="just"/>
            <a:r>
              <a:rPr lang="ru-RU" dirty="0"/>
              <a:t>В Российской Федерации проживает более ста восьмидесяти народов, которые говорят на разных языках и исповедуют различные религии. </a:t>
            </a:r>
          </a:p>
          <a:p>
            <a:pPr algn="just"/>
            <a:r>
              <a:rPr lang="ru-RU" dirty="0"/>
              <a:t>Так сложилось исторически. Ещё в 5 - 10 веках на большей территории европейской части страны располагалась Великая Хазарская империя, которая объединяла многие народы. Позднее, уже в 15 - 16 веках, Московское княжество огнём, мечом и деньгами присоединило к себе сначала земли соседних русских княжеств, затем завоевала Казанское и Астраханское ханства. Далее были походы на Урал, в Сибирь и на Дальний Восток. После ста лет кровопролитных войн был покорён Кавказ. </a:t>
            </a:r>
          </a:p>
          <a:p>
            <a:pPr algn="just"/>
            <a:r>
              <a:rPr lang="ru-RU" dirty="0"/>
              <a:t>Сейчас в России основным народом (около 77% населения) являются русские. (В позапрошлом веке этот народ назывался великороссами, а русскими считались все подданные Российской империи). Из славян в стране также много проживает украинцев и белорусов. Следующими по численности являются представители тюркских народов: татары, башкиры, якуты, кумыки и так далее. На севере и на Волге живёт много финно-угорских народов: карелы, коми, мордва, марийцы. На Кавказе очень пёстрый состав населения: черкесы и балкарцы, аварцы и чеченцы, осетины и даргинцы и многие, многие другие. </a:t>
            </a:r>
          </a:p>
          <a:p>
            <a:pPr algn="just"/>
            <a:r>
              <a:rPr lang="ru-RU" dirty="0"/>
              <a:t>Если говорить про верования людей, живущих здесь, то самой крупной традиционной религией является Русская Православная Церковь (РПЦ), которая представляет из себя одну из ветвей христианства. Следующим по влиянию следует признать ислам, распространённый в республиках Поволжья и Северного Кавказа. Не стоит забывать и о буддизме, которого придерживаются буряты и калмыки, являющиеся представителями монгольских народов. Необходимо также упомянуть о евреях, которые традиционно исповедуют иудаизм. </a:t>
            </a:r>
          </a:p>
          <a:p>
            <a:pPr algn="just"/>
            <a:r>
              <a:rPr lang="ru-RU" dirty="0"/>
              <a:t>Чтобы закончить рассказ о религиях, стоит признать, что большинство населения, особенно в городах, является атеистами, даже если они и относят себя к какой-либо вере. </a:t>
            </a:r>
          </a:p>
          <a:p>
            <a:pPr algn="just"/>
            <a:r>
              <a:rPr lang="ru-RU" dirty="0"/>
              <a:t>К сожалению, отношения между народами внутри страны не всегда выстраиваются гладко. Примером тому могут служить столкновения на национальной почве в 90-х годах прошлого века и две недавние войны на Северном Кавказе. Однако, будем надеяться, что разум и добрая воля всё-таки победят. Люди начнут уважать друг друга независимо от национальности и религии.</a:t>
            </a:r>
            <a:endParaRPr lang="cs-CZ" dirty="0"/>
          </a:p>
        </p:txBody>
      </p:sp>
    </p:spTree>
    <p:extLst>
      <p:ext uri="{BB962C8B-B14F-4D97-AF65-F5344CB8AC3E}">
        <p14:creationId xmlns:p14="http://schemas.microsoft.com/office/powerpoint/2010/main" val="3579419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9664FC8F-E3BD-4AA7-8382-DA64ACAFD5FF}"/>
              </a:ext>
            </a:extLst>
          </p:cNvPr>
          <p:cNvSpPr/>
          <p:nvPr/>
        </p:nvSpPr>
        <p:spPr>
          <a:xfrm>
            <a:off x="0" y="-3934"/>
            <a:ext cx="12192000" cy="5940088"/>
          </a:xfrm>
          <a:prstGeom prst="rect">
            <a:avLst/>
          </a:prstGeom>
        </p:spPr>
        <p:txBody>
          <a:bodyPr wrap="square">
            <a:spAutoFit/>
          </a:bodyPr>
          <a:lstStyle/>
          <a:p>
            <a:pPr algn="just"/>
            <a:r>
              <a:rPr lang="ru-RU" sz="1900" dirty="0">
                <a:latin typeface="Arial" panose="020B0604020202020204" pitchFamily="34" charset="0"/>
                <a:cs typeface="Arial" panose="020B0604020202020204" pitchFamily="34" charset="0"/>
              </a:rPr>
              <a:t>4. Взаимосвязь игры и традиции прослеживается с древнейших времен, когда многие игровые действия, связанные с повседневной деятельностью человека, с течением времени закреплялись, превращаясь в традиционные стереотипы, а затем и в традиции. Постмодерн предполагает несерьезное, «игровое» отношение к традиции, что явилось следствием множества стилей и культур, предлагаемых постмодерном современному человеку. В современной культуре игра помогает традиции адаптироваться к среде через активное получение и использование информации в условиях, когда происходит стирание принципиальных различий между объективной и субъективной реальностью, нарушение целостного мира смыслов, размывание идентичностей. </a:t>
            </a:r>
          </a:p>
          <a:p>
            <a:pPr algn="just"/>
            <a:r>
              <a:rPr lang="ru-RU" sz="1900" dirty="0">
                <a:latin typeface="Arial" panose="020B0604020202020204" pitchFamily="34" charset="0"/>
                <a:cs typeface="Arial" panose="020B0604020202020204" pitchFamily="34" charset="0"/>
              </a:rPr>
              <a:t>5. Феминизм — движение, направленное на изменение традиционной системы гендерного распределения ролей. В XX веке это движение распространилось и оказало значительное влияние на культуру как в странах Запада, России, так и на Востоке. Феминизм представляет собой новое видение роли гендера в социальной и культурной реальности. </a:t>
            </a:r>
          </a:p>
          <a:p>
            <a:pPr algn="just"/>
            <a:r>
              <a:rPr lang="ru-RU" sz="1900" dirty="0">
                <a:latin typeface="Arial" panose="020B0604020202020204" pitchFamily="34" charset="0"/>
                <a:cs typeface="Arial" panose="020B0604020202020204" pitchFamily="34" charset="0"/>
              </a:rPr>
              <a:t>6. В современной культуре происходит расщепление идентичности благодаря включению индивида в социальные практики, рожденные различными традициями. Идентичность стала более сложной: если раньше в традиционной культуре человек обретал единую идентичность, то теперь индивид может изменять самоидентификацию, чувствовать принадлежность к нескольким референтным группам одновременно. Идентичность в современной культуре по-прежнему зависит от функционирования традиций, которые являются основанием для идентификации индивида. Но включенность во множество пересекающихся и конкурирующих друг с другом традиций гарантирует совмещение, а иногда и конфликт идентичностей.</a:t>
            </a:r>
            <a:endParaRPr lang="cs-CZ" sz="1900" dirty="0">
              <a:latin typeface="Arial" panose="020B0604020202020204" pitchFamily="34" charset="0"/>
              <a:cs typeface="Arial" panose="020B0604020202020204" pitchFamily="34" charset="0"/>
            </a:endParaRPr>
          </a:p>
        </p:txBody>
      </p:sp>
      <p:sp useBgFill="1">
        <p:nvSpPr>
          <p:cNvPr id="4" name="TextovéPole 3">
            <a:extLst>
              <a:ext uri="{FF2B5EF4-FFF2-40B4-BE49-F238E27FC236}">
                <a16:creationId xmlns:a16="http://schemas.microsoft.com/office/drawing/2014/main" id="{D3C04E28-0C91-4CA8-A74D-38D86196F47D}"/>
              </a:ext>
            </a:extLst>
          </p:cNvPr>
          <p:cNvSpPr txBox="1"/>
          <p:nvPr/>
        </p:nvSpPr>
        <p:spPr>
          <a:xfrm>
            <a:off x="-1" y="6213987"/>
            <a:ext cx="12191999" cy="400110"/>
          </a:xfrm>
          <a:prstGeom prst="rect">
            <a:avLst/>
          </a:prstGeom>
        </p:spPr>
        <p:txBody>
          <a:bodyPr wrap="square" rtlCol="0">
            <a:spAutoFit/>
          </a:bodyPr>
          <a:lstStyle/>
          <a:p>
            <a:r>
              <a:rPr lang="ru-RU" sz="2000" b="1" dirty="0"/>
              <a:t>Итак, что Вы понимаете под традицией и какова по Вашему мнению ее роль в современном обществе?</a:t>
            </a:r>
            <a:endParaRPr lang="cs-CZ" sz="2000" b="1" dirty="0"/>
          </a:p>
        </p:txBody>
      </p:sp>
    </p:spTree>
    <p:extLst>
      <p:ext uri="{BB962C8B-B14F-4D97-AF65-F5344CB8AC3E}">
        <p14:creationId xmlns:p14="http://schemas.microsoft.com/office/powerpoint/2010/main" val="40258898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454A480-A92A-4509-9CD8-0914AC5040FC}"/>
              </a:ext>
            </a:extLst>
          </p:cNvPr>
          <p:cNvSpPr/>
          <p:nvPr/>
        </p:nvSpPr>
        <p:spPr>
          <a:xfrm>
            <a:off x="1273277" y="714144"/>
            <a:ext cx="9802762" cy="5632311"/>
          </a:xfrm>
          <a:prstGeom prst="rect">
            <a:avLst/>
          </a:prstGeom>
        </p:spPr>
        <p:txBody>
          <a:bodyPr wrap="square">
            <a:spAutoFit/>
          </a:bodyPr>
          <a:lstStyle/>
          <a:p>
            <a:r>
              <a:rPr lang="ru-RU" sz="2000" b="1" dirty="0">
                <a:latin typeface="Arial" panose="020B0604020202020204" pitchFamily="34" charset="0"/>
                <a:cs typeface="Arial" panose="020B0604020202020204" pitchFamily="34" charset="0"/>
              </a:rPr>
              <a:t>Некоторые бытовые традиции и привычки, типичные для России часто вызывают непонимание иностранцев. Например, русские:</a:t>
            </a:r>
          </a:p>
          <a:p>
            <a:pPr marL="342900" indent="-342900">
              <a:buFont typeface="Arial" panose="020B0604020202020204" pitchFamily="34" charset="0"/>
              <a:buChar char="•"/>
            </a:pPr>
            <a:r>
              <a:rPr lang="ru-RU" sz="2000" dirty="0">
                <a:latin typeface="Arial" panose="020B0604020202020204" pitchFamily="34" charset="0"/>
                <a:cs typeface="Arial" panose="020B0604020202020204" pitchFamily="34" charset="0"/>
              </a:rPr>
              <a:t>произносят длинные и замысловатые тосты,</a:t>
            </a:r>
          </a:p>
          <a:p>
            <a:pPr marL="342900" indent="-342900">
              <a:buFont typeface="Arial" panose="020B0604020202020204" pitchFamily="34" charset="0"/>
              <a:buChar char="•"/>
            </a:pPr>
            <a:r>
              <a:rPr lang="ru-RU" sz="2000" dirty="0">
                <a:latin typeface="Arial" panose="020B0604020202020204" pitchFamily="34" charset="0"/>
                <a:cs typeface="Arial" panose="020B0604020202020204" pitchFamily="34" charset="0"/>
              </a:rPr>
              <a:t>не улыбаются при посторонних и на работе,</a:t>
            </a:r>
          </a:p>
          <a:p>
            <a:pPr marL="342900" indent="-342900">
              <a:buFont typeface="Arial" panose="020B0604020202020204" pitchFamily="34" charset="0"/>
              <a:buChar char="•"/>
            </a:pPr>
            <a:r>
              <a:rPr lang="ru-RU" sz="2000" dirty="0">
                <a:latin typeface="Arial" panose="020B0604020202020204" pitchFamily="34" charset="0"/>
                <a:cs typeface="Arial" panose="020B0604020202020204" pitchFamily="34" charset="0"/>
              </a:rPr>
              <a:t>присаживаются на дорожку,</a:t>
            </a:r>
          </a:p>
          <a:p>
            <a:pPr marL="342900" indent="-342900">
              <a:buFont typeface="Arial" panose="020B0604020202020204" pitchFamily="34" charset="0"/>
              <a:buChar char="•"/>
            </a:pPr>
            <a:r>
              <a:rPr lang="ru-RU" sz="2000" dirty="0">
                <a:latin typeface="Arial" panose="020B0604020202020204" pitchFamily="34" charset="0"/>
                <a:cs typeface="Arial" panose="020B0604020202020204" pitchFamily="34" charset="0"/>
              </a:rPr>
              <a:t>относятся к бане, как к обряду, поздравляют друг друга с выходом из душа или сауны (С легким паром!),</a:t>
            </a:r>
          </a:p>
          <a:p>
            <a:pPr marL="342900" indent="-342900">
              <a:buFont typeface="Arial" panose="020B0604020202020204" pitchFamily="34" charset="0"/>
              <a:buChar char="•"/>
            </a:pPr>
            <a:r>
              <a:rPr lang="ru-RU" sz="2000" dirty="0">
                <a:latin typeface="Arial" panose="020B0604020202020204" pitchFamily="34" charset="0"/>
                <a:cs typeface="Arial" panose="020B0604020202020204" pitchFamily="34" charset="0"/>
              </a:rPr>
              <a:t>постоянно пьют чай,</a:t>
            </a:r>
          </a:p>
          <a:p>
            <a:pPr marL="342900" indent="-342900">
              <a:buFont typeface="Arial" panose="020B0604020202020204" pitchFamily="34" charset="0"/>
              <a:buChar char="•"/>
            </a:pPr>
            <a:r>
              <a:rPr lang="ru-RU" sz="2000" dirty="0">
                <a:latin typeface="Arial" panose="020B0604020202020204" pitchFamily="34" charset="0"/>
                <a:cs typeface="Arial" panose="020B0604020202020204" pitchFamily="34" charset="0"/>
              </a:rPr>
              <a:t>лечатся самостоятельно,</a:t>
            </a:r>
          </a:p>
          <a:p>
            <a:pPr marL="342900" indent="-342900">
              <a:buFont typeface="Arial" panose="020B0604020202020204" pitchFamily="34" charset="0"/>
              <a:buChar char="•"/>
            </a:pPr>
            <a:r>
              <a:rPr lang="ru-RU" sz="2000" dirty="0">
                <a:latin typeface="Arial" panose="020B0604020202020204" pitchFamily="34" charset="0"/>
                <a:cs typeface="Arial" panose="020B0604020202020204" pitchFamily="34" charset="0"/>
              </a:rPr>
              <a:t>не целуются и не подают руки «через порог» (а также верят в многие другие приметы),</a:t>
            </a:r>
          </a:p>
          <a:p>
            <a:pPr marL="342900" indent="-342900">
              <a:buFont typeface="Arial" panose="020B0604020202020204" pitchFamily="34" charset="0"/>
              <a:buChar char="•"/>
            </a:pPr>
            <a:r>
              <a:rPr lang="ru-RU" sz="2000" dirty="0">
                <a:latin typeface="Arial" panose="020B0604020202020204" pitchFamily="34" charset="0"/>
                <a:cs typeface="Arial" panose="020B0604020202020204" pitchFamily="34" charset="0"/>
              </a:rPr>
              <a:t>любят ходить в гости,</a:t>
            </a:r>
          </a:p>
          <a:p>
            <a:pPr marL="342900" indent="-342900">
              <a:buFont typeface="Arial" panose="020B0604020202020204" pitchFamily="34" charset="0"/>
              <a:buChar char="•"/>
            </a:pPr>
            <a:r>
              <a:rPr lang="ru-RU" sz="2000" dirty="0">
                <a:latin typeface="Arial" panose="020B0604020202020204" pitchFamily="34" charset="0"/>
                <a:cs typeface="Arial" panose="020B0604020202020204" pitchFamily="34" charset="0"/>
              </a:rPr>
              <a:t>отмечают Старый Новый год,</a:t>
            </a:r>
          </a:p>
          <a:p>
            <a:pPr marL="342900" indent="-342900">
              <a:buFont typeface="Arial" panose="020B0604020202020204" pitchFamily="34" charset="0"/>
              <a:buChar char="•"/>
            </a:pPr>
            <a:r>
              <a:rPr lang="ru-RU" sz="2000" dirty="0">
                <a:latin typeface="Arial" panose="020B0604020202020204" pitchFamily="34" charset="0"/>
                <a:cs typeface="Arial" panose="020B0604020202020204" pitchFamily="34" charset="0"/>
              </a:rPr>
              <a:t>обходятся без формы вежливого обращения к незнакомому человеку,</a:t>
            </a:r>
          </a:p>
          <a:p>
            <a:pPr marL="342900" indent="-342900">
              <a:buFont typeface="Arial" panose="020B0604020202020204" pitchFamily="34" charset="0"/>
              <a:buChar char="•"/>
            </a:pPr>
            <a:r>
              <a:rPr lang="ru-RU" sz="2000" dirty="0">
                <a:latin typeface="Arial" panose="020B0604020202020204" pitchFamily="34" charset="0"/>
                <a:cs typeface="Arial" panose="020B0604020202020204" pitchFamily="34" charset="0"/>
              </a:rPr>
              <a:t>постоянно пересматривают советские мультики,</a:t>
            </a:r>
          </a:p>
          <a:p>
            <a:pPr marL="342900" indent="-342900">
              <a:buFont typeface="Arial" panose="020B0604020202020204" pitchFamily="34" charset="0"/>
              <a:buChar char="•"/>
            </a:pPr>
            <a:r>
              <a:rPr lang="ru-RU" sz="2000" dirty="0">
                <a:latin typeface="Arial" panose="020B0604020202020204" pitchFamily="34" charset="0"/>
                <a:cs typeface="Arial" panose="020B0604020202020204" pitchFamily="34" charset="0"/>
              </a:rPr>
              <a:t>охотно живут с родителями,</a:t>
            </a:r>
          </a:p>
          <a:p>
            <a:pPr marL="342900" indent="-342900">
              <a:buFont typeface="Arial" panose="020B0604020202020204" pitchFamily="34" charset="0"/>
              <a:buChar char="•"/>
            </a:pPr>
            <a:r>
              <a:rPr lang="ru-RU" sz="2000" dirty="0">
                <a:latin typeface="Arial" panose="020B0604020202020204" pitchFamily="34" charset="0"/>
                <a:cs typeface="Arial" panose="020B0604020202020204" pitchFamily="34" charset="0"/>
              </a:rPr>
              <a:t>на вопрос «Как дела?" отвечают честным и подробным рассказом о своей жизни. </a:t>
            </a:r>
          </a:p>
        </p:txBody>
      </p:sp>
    </p:spTree>
    <p:extLst>
      <p:ext uri="{BB962C8B-B14F-4D97-AF65-F5344CB8AC3E}">
        <p14:creationId xmlns:p14="http://schemas.microsoft.com/office/powerpoint/2010/main" val="2390751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8F47679-9DA2-43EC-BA6C-7D4B52277860}"/>
              </a:ext>
            </a:extLst>
          </p:cNvPr>
          <p:cNvPicPr>
            <a:picLocks noChangeAspect="1"/>
          </p:cNvPicPr>
          <p:nvPr/>
        </p:nvPicPr>
        <p:blipFill rotWithShape="1">
          <a:blip r:embed="rId2"/>
          <a:srcRect l="7627"/>
          <a:stretch/>
        </p:blipFill>
        <p:spPr>
          <a:xfrm>
            <a:off x="0" y="13404"/>
            <a:ext cx="5358580" cy="3371166"/>
          </a:xfrm>
          <a:prstGeom prst="rect">
            <a:avLst/>
          </a:prstGeom>
          <a:ln>
            <a:solidFill>
              <a:srgbClr val="002060"/>
            </a:solidFill>
          </a:ln>
        </p:spPr>
      </p:pic>
      <p:pic>
        <p:nvPicPr>
          <p:cNvPr id="3" name="Obrázek 2">
            <a:extLst>
              <a:ext uri="{FF2B5EF4-FFF2-40B4-BE49-F238E27FC236}">
                <a16:creationId xmlns:a16="http://schemas.microsoft.com/office/drawing/2014/main" id="{693DC8E8-E432-4068-B108-43AB105DA306}"/>
              </a:ext>
            </a:extLst>
          </p:cNvPr>
          <p:cNvPicPr>
            <a:picLocks noChangeAspect="1"/>
          </p:cNvPicPr>
          <p:nvPr/>
        </p:nvPicPr>
        <p:blipFill rotWithShape="1">
          <a:blip r:embed="rId3"/>
          <a:srcRect t="4675"/>
          <a:stretch/>
        </p:blipFill>
        <p:spPr>
          <a:xfrm>
            <a:off x="7895260" y="0"/>
            <a:ext cx="4296740" cy="3809155"/>
          </a:xfrm>
          <a:prstGeom prst="rect">
            <a:avLst/>
          </a:prstGeom>
        </p:spPr>
      </p:pic>
      <p:sp>
        <p:nvSpPr>
          <p:cNvPr id="4" name="TextovéPole 3">
            <a:extLst>
              <a:ext uri="{FF2B5EF4-FFF2-40B4-BE49-F238E27FC236}">
                <a16:creationId xmlns:a16="http://schemas.microsoft.com/office/drawing/2014/main" id="{5C69C7D8-2CE4-45A0-A47A-C0DA52613728}"/>
              </a:ext>
            </a:extLst>
          </p:cNvPr>
          <p:cNvSpPr txBox="1"/>
          <p:nvPr/>
        </p:nvSpPr>
        <p:spPr>
          <a:xfrm>
            <a:off x="4975660" y="3809155"/>
            <a:ext cx="2015033" cy="1938992"/>
          </a:xfrm>
          <a:prstGeom prst="rect">
            <a:avLst/>
          </a:prstGeom>
          <a:noFill/>
        </p:spPr>
        <p:txBody>
          <a:bodyPr wrap="square" rtlCol="0">
            <a:spAutoFit/>
          </a:bodyPr>
          <a:lstStyle/>
          <a:p>
            <a:r>
              <a:rPr lang="ru-RU" sz="2000" b="1" dirty="0">
                <a:latin typeface="Arial" panose="020B0604020202020204" pitchFamily="34" charset="0"/>
                <a:cs typeface="Arial" panose="020B0604020202020204" pitchFamily="34" charset="0"/>
              </a:rPr>
              <a:t>О каких особенностях русского менталитета говорят эти картинки?</a:t>
            </a:r>
            <a:endParaRPr lang="cs-CZ" sz="2000" b="1" dirty="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FDA70C6A-1950-4710-A4D9-0F49387AD3F0}"/>
              </a:ext>
            </a:extLst>
          </p:cNvPr>
          <p:cNvPicPr>
            <a:picLocks noChangeAspect="1"/>
          </p:cNvPicPr>
          <p:nvPr/>
        </p:nvPicPr>
        <p:blipFill>
          <a:blip r:embed="rId4"/>
          <a:stretch>
            <a:fillRect/>
          </a:stretch>
        </p:blipFill>
        <p:spPr>
          <a:xfrm>
            <a:off x="7167716" y="3642458"/>
            <a:ext cx="5024284" cy="3215542"/>
          </a:xfrm>
          <a:prstGeom prst="rect">
            <a:avLst/>
          </a:prstGeom>
          <a:ln>
            <a:solidFill>
              <a:srgbClr val="002060"/>
            </a:solidFill>
          </a:ln>
        </p:spPr>
      </p:pic>
      <p:pic>
        <p:nvPicPr>
          <p:cNvPr id="6" name="Obrázek 5">
            <a:extLst>
              <a:ext uri="{FF2B5EF4-FFF2-40B4-BE49-F238E27FC236}">
                <a16:creationId xmlns:a16="http://schemas.microsoft.com/office/drawing/2014/main" id="{59B0B6B9-7B44-4F3F-9EAA-C0BE476C029B}"/>
              </a:ext>
            </a:extLst>
          </p:cNvPr>
          <p:cNvPicPr>
            <a:picLocks noChangeAspect="1"/>
          </p:cNvPicPr>
          <p:nvPr/>
        </p:nvPicPr>
        <p:blipFill>
          <a:blip r:embed="rId5"/>
          <a:stretch>
            <a:fillRect/>
          </a:stretch>
        </p:blipFill>
        <p:spPr>
          <a:xfrm>
            <a:off x="0" y="3371166"/>
            <a:ext cx="4896465" cy="3473430"/>
          </a:xfrm>
          <a:prstGeom prst="rect">
            <a:avLst/>
          </a:prstGeom>
          <a:ln>
            <a:solidFill>
              <a:srgbClr val="002060"/>
            </a:solidFill>
          </a:ln>
        </p:spPr>
      </p:pic>
      <p:pic>
        <p:nvPicPr>
          <p:cNvPr id="7" name="Obrázek 6">
            <a:extLst>
              <a:ext uri="{FF2B5EF4-FFF2-40B4-BE49-F238E27FC236}">
                <a16:creationId xmlns:a16="http://schemas.microsoft.com/office/drawing/2014/main" id="{F8DD644E-7271-45CA-BDCB-1C1C1A6A3BA2}"/>
              </a:ext>
            </a:extLst>
          </p:cNvPr>
          <p:cNvPicPr>
            <a:picLocks noChangeAspect="1"/>
          </p:cNvPicPr>
          <p:nvPr/>
        </p:nvPicPr>
        <p:blipFill>
          <a:blip r:embed="rId6"/>
          <a:stretch>
            <a:fillRect/>
          </a:stretch>
        </p:blipFill>
        <p:spPr>
          <a:xfrm>
            <a:off x="5176663" y="-1"/>
            <a:ext cx="2910348" cy="2182761"/>
          </a:xfrm>
          <a:prstGeom prst="rect">
            <a:avLst/>
          </a:prstGeom>
          <a:ln>
            <a:solidFill>
              <a:srgbClr val="002060"/>
            </a:solidFill>
          </a:ln>
        </p:spPr>
      </p:pic>
    </p:spTree>
    <p:extLst>
      <p:ext uri="{BB962C8B-B14F-4D97-AF65-F5344CB8AC3E}">
        <p14:creationId xmlns:p14="http://schemas.microsoft.com/office/powerpoint/2010/main" val="149868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9A68BBC-BBB4-4CC6-848B-8493676E30E6}"/>
              </a:ext>
            </a:extLst>
          </p:cNvPr>
          <p:cNvPicPr>
            <a:picLocks noChangeAspect="1"/>
          </p:cNvPicPr>
          <p:nvPr/>
        </p:nvPicPr>
        <p:blipFill>
          <a:blip r:embed="rId4"/>
          <a:stretch>
            <a:fillRect/>
          </a:stretch>
        </p:blipFill>
        <p:spPr>
          <a:xfrm>
            <a:off x="1455175" y="520796"/>
            <a:ext cx="9704438" cy="3989481"/>
          </a:xfrm>
          <a:prstGeom prst="rect">
            <a:avLst/>
          </a:prstGeom>
        </p:spPr>
      </p:pic>
      <p:pic>
        <p:nvPicPr>
          <p:cNvPr id="3" name="08a-B">
            <a:hlinkClick r:id="" action="ppaction://media"/>
            <a:extLst>
              <a:ext uri="{FF2B5EF4-FFF2-40B4-BE49-F238E27FC236}">
                <a16:creationId xmlns:a16="http://schemas.microsoft.com/office/drawing/2014/main" id="{2D21AEBA-D639-4405-8F1D-708E162179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2318" y="4595249"/>
            <a:ext cx="487363" cy="487363"/>
          </a:xfrm>
          <a:prstGeom prst="rect">
            <a:avLst/>
          </a:prstGeom>
        </p:spPr>
      </p:pic>
    </p:spTree>
    <p:extLst>
      <p:ext uri="{BB962C8B-B14F-4D97-AF65-F5344CB8AC3E}">
        <p14:creationId xmlns:p14="http://schemas.microsoft.com/office/powerpoint/2010/main" val="306792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8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35814DC-3E29-422A-8F6B-A3281EC04979}"/>
              </a:ext>
            </a:extLst>
          </p:cNvPr>
          <p:cNvPicPr>
            <a:picLocks noChangeAspect="1"/>
          </p:cNvPicPr>
          <p:nvPr/>
        </p:nvPicPr>
        <p:blipFill>
          <a:blip r:embed="rId2"/>
          <a:stretch>
            <a:fillRect/>
          </a:stretch>
        </p:blipFill>
        <p:spPr>
          <a:xfrm>
            <a:off x="1614236" y="-23291"/>
            <a:ext cx="9230746" cy="6881291"/>
          </a:xfrm>
          <a:prstGeom prst="rect">
            <a:avLst/>
          </a:prstGeom>
        </p:spPr>
      </p:pic>
    </p:spTree>
    <p:extLst>
      <p:ext uri="{BB962C8B-B14F-4D97-AF65-F5344CB8AC3E}">
        <p14:creationId xmlns:p14="http://schemas.microsoft.com/office/powerpoint/2010/main" val="332465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4BC6467-E0B3-4ADD-A99A-056B8DE40FAA}"/>
              </a:ext>
            </a:extLst>
          </p:cNvPr>
          <p:cNvPicPr>
            <a:picLocks noChangeAspect="1"/>
          </p:cNvPicPr>
          <p:nvPr/>
        </p:nvPicPr>
        <p:blipFill rotWithShape="1">
          <a:blip r:embed="rId2"/>
          <a:srcRect b="12632"/>
          <a:stretch/>
        </p:blipFill>
        <p:spPr>
          <a:xfrm>
            <a:off x="1632155" y="411053"/>
            <a:ext cx="9299945" cy="6222554"/>
          </a:xfrm>
          <a:prstGeom prst="rect">
            <a:avLst/>
          </a:prstGeom>
        </p:spPr>
      </p:pic>
    </p:spTree>
    <p:extLst>
      <p:ext uri="{BB962C8B-B14F-4D97-AF65-F5344CB8AC3E}">
        <p14:creationId xmlns:p14="http://schemas.microsoft.com/office/powerpoint/2010/main" val="2052129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ACBBF2D-11A3-481B-8648-91F7C87AA3E4}"/>
              </a:ext>
            </a:extLst>
          </p:cNvPr>
          <p:cNvPicPr>
            <a:picLocks noChangeAspect="1"/>
          </p:cNvPicPr>
          <p:nvPr/>
        </p:nvPicPr>
        <p:blipFill>
          <a:blip r:embed="rId2"/>
          <a:stretch>
            <a:fillRect/>
          </a:stretch>
        </p:blipFill>
        <p:spPr>
          <a:xfrm>
            <a:off x="1293730" y="1307691"/>
            <a:ext cx="9604540" cy="4601496"/>
          </a:xfrm>
          <a:prstGeom prst="rect">
            <a:avLst/>
          </a:prstGeom>
        </p:spPr>
      </p:pic>
    </p:spTree>
    <p:extLst>
      <p:ext uri="{BB962C8B-B14F-4D97-AF65-F5344CB8AC3E}">
        <p14:creationId xmlns:p14="http://schemas.microsoft.com/office/powerpoint/2010/main" val="872618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0FEF912-CFC9-4F6E-BEF8-29E158CB468E}"/>
              </a:ext>
            </a:extLst>
          </p:cNvPr>
          <p:cNvPicPr>
            <a:picLocks noChangeAspect="1"/>
          </p:cNvPicPr>
          <p:nvPr/>
        </p:nvPicPr>
        <p:blipFill>
          <a:blip r:embed="rId2"/>
          <a:stretch>
            <a:fillRect/>
          </a:stretch>
        </p:blipFill>
        <p:spPr>
          <a:xfrm>
            <a:off x="1121323" y="383458"/>
            <a:ext cx="10185771" cy="4644899"/>
          </a:xfrm>
          <a:prstGeom prst="rect">
            <a:avLst/>
          </a:prstGeom>
        </p:spPr>
      </p:pic>
      <p:sp>
        <p:nvSpPr>
          <p:cNvPr id="3" name="TextovéPole 2">
            <a:extLst>
              <a:ext uri="{FF2B5EF4-FFF2-40B4-BE49-F238E27FC236}">
                <a16:creationId xmlns:a16="http://schemas.microsoft.com/office/drawing/2014/main" id="{819DC271-CE75-478C-B01A-62AAF8351204}"/>
              </a:ext>
            </a:extLst>
          </p:cNvPr>
          <p:cNvSpPr txBox="1"/>
          <p:nvPr/>
        </p:nvSpPr>
        <p:spPr>
          <a:xfrm>
            <a:off x="1121323" y="4930034"/>
            <a:ext cx="10185771" cy="1261884"/>
          </a:xfrm>
          <a:prstGeom prst="rect">
            <a:avLst/>
          </a:prstGeom>
          <a:solidFill>
            <a:schemeClr val="bg1"/>
          </a:solidFill>
        </p:spPr>
        <p:txBody>
          <a:bodyPr wrap="square" rtlCol="0">
            <a:spAutoFit/>
          </a:bodyPr>
          <a:lstStyle/>
          <a:p>
            <a:r>
              <a:rPr lang="ru-RU" sz="1900" dirty="0"/>
              <a:t>6. </a:t>
            </a:r>
            <a:r>
              <a:rPr lang="ru-RU" sz="1900" dirty="0">
                <a:latin typeface="Arial" panose="020B0604020202020204" pitchFamily="34" charset="0"/>
                <a:cs typeface="Arial" panose="020B0604020202020204" pitchFamily="34" charset="0"/>
              </a:rPr>
              <a:t>Как Вы считаете, какие меры необходимо предпринять, чтобы избежать исчезновения малочисленных народов в мире и сохранить их традиционную культуру?</a:t>
            </a:r>
          </a:p>
          <a:p>
            <a:r>
              <a:rPr lang="ru-RU" sz="1900" dirty="0">
                <a:latin typeface="Arial" panose="020B0604020202020204" pitchFamily="34" charset="0"/>
                <a:cs typeface="Arial" panose="020B0604020202020204" pitchFamily="34" charset="0"/>
              </a:rPr>
              <a:t>7. Какими преимуществами и недостатками, на Ваш взгляд, обладает многонациональное государство?</a:t>
            </a:r>
            <a:endParaRPr lang="cs-CZ" dirty="0"/>
          </a:p>
        </p:txBody>
      </p:sp>
    </p:spTree>
    <p:extLst>
      <p:ext uri="{BB962C8B-B14F-4D97-AF65-F5344CB8AC3E}">
        <p14:creationId xmlns:p14="http://schemas.microsoft.com/office/powerpoint/2010/main" val="1190877104"/>
      </p:ext>
    </p:extLst>
  </p:cSld>
  <p:clrMapOvr>
    <a:masterClrMapping/>
  </p:clrMapOvr>
</p:sld>
</file>

<file path=ppt/theme/theme1.xml><?xml version="1.0" encoding="utf-8"?>
<a:theme xmlns:a="http://schemas.openxmlformats.org/drawingml/2006/main" name="Kapka">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Kapka</Template>
  <TotalTime>11739</TotalTime>
  <Words>4918</Words>
  <Application>Microsoft Office PowerPoint</Application>
  <PresentationFormat>Širokoúhlá obrazovka</PresentationFormat>
  <Paragraphs>178</Paragraphs>
  <Slides>42</Slides>
  <Notes>0</Notes>
  <HiddenSlides>0</HiddenSlides>
  <MMClips>6</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42</vt:i4>
      </vt:variant>
    </vt:vector>
  </HeadingPairs>
  <TitlesOfParts>
    <vt:vector size="46" baseType="lpstr">
      <vt:lpstr>Arial</vt:lpstr>
      <vt:lpstr>Roboto</vt:lpstr>
      <vt:lpstr>Tw Cen MT</vt:lpstr>
      <vt:lpstr>Kapka</vt:lpstr>
      <vt:lpstr>Jazyková cvičení VI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Jazyková cvičení VI</dc:title>
  <dc:creator>Veronika</dc:creator>
  <cp:lastModifiedBy>Veronika Stranz-Nikitina</cp:lastModifiedBy>
  <cp:revision>83</cp:revision>
  <dcterms:created xsi:type="dcterms:W3CDTF">2020-02-03T13:41:51Z</dcterms:created>
  <dcterms:modified xsi:type="dcterms:W3CDTF">2021-05-14T06:54:08Z</dcterms:modified>
</cp:coreProperties>
</file>