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notesMasterIdLst>
    <p:notesMasterId r:id="rId25"/>
  </p:notesMasterIdLst>
  <p:sldIdLst>
    <p:sldId id="263" r:id="rId5"/>
    <p:sldId id="280" r:id="rId6"/>
    <p:sldId id="278" r:id="rId7"/>
    <p:sldId id="274" r:id="rId8"/>
    <p:sldId id="275" r:id="rId9"/>
    <p:sldId id="277" r:id="rId10"/>
    <p:sldId id="279" r:id="rId11"/>
    <p:sldId id="276" r:id="rId12"/>
    <p:sldId id="273" r:id="rId13"/>
    <p:sldId id="256" r:id="rId14"/>
    <p:sldId id="270" r:id="rId15"/>
    <p:sldId id="269" r:id="rId16"/>
    <p:sldId id="272" r:id="rId17"/>
    <p:sldId id="261" r:id="rId18"/>
    <p:sldId id="257" r:id="rId19"/>
    <p:sldId id="258" r:id="rId20"/>
    <p:sldId id="264" r:id="rId21"/>
    <p:sldId id="259" r:id="rId22"/>
    <p:sldId id="260" r:id="rId23"/>
    <p:sldId id="281" r:id="rId24"/>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9F9F12-3E96-4F34-8731-7DE4E657CA47}" v="251" dt="2021-12-01T10:40:56.161"/>
    <p1510:client id="{3A7F180D-034D-413B-AEC3-7312BA65FC11}" v="4" dt="2020-10-21T16:51:59.3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377" autoAdjust="0"/>
  </p:normalViewPr>
  <p:slideViewPr>
    <p:cSldViewPr>
      <p:cViewPr varScale="1">
        <p:scale>
          <a:sx n="50" d="100"/>
          <a:sy n="50" d="100"/>
        </p:scale>
        <p:origin x="504"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93A7EB33-CAF3-4130-8F52-8CFFBA69693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cs-CZ"/>
          </a:p>
        </p:txBody>
      </p:sp>
      <p:sp>
        <p:nvSpPr>
          <p:cNvPr id="3" name="Zástupný symbol pro datum 2">
            <a:extLst>
              <a:ext uri="{FF2B5EF4-FFF2-40B4-BE49-F238E27FC236}">
                <a16:creationId xmlns:a16="http://schemas.microsoft.com/office/drawing/2014/main" id="{3221D451-BDA3-40EA-BEE2-DC473978C56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D89E6BFD-DC59-47AC-AFE5-3A49BA0D773B}" type="datetimeFigureOut">
              <a:rPr lang="cs-CZ"/>
              <a:pPr>
                <a:defRPr/>
              </a:pPr>
              <a:t>17. 10. 2022</a:t>
            </a:fld>
            <a:endParaRPr lang="cs-CZ"/>
          </a:p>
        </p:txBody>
      </p:sp>
      <p:sp>
        <p:nvSpPr>
          <p:cNvPr id="4" name="Zástupný symbol pro obrázek snímku 3">
            <a:extLst>
              <a:ext uri="{FF2B5EF4-FFF2-40B4-BE49-F238E27FC236}">
                <a16:creationId xmlns:a16="http://schemas.microsoft.com/office/drawing/2014/main" id="{E8373F42-0CE3-4F1F-9773-C31A034E179E}"/>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a:extLst>
              <a:ext uri="{FF2B5EF4-FFF2-40B4-BE49-F238E27FC236}">
                <a16:creationId xmlns:a16="http://schemas.microsoft.com/office/drawing/2014/main" id="{A80D0A0A-7FEA-423B-95E4-E0649A659C6D}"/>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a:extLst>
              <a:ext uri="{FF2B5EF4-FFF2-40B4-BE49-F238E27FC236}">
                <a16:creationId xmlns:a16="http://schemas.microsoft.com/office/drawing/2014/main" id="{3C2A40CE-61AE-411C-B7ED-5AF97E87673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cs-CZ"/>
          </a:p>
        </p:txBody>
      </p:sp>
      <p:sp>
        <p:nvSpPr>
          <p:cNvPr id="7" name="Zástupný symbol pro číslo snímku 6">
            <a:extLst>
              <a:ext uri="{FF2B5EF4-FFF2-40B4-BE49-F238E27FC236}">
                <a16:creationId xmlns:a16="http://schemas.microsoft.com/office/drawing/2014/main" id="{E523C12D-2C4D-485F-9F83-ACC77B96BC8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12E74BC2-9A5B-4FF7-B145-BC10D4109A72}" type="slidenum">
              <a:rPr lang="cs-CZ" altLang="cs-CZ"/>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E9DD6C3D-3867-41F9-9ADA-B7329898D97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39F6DB-C1B6-4350-A590-F992B638CC77}" type="slidenum">
              <a:rPr lang="cs-CZ" altLang="cs-CZ">
                <a:latin typeface="Arial" panose="020B0604020202020204" pitchFamily="34" charset="0"/>
              </a:rPr>
              <a:pPr>
                <a:spcBef>
                  <a:spcPct val="0"/>
                </a:spcBef>
              </a:pPr>
              <a:t>1</a:t>
            </a:fld>
            <a:endParaRPr lang="cs-CZ" altLang="cs-CZ">
              <a:latin typeface="Arial" panose="020B0604020202020204" pitchFamily="34" charset="0"/>
            </a:endParaRPr>
          </a:p>
        </p:txBody>
      </p:sp>
      <p:sp>
        <p:nvSpPr>
          <p:cNvPr id="4099" name="Rectangle 2">
            <a:extLst>
              <a:ext uri="{FF2B5EF4-FFF2-40B4-BE49-F238E27FC236}">
                <a16:creationId xmlns:a16="http://schemas.microsoft.com/office/drawing/2014/main" id="{0BC2E8AD-B03C-43DD-8E5A-4E6F70767C0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a:extLst>
              <a:ext uri="{FF2B5EF4-FFF2-40B4-BE49-F238E27FC236}">
                <a16:creationId xmlns:a16="http://schemas.microsoft.com/office/drawing/2014/main" id="{07ED4AAF-1B90-46D8-B6DC-DECFE10E53FB}"/>
              </a:ext>
            </a:extLst>
          </p:cNvPr>
          <p:cNvSpPr>
            <a:spLocks noGrp="1" noChangeArrowheads="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62500" lnSpcReduction="20000"/>
          </a:bodyPr>
          <a:lstStyle/>
          <a:p>
            <a:pPr eaLnBrk="1" hangingPunct="1">
              <a:lnSpc>
                <a:spcPct val="80000"/>
              </a:lnSpc>
              <a:spcBef>
                <a:spcPct val="0"/>
              </a:spcBef>
              <a:defRPr/>
            </a:pPr>
            <a:r>
              <a:rPr lang="cs-CZ" altLang="cs-CZ" sz="800"/>
              <a:t>hledání vody</a:t>
            </a:r>
          </a:p>
          <a:p>
            <a:pPr eaLnBrk="1" hangingPunct="1">
              <a:lnSpc>
                <a:spcPct val="80000"/>
              </a:lnSpc>
              <a:spcBef>
                <a:spcPct val="0"/>
              </a:spcBef>
              <a:defRPr/>
            </a:pPr>
            <a:r>
              <a:rPr lang="cs-CZ" altLang="cs-CZ" sz="800"/>
              <a:t>Obecné zásady</a:t>
            </a:r>
          </a:p>
          <a:p>
            <a:pPr eaLnBrk="1" hangingPunct="1">
              <a:lnSpc>
                <a:spcPct val="80000"/>
              </a:lnSpc>
              <a:spcBef>
                <a:spcPct val="0"/>
              </a:spcBef>
              <a:defRPr/>
            </a:pPr>
            <a:r>
              <a:rPr lang="cs-CZ" altLang="cs-CZ" sz="800"/>
              <a:t>Pitná voda musí být čistá, průhledná a bezbarvá a neměla by mít žádnou pachuť nebo zakalení.</a:t>
            </a:r>
          </a:p>
          <a:p>
            <a:pPr eaLnBrk="1" hangingPunct="1">
              <a:lnSpc>
                <a:spcPct val="80000"/>
              </a:lnSpc>
              <a:spcBef>
                <a:spcPct val="0"/>
              </a:spcBef>
              <a:defRPr/>
            </a:pPr>
            <a:r>
              <a:rPr lang="cs-CZ" altLang="cs-CZ" sz="800"/>
              <a:t>Podzemní vody jsou pro pití vždy vhodnější než vody povrchové. Z povrchových vod upřednostňovat vždy vody tekoucí před stojatými (řeku nebo potok před rybníkem).</a:t>
            </a:r>
          </a:p>
          <a:p>
            <a:pPr eaLnBrk="1" hangingPunct="1">
              <a:lnSpc>
                <a:spcPct val="80000"/>
              </a:lnSpc>
              <a:spcBef>
                <a:spcPct val="0"/>
              </a:spcBef>
              <a:defRPr/>
            </a:pPr>
            <a:r>
              <a:rPr lang="cs-CZ" altLang="cs-CZ" sz="800"/>
              <a:t>Nikdy nepít vodu na níž plavou, leží na dně nebo na březích, olejové nebo mléčně zbarvené skvrny a usazeniny. Tato voda není pitná a pravděpodobně obsahuje chemikálie. Voda, ve které rostou rostliny a pohybují se živočichové, je pravděpodobně méně nebezpečná než ta, ve které žádný život není. Výskyt mrtvých živočichů a zetlelých rostlin ve vodě naznačuje, že voda není k pití vhodná a může být zdraví nebezpečná.</a:t>
            </a:r>
          </a:p>
          <a:p>
            <a:pPr eaLnBrk="1" hangingPunct="1">
              <a:lnSpc>
                <a:spcPct val="80000"/>
              </a:lnSpc>
              <a:spcBef>
                <a:spcPct val="0"/>
              </a:spcBef>
              <a:defRPr/>
            </a:pPr>
            <a:r>
              <a:rPr lang="cs-CZ" altLang="cs-CZ" sz="800"/>
              <a:t>V nouzi lze pít i různé šťávy a tekutiny z rostlin a živočichů. Vodě se sice nevyrovnají, ale pomohou ztišit žízeň alespoň na čas. Pro získání dešťové vody sledujte počasí a pozorujte oblohu.</a:t>
            </a:r>
          </a:p>
          <a:p>
            <a:pPr eaLnBrk="1" hangingPunct="1">
              <a:lnSpc>
                <a:spcPct val="80000"/>
              </a:lnSpc>
              <a:spcBef>
                <a:spcPct val="0"/>
              </a:spcBef>
              <a:defRPr/>
            </a:pPr>
            <a:r>
              <a:rPr lang="cs-CZ" altLang="cs-CZ" sz="800"/>
              <a:t>metody hledání známek blízkosti zdrojů vody:</a:t>
            </a:r>
          </a:p>
          <a:p>
            <a:pPr eaLnBrk="1" hangingPunct="1">
              <a:lnSpc>
                <a:spcPct val="80000"/>
              </a:lnSpc>
              <a:spcBef>
                <a:spcPct val="0"/>
              </a:spcBef>
              <a:defRPr/>
            </a:pPr>
            <a:r>
              <a:rPr lang="cs-CZ" altLang="cs-CZ" sz="800"/>
              <a:t>hojný výskyt hmyzu (zejména včely a mravenci) </a:t>
            </a:r>
          </a:p>
          <a:p>
            <a:pPr eaLnBrk="1" hangingPunct="1">
              <a:lnSpc>
                <a:spcPct val="80000"/>
              </a:lnSpc>
              <a:spcBef>
                <a:spcPct val="0"/>
              </a:spcBef>
              <a:defRPr/>
            </a:pPr>
            <a:r>
              <a:rPr lang="cs-CZ" altLang="cs-CZ" sz="800"/>
              <a:t>chování ptáků (ptáci se shromažďují  v blízkosti vody, ne však vodní ptáci a draví ptáci)</a:t>
            </a:r>
          </a:p>
          <a:p>
            <a:pPr eaLnBrk="1" hangingPunct="1">
              <a:lnSpc>
                <a:spcPct val="80000"/>
              </a:lnSpc>
              <a:spcBef>
                <a:spcPct val="0"/>
              </a:spcBef>
              <a:defRPr/>
            </a:pPr>
            <a:r>
              <a:rPr lang="cs-CZ" altLang="cs-CZ" sz="800"/>
              <a:t>hojnost a pestrost druhů rostlin (jejich výskyt často ukazuje na výskyt vody pod povrchem)</a:t>
            </a:r>
          </a:p>
          <a:p>
            <a:pPr eaLnBrk="1" hangingPunct="1">
              <a:lnSpc>
                <a:spcPct val="80000"/>
              </a:lnSpc>
              <a:spcBef>
                <a:spcPct val="0"/>
              </a:spcBef>
              <a:defRPr/>
            </a:pPr>
            <a:r>
              <a:rPr lang="cs-CZ" altLang="cs-CZ" sz="800"/>
              <a:t>čerstvý a svěží travnatý porost</a:t>
            </a:r>
          </a:p>
          <a:p>
            <a:pPr eaLnBrk="1" hangingPunct="1">
              <a:lnSpc>
                <a:spcPct val="80000"/>
              </a:lnSpc>
              <a:spcBef>
                <a:spcPct val="0"/>
              </a:spcBef>
              <a:defRPr/>
            </a:pPr>
            <a:r>
              <a:rPr lang="cs-CZ" altLang="cs-CZ" sz="800"/>
              <a:t>chování zvířat (býložravci se soustřeďují u zdrojů vody zejména za svítání a soumraku, ne šelmy)</a:t>
            </a:r>
          </a:p>
          <a:p>
            <a:pPr eaLnBrk="1" hangingPunct="1">
              <a:lnSpc>
                <a:spcPct val="80000"/>
              </a:lnSpc>
              <a:spcBef>
                <a:spcPct val="0"/>
              </a:spcBef>
              <a:defRPr/>
            </a:pPr>
            <a:r>
              <a:rPr lang="cs-CZ" altLang="cs-CZ" sz="800"/>
              <a:t>stopy zvířat (vedou velmi často ke zdroji vody)</a:t>
            </a:r>
          </a:p>
          <a:p>
            <a:pPr eaLnBrk="1" hangingPunct="1">
              <a:lnSpc>
                <a:spcPct val="80000"/>
              </a:lnSpc>
              <a:spcBef>
                <a:spcPct val="0"/>
              </a:spcBef>
              <a:defRPr/>
            </a:pPr>
            <a:r>
              <a:rPr lang="cs-CZ" altLang="cs-CZ" sz="800"/>
              <a:t>prameny a vývěry v horninách (ve vápencových a  lávových útvarech je větší možnost výskytu zdrojů vody než v jiných horninách. Lávové horniny obsahují velké množství pórů a jimi voda může prosakovat.</a:t>
            </a:r>
          </a:p>
          <a:p>
            <a:pPr eaLnBrk="1" hangingPunct="1">
              <a:lnSpc>
                <a:spcPct val="80000"/>
              </a:lnSpc>
              <a:spcBef>
                <a:spcPct val="0"/>
              </a:spcBef>
              <a:defRPr/>
            </a:pPr>
            <a:r>
              <a:rPr lang="cs-CZ" altLang="cs-CZ" sz="800"/>
              <a:t>trhliny ve skalách s okolním výskytem ptačího trusu (ukazují na možnost výskytu vody, kterou lze vysát stéblem nebo trubičkou.</a:t>
            </a:r>
          </a:p>
          <a:p>
            <a:pPr eaLnBrk="1" hangingPunct="1">
              <a:lnSpc>
                <a:spcPct val="80000"/>
              </a:lnSpc>
              <a:spcBef>
                <a:spcPct val="0"/>
              </a:spcBef>
              <a:defRPr/>
            </a:pPr>
            <a:r>
              <a:rPr lang="cs-CZ" altLang="cs-CZ" sz="800"/>
              <a:t>údolní úžlabí (je možno kopat na svazích údolí).</a:t>
            </a:r>
          </a:p>
          <a:p>
            <a:pPr eaLnBrk="1" hangingPunct="1">
              <a:lnSpc>
                <a:spcPct val="80000"/>
              </a:lnSpc>
              <a:spcBef>
                <a:spcPct val="0"/>
              </a:spcBef>
              <a:defRPr/>
            </a:pPr>
            <a:r>
              <a:rPr lang="cs-CZ" altLang="cs-CZ" sz="800"/>
              <a:t>způsoby získávání a úpravy vody z přírodních zdrojů</a:t>
            </a:r>
          </a:p>
          <a:p>
            <a:pPr eaLnBrk="1" hangingPunct="1">
              <a:lnSpc>
                <a:spcPct val="80000"/>
              </a:lnSpc>
              <a:spcBef>
                <a:spcPct val="0"/>
              </a:spcBef>
              <a:defRPr/>
            </a:pPr>
            <a:r>
              <a:rPr lang="cs-CZ" altLang="cs-CZ" sz="800"/>
              <a:t>Zdroje vody (tekutin)</a:t>
            </a:r>
          </a:p>
          <a:p>
            <a:pPr eaLnBrk="1" hangingPunct="1">
              <a:lnSpc>
                <a:spcPct val="80000"/>
              </a:lnSpc>
              <a:spcBef>
                <a:spcPct val="0"/>
              </a:spcBef>
              <a:defRPr/>
            </a:pPr>
            <a:r>
              <a:rPr lang="cs-CZ" altLang="cs-CZ" sz="800"/>
              <a:t>Povrchová tekoucí a stojatá voda</a:t>
            </a:r>
          </a:p>
          <a:p>
            <a:pPr eaLnBrk="1" hangingPunct="1">
              <a:lnSpc>
                <a:spcPct val="80000"/>
              </a:lnSpc>
              <a:spcBef>
                <a:spcPct val="0"/>
              </a:spcBef>
              <a:defRPr/>
            </a:pPr>
            <a:r>
              <a:rPr lang="cs-CZ" altLang="cs-CZ" sz="800"/>
              <a:t>Podzemní voda</a:t>
            </a:r>
          </a:p>
          <a:p>
            <a:pPr eaLnBrk="1" hangingPunct="1">
              <a:lnSpc>
                <a:spcPct val="80000"/>
              </a:lnSpc>
              <a:spcBef>
                <a:spcPct val="0"/>
              </a:spcBef>
              <a:defRPr/>
            </a:pPr>
            <a:r>
              <a:rPr lang="cs-CZ" altLang="cs-CZ" sz="800"/>
              <a:t>Srážky (déšť a rosa nebo jinak kondenzovaná vlhkost) </a:t>
            </a:r>
          </a:p>
          <a:p>
            <a:pPr eaLnBrk="1" hangingPunct="1">
              <a:lnSpc>
                <a:spcPct val="80000"/>
              </a:lnSpc>
              <a:spcBef>
                <a:spcPct val="0"/>
              </a:spcBef>
              <a:defRPr/>
            </a:pPr>
            <a:r>
              <a:rPr lang="cs-CZ" altLang="cs-CZ" sz="800"/>
              <a:t>Sníh a led</a:t>
            </a:r>
          </a:p>
          <a:p>
            <a:pPr eaLnBrk="1" hangingPunct="1">
              <a:lnSpc>
                <a:spcPct val="80000"/>
              </a:lnSpc>
              <a:spcBef>
                <a:spcPct val="0"/>
              </a:spcBef>
              <a:defRPr/>
            </a:pPr>
            <a:r>
              <a:rPr lang="cs-CZ" altLang="cs-CZ" sz="800"/>
              <a:t>Rostlinné šťávy</a:t>
            </a:r>
          </a:p>
          <a:p>
            <a:pPr eaLnBrk="1" hangingPunct="1">
              <a:lnSpc>
                <a:spcPct val="80000"/>
              </a:lnSpc>
              <a:spcBef>
                <a:spcPct val="0"/>
              </a:spcBef>
              <a:defRPr/>
            </a:pPr>
            <a:r>
              <a:rPr lang="cs-CZ" altLang="cs-CZ" sz="800"/>
              <a:t>Živočišné tělní tekutiny</a:t>
            </a:r>
          </a:p>
          <a:p>
            <a:pPr eaLnBrk="1" hangingPunct="1">
              <a:lnSpc>
                <a:spcPct val="80000"/>
              </a:lnSpc>
              <a:spcBef>
                <a:spcPct val="0"/>
              </a:spcBef>
              <a:defRPr/>
            </a:pPr>
            <a:r>
              <a:rPr lang="cs-CZ" altLang="cs-CZ" sz="800"/>
              <a:t>Zdroji </a:t>
            </a:r>
            <a:r>
              <a:rPr lang="cs-CZ" altLang="cs-CZ" sz="800" u="sng"/>
              <a:t>povrchové vody</a:t>
            </a:r>
            <a:r>
              <a:rPr lang="cs-CZ" altLang="cs-CZ" sz="800"/>
              <a:t> jsou řeky, potoky, jezera a rybníky. Takto získaná voda je do jisté míry znečištěná a je třeba ji před použitím v každém případě různě upravovat. Povrchovou vodu je možné pít jen v případě, že není jiná možnost. S každou neznámou vodou, byť zdánlivě čistou a nezávadnou je nutnou zacházet jako s vodou nevhodnou pro pití. Takovou vodu je nutné před pitím upravit.</a:t>
            </a:r>
          </a:p>
          <a:p>
            <a:pPr eaLnBrk="1" hangingPunct="1">
              <a:lnSpc>
                <a:spcPct val="80000"/>
              </a:lnSpc>
              <a:spcBef>
                <a:spcPct val="0"/>
              </a:spcBef>
              <a:defRPr/>
            </a:pPr>
            <a:r>
              <a:rPr lang="cs-CZ" altLang="cs-CZ" sz="800"/>
              <a:t>Silně zakalenou vodu nechte nejprve ustát. Větší části nečistot sednou ke dnu a vrchní vrstvu můžete odsát nebo sebrat. Odebranou vodu přefiltrujte přes čistou látku. Ještě účiennější než kus látky je filtr z hrubého písku, který lze improvizovaně vyrobit kdekoliv. I zdánlivě čistou vodu je nutno alespoň jednu minutu nechat vařit. Čím déle se bude voda vařit, tím bude bezpečnější. Půlhodinový var zlikviduje téměř všechny bakterie. Pokud se během varu objeví ve vodě usazeniny vodu slijte nebo odfiltrujte. V průběhu varu je vhodné přidat do vody jemně rozdrcený prášek z dřevěného uhlí, který se asi po 30 min. usadí.</a:t>
            </a:r>
          </a:p>
          <a:p>
            <a:pPr eaLnBrk="1" hangingPunct="1">
              <a:lnSpc>
                <a:spcPct val="80000"/>
              </a:lnSpc>
              <a:spcBef>
                <a:spcPct val="0"/>
              </a:spcBef>
              <a:defRPr/>
            </a:pPr>
            <a:r>
              <a:rPr lang="cs-CZ" altLang="cs-CZ" sz="800"/>
              <a:t>Pokud není možnost vodu převařit, je nutné ji alespoň desinfikovat např. jodovou tinkturou. Na každý ½ litr vody se přidává 5 kapek jodové tinktury a vodu nechte asi ½ hodiny odstát. Místo jodové tinktury lze použít také speciální tablety k dezinfekci (DIKACID, MIKROPUR, apod.).</a:t>
            </a:r>
          </a:p>
          <a:p>
            <a:pPr eaLnBrk="1" hangingPunct="1">
              <a:lnSpc>
                <a:spcPct val="80000"/>
              </a:lnSpc>
              <a:spcBef>
                <a:spcPct val="0"/>
              </a:spcBef>
              <a:defRPr/>
            </a:pPr>
            <a:r>
              <a:rPr lang="cs-CZ" altLang="cs-CZ" sz="800"/>
              <a:t>Nezávadnou čistou vodu lze získat také smísením tří dílů vody a jednoho dílu dřevěného popela a směs necháte nejméně ½ hodiny odstát.</a:t>
            </a:r>
          </a:p>
          <a:p>
            <a:pPr eaLnBrk="1" hangingPunct="1">
              <a:lnSpc>
                <a:spcPct val="80000"/>
              </a:lnSpc>
              <a:spcBef>
                <a:spcPct val="0"/>
              </a:spcBef>
              <a:defRPr/>
            </a:pPr>
            <a:r>
              <a:rPr lang="cs-CZ" altLang="cs-CZ" sz="800"/>
              <a:t>Popsanými metodami je možné získat poměrně čistou vodu zbavenou většiny bakterií a mechanických nečistot. Žádná s těchto metod však nevyčistí vodu od případných škodlivých chemikálií a solí. Chemického znečištění nezbavíte vodu ani převařením</a:t>
            </a:r>
          </a:p>
          <a:p>
            <a:pPr eaLnBrk="1" hangingPunct="1">
              <a:lnSpc>
                <a:spcPct val="80000"/>
              </a:lnSpc>
              <a:spcBef>
                <a:spcPct val="0"/>
              </a:spcBef>
              <a:defRPr/>
            </a:pPr>
            <a:r>
              <a:rPr lang="cs-CZ" altLang="cs-CZ" sz="800"/>
              <a:t>Pokud není k dispozici žádný povrchový zdroj vody, je možné využít </a:t>
            </a:r>
            <a:r>
              <a:rPr lang="cs-CZ" altLang="cs-CZ" sz="800" u="sng"/>
              <a:t>podzemní (spodní) vody</a:t>
            </a:r>
            <a:r>
              <a:rPr lang="cs-CZ" altLang="cs-CZ" sz="800"/>
              <a:t>. Prameny a studánky se nalézají většinou v různých prohlubních, skalních rozsedlinách a v údolích. Spodní voda se nachází v nevelké hloubce především tam, kde na lukách roste sytě zelená tráva, ostřice a rákos. Přírodní pramen je třeba nejprve vyčistit. Často i malé pramínky naznačují, kde je možno jen malým vyhloubením a vyčištěním prostoru nelézt dostatek vody.</a:t>
            </a:r>
          </a:p>
          <a:p>
            <a:pPr eaLnBrk="1" hangingPunct="1">
              <a:lnSpc>
                <a:spcPct val="80000"/>
              </a:lnSpc>
              <a:spcBef>
                <a:spcPct val="0"/>
              </a:spcBef>
              <a:defRPr/>
            </a:pPr>
            <a:r>
              <a:rPr lang="cs-CZ" altLang="cs-CZ" sz="800"/>
              <a:t>	</a:t>
            </a:r>
          </a:p>
          <a:p>
            <a:pPr eaLnBrk="1" hangingPunct="1">
              <a:lnSpc>
                <a:spcPct val="80000"/>
              </a:lnSpc>
              <a:spcBef>
                <a:spcPct val="0"/>
              </a:spcBef>
              <a:defRPr/>
            </a:pPr>
            <a:r>
              <a:rPr lang="cs-CZ" altLang="cs-CZ" sz="800"/>
              <a:t>Pro získání </a:t>
            </a:r>
            <a:r>
              <a:rPr lang="cs-CZ" altLang="cs-CZ" sz="800" u="sng"/>
              <a:t>dešťové vody</a:t>
            </a:r>
            <a:r>
              <a:rPr lang="cs-CZ" altLang="cs-CZ" sz="800"/>
              <a:t> je nutné sledovat počasí a pozorovat oblohu. Kdykoliv se objeví mraky a chystá se k dešti, udělejte následující opatření:</a:t>
            </a:r>
          </a:p>
          <a:p>
            <a:pPr eaLnBrk="1" hangingPunct="1">
              <a:lnSpc>
                <a:spcPct val="80000"/>
              </a:lnSpc>
              <a:spcBef>
                <a:spcPct val="0"/>
              </a:spcBef>
              <a:defRPr/>
            </a:pPr>
            <a:r>
              <a:rPr lang="cs-CZ" altLang="cs-CZ" sz="800"/>
              <a:t>Vyčistit všechny dosažitelné nádoby a zásobníky na vodu včetně improvizovaných (stanové dílce, plachty, povlaky záchranných člunů apod.), vyhrabat do země díry a vyložit je plastovou folií, celtovinou nebo jiným vodou nepropouštějícím materiálem. V nouzi je možno použít i větších listů rostlin. Pokusit se vyhledat i jiné přírodní zásobníky vody a upravit je tak , aby zachytily co nejvíce vody (skalní prohlubeniny, prolákliny v terénu, duté pařezy a kmeny, stromy a rostliny s velkými listy).</a:t>
            </a:r>
          </a:p>
          <a:p>
            <a:pPr eaLnBrk="1" hangingPunct="1">
              <a:lnSpc>
                <a:spcPct val="80000"/>
              </a:lnSpc>
              <a:spcBef>
                <a:spcPct val="0"/>
              </a:spcBef>
              <a:defRPr/>
            </a:pPr>
            <a:r>
              <a:rPr lang="cs-CZ" altLang="cs-CZ" sz="800"/>
              <a:t>Z čistého </a:t>
            </a:r>
            <a:r>
              <a:rPr lang="cs-CZ" altLang="cs-CZ" sz="800" u="sng"/>
              <a:t>ledu</a:t>
            </a:r>
            <a:r>
              <a:rPr lang="cs-CZ" altLang="cs-CZ" sz="800"/>
              <a:t> můžeme získat vynikající pitnou vodu, ale pro její přípravu spotřebujeme velké množství paliva. Je proto lepší vykopat pod ledem díru a dostat se k vodě pod ním. Pokud to možné není , tak led rozehřívejte. Při rozehřívání ledu nádobou častěji pohybujte. Tím se tání zrychlí. Pro rozehřívání ledu vyžívejte oheň, který používáte na vaření. Ušetříte tím palivo. Používejte nádoby, které absorbují sluneční světlo a teplo a vystavte v nich led na slunce. Světlé nádoby zabalte do tmavých oděvů nebo stanových dílců. Led nikdy necucejte nebo nekousejte, protože byste si mohli poškodit jazyk a zuby.</a:t>
            </a:r>
          </a:p>
          <a:p>
            <a:pPr eaLnBrk="1" hangingPunct="1">
              <a:lnSpc>
                <a:spcPct val="80000"/>
              </a:lnSpc>
              <a:spcBef>
                <a:spcPct val="0"/>
              </a:spcBef>
              <a:defRPr/>
            </a:pPr>
            <a:r>
              <a:rPr lang="cs-CZ" altLang="cs-CZ" sz="800"/>
              <a:t>Získávání vody </a:t>
            </a:r>
            <a:r>
              <a:rPr lang="cs-CZ" altLang="cs-CZ" sz="800" u="sng"/>
              <a:t>ze sněhu</a:t>
            </a:r>
            <a:r>
              <a:rPr lang="cs-CZ" altLang="cs-CZ" sz="800"/>
              <a:t> je dosti nehospodárné. Spálí se při něm o 50% více paliva než při rozpouštění ledu. Pokud ovšem není jiná možnost postupujte následovně:Sníh rozpouštějte stejným způsobem jako led. Nádobu nenaplňujte až po okraj, ale vložte jen menší množství sněhu,. Které pokud je to možné, zalijete trochou vody. Sníh v nádobě co nejvíce stlačte. Další vrstvu přidejte, až ta první začne tát. Sníh je ve savých spodních vrstvách kompaktnější a rozpouští se proto rychleji než sníh s povrchu, který navíc často bývá znečištěn prachem nebo sazemi. Sníh nikdy nelízejte nebo nejezte. Když už musíte sníh jíst(není možnost jej nechat roztát), pak jen v malých dávkách. Nejprve si stlačte co nejtvrdší kouli. Pamatujte ale, že rozpouštění sněhu v ústech vás může zbavit velké části tělesného tepla. Necháte-li sněhové koule roztát v dlani, můžete riskovat omrzliny.</a:t>
            </a:r>
          </a:p>
          <a:p>
            <a:pPr eaLnBrk="1" hangingPunct="1">
              <a:lnSpc>
                <a:spcPct val="80000"/>
              </a:lnSpc>
              <a:spcBef>
                <a:spcPct val="0"/>
              </a:spcBef>
              <a:defRPr/>
            </a:pPr>
            <a:r>
              <a:rPr lang="cs-CZ" altLang="cs-CZ" sz="800"/>
              <a:t>Při používání dešťové vody nebo vody získané z ledu či sněhu je potřeba si uvědomit, že pijete vodu na úrovni vody destilované a organismus ji muže snášet jen po určitý čas. Proto přidávejte do této vody částečně minerály a nebo trochu soli. V nouzi do ni nasypte i trochu čistého písku a dobře promíchejte. </a:t>
            </a:r>
          </a:p>
          <a:p>
            <a:pPr eaLnBrk="1" hangingPunct="1">
              <a:lnSpc>
                <a:spcPct val="80000"/>
              </a:lnSpc>
              <a:spcBef>
                <a:spcPct val="0"/>
              </a:spcBef>
              <a:defRPr/>
            </a:pPr>
            <a:r>
              <a:rPr lang="cs-CZ" altLang="cs-CZ" sz="800"/>
              <a:t>Rosa jsou sražené vodní páry.Vytváří se v určitém klimatu a v určitém ročním období za velkých teplotních rozdílů mezi dnem a nocí. K nejvyšší kondenzaci vodních par ve vzduchu dochází zpravidla v druhé polovině noci. V našich zeměpisných šířkách se rosa sráží v přízemní výšce a usazuje se na listech rostlin, trávě, stavbách, ale taky na kovových předmětech, studených skalách a balvanech. Můžeme ji setřít kusem nasákavé látky nebo houbou a vyždímat ji do připravené nádoby. Při silné rose se dá tímto způsobem získat až 1/2 l vody za hodinu.</a:t>
            </a:r>
          </a:p>
          <a:p>
            <a:pPr eaLnBrk="1" hangingPunct="1">
              <a:lnSpc>
                <a:spcPct val="80000"/>
              </a:lnSpc>
              <a:spcBef>
                <a:spcPct val="0"/>
              </a:spcBef>
              <a:defRPr/>
            </a:pPr>
            <a:r>
              <a:rPr lang="cs-CZ" altLang="cs-CZ" sz="800"/>
              <a:t>Ceným zdrojem vody jsou </a:t>
            </a:r>
            <a:r>
              <a:rPr lang="cs-CZ" altLang="cs-CZ" sz="800" u="sng"/>
              <a:t>rostliny</a:t>
            </a:r>
            <a:r>
              <a:rPr lang="cs-CZ" altLang="cs-CZ" sz="800"/>
              <a:t>. Čerstvé a zralé ovoce a zelenina obsahují velké množství tekutin, které tělo dobře přijímá. Tekutiny z ovoce a zeleniny je možné získat buď jídlem a nebo vymačkáním. Před vymačkáním naklepené plody vypouštějí šťávu snadněji. V případě nouze lze získávat šťávu i z cukrové řepy, ale ta není tak chutná.</a:t>
            </a:r>
          </a:p>
          <a:p>
            <a:pPr eaLnBrk="1" hangingPunct="1">
              <a:lnSpc>
                <a:spcPct val="80000"/>
              </a:lnSpc>
              <a:spcBef>
                <a:spcPct val="0"/>
              </a:spcBef>
              <a:defRPr/>
            </a:pPr>
            <a:r>
              <a:rPr lang="cs-CZ" altLang="cs-CZ" sz="800"/>
              <a:t>Stromy (bříza, lípa, javor-klen) vypouštějí zvláště na jaře tekutinu, která se dá pít. Další z možností je využití tělesných tekutin ze zvířat.</a:t>
            </a:r>
            <a:endParaRPr lang="cs-CZ" altLang="cs-CZ" sz="800" u="sng"/>
          </a:p>
          <a:p>
            <a:pPr eaLnBrk="1" hangingPunct="1">
              <a:lnSpc>
                <a:spcPct val="80000"/>
              </a:lnSpc>
              <a:spcBef>
                <a:spcPct val="0"/>
              </a:spcBef>
              <a:defRPr/>
            </a:pPr>
            <a:r>
              <a:rPr lang="cs-CZ" altLang="cs-CZ" sz="800" u="sng"/>
              <a:t>Metody úpravy vody:</a:t>
            </a:r>
            <a:endParaRPr lang="cs-CZ" altLang="cs-CZ" sz="800"/>
          </a:p>
          <a:p>
            <a:pPr eaLnBrk="1" hangingPunct="1">
              <a:lnSpc>
                <a:spcPct val="80000"/>
              </a:lnSpc>
              <a:spcBef>
                <a:spcPct val="0"/>
              </a:spcBef>
              <a:defRPr/>
            </a:pPr>
            <a:r>
              <a:rPr lang="cs-CZ" altLang="cs-CZ" sz="800"/>
              <a:t>Mechanicky – filtrace</a:t>
            </a:r>
          </a:p>
          <a:p>
            <a:pPr eaLnBrk="1" hangingPunct="1">
              <a:lnSpc>
                <a:spcPct val="80000"/>
              </a:lnSpc>
              <a:spcBef>
                <a:spcPct val="0"/>
              </a:spcBef>
              <a:defRPr/>
            </a:pPr>
            <a:r>
              <a:rPr lang="cs-CZ" altLang="cs-CZ" sz="800"/>
              <a:t>Fyzikálně – převaření, destilace</a:t>
            </a:r>
          </a:p>
          <a:p>
            <a:pPr eaLnBrk="1" hangingPunct="1">
              <a:lnSpc>
                <a:spcPct val="80000"/>
              </a:lnSpc>
              <a:spcBef>
                <a:spcPct val="0"/>
              </a:spcBef>
              <a:defRPr/>
            </a:pPr>
            <a:r>
              <a:rPr lang="cs-CZ" altLang="cs-CZ" sz="800"/>
              <a:t>Chemicky – dezinfekce</a:t>
            </a:r>
            <a:endParaRPr lang="cs-CZ" altLang="cs-CZ" sz="800" u="sng"/>
          </a:p>
          <a:p>
            <a:pPr eaLnBrk="1" hangingPunct="1">
              <a:lnSpc>
                <a:spcPct val="80000"/>
              </a:lnSpc>
              <a:spcBef>
                <a:spcPct val="0"/>
              </a:spcBef>
              <a:defRPr/>
            </a:pPr>
            <a:r>
              <a:rPr lang="cs-CZ" altLang="cs-CZ" sz="800" u="sng"/>
              <a:t>Transport vody:</a:t>
            </a:r>
            <a:r>
              <a:rPr lang="cs-CZ" altLang="cs-CZ" sz="800"/>
              <a:t> </a:t>
            </a:r>
          </a:p>
          <a:p>
            <a:pPr eaLnBrk="1" hangingPunct="1">
              <a:lnSpc>
                <a:spcPct val="80000"/>
              </a:lnSpc>
              <a:spcBef>
                <a:spcPct val="0"/>
              </a:spcBef>
              <a:defRPr/>
            </a:pPr>
            <a:r>
              <a:rPr lang="cs-CZ" altLang="cs-CZ" sz="800"/>
              <a:t>lahve plastové</a:t>
            </a:r>
          </a:p>
          <a:p>
            <a:pPr eaLnBrk="1" hangingPunct="1">
              <a:lnSpc>
                <a:spcPct val="80000"/>
              </a:lnSpc>
              <a:spcBef>
                <a:spcPct val="0"/>
              </a:spcBef>
              <a:defRPr/>
            </a:pPr>
            <a:r>
              <a:rPr lang="cs-CZ" altLang="cs-CZ" sz="800"/>
              <a:t>lahve kovové – možnost ohřívání, chlazení</a:t>
            </a:r>
          </a:p>
          <a:p>
            <a:pPr eaLnBrk="1" hangingPunct="1">
              <a:lnSpc>
                <a:spcPct val="80000"/>
              </a:lnSpc>
              <a:spcBef>
                <a:spcPct val="0"/>
              </a:spcBef>
              <a:defRPr/>
            </a:pPr>
            <a:r>
              <a:rPr lang="cs-CZ" altLang="cs-CZ" sz="800"/>
              <a:t>speciální lahve (termosky, …)</a:t>
            </a:r>
          </a:p>
          <a:p>
            <a:pPr eaLnBrk="1" hangingPunct="1">
              <a:lnSpc>
                <a:spcPct val="80000"/>
              </a:lnSpc>
              <a:spcBef>
                <a:spcPct val="0"/>
              </a:spcBef>
              <a:defRPr/>
            </a:pPr>
            <a:r>
              <a:rPr lang="cs-CZ" altLang="cs-CZ" sz="800"/>
              <a:t>transportní vaky tzv. camel back</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E9DD6C3D-3867-41F9-9ADA-B7329898D97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39F6DB-C1B6-4350-A590-F992B638CC77}" type="slidenum">
              <a:rPr lang="cs-CZ" altLang="cs-CZ">
                <a:latin typeface="Arial" panose="020B0604020202020204" pitchFamily="34" charset="0"/>
              </a:rPr>
              <a:pPr>
                <a:spcBef>
                  <a:spcPct val="0"/>
                </a:spcBef>
              </a:pPr>
              <a:t>2</a:t>
            </a:fld>
            <a:endParaRPr lang="cs-CZ" altLang="cs-CZ">
              <a:latin typeface="Arial" panose="020B0604020202020204" pitchFamily="34" charset="0"/>
            </a:endParaRPr>
          </a:p>
        </p:txBody>
      </p:sp>
      <p:sp>
        <p:nvSpPr>
          <p:cNvPr id="4099" name="Rectangle 2">
            <a:extLst>
              <a:ext uri="{FF2B5EF4-FFF2-40B4-BE49-F238E27FC236}">
                <a16:creationId xmlns:a16="http://schemas.microsoft.com/office/drawing/2014/main" id="{0BC2E8AD-B03C-43DD-8E5A-4E6F70767C0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a:extLst>
              <a:ext uri="{FF2B5EF4-FFF2-40B4-BE49-F238E27FC236}">
                <a16:creationId xmlns:a16="http://schemas.microsoft.com/office/drawing/2014/main" id="{07ED4AAF-1B90-46D8-B6DC-DECFE10E53FB}"/>
              </a:ext>
            </a:extLst>
          </p:cNvPr>
          <p:cNvSpPr>
            <a:spLocks noGrp="1" noChangeArrowheads="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62500" lnSpcReduction="20000"/>
          </a:bodyPr>
          <a:lstStyle/>
          <a:p>
            <a:pPr eaLnBrk="1" hangingPunct="1">
              <a:lnSpc>
                <a:spcPct val="80000"/>
              </a:lnSpc>
              <a:spcBef>
                <a:spcPct val="0"/>
              </a:spcBef>
              <a:defRPr/>
            </a:pPr>
            <a:r>
              <a:rPr lang="cs-CZ" altLang="cs-CZ" sz="800"/>
              <a:t>hledání vody</a:t>
            </a:r>
          </a:p>
          <a:p>
            <a:pPr eaLnBrk="1" hangingPunct="1">
              <a:lnSpc>
                <a:spcPct val="80000"/>
              </a:lnSpc>
              <a:spcBef>
                <a:spcPct val="0"/>
              </a:spcBef>
              <a:defRPr/>
            </a:pPr>
            <a:r>
              <a:rPr lang="cs-CZ" altLang="cs-CZ" sz="800"/>
              <a:t>Obecné zásady</a:t>
            </a:r>
          </a:p>
          <a:p>
            <a:pPr eaLnBrk="1" hangingPunct="1">
              <a:lnSpc>
                <a:spcPct val="80000"/>
              </a:lnSpc>
              <a:spcBef>
                <a:spcPct val="0"/>
              </a:spcBef>
              <a:defRPr/>
            </a:pPr>
            <a:r>
              <a:rPr lang="cs-CZ" altLang="cs-CZ" sz="800"/>
              <a:t>Pitná voda musí být čistá, průhledná a bezbarvá a neměla by mít žádnou pachuť nebo zakalení.</a:t>
            </a:r>
          </a:p>
          <a:p>
            <a:pPr eaLnBrk="1" hangingPunct="1">
              <a:lnSpc>
                <a:spcPct val="80000"/>
              </a:lnSpc>
              <a:spcBef>
                <a:spcPct val="0"/>
              </a:spcBef>
              <a:defRPr/>
            </a:pPr>
            <a:r>
              <a:rPr lang="cs-CZ" altLang="cs-CZ" sz="800"/>
              <a:t>Podzemní vody jsou pro pití vždy vhodnější než vody povrchové. Z povrchových vod upřednostňovat vždy vody tekoucí před stojatými (řeku nebo potok před rybníkem).</a:t>
            </a:r>
          </a:p>
          <a:p>
            <a:pPr eaLnBrk="1" hangingPunct="1">
              <a:lnSpc>
                <a:spcPct val="80000"/>
              </a:lnSpc>
              <a:spcBef>
                <a:spcPct val="0"/>
              </a:spcBef>
              <a:defRPr/>
            </a:pPr>
            <a:r>
              <a:rPr lang="cs-CZ" altLang="cs-CZ" sz="800"/>
              <a:t>Nikdy nepít vodu na níž plavou, leží na dně nebo na březích, olejové nebo mléčně zbarvené skvrny a usazeniny. Tato voda není pitná a pravděpodobně obsahuje chemikálie. Voda, ve které rostou rostliny a pohybují se živočichové, je pravděpodobně méně nebezpečná než ta, ve které žádný život není. Výskyt mrtvých živočichů a zetlelých rostlin ve vodě naznačuje, že voda není k pití vhodná a může být zdraví nebezpečná.</a:t>
            </a:r>
          </a:p>
          <a:p>
            <a:pPr eaLnBrk="1" hangingPunct="1">
              <a:lnSpc>
                <a:spcPct val="80000"/>
              </a:lnSpc>
              <a:spcBef>
                <a:spcPct val="0"/>
              </a:spcBef>
              <a:defRPr/>
            </a:pPr>
            <a:r>
              <a:rPr lang="cs-CZ" altLang="cs-CZ" sz="800"/>
              <a:t>V nouzi lze pít i různé šťávy a tekutiny z rostlin a živočichů. Vodě se sice nevyrovnají, ale pomohou ztišit žízeň alespoň na čas. Pro získání dešťové vody sledujte počasí a pozorujte oblohu.</a:t>
            </a:r>
          </a:p>
          <a:p>
            <a:pPr eaLnBrk="1" hangingPunct="1">
              <a:lnSpc>
                <a:spcPct val="80000"/>
              </a:lnSpc>
              <a:spcBef>
                <a:spcPct val="0"/>
              </a:spcBef>
              <a:defRPr/>
            </a:pPr>
            <a:r>
              <a:rPr lang="cs-CZ" altLang="cs-CZ" sz="800"/>
              <a:t>metody hledání známek blízkosti zdrojů vody:</a:t>
            </a:r>
          </a:p>
          <a:p>
            <a:pPr eaLnBrk="1" hangingPunct="1">
              <a:lnSpc>
                <a:spcPct val="80000"/>
              </a:lnSpc>
              <a:spcBef>
                <a:spcPct val="0"/>
              </a:spcBef>
              <a:defRPr/>
            </a:pPr>
            <a:r>
              <a:rPr lang="cs-CZ" altLang="cs-CZ" sz="800"/>
              <a:t>hojný výskyt hmyzu (zejména včely a mravenci) </a:t>
            </a:r>
          </a:p>
          <a:p>
            <a:pPr eaLnBrk="1" hangingPunct="1">
              <a:lnSpc>
                <a:spcPct val="80000"/>
              </a:lnSpc>
              <a:spcBef>
                <a:spcPct val="0"/>
              </a:spcBef>
              <a:defRPr/>
            </a:pPr>
            <a:r>
              <a:rPr lang="cs-CZ" altLang="cs-CZ" sz="800"/>
              <a:t>chování ptáků (ptáci se shromažďují  v blízkosti vody, ne však vodní ptáci a draví ptáci)</a:t>
            </a:r>
          </a:p>
          <a:p>
            <a:pPr eaLnBrk="1" hangingPunct="1">
              <a:lnSpc>
                <a:spcPct val="80000"/>
              </a:lnSpc>
              <a:spcBef>
                <a:spcPct val="0"/>
              </a:spcBef>
              <a:defRPr/>
            </a:pPr>
            <a:r>
              <a:rPr lang="cs-CZ" altLang="cs-CZ" sz="800"/>
              <a:t>hojnost a pestrost druhů rostlin (jejich výskyt často ukazuje na výskyt vody pod povrchem)</a:t>
            </a:r>
          </a:p>
          <a:p>
            <a:pPr eaLnBrk="1" hangingPunct="1">
              <a:lnSpc>
                <a:spcPct val="80000"/>
              </a:lnSpc>
              <a:spcBef>
                <a:spcPct val="0"/>
              </a:spcBef>
              <a:defRPr/>
            </a:pPr>
            <a:r>
              <a:rPr lang="cs-CZ" altLang="cs-CZ" sz="800"/>
              <a:t>čerstvý a svěží travnatý porost</a:t>
            </a:r>
          </a:p>
          <a:p>
            <a:pPr eaLnBrk="1" hangingPunct="1">
              <a:lnSpc>
                <a:spcPct val="80000"/>
              </a:lnSpc>
              <a:spcBef>
                <a:spcPct val="0"/>
              </a:spcBef>
              <a:defRPr/>
            </a:pPr>
            <a:r>
              <a:rPr lang="cs-CZ" altLang="cs-CZ" sz="800"/>
              <a:t>chování zvířat (býložravci se soustřeďují u zdrojů vody zejména za svítání a soumraku, ne šelmy)</a:t>
            </a:r>
          </a:p>
          <a:p>
            <a:pPr eaLnBrk="1" hangingPunct="1">
              <a:lnSpc>
                <a:spcPct val="80000"/>
              </a:lnSpc>
              <a:spcBef>
                <a:spcPct val="0"/>
              </a:spcBef>
              <a:defRPr/>
            </a:pPr>
            <a:r>
              <a:rPr lang="cs-CZ" altLang="cs-CZ" sz="800"/>
              <a:t>stopy zvířat (vedou velmi často ke zdroji vody)</a:t>
            </a:r>
          </a:p>
          <a:p>
            <a:pPr eaLnBrk="1" hangingPunct="1">
              <a:lnSpc>
                <a:spcPct val="80000"/>
              </a:lnSpc>
              <a:spcBef>
                <a:spcPct val="0"/>
              </a:spcBef>
              <a:defRPr/>
            </a:pPr>
            <a:r>
              <a:rPr lang="cs-CZ" altLang="cs-CZ" sz="800"/>
              <a:t>prameny a vývěry v horninách (ve vápencových a  lávových útvarech je větší možnost výskytu zdrojů vody než v jiných horninách. Lávové horniny obsahují velké množství pórů a jimi voda může prosakovat.</a:t>
            </a:r>
          </a:p>
          <a:p>
            <a:pPr eaLnBrk="1" hangingPunct="1">
              <a:lnSpc>
                <a:spcPct val="80000"/>
              </a:lnSpc>
              <a:spcBef>
                <a:spcPct val="0"/>
              </a:spcBef>
              <a:defRPr/>
            </a:pPr>
            <a:r>
              <a:rPr lang="cs-CZ" altLang="cs-CZ" sz="800"/>
              <a:t>trhliny ve skalách s okolním výskytem ptačího trusu (ukazují na možnost výskytu vody, kterou lze vysát stéblem nebo trubičkou.</a:t>
            </a:r>
          </a:p>
          <a:p>
            <a:pPr eaLnBrk="1" hangingPunct="1">
              <a:lnSpc>
                <a:spcPct val="80000"/>
              </a:lnSpc>
              <a:spcBef>
                <a:spcPct val="0"/>
              </a:spcBef>
              <a:defRPr/>
            </a:pPr>
            <a:r>
              <a:rPr lang="cs-CZ" altLang="cs-CZ" sz="800"/>
              <a:t>údolní úžlabí (je možno kopat na svazích údolí).</a:t>
            </a:r>
          </a:p>
          <a:p>
            <a:pPr eaLnBrk="1" hangingPunct="1">
              <a:lnSpc>
                <a:spcPct val="80000"/>
              </a:lnSpc>
              <a:spcBef>
                <a:spcPct val="0"/>
              </a:spcBef>
              <a:defRPr/>
            </a:pPr>
            <a:r>
              <a:rPr lang="cs-CZ" altLang="cs-CZ" sz="800"/>
              <a:t>způsoby získávání a úpravy vody z přírodních zdrojů</a:t>
            </a:r>
          </a:p>
          <a:p>
            <a:pPr eaLnBrk="1" hangingPunct="1">
              <a:lnSpc>
                <a:spcPct val="80000"/>
              </a:lnSpc>
              <a:spcBef>
                <a:spcPct val="0"/>
              </a:spcBef>
              <a:defRPr/>
            </a:pPr>
            <a:r>
              <a:rPr lang="cs-CZ" altLang="cs-CZ" sz="800"/>
              <a:t>Zdroje vody (tekutin)</a:t>
            </a:r>
          </a:p>
          <a:p>
            <a:pPr eaLnBrk="1" hangingPunct="1">
              <a:lnSpc>
                <a:spcPct val="80000"/>
              </a:lnSpc>
              <a:spcBef>
                <a:spcPct val="0"/>
              </a:spcBef>
              <a:defRPr/>
            </a:pPr>
            <a:r>
              <a:rPr lang="cs-CZ" altLang="cs-CZ" sz="800"/>
              <a:t>Povrchová tekoucí a stojatá voda</a:t>
            </a:r>
          </a:p>
          <a:p>
            <a:pPr eaLnBrk="1" hangingPunct="1">
              <a:lnSpc>
                <a:spcPct val="80000"/>
              </a:lnSpc>
              <a:spcBef>
                <a:spcPct val="0"/>
              </a:spcBef>
              <a:defRPr/>
            </a:pPr>
            <a:r>
              <a:rPr lang="cs-CZ" altLang="cs-CZ" sz="800"/>
              <a:t>Podzemní voda</a:t>
            </a:r>
          </a:p>
          <a:p>
            <a:pPr eaLnBrk="1" hangingPunct="1">
              <a:lnSpc>
                <a:spcPct val="80000"/>
              </a:lnSpc>
              <a:spcBef>
                <a:spcPct val="0"/>
              </a:spcBef>
              <a:defRPr/>
            </a:pPr>
            <a:r>
              <a:rPr lang="cs-CZ" altLang="cs-CZ" sz="800"/>
              <a:t>Srážky (déšť a rosa nebo jinak kondenzovaná vlhkost) </a:t>
            </a:r>
          </a:p>
          <a:p>
            <a:pPr eaLnBrk="1" hangingPunct="1">
              <a:lnSpc>
                <a:spcPct val="80000"/>
              </a:lnSpc>
              <a:spcBef>
                <a:spcPct val="0"/>
              </a:spcBef>
              <a:defRPr/>
            </a:pPr>
            <a:r>
              <a:rPr lang="cs-CZ" altLang="cs-CZ" sz="800"/>
              <a:t>Sníh a led</a:t>
            </a:r>
          </a:p>
          <a:p>
            <a:pPr eaLnBrk="1" hangingPunct="1">
              <a:lnSpc>
                <a:spcPct val="80000"/>
              </a:lnSpc>
              <a:spcBef>
                <a:spcPct val="0"/>
              </a:spcBef>
              <a:defRPr/>
            </a:pPr>
            <a:r>
              <a:rPr lang="cs-CZ" altLang="cs-CZ" sz="800"/>
              <a:t>Rostlinné šťávy</a:t>
            </a:r>
          </a:p>
          <a:p>
            <a:pPr eaLnBrk="1" hangingPunct="1">
              <a:lnSpc>
                <a:spcPct val="80000"/>
              </a:lnSpc>
              <a:spcBef>
                <a:spcPct val="0"/>
              </a:spcBef>
              <a:defRPr/>
            </a:pPr>
            <a:r>
              <a:rPr lang="cs-CZ" altLang="cs-CZ" sz="800"/>
              <a:t>Živočišné tělní tekutiny</a:t>
            </a:r>
          </a:p>
          <a:p>
            <a:pPr eaLnBrk="1" hangingPunct="1">
              <a:lnSpc>
                <a:spcPct val="80000"/>
              </a:lnSpc>
              <a:spcBef>
                <a:spcPct val="0"/>
              </a:spcBef>
              <a:defRPr/>
            </a:pPr>
            <a:r>
              <a:rPr lang="cs-CZ" altLang="cs-CZ" sz="800"/>
              <a:t>Zdroji </a:t>
            </a:r>
            <a:r>
              <a:rPr lang="cs-CZ" altLang="cs-CZ" sz="800" u="sng"/>
              <a:t>povrchové vody</a:t>
            </a:r>
            <a:r>
              <a:rPr lang="cs-CZ" altLang="cs-CZ" sz="800"/>
              <a:t> jsou řeky, potoky, jezera a rybníky. Takto získaná voda je do jisté míry znečištěná a je třeba ji před použitím v každém případě různě upravovat. Povrchovou vodu je možné pít jen v případě, že není jiná možnost. S každou neznámou vodou, byť zdánlivě čistou a nezávadnou je nutnou zacházet jako s vodou nevhodnou pro pití. Takovou vodu je nutné před pitím upravit.</a:t>
            </a:r>
          </a:p>
          <a:p>
            <a:pPr eaLnBrk="1" hangingPunct="1">
              <a:lnSpc>
                <a:spcPct val="80000"/>
              </a:lnSpc>
              <a:spcBef>
                <a:spcPct val="0"/>
              </a:spcBef>
              <a:defRPr/>
            </a:pPr>
            <a:r>
              <a:rPr lang="cs-CZ" altLang="cs-CZ" sz="800"/>
              <a:t>Silně zakalenou vodu nechte nejprve ustát. Větší části nečistot sednou ke dnu a vrchní vrstvu můžete odsát nebo sebrat. Odebranou vodu přefiltrujte přes čistou látku. Ještě účiennější než kus látky je filtr z hrubého písku, který lze improvizovaně vyrobit kdekoliv. I zdánlivě čistou vodu je nutno alespoň jednu minutu nechat vařit. Čím déle se bude voda vařit, tím bude bezpečnější. Půlhodinový var zlikviduje téměř všechny bakterie. Pokud se během varu objeví ve vodě usazeniny vodu slijte nebo odfiltrujte. V průběhu varu je vhodné přidat do vody jemně rozdrcený prášek z dřevěného uhlí, který se asi po 30 min. usadí.</a:t>
            </a:r>
          </a:p>
          <a:p>
            <a:pPr eaLnBrk="1" hangingPunct="1">
              <a:lnSpc>
                <a:spcPct val="80000"/>
              </a:lnSpc>
              <a:spcBef>
                <a:spcPct val="0"/>
              </a:spcBef>
              <a:defRPr/>
            </a:pPr>
            <a:r>
              <a:rPr lang="cs-CZ" altLang="cs-CZ" sz="800"/>
              <a:t>Pokud není možnost vodu převařit, je nutné ji alespoň desinfikovat např. jodovou tinkturou. Na každý ½ litr vody se přidává 5 kapek jodové tinktury a vodu nechte asi ½ hodiny odstát. Místo jodové tinktury lze použít také speciální tablety k dezinfekci (DIKACID, MIKROPUR, apod.).</a:t>
            </a:r>
          </a:p>
          <a:p>
            <a:pPr eaLnBrk="1" hangingPunct="1">
              <a:lnSpc>
                <a:spcPct val="80000"/>
              </a:lnSpc>
              <a:spcBef>
                <a:spcPct val="0"/>
              </a:spcBef>
              <a:defRPr/>
            </a:pPr>
            <a:r>
              <a:rPr lang="cs-CZ" altLang="cs-CZ" sz="800"/>
              <a:t>Nezávadnou čistou vodu lze získat také smísením tří dílů vody a jednoho dílu dřevěného popela a směs necháte nejméně ½ hodiny odstát.</a:t>
            </a:r>
          </a:p>
          <a:p>
            <a:pPr eaLnBrk="1" hangingPunct="1">
              <a:lnSpc>
                <a:spcPct val="80000"/>
              </a:lnSpc>
              <a:spcBef>
                <a:spcPct val="0"/>
              </a:spcBef>
              <a:defRPr/>
            </a:pPr>
            <a:r>
              <a:rPr lang="cs-CZ" altLang="cs-CZ" sz="800"/>
              <a:t>Popsanými metodami je možné získat poměrně čistou vodu zbavenou většiny bakterií a mechanických nečistot. Žádná s těchto metod však nevyčistí vodu od případných škodlivých chemikálií a solí. Chemického znečištění nezbavíte vodu ani převařením</a:t>
            </a:r>
          </a:p>
          <a:p>
            <a:pPr eaLnBrk="1" hangingPunct="1">
              <a:lnSpc>
                <a:spcPct val="80000"/>
              </a:lnSpc>
              <a:spcBef>
                <a:spcPct val="0"/>
              </a:spcBef>
              <a:defRPr/>
            </a:pPr>
            <a:r>
              <a:rPr lang="cs-CZ" altLang="cs-CZ" sz="800"/>
              <a:t>Pokud není k dispozici žádný povrchový zdroj vody, je možné využít </a:t>
            </a:r>
            <a:r>
              <a:rPr lang="cs-CZ" altLang="cs-CZ" sz="800" u="sng"/>
              <a:t>podzemní (spodní) vody</a:t>
            </a:r>
            <a:r>
              <a:rPr lang="cs-CZ" altLang="cs-CZ" sz="800"/>
              <a:t>. Prameny a studánky se nalézají většinou v různých prohlubních, skalních rozsedlinách a v údolích. Spodní voda se nachází v nevelké hloubce především tam, kde na lukách roste sytě zelená tráva, ostřice a rákos. Přírodní pramen je třeba nejprve vyčistit. Často i malé pramínky naznačují, kde je možno jen malým vyhloubením a vyčištěním prostoru nelézt dostatek vody.</a:t>
            </a:r>
          </a:p>
          <a:p>
            <a:pPr eaLnBrk="1" hangingPunct="1">
              <a:lnSpc>
                <a:spcPct val="80000"/>
              </a:lnSpc>
              <a:spcBef>
                <a:spcPct val="0"/>
              </a:spcBef>
              <a:defRPr/>
            </a:pPr>
            <a:r>
              <a:rPr lang="cs-CZ" altLang="cs-CZ" sz="800"/>
              <a:t>	</a:t>
            </a:r>
          </a:p>
          <a:p>
            <a:pPr eaLnBrk="1" hangingPunct="1">
              <a:lnSpc>
                <a:spcPct val="80000"/>
              </a:lnSpc>
              <a:spcBef>
                <a:spcPct val="0"/>
              </a:spcBef>
              <a:defRPr/>
            </a:pPr>
            <a:r>
              <a:rPr lang="cs-CZ" altLang="cs-CZ" sz="800"/>
              <a:t>Pro získání </a:t>
            </a:r>
            <a:r>
              <a:rPr lang="cs-CZ" altLang="cs-CZ" sz="800" u="sng"/>
              <a:t>dešťové vody</a:t>
            </a:r>
            <a:r>
              <a:rPr lang="cs-CZ" altLang="cs-CZ" sz="800"/>
              <a:t> je nutné sledovat počasí a pozorovat oblohu. Kdykoliv se objeví mraky a chystá se k dešti, udělejte následující opatření:</a:t>
            </a:r>
          </a:p>
          <a:p>
            <a:pPr eaLnBrk="1" hangingPunct="1">
              <a:lnSpc>
                <a:spcPct val="80000"/>
              </a:lnSpc>
              <a:spcBef>
                <a:spcPct val="0"/>
              </a:spcBef>
              <a:defRPr/>
            </a:pPr>
            <a:r>
              <a:rPr lang="cs-CZ" altLang="cs-CZ" sz="800"/>
              <a:t>Vyčistit všechny dosažitelné nádoby a zásobníky na vodu včetně improvizovaných (stanové dílce, plachty, povlaky záchranných člunů apod.), vyhrabat do země díry a vyložit je plastovou folií, celtovinou nebo jiným vodou nepropouštějícím materiálem. V nouzi je možno použít i větších listů rostlin. Pokusit se vyhledat i jiné přírodní zásobníky vody a upravit je tak , aby zachytily co nejvíce vody (skalní prohlubeniny, prolákliny v terénu, duté pařezy a kmeny, stromy a rostliny s velkými listy).</a:t>
            </a:r>
          </a:p>
          <a:p>
            <a:pPr eaLnBrk="1" hangingPunct="1">
              <a:lnSpc>
                <a:spcPct val="80000"/>
              </a:lnSpc>
              <a:spcBef>
                <a:spcPct val="0"/>
              </a:spcBef>
              <a:defRPr/>
            </a:pPr>
            <a:r>
              <a:rPr lang="cs-CZ" altLang="cs-CZ" sz="800"/>
              <a:t>Z čistého </a:t>
            </a:r>
            <a:r>
              <a:rPr lang="cs-CZ" altLang="cs-CZ" sz="800" u="sng"/>
              <a:t>ledu</a:t>
            </a:r>
            <a:r>
              <a:rPr lang="cs-CZ" altLang="cs-CZ" sz="800"/>
              <a:t> můžeme získat vynikající pitnou vodu, ale pro její přípravu spotřebujeme velké množství paliva. Je proto lepší vykopat pod ledem díru a dostat se k vodě pod ním. Pokud to možné není , tak led rozehřívejte. Při rozehřívání ledu nádobou častěji pohybujte. Tím se tání zrychlí. Pro rozehřívání ledu vyžívejte oheň, který používáte na vaření. Ušetříte tím palivo. Používejte nádoby, které absorbují sluneční světlo a teplo a vystavte v nich led na slunce. Světlé nádoby zabalte do tmavých oděvů nebo stanových dílců. Led nikdy necucejte nebo nekousejte, protože byste si mohli poškodit jazyk a zuby.</a:t>
            </a:r>
          </a:p>
          <a:p>
            <a:pPr eaLnBrk="1" hangingPunct="1">
              <a:lnSpc>
                <a:spcPct val="80000"/>
              </a:lnSpc>
              <a:spcBef>
                <a:spcPct val="0"/>
              </a:spcBef>
              <a:defRPr/>
            </a:pPr>
            <a:r>
              <a:rPr lang="cs-CZ" altLang="cs-CZ" sz="800"/>
              <a:t>Získávání vody </a:t>
            </a:r>
            <a:r>
              <a:rPr lang="cs-CZ" altLang="cs-CZ" sz="800" u="sng"/>
              <a:t>ze sněhu</a:t>
            </a:r>
            <a:r>
              <a:rPr lang="cs-CZ" altLang="cs-CZ" sz="800"/>
              <a:t> je dosti nehospodárné. Spálí se při něm o 50% více paliva než při rozpouštění ledu. Pokud ovšem není jiná možnost postupujte následovně:Sníh rozpouštějte stejným způsobem jako led. Nádobu nenaplňujte až po okraj, ale vložte jen menší množství sněhu,. Které pokud je to možné, zalijete trochou vody. Sníh v nádobě co nejvíce stlačte. Další vrstvu přidejte, až ta první začne tát. Sníh je ve savých spodních vrstvách kompaktnější a rozpouští se proto rychleji než sníh s povrchu, který navíc často bývá znečištěn prachem nebo sazemi. Sníh nikdy nelízejte nebo nejezte. Když už musíte sníh jíst(není možnost jej nechat roztát), pak jen v malých dávkách. Nejprve si stlačte co nejtvrdší kouli. Pamatujte ale, že rozpouštění sněhu v ústech vás může zbavit velké části tělesného tepla. Necháte-li sněhové koule roztát v dlani, můžete riskovat omrzliny.</a:t>
            </a:r>
          </a:p>
          <a:p>
            <a:pPr eaLnBrk="1" hangingPunct="1">
              <a:lnSpc>
                <a:spcPct val="80000"/>
              </a:lnSpc>
              <a:spcBef>
                <a:spcPct val="0"/>
              </a:spcBef>
              <a:defRPr/>
            </a:pPr>
            <a:r>
              <a:rPr lang="cs-CZ" altLang="cs-CZ" sz="800"/>
              <a:t>Při používání dešťové vody nebo vody získané z ledu či sněhu je potřeba si uvědomit, že pijete vodu na úrovni vody destilované a organismus ji muže snášet jen po určitý čas. Proto přidávejte do této vody částečně minerály a nebo trochu soli. V nouzi do ni nasypte i trochu čistého písku a dobře promíchejte. </a:t>
            </a:r>
          </a:p>
          <a:p>
            <a:pPr eaLnBrk="1" hangingPunct="1">
              <a:lnSpc>
                <a:spcPct val="80000"/>
              </a:lnSpc>
              <a:spcBef>
                <a:spcPct val="0"/>
              </a:spcBef>
              <a:defRPr/>
            </a:pPr>
            <a:r>
              <a:rPr lang="cs-CZ" altLang="cs-CZ" sz="800"/>
              <a:t>Rosa jsou sražené vodní páry.Vytváří se v určitém klimatu a v určitém ročním období za velkých teplotních rozdílů mezi dnem a nocí. K nejvyšší kondenzaci vodních par ve vzduchu dochází zpravidla v druhé polovině noci. V našich zeměpisných šířkách se rosa sráží v přízemní výšce a usazuje se na listech rostlin, trávě, stavbách, ale taky na kovových předmětech, studených skalách a balvanech. Můžeme ji setřít kusem nasákavé látky nebo houbou a vyždímat ji do připravené nádoby. Při silné rose se dá tímto způsobem získat až 1/2 l vody za hodinu.</a:t>
            </a:r>
          </a:p>
          <a:p>
            <a:pPr eaLnBrk="1" hangingPunct="1">
              <a:lnSpc>
                <a:spcPct val="80000"/>
              </a:lnSpc>
              <a:spcBef>
                <a:spcPct val="0"/>
              </a:spcBef>
              <a:defRPr/>
            </a:pPr>
            <a:r>
              <a:rPr lang="cs-CZ" altLang="cs-CZ" sz="800"/>
              <a:t>Ceným zdrojem vody jsou </a:t>
            </a:r>
            <a:r>
              <a:rPr lang="cs-CZ" altLang="cs-CZ" sz="800" u="sng"/>
              <a:t>rostliny</a:t>
            </a:r>
            <a:r>
              <a:rPr lang="cs-CZ" altLang="cs-CZ" sz="800"/>
              <a:t>. Čerstvé a zralé ovoce a zelenina obsahují velké množství tekutin, které tělo dobře přijímá. Tekutiny z ovoce a zeleniny je možné získat buď jídlem a nebo vymačkáním. Před vymačkáním naklepené plody vypouštějí šťávu snadněji. V případě nouze lze získávat šťávu i z cukrové řepy, ale ta není tak chutná.</a:t>
            </a:r>
          </a:p>
          <a:p>
            <a:pPr eaLnBrk="1" hangingPunct="1">
              <a:lnSpc>
                <a:spcPct val="80000"/>
              </a:lnSpc>
              <a:spcBef>
                <a:spcPct val="0"/>
              </a:spcBef>
              <a:defRPr/>
            </a:pPr>
            <a:r>
              <a:rPr lang="cs-CZ" altLang="cs-CZ" sz="800"/>
              <a:t>Stromy (bříza, lípa, javor-klen) vypouštějí zvláště na jaře tekutinu, která se dá pít. Další z možností je využití tělesných tekutin ze zvířat.</a:t>
            </a:r>
            <a:endParaRPr lang="cs-CZ" altLang="cs-CZ" sz="800" u="sng"/>
          </a:p>
          <a:p>
            <a:pPr eaLnBrk="1" hangingPunct="1">
              <a:lnSpc>
                <a:spcPct val="80000"/>
              </a:lnSpc>
              <a:spcBef>
                <a:spcPct val="0"/>
              </a:spcBef>
              <a:defRPr/>
            </a:pPr>
            <a:r>
              <a:rPr lang="cs-CZ" altLang="cs-CZ" sz="800" u="sng"/>
              <a:t>Metody úpravy vody:</a:t>
            </a:r>
            <a:endParaRPr lang="cs-CZ" altLang="cs-CZ" sz="800"/>
          </a:p>
          <a:p>
            <a:pPr eaLnBrk="1" hangingPunct="1">
              <a:lnSpc>
                <a:spcPct val="80000"/>
              </a:lnSpc>
              <a:spcBef>
                <a:spcPct val="0"/>
              </a:spcBef>
              <a:defRPr/>
            </a:pPr>
            <a:r>
              <a:rPr lang="cs-CZ" altLang="cs-CZ" sz="800"/>
              <a:t>Mechanicky – filtrace</a:t>
            </a:r>
          </a:p>
          <a:p>
            <a:pPr eaLnBrk="1" hangingPunct="1">
              <a:lnSpc>
                <a:spcPct val="80000"/>
              </a:lnSpc>
              <a:spcBef>
                <a:spcPct val="0"/>
              </a:spcBef>
              <a:defRPr/>
            </a:pPr>
            <a:r>
              <a:rPr lang="cs-CZ" altLang="cs-CZ" sz="800"/>
              <a:t>Fyzikálně – převaření, destilace</a:t>
            </a:r>
          </a:p>
          <a:p>
            <a:pPr eaLnBrk="1" hangingPunct="1">
              <a:lnSpc>
                <a:spcPct val="80000"/>
              </a:lnSpc>
              <a:spcBef>
                <a:spcPct val="0"/>
              </a:spcBef>
              <a:defRPr/>
            </a:pPr>
            <a:r>
              <a:rPr lang="cs-CZ" altLang="cs-CZ" sz="800"/>
              <a:t>Chemicky – dezinfekce</a:t>
            </a:r>
            <a:endParaRPr lang="cs-CZ" altLang="cs-CZ" sz="800" u="sng"/>
          </a:p>
          <a:p>
            <a:pPr eaLnBrk="1" hangingPunct="1">
              <a:lnSpc>
                <a:spcPct val="80000"/>
              </a:lnSpc>
              <a:spcBef>
                <a:spcPct val="0"/>
              </a:spcBef>
              <a:defRPr/>
            </a:pPr>
            <a:r>
              <a:rPr lang="cs-CZ" altLang="cs-CZ" sz="800" u="sng"/>
              <a:t>Transport vody:</a:t>
            </a:r>
            <a:r>
              <a:rPr lang="cs-CZ" altLang="cs-CZ" sz="800"/>
              <a:t> </a:t>
            </a:r>
          </a:p>
          <a:p>
            <a:pPr eaLnBrk="1" hangingPunct="1">
              <a:lnSpc>
                <a:spcPct val="80000"/>
              </a:lnSpc>
              <a:spcBef>
                <a:spcPct val="0"/>
              </a:spcBef>
              <a:defRPr/>
            </a:pPr>
            <a:r>
              <a:rPr lang="cs-CZ" altLang="cs-CZ" sz="800"/>
              <a:t>lahve plastové</a:t>
            </a:r>
          </a:p>
          <a:p>
            <a:pPr eaLnBrk="1" hangingPunct="1">
              <a:lnSpc>
                <a:spcPct val="80000"/>
              </a:lnSpc>
              <a:spcBef>
                <a:spcPct val="0"/>
              </a:spcBef>
              <a:defRPr/>
            </a:pPr>
            <a:r>
              <a:rPr lang="cs-CZ" altLang="cs-CZ" sz="800"/>
              <a:t>lahve kovové – možnost ohřívání, chlazení</a:t>
            </a:r>
          </a:p>
          <a:p>
            <a:pPr eaLnBrk="1" hangingPunct="1">
              <a:lnSpc>
                <a:spcPct val="80000"/>
              </a:lnSpc>
              <a:spcBef>
                <a:spcPct val="0"/>
              </a:spcBef>
              <a:defRPr/>
            </a:pPr>
            <a:r>
              <a:rPr lang="cs-CZ" altLang="cs-CZ" sz="800"/>
              <a:t>speciální lahve (termosky, …)</a:t>
            </a:r>
          </a:p>
          <a:p>
            <a:pPr eaLnBrk="1" hangingPunct="1">
              <a:lnSpc>
                <a:spcPct val="80000"/>
              </a:lnSpc>
              <a:spcBef>
                <a:spcPct val="0"/>
              </a:spcBef>
              <a:defRPr/>
            </a:pPr>
            <a:r>
              <a:rPr lang="cs-CZ" altLang="cs-CZ" sz="800"/>
              <a:t>transportní vaky tzv. camel back</a:t>
            </a:r>
          </a:p>
        </p:txBody>
      </p:sp>
    </p:spTree>
    <p:extLst>
      <p:ext uri="{BB962C8B-B14F-4D97-AF65-F5344CB8AC3E}">
        <p14:creationId xmlns:p14="http://schemas.microsoft.com/office/powerpoint/2010/main" val="2268672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BD0949A4-00FC-4398-9FED-C997A4AE8D1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BB4D94-E5DE-4E95-ACBE-A8923EEC92D6}" type="slidenum">
              <a:rPr lang="cs-CZ" altLang="cs-CZ">
                <a:latin typeface="Arial" panose="020B0604020202020204" pitchFamily="34" charset="0"/>
              </a:rPr>
              <a:pPr>
                <a:spcBef>
                  <a:spcPct val="0"/>
                </a:spcBef>
              </a:pPr>
              <a:t>3</a:t>
            </a:fld>
            <a:endParaRPr lang="cs-CZ" altLang="cs-CZ">
              <a:latin typeface="Arial" panose="020B0604020202020204" pitchFamily="34" charset="0"/>
            </a:endParaRPr>
          </a:p>
        </p:txBody>
      </p:sp>
      <p:sp>
        <p:nvSpPr>
          <p:cNvPr id="6147" name="Rectangle 2">
            <a:extLst>
              <a:ext uri="{FF2B5EF4-FFF2-40B4-BE49-F238E27FC236}">
                <a16:creationId xmlns:a16="http://schemas.microsoft.com/office/drawing/2014/main" id="{1B8E2B2B-4227-4374-8E29-F070B078C0A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a:extLst>
              <a:ext uri="{FF2B5EF4-FFF2-40B4-BE49-F238E27FC236}">
                <a16:creationId xmlns:a16="http://schemas.microsoft.com/office/drawing/2014/main" id="{524176C3-427A-469B-8308-1D7516861B01}"/>
              </a:ext>
            </a:extLst>
          </p:cNvPr>
          <p:cNvSpPr>
            <a:spLocks noGrp="1" noChangeArrowheads="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62500" lnSpcReduction="20000"/>
          </a:bodyPr>
          <a:lstStyle/>
          <a:p>
            <a:pPr eaLnBrk="1" hangingPunct="1">
              <a:lnSpc>
                <a:spcPct val="80000"/>
              </a:lnSpc>
              <a:spcBef>
                <a:spcPct val="0"/>
              </a:spcBef>
              <a:defRPr/>
            </a:pPr>
            <a:r>
              <a:rPr lang="cs-CZ" altLang="cs-CZ" sz="800"/>
              <a:t>hledání vody</a:t>
            </a:r>
          </a:p>
          <a:p>
            <a:pPr eaLnBrk="1" hangingPunct="1">
              <a:lnSpc>
                <a:spcPct val="80000"/>
              </a:lnSpc>
              <a:spcBef>
                <a:spcPct val="0"/>
              </a:spcBef>
              <a:defRPr/>
            </a:pPr>
            <a:r>
              <a:rPr lang="cs-CZ" altLang="cs-CZ" sz="800"/>
              <a:t>Obecné zásady</a:t>
            </a:r>
          </a:p>
          <a:p>
            <a:pPr eaLnBrk="1" hangingPunct="1">
              <a:lnSpc>
                <a:spcPct val="80000"/>
              </a:lnSpc>
              <a:spcBef>
                <a:spcPct val="0"/>
              </a:spcBef>
              <a:defRPr/>
            </a:pPr>
            <a:r>
              <a:rPr lang="cs-CZ" altLang="cs-CZ" sz="800"/>
              <a:t>Pitná voda musí být čistá, průhledná a bezbarvá a neměla by mít žádnou pachuť nebo zakalení.</a:t>
            </a:r>
          </a:p>
          <a:p>
            <a:pPr eaLnBrk="1" hangingPunct="1">
              <a:lnSpc>
                <a:spcPct val="80000"/>
              </a:lnSpc>
              <a:spcBef>
                <a:spcPct val="0"/>
              </a:spcBef>
              <a:defRPr/>
            </a:pPr>
            <a:r>
              <a:rPr lang="cs-CZ" altLang="cs-CZ" sz="800"/>
              <a:t>Podzemní vody jsou pro pití vždy vhodnější než vody povrchové. Z povrchových vod upřednostňovat vždy vody tekoucí před stojatými (řeku nebo potok před rybníkem).</a:t>
            </a:r>
          </a:p>
          <a:p>
            <a:pPr eaLnBrk="1" hangingPunct="1">
              <a:lnSpc>
                <a:spcPct val="80000"/>
              </a:lnSpc>
              <a:spcBef>
                <a:spcPct val="0"/>
              </a:spcBef>
              <a:defRPr/>
            </a:pPr>
            <a:r>
              <a:rPr lang="cs-CZ" altLang="cs-CZ" sz="800"/>
              <a:t>Nikdy nepít vodu na níž plavou, leží na dně nebo na březích, olejové nebo mléčně zbarvené skvrny a usazeniny. Tato voda není pitná a pravděpodobně obsahuje chemikálie. Voda, ve které rostou rostliny a pohybují se živočichové, je pravděpodobně méně nebezpečná než ta, ve které žádný život není. Výskyt mrtvých živočichů a zetlelých rostlin ve vodě naznačuje, že voda není k pití vhodná a může být zdraví nebezpečná.</a:t>
            </a:r>
          </a:p>
          <a:p>
            <a:pPr eaLnBrk="1" hangingPunct="1">
              <a:lnSpc>
                <a:spcPct val="80000"/>
              </a:lnSpc>
              <a:spcBef>
                <a:spcPct val="0"/>
              </a:spcBef>
              <a:defRPr/>
            </a:pPr>
            <a:r>
              <a:rPr lang="cs-CZ" altLang="cs-CZ" sz="800"/>
              <a:t>V nouzi lze pít i různé šťávy a tekutiny z rostlin a živočichů. Vodě se sice nevyrovnají, ale pomohou ztišit žízeň alespoň na čas. Pro získání dešťové vody sledujte počasí a pozorujte oblohu.</a:t>
            </a:r>
          </a:p>
          <a:p>
            <a:pPr eaLnBrk="1" hangingPunct="1">
              <a:lnSpc>
                <a:spcPct val="80000"/>
              </a:lnSpc>
              <a:spcBef>
                <a:spcPct val="0"/>
              </a:spcBef>
              <a:defRPr/>
            </a:pPr>
            <a:r>
              <a:rPr lang="cs-CZ" altLang="cs-CZ" sz="800"/>
              <a:t>metody hledání známek blízkosti zdrojů vody:</a:t>
            </a:r>
          </a:p>
          <a:p>
            <a:pPr eaLnBrk="1" hangingPunct="1">
              <a:lnSpc>
                <a:spcPct val="80000"/>
              </a:lnSpc>
              <a:spcBef>
                <a:spcPct val="0"/>
              </a:spcBef>
              <a:defRPr/>
            </a:pPr>
            <a:r>
              <a:rPr lang="cs-CZ" altLang="cs-CZ" sz="800"/>
              <a:t>hojný výskyt hmyzu (zejména včely a mravenci) </a:t>
            </a:r>
          </a:p>
          <a:p>
            <a:pPr eaLnBrk="1" hangingPunct="1">
              <a:lnSpc>
                <a:spcPct val="80000"/>
              </a:lnSpc>
              <a:spcBef>
                <a:spcPct val="0"/>
              </a:spcBef>
              <a:defRPr/>
            </a:pPr>
            <a:r>
              <a:rPr lang="cs-CZ" altLang="cs-CZ" sz="800"/>
              <a:t>chování ptáků (ptáci se shromažďují  v blízkosti vody, ne však vodní ptáci a draví ptáci)</a:t>
            </a:r>
          </a:p>
          <a:p>
            <a:pPr eaLnBrk="1" hangingPunct="1">
              <a:lnSpc>
                <a:spcPct val="80000"/>
              </a:lnSpc>
              <a:spcBef>
                <a:spcPct val="0"/>
              </a:spcBef>
              <a:defRPr/>
            </a:pPr>
            <a:r>
              <a:rPr lang="cs-CZ" altLang="cs-CZ" sz="800"/>
              <a:t>hojnost a pestrost druhů rostlin (jejich výskyt často ukazuje na výskyt vody pod povrchem)</a:t>
            </a:r>
          </a:p>
          <a:p>
            <a:pPr eaLnBrk="1" hangingPunct="1">
              <a:lnSpc>
                <a:spcPct val="80000"/>
              </a:lnSpc>
              <a:spcBef>
                <a:spcPct val="0"/>
              </a:spcBef>
              <a:defRPr/>
            </a:pPr>
            <a:r>
              <a:rPr lang="cs-CZ" altLang="cs-CZ" sz="800"/>
              <a:t>čerstvý a svěží travnatý porost</a:t>
            </a:r>
          </a:p>
          <a:p>
            <a:pPr eaLnBrk="1" hangingPunct="1">
              <a:lnSpc>
                <a:spcPct val="80000"/>
              </a:lnSpc>
              <a:spcBef>
                <a:spcPct val="0"/>
              </a:spcBef>
              <a:defRPr/>
            </a:pPr>
            <a:r>
              <a:rPr lang="cs-CZ" altLang="cs-CZ" sz="800"/>
              <a:t>chování zvířat (býložravci se soustřeďují u zdrojů vody zejména za svítání a soumraku, ne šelmy)</a:t>
            </a:r>
          </a:p>
          <a:p>
            <a:pPr eaLnBrk="1" hangingPunct="1">
              <a:lnSpc>
                <a:spcPct val="80000"/>
              </a:lnSpc>
              <a:spcBef>
                <a:spcPct val="0"/>
              </a:spcBef>
              <a:defRPr/>
            </a:pPr>
            <a:r>
              <a:rPr lang="cs-CZ" altLang="cs-CZ" sz="800"/>
              <a:t>stopy zvířat (vedou velmi často ke zdroji vody)</a:t>
            </a:r>
          </a:p>
          <a:p>
            <a:pPr eaLnBrk="1" hangingPunct="1">
              <a:lnSpc>
                <a:spcPct val="80000"/>
              </a:lnSpc>
              <a:spcBef>
                <a:spcPct val="0"/>
              </a:spcBef>
              <a:defRPr/>
            </a:pPr>
            <a:r>
              <a:rPr lang="cs-CZ" altLang="cs-CZ" sz="800"/>
              <a:t>prameny a vývěry v horninách (ve vápencových a  lávových útvarech je větší možnost výskytu zdrojů vody než v jiných horninách. Lávové horniny obsahují velké množství pórů a jimi voda může prosakovat.</a:t>
            </a:r>
          </a:p>
          <a:p>
            <a:pPr eaLnBrk="1" hangingPunct="1">
              <a:lnSpc>
                <a:spcPct val="80000"/>
              </a:lnSpc>
              <a:spcBef>
                <a:spcPct val="0"/>
              </a:spcBef>
              <a:defRPr/>
            </a:pPr>
            <a:r>
              <a:rPr lang="cs-CZ" altLang="cs-CZ" sz="800"/>
              <a:t>trhliny ve skalách s okolním výskytem ptačího trusu (ukazují na možnost výskytu vody, kterou lze vysát stéblem nebo trubičkou.</a:t>
            </a:r>
          </a:p>
          <a:p>
            <a:pPr eaLnBrk="1" hangingPunct="1">
              <a:lnSpc>
                <a:spcPct val="80000"/>
              </a:lnSpc>
              <a:spcBef>
                <a:spcPct val="0"/>
              </a:spcBef>
              <a:defRPr/>
            </a:pPr>
            <a:r>
              <a:rPr lang="cs-CZ" altLang="cs-CZ" sz="800"/>
              <a:t>údolní úžlabí (je možno kopat na svazích údolí).</a:t>
            </a:r>
          </a:p>
          <a:p>
            <a:pPr eaLnBrk="1" hangingPunct="1">
              <a:lnSpc>
                <a:spcPct val="80000"/>
              </a:lnSpc>
              <a:spcBef>
                <a:spcPct val="0"/>
              </a:spcBef>
              <a:defRPr/>
            </a:pPr>
            <a:r>
              <a:rPr lang="cs-CZ" altLang="cs-CZ" sz="800"/>
              <a:t>způsoby získávání a úpravy vody z přírodních zdrojů</a:t>
            </a:r>
          </a:p>
          <a:p>
            <a:pPr eaLnBrk="1" hangingPunct="1">
              <a:lnSpc>
                <a:spcPct val="80000"/>
              </a:lnSpc>
              <a:spcBef>
                <a:spcPct val="0"/>
              </a:spcBef>
              <a:defRPr/>
            </a:pPr>
            <a:r>
              <a:rPr lang="cs-CZ" altLang="cs-CZ" sz="800"/>
              <a:t>Zdroje vody (tekutin)</a:t>
            </a:r>
          </a:p>
          <a:p>
            <a:pPr eaLnBrk="1" hangingPunct="1">
              <a:lnSpc>
                <a:spcPct val="80000"/>
              </a:lnSpc>
              <a:spcBef>
                <a:spcPct val="0"/>
              </a:spcBef>
              <a:defRPr/>
            </a:pPr>
            <a:r>
              <a:rPr lang="cs-CZ" altLang="cs-CZ" sz="800"/>
              <a:t>Povrchová tekoucí a stojatá voda</a:t>
            </a:r>
          </a:p>
          <a:p>
            <a:pPr eaLnBrk="1" hangingPunct="1">
              <a:lnSpc>
                <a:spcPct val="80000"/>
              </a:lnSpc>
              <a:spcBef>
                <a:spcPct val="0"/>
              </a:spcBef>
              <a:defRPr/>
            </a:pPr>
            <a:r>
              <a:rPr lang="cs-CZ" altLang="cs-CZ" sz="800"/>
              <a:t>Podzemní voda</a:t>
            </a:r>
          </a:p>
          <a:p>
            <a:pPr eaLnBrk="1" hangingPunct="1">
              <a:lnSpc>
                <a:spcPct val="80000"/>
              </a:lnSpc>
              <a:spcBef>
                <a:spcPct val="0"/>
              </a:spcBef>
              <a:defRPr/>
            </a:pPr>
            <a:r>
              <a:rPr lang="cs-CZ" altLang="cs-CZ" sz="800"/>
              <a:t>Srážky (déšť a rosa nebo jinak kondenzovaná vlhkost) </a:t>
            </a:r>
          </a:p>
          <a:p>
            <a:pPr eaLnBrk="1" hangingPunct="1">
              <a:lnSpc>
                <a:spcPct val="80000"/>
              </a:lnSpc>
              <a:spcBef>
                <a:spcPct val="0"/>
              </a:spcBef>
              <a:defRPr/>
            </a:pPr>
            <a:r>
              <a:rPr lang="cs-CZ" altLang="cs-CZ" sz="800"/>
              <a:t>Sníh a led</a:t>
            </a:r>
          </a:p>
          <a:p>
            <a:pPr eaLnBrk="1" hangingPunct="1">
              <a:lnSpc>
                <a:spcPct val="80000"/>
              </a:lnSpc>
              <a:spcBef>
                <a:spcPct val="0"/>
              </a:spcBef>
              <a:defRPr/>
            </a:pPr>
            <a:r>
              <a:rPr lang="cs-CZ" altLang="cs-CZ" sz="800"/>
              <a:t>Rostlinné šťávy</a:t>
            </a:r>
          </a:p>
          <a:p>
            <a:pPr eaLnBrk="1" hangingPunct="1">
              <a:lnSpc>
                <a:spcPct val="80000"/>
              </a:lnSpc>
              <a:spcBef>
                <a:spcPct val="0"/>
              </a:spcBef>
              <a:defRPr/>
            </a:pPr>
            <a:r>
              <a:rPr lang="cs-CZ" altLang="cs-CZ" sz="800"/>
              <a:t>Živočišné tělní tekutiny</a:t>
            </a:r>
          </a:p>
          <a:p>
            <a:pPr eaLnBrk="1" hangingPunct="1">
              <a:lnSpc>
                <a:spcPct val="80000"/>
              </a:lnSpc>
              <a:spcBef>
                <a:spcPct val="0"/>
              </a:spcBef>
              <a:defRPr/>
            </a:pPr>
            <a:r>
              <a:rPr lang="cs-CZ" altLang="cs-CZ" sz="800"/>
              <a:t>Zdroji </a:t>
            </a:r>
            <a:r>
              <a:rPr lang="cs-CZ" altLang="cs-CZ" sz="800" u="sng"/>
              <a:t>povrchové vody</a:t>
            </a:r>
            <a:r>
              <a:rPr lang="cs-CZ" altLang="cs-CZ" sz="800"/>
              <a:t> jsou řeky, potoky, jezera a rybníky. Takto získaná voda je do jisté míry znečištěná a je třeba ji před použitím v každém případě různě upravovat. Povrchovou vodu je možné pít jen v případě, že není jiná možnost. S každou neznámou vodou, byť zdánlivě čistou a nezávadnou je nutnou zacházet jako s vodou nevhodnou pro pití. Takovou vodu je nutné před pitím upravit.</a:t>
            </a:r>
          </a:p>
          <a:p>
            <a:pPr eaLnBrk="1" hangingPunct="1">
              <a:lnSpc>
                <a:spcPct val="80000"/>
              </a:lnSpc>
              <a:spcBef>
                <a:spcPct val="0"/>
              </a:spcBef>
              <a:defRPr/>
            </a:pPr>
            <a:r>
              <a:rPr lang="cs-CZ" altLang="cs-CZ" sz="800"/>
              <a:t>Silně zakalenou vodu nechte nejprve ustát. Větší části nečistot sednou ke dnu a vrchní vrstvu můžete odsát nebo sebrat. Odebranou vodu přefiltrujte přes čistou látku. Ještě účiennější než kus látky je filtr z hrubého písku, který lze improvizovaně vyrobit kdekoliv. I zdánlivě čistou vodu je nutno alespoň jednu minutu nechat vařit. Čím déle se bude voda vařit, tím bude bezpečnější. Půlhodinový var zlikviduje téměř všechny bakterie. Pokud se během varu objeví ve vodě usazeniny vodu slijte nebo odfiltrujte. V průběhu varu je vhodné přidat do vody jemně rozdrcený prášek z dřevěného uhlí, který se asi po 30 min. usadí.</a:t>
            </a:r>
          </a:p>
          <a:p>
            <a:pPr eaLnBrk="1" hangingPunct="1">
              <a:lnSpc>
                <a:spcPct val="80000"/>
              </a:lnSpc>
              <a:spcBef>
                <a:spcPct val="0"/>
              </a:spcBef>
              <a:defRPr/>
            </a:pPr>
            <a:r>
              <a:rPr lang="cs-CZ" altLang="cs-CZ" sz="800"/>
              <a:t>Pokud není možnost vodu převařit, je nutné ji alespoň desinfikovat např. jodovou tinkturou. Na každý ½ litr vody se přidává 5 kapek jodové tinktury a vodu nechte asi ½ hodiny odstát. Místo jodové tinktury lze použít také speciální tablety k dezinfekci (DIKACID, MIKROPUR, apod.).</a:t>
            </a:r>
          </a:p>
          <a:p>
            <a:pPr eaLnBrk="1" hangingPunct="1">
              <a:lnSpc>
                <a:spcPct val="80000"/>
              </a:lnSpc>
              <a:spcBef>
                <a:spcPct val="0"/>
              </a:spcBef>
              <a:defRPr/>
            </a:pPr>
            <a:r>
              <a:rPr lang="cs-CZ" altLang="cs-CZ" sz="800"/>
              <a:t>Nezávadnou čistou vodu lze získat také smísením tří dílů vody a jednoho dílu dřevěného popela a směs necháte nejméně ½ hodiny odstát.</a:t>
            </a:r>
          </a:p>
          <a:p>
            <a:pPr eaLnBrk="1" hangingPunct="1">
              <a:lnSpc>
                <a:spcPct val="80000"/>
              </a:lnSpc>
              <a:spcBef>
                <a:spcPct val="0"/>
              </a:spcBef>
              <a:defRPr/>
            </a:pPr>
            <a:r>
              <a:rPr lang="cs-CZ" altLang="cs-CZ" sz="800"/>
              <a:t>Popsanými metodami je možné získat poměrně čistou vodu zbavenou většiny bakterií a mechanických nečistot. Žádná s těchto metod však nevyčistí vodu od případných škodlivých chemikálií a solí. Chemického znečištění nezbavíte vodu ani převařením</a:t>
            </a:r>
          </a:p>
          <a:p>
            <a:pPr eaLnBrk="1" hangingPunct="1">
              <a:lnSpc>
                <a:spcPct val="80000"/>
              </a:lnSpc>
              <a:spcBef>
                <a:spcPct val="0"/>
              </a:spcBef>
              <a:defRPr/>
            </a:pPr>
            <a:r>
              <a:rPr lang="cs-CZ" altLang="cs-CZ" sz="800"/>
              <a:t>Pokud není k dispozici žádný povrchový zdroj vody, je možné využít </a:t>
            </a:r>
            <a:r>
              <a:rPr lang="cs-CZ" altLang="cs-CZ" sz="800" u="sng"/>
              <a:t>podzemní (spodní) vody</a:t>
            </a:r>
            <a:r>
              <a:rPr lang="cs-CZ" altLang="cs-CZ" sz="800"/>
              <a:t>. Prameny a studánky se nalézají většinou v různých prohlubních, skalních rozsedlinách a v údolích. Spodní voda se nachází v nevelké hloubce především tam, kde na lukách roste sytě zelená tráva, ostřice a rákos. Přírodní pramen je třeba nejprve vyčistit. Často i malé pramínky naznačují, kde je možno jen malým vyhloubením a vyčištěním prostoru nelézt dostatek vody.</a:t>
            </a:r>
          </a:p>
          <a:p>
            <a:pPr eaLnBrk="1" hangingPunct="1">
              <a:lnSpc>
                <a:spcPct val="80000"/>
              </a:lnSpc>
              <a:spcBef>
                <a:spcPct val="0"/>
              </a:spcBef>
              <a:defRPr/>
            </a:pPr>
            <a:r>
              <a:rPr lang="cs-CZ" altLang="cs-CZ" sz="800"/>
              <a:t>	</a:t>
            </a:r>
          </a:p>
          <a:p>
            <a:pPr eaLnBrk="1" hangingPunct="1">
              <a:lnSpc>
                <a:spcPct val="80000"/>
              </a:lnSpc>
              <a:spcBef>
                <a:spcPct val="0"/>
              </a:spcBef>
              <a:defRPr/>
            </a:pPr>
            <a:r>
              <a:rPr lang="cs-CZ" altLang="cs-CZ" sz="800"/>
              <a:t>Pro získání </a:t>
            </a:r>
            <a:r>
              <a:rPr lang="cs-CZ" altLang="cs-CZ" sz="800" u="sng"/>
              <a:t>dešťové vody</a:t>
            </a:r>
            <a:r>
              <a:rPr lang="cs-CZ" altLang="cs-CZ" sz="800"/>
              <a:t> je nutné sledovat počasí a pozorovat oblohu. Kdykoliv se objeví mraky a chystá se k dešti, udělejte následující opatření:</a:t>
            </a:r>
          </a:p>
          <a:p>
            <a:pPr eaLnBrk="1" hangingPunct="1">
              <a:lnSpc>
                <a:spcPct val="80000"/>
              </a:lnSpc>
              <a:spcBef>
                <a:spcPct val="0"/>
              </a:spcBef>
              <a:defRPr/>
            </a:pPr>
            <a:r>
              <a:rPr lang="cs-CZ" altLang="cs-CZ" sz="800"/>
              <a:t>Vyčistit všechny dosažitelné nádoby a zásobníky na vodu včetně improvizovaných (stanové dílce, plachty, povlaky záchranných člunů apod.), vyhrabat do země díry a vyložit je plastovou folií, celtovinou nebo jiným vodou nepropouštějícím materiálem. V nouzi je možno použít i větších listů rostlin. Pokusit se vyhledat i jiné přírodní zásobníky vody a upravit je tak , aby zachytily co nejvíce vody (skalní prohlubeniny, prolákliny v terénu, duté pařezy a kmeny, stromy a rostliny s velkými listy).</a:t>
            </a:r>
          </a:p>
          <a:p>
            <a:pPr eaLnBrk="1" hangingPunct="1">
              <a:lnSpc>
                <a:spcPct val="80000"/>
              </a:lnSpc>
              <a:spcBef>
                <a:spcPct val="0"/>
              </a:spcBef>
              <a:defRPr/>
            </a:pPr>
            <a:r>
              <a:rPr lang="cs-CZ" altLang="cs-CZ" sz="800"/>
              <a:t>Z čistého </a:t>
            </a:r>
            <a:r>
              <a:rPr lang="cs-CZ" altLang="cs-CZ" sz="800" u="sng"/>
              <a:t>ledu</a:t>
            </a:r>
            <a:r>
              <a:rPr lang="cs-CZ" altLang="cs-CZ" sz="800"/>
              <a:t> můžeme získat vynikající pitnou vodu, ale pro její přípravu spotřebujeme velké množství paliva. Je proto lepší vykopat pod ledem díru a dostat se k vodě pod ním. Pokud to možné není , tak led rozehřívejte. Při rozehřívání ledu nádobou častěji pohybujte. Tím se tání zrychlí. Pro rozehřívání ledu vyžívejte oheň, který používáte na vaření. Ušetříte tím palivo. Používejte nádoby, které absorbují sluneční světlo a teplo a vystavte v nich led na slunce. Světlé nádoby zabalte do tmavých oděvů nebo stanových dílců. Led nikdy necucejte nebo nekousejte, protože byste si mohli poškodit jazyk a zuby.</a:t>
            </a:r>
          </a:p>
          <a:p>
            <a:pPr eaLnBrk="1" hangingPunct="1">
              <a:lnSpc>
                <a:spcPct val="80000"/>
              </a:lnSpc>
              <a:spcBef>
                <a:spcPct val="0"/>
              </a:spcBef>
              <a:defRPr/>
            </a:pPr>
            <a:r>
              <a:rPr lang="cs-CZ" altLang="cs-CZ" sz="800"/>
              <a:t>Získávání vody </a:t>
            </a:r>
            <a:r>
              <a:rPr lang="cs-CZ" altLang="cs-CZ" sz="800" u="sng"/>
              <a:t>ze sněhu</a:t>
            </a:r>
            <a:r>
              <a:rPr lang="cs-CZ" altLang="cs-CZ" sz="800"/>
              <a:t> je dosti nehospodárné. Spálí se při něm o 50% více paliva než při rozpouštění ledu. Pokud ovšem není jiná možnost postupujte následovně:Sníh rozpouštějte stejným způsobem jako led. Nádobu nenaplňujte až po okraj, ale vložte jen menší množství sněhu,. Které pokud je to možné, zalijete trochou vody. Sníh v nádobě co nejvíce stlačte. Další vrstvu přidejte, až ta první začne tát. Sníh je ve savých spodních vrstvách kompaktnější a rozpouští se proto rychleji než sníh s povrchu, který navíc často bývá znečištěn prachem nebo sazemi. Sníh nikdy nelízejte nebo nejezte. Když už musíte sníh jíst(není možnost jej nechat roztát), pak jen v malých dávkách. Nejprve si stlačte co nejtvrdší kouli. Pamatujte ale, že rozpouštění sněhu v ústech vás může zbavit velké části tělesného tepla. Necháte-li sněhové koule roztát v dlani, můžete riskovat omrzliny.</a:t>
            </a:r>
          </a:p>
          <a:p>
            <a:pPr eaLnBrk="1" hangingPunct="1">
              <a:lnSpc>
                <a:spcPct val="80000"/>
              </a:lnSpc>
              <a:spcBef>
                <a:spcPct val="0"/>
              </a:spcBef>
              <a:defRPr/>
            </a:pPr>
            <a:r>
              <a:rPr lang="cs-CZ" altLang="cs-CZ" sz="800"/>
              <a:t>Při používání dešťové vody nebo vody získané z ledu či sněhu je potřeba si uvědomit, že pijete vodu na úrovni vody destilované a organismus ji muže snášet jen po určitý čas. Proto přidávejte do této vody částečně minerály a nebo trochu soli. V nouzi do ni nasypte i trochu čistého písku a dobře promíchejte. </a:t>
            </a:r>
          </a:p>
          <a:p>
            <a:pPr eaLnBrk="1" hangingPunct="1">
              <a:lnSpc>
                <a:spcPct val="80000"/>
              </a:lnSpc>
              <a:spcBef>
                <a:spcPct val="0"/>
              </a:spcBef>
              <a:defRPr/>
            </a:pPr>
            <a:r>
              <a:rPr lang="cs-CZ" altLang="cs-CZ" sz="800"/>
              <a:t>Rosa jsou sražené vodní páry.Vytváří se v určitém klimatu a v určitém ročním období za velkých teplotních rozdílů mezi dnem a nocí. K nejvyšší kondenzaci vodních par ve vzduchu dochází zpravidla v druhé polovině noci. V našich zeměpisných šířkách se rosa sráží v přízemní výšce a usazuje se na listech rostlin, trávě, stavbách, ale taky na kovových předmětech, studených skalách a balvanech. Můžeme ji setřít kusem nasákavé látky nebo houbou a vyždímat ji do připravené nádoby. Při silné rose se dá tímto způsobem získat až 1/2 l vody za hodinu.</a:t>
            </a:r>
          </a:p>
          <a:p>
            <a:pPr eaLnBrk="1" hangingPunct="1">
              <a:lnSpc>
                <a:spcPct val="80000"/>
              </a:lnSpc>
              <a:spcBef>
                <a:spcPct val="0"/>
              </a:spcBef>
              <a:defRPr/>
            </a:pPr>
            <a:r>
              <a:rPr lang="cs-CZ" altLang="cs-CZ" sz="800"/>
              <a:t>Ceným zdrojem vody jsou </a:t>
            </a:r>
            <a:r>
              <a:rPr lang="cs-CZ" altLang="cs-CZ" sz="800" u="sng"/>
              <a:t>rostliny</a:t>
            </a:r>
            <a:r>
              <a:rPr lang="cs-CZ" altLang="cs-CZ" sz="800"/>
              <a:t>. Čerstvé a zralé ovoce a zelenina obsahují velké množství tekutin, které tělo dobře přijímá. Tekutiny z ovoce a zeleniny je možné získat buď jídlem a nebo vymačkáním. Před vymačkáním naklepené plody vypouštějí šťávu snadněji. V případě nouze lze získávat šťávu i z cukrové řepy, ale ta není tak chutná.</a:t>
            </a:r>
          </a:p>
          <a:p>
            <a:pPr eaLnBrk="1" hangingPunct="1">
              <a:lnSpc>
                <a:spcPct val="80000"/>
              </a:lnSpc>
              <a:spcBef>
                <a:spcPct val="0"/>
              </a:spcBef>
              <a:defRPr/>
            </a:pPr>
            <a:r>
              <a:rPr lang="cs-CZ" altLang="cs-CZ" sz="800"/>
              <a:t>Stromy (bříza, lípa, javor-klen) vypouštějí zvláště na jaře tekutinu, která se dá pít. Další z možností je využití tělesných tekutin ze zvířat.</a:t>
            </a:r>
            <a:endParaRPr lang="cs-CZ" altLang="cs-CZ" sz="800" u="sng"/>
          </a:p>
          <a:p>
            <a:pPr eaLnBrk="1" hangingPunct="1">
              <a:lnSpc>
                <a:spcPct val="80000"/>
              </a:lnSpc>
              <a:spcBef>
                <a:spcPct val="0"/>
              </a:spcBef>
              <a:defRPr/>
            </a:pPr>
            <a:r>
              <a:rPr lang="cs-CZ" altLang="cs-CZ" sz="800" u="sng"/>
              <a:t>Metody úpravy vody:</a:t>
            </a:r>
            <a:endParaRPr lang="cs-CZ" altLang="cs-CZ" sz="800"/>
          </a:p>
          <a:p>
            <a:pPr eaLnBrk="1" hangingPunct="1">
              <a:lnSpc>
                <a:spcPct val="80000"/>
              </a:lnSpc>
              <a:spcBef>
                <a:spcPct val="0"/>
              </a:spcBef>
              <a:defRPr/>
            </a:pPr>
            <a:r>
              <a:rPr lang="cs-CZ" altLang="cs-CZ" sz="800"/>
              <a:t>Mechanicky – filtrace</a:t>
            </a:r>
          </a:p>
          <a:p>
            <a:pPr eaLnBrk="1" hangingPunct="1">
              <a:lnSpc>
                <a:spcPct val="80000"/>
              </a:lnSpc>
              <a:spcBef>
                <a:spcPct val="0"/>
              </a:spcBef>
              <a:defRPr/>
            </a:pPr>
            <a:r>
              <a:rPr lang="cs-CZ" altLang="cs-CZ" sz="800"/>
              <a:t>Fyzikálně – převaření, destilace</a:t>
            </a:r>
          </a:p>
          <a:p>
            <a:pPr eaLnBrk="1" hangingPunct="1">
              <a:lnSpc>
                <a:spcPct val="80000"/>
              </a:lnSpc>
              <a:spcBef>
                <a:spcPct val="0"/>
              </a:spcBef>
              <a:defRPr/>
            </a:pPr>
            <a:r>
              <a:rPr lang="cs-CZ" altLang="cs-CZ" sz="800"/>
              <a:t>Chemicky – dezinfekce</a:t>
            </a:r>
            <a:endParaRPr lang="cs-CZ" altLang="cs-CZ" sz="800" u="sng"/>
          </a:p>
          <a:p>
            <a:pPr eaLnBrk="1" hangingPunct="1">
              <a:lnSpc>
                <a:spcPct val="80000"/>
              </a:lnSpc>
              <a:spcBef>
                <a:spcPct val="0"/>
              </a:spcBef>
              <a:defRPr/>
            </a:pPr>
            <a:r>
              <a:rPr lang="cs-CZ" altLang="cs-CZ" sz="800" u="sng"/>
              <a:t>Transport vody:</a:t>
            </a:r>
            <a:r>
              <a:rPr lang="cs-CZ" altLang="cs-CZ" sz="800"/>
              <a:t> </a:t>
            </a:r>
          </a:p>
          <a:p>
            <a:pPr eaLnBrk="1" hangingPunct="1">
              <a:lnSpc>
                <a:spcPct val="80000"/>
              </a:lnSpc>
              <a:spcBef>
                <a:spcPct val="0"/>
              </a:spcBef>
              <a:defRPr/>
            </a:pPr>
            <a:r>
              <a:rPr lang="cs-CZ" altLang="cs-CZ" sz="800"/>
              <a:t>lahve plastové</a:t>
            </a:r>
          </a:p>
          <a:p>
            <a:pPr eaLnBrk="1" hangingPunct="1">
              <a:lnSpc>
                <a:spcPct val="80000"/>
              </a:lnSpc>
              <a:spcBef>
                <a:spcPct val="0"/>
              </a:spcBef>
              <a:defRPr/>
            </a:pPr>
            <a:r>
              <a:rPr lang="cs-CZ" altLang="cs-CZ" sz="800"/>
              <a:t>lahve kovové – možnost ohřívání, chlazení</a:t>
            </a:r>
          </a:p>
          <a:p>
            <a:pPr eaLnBrk="1" hangingPunct="1">
              <a:lnSpc>
                <a:spcPct val="80000"/>
              </a:lnSpc>
              <a:spcBef>
                <a:spcPct val="0"/>
              </a:spcBef>
              <a:defRPr/>
            </a:pPr>
            <a:r>
              <a:rPr lang="cs-CZ" altLang="cs-CZ" sz="800"/>
              <a:t>speciální lahve (termosky, …)</a:t>
            </a:r>
          </a:p>
          <a:p>
            <a:pPr eaLnBrk="1" hangingPunct="1">
              <a:lnSpc>
                <a:spcPct val="80000"/>
              </a:lnSpc>
              <a:spcBef>
                <a:spcPct val="0"/>
              </a:spcBef>
              <a:defRPr/>
            </a:pPr>
            <a:r>
              <a:rPr lang="cs-CZ" altLang="cs-CZ" sz="800"/>
              <a:t>transportní vaky tzv. camel back</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9FE5B10D-12F4-4553-BD45-959CD93594E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54A2C7A-4FB0-4D5E-8FEE-F00DA43811A2}" type="slidenum">
              <a:rPr lang="cs-CZ" altLang="cs-CZ">
                <a:latin typeface="Arial" panose="020B0604020202020204" pitchFamily="34" charset="0"/>
              </a:rPr>
              <a:pPr>
                <a:spcBef>
                  <a:spcPct val="0"/>
                </a:spcBef>
              </a:pPr>
              <a:t>5</a:t>
            </a:fld>
            <a:endParaRPr lang="cs-CZ" altLang="cs-CZ">
              <a:latin typeface="Arial" panose="020B0604020202020204" pitchFamily="34" charset="0"/>
            </a:endParaRPr>
          </a:p>
        </p:txBody>
      </p:sp>
      <p:sp>
        <p:nvSpPr>
          <p:cNvPr id="9219" name="Rectangle 2">
            <a:extLst>
              <a:ext uri="{FF2B5EF4-FFF2-40B4-BE49-F238E27FC236}">
                <a16:creationId xmlns:a16="http://schemas.microsoft.com/office/drawing/2014/main" id="{92D30D0E-FBDE-472B-AA05-A2401FC9C2A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0" name="Rectangle 3">
            <a:extLst>
              <a:ext uri="{FF2B5EF4-FFF2-40B4-BE49-F238E27FC236}">
                <a16:creationId xmlns:a16="http://schemas.microsoft.com/office/drawing/2014/main" id="{AEDFD5E1-73EF-43D5-8255-C96F7DDD2B2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80000"/>
              </a:lnSpc>
              <a:spcBef>
                <a:spcPct val="0"/>
              </a:spcBef>
            </a:pPr>
            <a:r>
              <a:rPr lang="cs-CZ" altLang="cs-CZ" sz="800"/>
              <a:t>Dlouhodobější pobyt v terénu se neobejde bez použití ohně. Oheň je k přežití životně důležitý. Poskytuje teplo a světlo, umožňuje signalizaci, úpravu vody a stravy, sušení oděvu, výrobu pomůcek, chrání před zvěří a obtížným hmyzem.</a:t>
            </a:r>
          </a:p>
          <a:p>
            <a:pPr eaLnBrk="1" hangingPunct="1">
              <a:lnSpc>
                <a:spcPct val="80000"/>
              </a:lnSpc>
              <a:spcBef>
                <a:spcPct val="0"/>
              </a:spcBef>
            </a:pPr>
            <a:endParaRPr lang="cs-CZ" altLang="cs-CZ" sz="800"/>
          </a:p>
          <a:p>
            <a:pPr eaLnBrk="1" hangingPunct="1">
              <a:lnSpc>
                <a:spcPct val="80000"/>
              </a:lnSpc>
              <a:spcBef>
                <a:spcPct val="0"/>
              </a:spcBef>
            </a:pPr>
            <a:r>
              <a:rPr lang="cs-CZ" altLang="cs-CZ" sz="800"/>
              <a:t>základní komponenty pro rozdělání ohně</a:t>
            </a:r>
          </a:p>
          <a:p>
            <a:pPr eaLnBrk="1" hangingPunct="1">
              <a:lnSpc>
                <a:spcPct val="80000"/>
              </a:lnSpc>
              <a:spcBef>
                <a:spcPct val="0"/>
              </a:spcBef>
            </a:pPr>
            <a:r>
              <a:rPr lang="cs-CZ" altLang="cs-CZ" sz="800"/>
              <a:t>K rozdělání ohně jsou třeba tři základní komponenty: kyslík (vzduch), teplo a palivo. Při zapalování ohně je nutné zajistit dostatečný přívod vzduchu, dostatek snadno hořlavého paliva a zdroj tepelné energie dostatečně velké pro vznícení používaného paliva. Ke vzniku plamene je třeba, aby vzduch s palivem trvale reagoval.</a:t>
            </a:r>
          </a:p>
          <a:p>
            <a:pPr eaLnBrk="1" hangingPunct="1">
              <a:lnSpc>
                <a:spcPct val="80000"/>
              </a:lnSpc>
              <a:spcBef>
                <a:spcPct val="0"/>
              </a:spcBef>
            </a:pPr>
            <a:endParaRPr lang="cs-CZ" altLang="cs-CZ" sz="800"/>
          </a:p>
          <a:p>
            <a:pPr eaLnBrk="1" hangingPunct="1">
              <a:lnSpc>
                <a:spcPct val="80000"/>
              </a:lnSpc>
              <a:spcBef>
                <a:spcPct val="0"/>
              </a:spcBef>
            </a:pPr>
            <a:r>
              <a:rPr lang="cs-CZ" altLang="cs-CZ" sz="800"/>
              <a:t>výběr místa pro rozdělání ohně, příprava ohniště,</a:t>
            </a:r>
          </a:p>
          <a:p>
            <a:pPr eaLnBrk="1" hangingPunct="1">
              <a:lnSpc>
                <a:spcPct val="80000"/>
              </a:lnSpc>
              <a:spcBef>
                <a:spcPct val="0"/>
              </a:spcBef>
            </a:pPr>
            <a:r>
              <a:rPr lang="cs-CZ" altLang="cs-CZ" sz="800"/>
              <a:t>Místo pro rozdělání ohně volit v závětří, očistit od listí, větviček, mechu apod., popř. zahloubit a obložit kamaním, na trávě odstranit drny. Je-li půda vlhká nebo pokrytá sněhem je třeba rozdělávat oheň na podložce vytvořené z kamení nebo syrových polen. Pokud je země rozmáčená nebo sníh hluboký je vhodné použít vyvýšenou plošinu umístěnou na kůlech.</a:t>
            </a:r>
          </a:p>
          <a:p>
            <a:pPr eaLnBrk="1" hangingPunct="1">
              <a:lnSpc>
                <a:spcPct val="80000"/>
              </a:lnSpc>
              <a:spcBef>
                <a:spcPct val="0"/>
              </a:spcBef>
            </a:pPr>
            <a:r>
              <a:rPr lang="cs-CZ" altLang="cs-CZ" sz="800"/>
              <a:t>Nevhodné je rozdělávat oheň na místě porostlém kořeny stromů a na rašelině, protože dlouho doutnají a hrozí nebezpečí, že po uhašení oheň znovu vzplane.</a:t>
            </a:r>
          </a:p>
          <a:p>
            <a:pPr eaLnBrk="1" hangingPunct="1">
              <a:lnSpc>
                <a:spcPct val="80000"/>
              </a:lnSpc>
              <a:spcBef>
                <a:spcPct val="0"/>
              </a:spcBef>
            </a:pPr>
            <a:endParaRPr lang="cs-CZ" altLang="cs-CZ" sz="800"/>
          </a:p>
          <a:p>
            <a:pPr eaLnBrk="1" hangingPunct="1">
              <a:lnSpc>
                <a:spcPct val="80000"/>
              </a:lnSpc>
              <a:spcBef>
                <a:spcPct val="0"/>
              </a:spcBef>
            </a:pPr>
            <a:r>
              <a:rPr lang="cs-CZ" altLang="cs-CZ" sz="800"/>
              <a:t>troud, podpal, palivo, výběr a opatření paliva</a:t>
            </a:r>
          </a:p>
          <a:p>
            <a:pPr eaLnBrk="1" hangingPunct="1">
              <a:lnSpc>
                <a:spcPct val="80000"/>
              </a:lnSpc>
              <a:spcBef>
                <a:spcPct val="0"/>
              </a:spcBef>
            </a:pPr>
            <a:r>
              <a:rPr lang="cs-CZ" altLang="cs-CZ" sz="800"/>
              <a:t>K bezproblémovému a účinnému rozdělání ohně je zapotřebí připravit předem troud, podpal, a dostatečné množství paliva. Troud je jakákoliv látka, kterou lze zapálit jen minimálním teplem. Může to být březová kůra, suchá tráva, jemné dřevěné hobliny, prachové peří, vata, chomáčky vláken oděvu, střelný prach atd. Musí však být suchý. Podpal slouží k rozdmýchání plamenů z troudu. Obvykle je tvořen suchými větvičkami měkkého a smolného dřeva. Jako palivo je nejvhodnější použít dřevo ze stojících soušek. Dřevo ležící na zemi bývá vlhké. Tvrdá dřeva (dub, buk, javor…) hoří dlouho a vydávají velké množství tepla. Měkká dřeva (smrk, borovice, akát, kaštan…) hoří rychle a vydávají jiskry.</a:t>
            </a:r>
          </a:p>
          <a:p>
            <a:pPr eaLnBrk="1" hangingPunct="1">
              <a:lnSpc>
                <a:spcPct val="80000"/>
              </a:lnSpc>
              <a:spcBef>
                <a:spcPct val="0"/>
              </a:spcBef>
            </a:pPr>
            <a:endParaRPr lang="cs-CZ" altLang="cs-CZ" sz="800"/>
          </a:p>
          <a:p>
            <a:pPr eaLnBrk="1" hangingPunct="1">
              <a:lnSpc>
                <a:spcPct val="80000"/>
              </a:lnSpc>
              <a:spcBef>
                <a:spcPct val="0"/>
              </a:spcBef>
            </a:pPr>
            <a:r>
              <a:rPr lang="cs-CZ" altLang="cs-CZ" sz="800"/>
              <a:t>prostředky a způsoby rozdělání ohně</a:t>
            </a:r>
          </a:p>
          <a:p>
            <a:pPr eaLnBrk="1" hangingPunct="1">
              <a:lnSpc>
                <a:spcPct val="80000"/>
              </a:lnSpc>
              <a:spcBef>
                <a:spcPct val="0"/>
              </a:spcBef>
            </a:pPr>
            <a:r>
              <a:rPr lang="cs-CZ" altLang="cs-CZ" sz="800"/>
              <a:t>Jako prostředek na zapálení ohně (vytvoření tepla potřebného ke vznícení troudu a podpalu) lze použít zápalek (je nutné je udržovat suché), zapalovač, křesadlo, elektr. Zkrat, lupu atd.</a:t>
            </a:r>
          </a:p>
          <a:p>
            <a:pPr eaLnBrk="1" hangingPunct="1">
              <a:lnSpc>
                <a:spcPct val="80000"/>
              </a:lnSpc>
              <a:spcBef>
                <a:spcPct val="0"/>
              </a:spcBef>
            </a:pPr>
            <a:endParaRPr lang="cs-CZ" altLang="cs-CZ" sz="800"/>
          </a:p>
          <a:p>
            <a:pPr eaLnBrk="1" hangingPunct="1">
              <a:lnSpc>
                <a:spcPct val="80000"/>
              </a:lnSpc>
              <a:spcBef>
                <a:spcPct val="0"/>
              </a:spcBef>
            </a:pPr>
            <a:r>
              <a:rPr lang="cs-CZ" altLang="cs-CZ" sz="800"/>
              <a:t>druhy ohňů a jejich využití pro ohřev, přípravu stravy, signalizaci, další využití</a:t>
            </a:r>
          </a:p>
          <a:p>
            <a:pPr eaLnBrk="1" hangingPunct="1">
              <a:lnSpc>
                <a:spcPct val="80000"/>
              </a:lnSpc>
              <a:spcBef>
                <a:spcPct val="0"/>
              </a:spcBef>
            </a:pPr>
            <a:r>
              <a:rPr lang="cs-CZ" altLang="cs-CZ" sz="800"/>
              <a:t>Využití ohně je mnohostranné, pro požadovaný účel je dobré zvolit správný druh ohně (ohniště):</a:t>
            </a:r>
          </a:p>
          <a:p>
            <a:pPr eaLnBrk="1" hangingPunct="1">
              <a:lnSpc>
                <a:spcPct val="80000"/>
              </a:lnSpc>
              <a:spcBef>
                <a:spcPct val="0"/>
              </a:spcBef>
            </a:pPr>
            <a:r>
              <a:rPr lang="cs-CZ" altLang="cs-CZ" sz="800"/>
              <a:t>Ohně na ohřátí: např. oheň s odrazovou stěnou</a:t>
            </a:r>
          </a:p>
          <a:p>
            <a:pPr eaLnBrk="1" hangingPunct="1">
              <a:lnSpc>
                <a:spcPct val="80000"/>
              </a:lnSpc>
              <a:spcBef>
                <a:spcPct val="0"/>
              </a:spcBef>
            </a:pPr>
            <a:r>
              <a:rPr lang="cs-CZ" altLang="cs-CZ" sz="800"/>
              <a:t>Ohně na vaření: např. oheň v díře, mezi kameny, mezi dlouhými poleny</a:t>
            </a:r>
          </a:p>
          <a:p>
            <a:pPr eaLnBrk="1" hangingPunct="1">
              <a:lnSpc>
                <a:spcPct val="80000"/>
              </a:lnSpc>
              <a:spcBef>
                <a:spcPct val="0"/>
              </a:spcBef>
            </a:pPr>
            <a:r>
              <a:rPr lang="cs-CZ" altLang="cs-CZ" sz="800"/>
              <a:t>Ohně na signalizaci: např. hranice, pyramida</a:t>
            </a:r>
          </a:p>
          <a:p>
            <a:pPr eaLnBrk="1" hangingPunct="1">
              <a:lnSpc>
                <a:spcPct val="80000"/>
              </a:lnSpc>
              <a:spcBef>
                <a:spcPct val="0"/>
              </a:spcBef>
            </a:pPr>
            <a:r>
              <a:rPr lang="cs-CZ" altLang="cs-CZ" sz="800"/>
              <a:t>Ohně na sušení</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934939A6-1D65-491D-86C6-22568A0D9B0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FD4D60C-A7BD-4D02-8D0D-39C312526146}" type="slidenum">
              <a:rPr lang="cs-CZ" altLang="cs-CZ">
                <a:latin typeface="Arial" panose="020B0604020202020204" pitchFamily="34" charset="0"/>
              </a:rPr>
              <a:pPr>
                <a:spcBef>
                  <a:spcPct val="0"/>
                </a:spcBef>
              </a:pPr>
              <a:t>6</a:t>
            </a:fld>
            <a:endParaRPr lang="cs-CZ" altLang="cs-CZ">
              <a:latin typeface="Arial" panose="020B0604020202020204" pitchFamily="34" charset="0"/>
            </a:endParaRPr>
          </a:p>
        </p:txBody>
      </p:sp>
      <p:sp>
        <p:nvSpPr>
          <p:cNvPr id="11267" name="Rectangle 2">
            <a:extLst>
              <a:ext uri="{FF2B5EF4-FFF2-40B4-BE49-F238E27FC236}">
                <a16:creationId xmlns:a16="http://schemas.microsoft.com/office/drawing/2014/main" id="{5AC86959-1D61-4232-82ED-5EDE6BE9C5F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8" name="Rectangle 3">
            <a:extLst>
              <a:ext uri="{FF2B5EF4-FFF2-40B4-BE49-F238E27FC236}">
                <a16:creationId xmlns:a16="http://schemas.microsoft.com/office/drawing/2014/main" id="{D36FBEDA-7A88-423E-92C2-C0343C7323D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cs-CZ" altLang="cs-CZ"/>
              <a:t>výběr místa pro rozdělání ohně, příprava ohniště,</a:t>
            </a:r>
          </a:p>
          <a:p>
            <a:pPr eaLnBrk="1" hangingPunct="1">
              <a:spcBef>
                <a:spcPct val="0"/>
              </a:spcBef>
            </a:pPr>
            <a:r>
              <a:rPr lang="cs-CZ" altLang="cs-CZ"/>
              <a:t>Místo pro rozdělání ohně volit v závětří, očistit od listí, větviček, mechu apod., popř. zahloubit a obložit kamaním, na trávě odstranit drny. Je-li půda vlhká nebo pokrytá sněhem je třeba rozdělávat oheň na podložce vytvořené z kamení nebo syrových polen. Pokud je země rozmáčená nebo sníh hluboký je vhodné použít vyvýšenou plošinu umístěnou na kůlech.</a:t>
            </a:r>
          </a:p>
          <a:p>
            <a:pPr eaLnBrk="1" hangingPunct="1">
              <a:spcBef>
                <a:spcPct val="0"/>
              </a:spcBef>
            </a:pPr>
            <a:r>
              <a:rPr lang="cs-CZ" altLang="cs-CZ"/>
              <a:t>Nevhodné je rozdělávat oheň na místě porostlém kořeny stromů a na rašelině, protože dlouho doutnají a hrozí nebezpečí, že po uhašení oheň znovu vzplane.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7793FBBF-CBBF-4B97-B3C8-6B687A55F29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71C716-ABFC-4361-A21A-59A305CF541A}" type="slidenum">
              <a:rPr lang="cs-CZ" altLang="cs-CZ">
                <a:latin typeface="Arial" panose="020B0604020202020204" pitchFamily="34" charset="0"/>
              </a:rPr>
              <a:pPr>
                <a:spcBef>
                  <a:spcPct val="0"/>
                </a:spcBef>
              </a:pPr>
              <a:t>9</a:t>
            </a:fld>
            <a:endParaRPr lang="cs-CZ" altLang="cs-CZ">
              <a:latin typeface="Arial" panose="020B0604020202020204" pitchFamily="34" charset="0"/>
            </a:endParaRPr>
          </a:p>
        </p:txBody>
      </p:sp>
      <p:sp>
        <p:nvSpPr>
          <p:cNvPr id="15363" name="Rectangle 2">
            <a:extLst>
              <a:ext uri="{FF2B5EF4-FFF2-40B4-BE49-F238E27FC236}">
                <a16:creationId xmlns:a16="http://schemas.microsoft.com/office/drawing/2014/main" id="{37234953-98A4-44B2-9416-63E8D6E854F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8" name="Rectangle 3">
            <a:extLst>
              <a:ext uri="{FF2B5EF4-FFF2-40B4-BE49-F238E27FC236}">
                <a16:creationId xmlns:a16="http://schemas.microsoft.com/office/drawing/2014/main" id="{14382817-5270-47DC-B32F-D71018F3A5E3}"/>
              </a:ext>
            </a:extLst>
          </p:cNvPr>
          <p:cNvSpPr>
            <a:spLocks noGrp="1" noChangeArrowheads="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62500" lnSpcReduction="20000"/>
          </a:bodyPr>
          <a:lstStyle/>
          <a:p>
            <a:pPr eaLnBrk="1" hangingPunct="1">
              <a:lnSpc>
                <a:spcPct val="80000"/>
              </a:lnSpc>
              <a:spcBef>
                <a:spcPct val="0"/>
              </a:spcBef>
              <a:defRPr/>
            </a:pPr>
            <a:r>
              <a:rPr lang="cs-CZ" altLang="cs-CZ" sz="800"/>
              <a:t>hledání vody</a:t>
            </a:r>
          </a:p>
          <a:p>
            <a:pPr eaLnBrk="1" hangingPunct="1">
              <a:lnSpc>
                <a:spcPct val="80000"/>
              </a:lnSpc>
              <a:spcBef>
                <a:spcPct val="0"/>
              </a:spcBef>
              <a:defRPr/>
            </a:pPr>
            <a:r>
              <a:rPr lang="cs-CZ" altLang="cs-CZ" sz="800"/>
              <a:t>Obecné zásady</a:t>
            </a:r>
          </a:p>
          <a:p>
            <a:pPr eaLnBrk="1" hangingPunct="1">
              <a:lnSpc>
                <a:spcPct val="80000"/>
              </a:lnSpc>
              <a:spcBef>
                <a:spcPct val="0"/>
              </a:spcBef>
              <a:defRPr/>
            </a:pPr>
            <a:r>
              <a:rPr lang="cs-CZ" altLang="cs-CZ" sz="800"/>
              <a:t>Pitná voda musí být čistá, průhledná a bezbarvá a neměla by mít žádnou pachuť nebo zakalení.</a:t>
            </a:r>
          </a:p>
          <a:p>
            <a:pPr eaLnBrk="1" hangingPunct="1">
              <a:lnSpc>
                <a:spcPct val="80000"/>
              </a:lnSpc>
              <a:spcBef>
                <a:spcPct val="0"/>
              </a:spcBef>
              <a:defRPr/>
            </a:pPr>
            <a:r>
              <a:rPr lang="cs-CZ" altLang="cs-CZ" sz="800"/>
              <a:t>Podzemní vody jsou pro pití vždy vhodnější než vody povrchové. Z povrchových vod upřednostňovat vždy vody tekoucí před stojatými (řeku nebo potok před rybníkem).</a:t>
            </a:r>
          </a:p>
          <a:p>
            <a:pPr eaLnBrk="1" hangingPunct="1">
              <a:lnSpc>
                <a:spcPct val="80000"/>
              </a:lnSpc>
              <a:spcBef>
                <a:spcPct val="0"/>
              </a:spcBef>
              <a:defRPr/>
            </a:pPr>
            <a:r>
              <a:rPr lang="cs-CZ" altLang="cs-CZ" sz="800"/>
              <a:t>Nikdy nepít vodu na níž plavou, leží na dně nebo na březích, olejové nebo mléčně zbarvené skvrny a usazeniny. Tato voda není pitná a pravděpodobně obsahuje chemikálie. Voda, ve které rostou rostliny a pohybují se živočichové, je pravděpodobně méně nebezpečná než ta, ve které žádný život není. Výskyt mrtvých živočichů a zetlelých rostlin ve vodě naznačuje, že voda není k pití vhodná a může být zdraví nebezpečná.</a:t>
            </a:r>
          </a:p>
          <a:p>
            <a:pPr eaLnBrk="1" hangingPunct="1">
              <a:lnSpc>
                <a:spcPct val="80000"/>
              </a:lnSpc>
              <a:spcBef>
                <a:spcPct val="0"/>
              </a:spcBef>
              <a:defRPr/>
            </a:pPr>
            <a:r>
              <a:rPr lang="cs-CZ" altLang="cs-CZ" sz="800"/>
              <a:t>V nouzi lze pít i různé šťávy a tekutiny z rostlin a živočichů. Vodě se sice nevyrovnají, ale pomohou ztišit žízeň alespoň na čas. Pro získání dešťové vody sledujte počasí a pozorujte oblohu.</a:t>
            </a:r>
          </a:p>
          <a:p>
            <a:pPr eaLnBrk="1" hangingPunct="1">
              <a:lnSpc>
                <a:spcPct val="80000"/>
              </a:lnSpc>
              <a:spcBef>
                <a:spcPct val="0"/>
              </a:spcBef>
              <a:defRPr/>
            </a:pPr>
            <a:r>
              <a:rPr lang="cs-CZ" altLang="cs-CZ" sz="800"/>
              <a:t>metody hledání známek blízkosti zdrojů vody:</a:t>
            </a:r>
          </a:p>
          <a:p>
            <a:pPr eaLnBrk="1" hangingPunct="1">
              <a:lnSpc>
                <a:spcPct val="80000"/>
              </a:lnSpc>
              <a:spcBef>
                <a:spcPct val="0"/>
              </a:spcBef>
              <a:defRPr/>
            </a:pPr>
            <a:r>
              <a:rPr lang="cs-CZ" altLang="cs-CZ" sz="800"/>
              <a:t>hojný výskyt hmyzu (zejména včely a mravenci) </a:t>
            </a:r>
          </a:p>
          <a:p>
            <a:pPr eaLnBrk="1" hangingPunct="1">
              <a:lnSpc>
                <a:spcPct val="80000"/>
              </a:lnSpc>
              <a:spcBef>
                <a:spcPct val="0"/>
              </a:spcBef>
              <a:defRPr/>
            </a:pPr>
            <a:r>
              <a:rPr lang="cs-CZ" altLang="cs-CZ" sz="800"/>
              <a:t>chování ptáků (ptáci se shromažďují  v blízkosti vody, ne však vodní ptáci a draví ptáci)</a:t>
            </a:r>
          </a:p>
          <a:p>
            <a:pPr eaLnBrk="1" hangingPunct="1">
              <a:lnSpc>
                <a:spcPct val="80000"/>
              </a:lnSpc>
              <a:spcBef>
                <a:spcPct val="0"/>
              </a:spcBef>
              <a:defRPr/>
            </a:pPr>
            <a:r>
              <a:rPr lang="cs-CZ" altLang="cs-CZ" sz="800"/>
              <a:t>hojnost a pestrost druhů rostlin (jejich výskyt často ukazuje na výskyt vody pod povrchem)</a:t>
            </a:r>
          </a:p>
          <a:p>
            <a:pPr eaLnBrk="1" hangingPunct="1">
              <a:lnSpc>
                <a:spcPct val="80000"/>
              </a:lnSpc>
              <a:spcBef>
                <a:spcPct val="0"/>
              </a:spcBef>
              <a:defRPr/>
            </a:pPr>
            <a:r>
              <a:rPr lang="cs-CZ" altLang="cs-CZ" sz="800"/>
              <a:t>čerstvý a svěží travnatý porost</a:t>
            </a:r>
          </a:p>
          <a:p>
            <a:pPr eaLnBrk="1" hangingPunct="1">
              <a:lnSpc>
                <a:spcPct val="80000"/>
              </a:lnSpc>
              <a:spcBef>
                <a:spcPct val="0"/>
              </a:spcBef>
              <a:defRPr/>
            </a:pPr>
            <a:r>
              <a:rPr lang="cs-CZ" altLang="cs-CZ" sz="800"/>
              <a:t>chování zvířat (býložravci se soustřeďují u zdrojů vody zejména za svítání a soumraku, ne šelmy)</a:t>
            </a:r>
          </a:p>
          <a:p>
            <a:pPr eaLnBrk="1" hangingPunct="1">
              <a:lnSpc>
                <a:spcPct val="80000"/>
              </a:lnSpc>
              <a:spcBef>
                <a:spcPct val="0"/>
              </a:spcBef>
              <a:defRPr/>
            </a:pPr>
            <a:r>
              <a:rPr lang="cs-CZ" altLang="cs-CZ" sz="800"/>
              <a:t>stopy zvířat (vedou velmi často ke zdroji vody)</a:t>
            </a:r>
          </a:p>
          <a:p>
            <a:pPr eaLnBrk="1" hangingPunct="1">
              <a:lnSpc>
                <a:spcPct val="80000"/>
              </a:lnSpc>
              <a:spcBef>
                <a:spcPct val="0"/>
              </a:spcBef>
              <a:defRPr/>
            </a:pPr>
            <a:r>
              <a:rPr lang="cs-CZ" altLang="cs-CZ" sz="800"/>
              <a:t>prameny a vývěry v horninách (ve vápencových a  lávových útvarech je větší možnost výskytu zdrojů vody než v jiných horninách. Lávové horniny obsahují velké množství pórů a jimi voda může prosakovat.</a:t>
            </a:r>
          </a:p>
          <a:p>
            <a:pPr eaLnBrk="1" hangingPunct="1">
              <a:lnSpc>
                <a:spcPct val="80000"/>
              </a:lnSpc>
              <a:spcBef>
                <a:spcPct val="0"/>
              </a:spcBef>
              <a:defRPr/>
            </a:pPr>
            <a:r>
              <a:rPr lang="cs-CZ" altLang="cs-CZ" sz="800"/>
              <a:t>trhliny ve skalách s okolním výskytem ptačího trusu (ukazují na možnost výskytu vody, kterou lze vysát stéblem nebo trubičkou.</a:t>
            </a:r>
          </a:p>
          <a:p>
            <a:pPr eaLnBrk="1" hangingPunct="1">
              <a:lnSpc>
                <a:spcPct val="80000"/>
              </a:lnSpc>
              <a:spcBef>
                <a:spcPct val="0"/>
              </a:spcBef>
              <a:defRPr/>
            </a:pPr>
            <a:r>
              <a:rPr lang="cs-CZ" altLang="cs-CZ" sz="800"/>
              <a:t>údolní úžlabí (je možno kopat na svazích údolí).</a:t>
            </a:r>
          </a:p>
          <a:p>
            <a:pPr eaLnBrk="1" hangingPunct="1">
              <a:lnSpc>
                <a:spcPct val="80000"/>
              </a:lnSpc>
              <a:spcBef>
                <a:spcPct val="0"/>
              </a:spcBef>
              <a:defRPr/>
            </a:pPr>
            <a:r>
              <a:rPr lang="cs-CZ" altLang="cs-CZ" sz="800"/>
              <a:t>způsoby získávání a úpravy vody z přírodních zdrojů</a:t>
            </a:r>
          </a:p>
          <a:p>
            <a:pPr eaLnBrk="1" hangingPunct="1">
              <a:lnSpc>
                <a:spcPct val="80000"/>
              </a:lnSpc>
              <a:spcBef>
                <a:spcPct val="0"/>
              </a:spcBef>
              <a:defRPr/>
            </a:pPr>
            <a:r>
              <a:rPr lang="cs-CZ" altLang="cs-CZ" sz="800"/>
              <a:t>Zdroje vody (tekutin)</a:t>
            </a:r>
          </a:p>
          <a:p>
            <a:pPr eaLnBrk="1" hangingPunct="1">
              <a:lnSpc>
                <a:spcPct val="80000"/>
              </a:lnSpc>
              <a:spcBef>
                <a:spcPct val="0"/>
              </a:spcBef>
              <a:defRPr/>
            </a:pPr>
            <a:r>
              <a:rPr lang="cs-CZ" altLang="cs-CZ" sz="800"/>
              <a:t>Povrchová tekoucí a stojatá voda</a:t>
            </a:r>
          </a:p>
          <a:p>
            <a:pPr eaLnBrk="1" hangingPunct="1">
              <a:lnSpc>
                <a:spcPct val="80000"/>
              </a:lnSpc>
              <a:spcBef>
                <a:spcPct val="0"/>
              </a:spcBef>
              <a:defRPr/>
            </a:pPr>
            <a:r>
              <a:rPr lang="cs-CZ" altLang="cs-CZ" sz="800"/>
              <a:t>Podzemní voda</a:t>
            </a:r>
          </a:p>
          <a:p>
            <a:pPr eaLnBrk="1" hangingPunct="1">
              <a:lnSpc>
                <a:spcPct val="80000"/>
              </a:lnSpc>
              <a:spcBef>
                <a:spcPct val="0"/>
              </a:spcBef>
              <a:defRPr/>
            </a:pPr>
            <a:r>
              <a:rPr lang="cs-CZ" altLang="cs-CZ" sz="800"/>
              <a:t>Srážky (déšť a rosa nebo jinak kondenzovaná vlhkost) </a:t>
            </a:r>
          </a:p>
          <a:p>
            <a:pPr eaLnBrk="1" hangingPunct="1">
              <a:lnSpc>
                <a:spcPct val="80000"/>
              </a:lnSpc>
              <a:spcBef>
                <a:spcPct val="0"/>
              </a:spcBef>
              <a:defRPr/>
            </a:pPr>
            <a:r>
              <a:rPr lang="cs-CZ" altLang="cs-CZ" sz="800"/>
              <a:t>Sníh a led</a:t>
            </a:r>
          </a:p>
          <a:p>
            <a:pPr eaLnBrk="1" hangingPunct="1">
              <a:lnSpc>
                <a:spcPct val="80000"/>
              </a:lnSpc>
              <a:spcBef>
                <a:spcPct val="0"/>
              </a:spcBef>
              <a:defRPr/>
            </a:pPr>
            <a:r>
              <a:rPr lang="cs-CZ" altLang="cs-CZ" sz="800"/>
              <a:t>Rostlinné šťávy</a:t>
            </a:r>
          </a:p>
          <a:p>
            <a:pPr eaLnBrk="1" hangingPunct="1">
              <a:lnSpc>
                <a:spcPct val="80000"/>
              </a:lnSpc>
              <a:spcBef>
                <a:spcPct val="0"/>
              </a:spcBef>
              <a:defRPr/>
            </a:pPr>
            <a:r>
              <a:rPr lang="cs-CZ" altLang="cs-CZ" sz="800"/>
              <a:t>Živočišné tělní tekutiny</a:t>
            </a:r>
          </a:p>
          <a:p>
            <a:pPr eaLnBrk="1" hangingPunct="1">
              <a:lnSpc>
                <a:spcPct val="80000"/>
              </a:lnSpc>
              <a:spcBef>
                <a:spcPct val="0"/>
              </a:spcBef>
              <a:defRPr/>
            </a:pPr>
            <a:r>
              <a:rPr lang="cs-CZ" altLang="cs-CZ" sz="800"/>
              <a:t>Zdroji </a:t>
            </a:r>
            <a:r>
              <a:rPr lang="cs-CZ" altLang="cs-CZ" sz="800" u="sng"/>
              <a:t>povrchové vody</a:t>
            </a:r>
            <a:r>
              <a:rPr lang="cs-CZ" altLang="cs-CZ" sz="800"/>
              <a:t> jsou řeky, potoky, jezera a rybníky. Takto získaná voda je do jisté míry znečištěná a je třeba ji před použitím v každém případě různě upravovat. Povrchovou vodu je možné pít jen v případě, že není jiná možnost. S každou neznámou vodou, byť zdánlivě čistou a nezávadnou je nutnou zacházet jako s vodou nevhodnou pro pití. Takovou vodu je nutné před pitím upravit.</a:t>
            </a:r>
          </a:p>
          <a:p>
            <a:pPr eaLnBrk="1" hangingPunct="1">
              <a:lnSpc>
                <a:spcPct val="80000"/>
              </a:lnSpc>
              <a:spcBef>
                <a:spcPct val="0"/>
              </a:spcBef>
              <a:defRPr/>
            </a:pPr>
            <a:r>
              <a:rPr lang="cs-CZ" altLang="cs-CZ" sz="800"/>
              <a:t>Silně zakalenou vodu nechte nejprve ustát. Větší části nečistot sednou ke dnu a vrchní vrstvu můžete odsát nebo sebrat. Odebranou vodu přefiltrujte přes čistou látku. Ještě účiennější než kus látky je filtr z hrubého písku, který lze improvizovaně vyrobit kdekoliv. I zdánlivě čistou vodu je nutno alespoň jednu minutu nechat vařit. Čím déle se bude voda vařit, tím bude bezpečnější. Půlhodinový var zlikviduje téměř všechny bakterie. Pokud se během varu objeví ve vodě usazeniny vodu slijte nebo odfiltrujte. V průběhu varu je vhodné přidat do vody jemně rozdrcený prášek z dřevěného uhlí, který se asi po 30 min. usadí.</a:t>
            </a:r>
          </a:p>
          <a:p>
            <a:pPr eaLnBrk="1" hangingPunct="1">
              <a:lnSpc>
                <a:spcPct val="80000"/>
              </a:lnSpc>
              <a:spcBef>
                <a:spcPct val="0"/>
              </a:spcBef>
              <a:defRPr/>
            </a:pPr>
            <a:r>
              <a:rPr lang="cs-CZ" altLang="cs-CZ" sz="800"/>
              <a:t>Pokud není možnost vodu převařit, je nutné ji alespoň desinfikovat např. jodovou tinkturou. Na každý ½ litr vody se přidává 5 kapek jodové tinktury a vodu nechte asi ½ hodiny odstát. Místo jodové tinktury lze použít také speciální tablety k dezinfekci (DIKACID, MIKROPUR, apod.).</a:t>
            </a:r>
          </a:p>
          <a:p>
            <a:pPr eaLnBrk="1" hangingPunct="1">
              <a:lnSpc>
                <a:spcPct val="80000"/>
              </a:lnSpc>
              <a:spcBef>
                <a:spcPct val="0"/>
              </a:spcBef>
              <a:defRPr/>
            </a:pPr>
            <a:r>
              <a:rPr lang="cs-CZ" altLang="cs-CZ" sz="800"/>
              <a:t>Nezávadnou čistou vodu lze získat také smísením tří dílů vody a jednoho dílu dřevěného popela a směs necháte nejméně ½ hodiny odstát.</a:t>
            </a:r>
          </a:p>
          <a:p>
            <a:pPr eaLnBrk="1" hangingPunct="1">
              <a:lnSpc>
                <a:spcPct val="80000"/>
              </a:lnSpc>
              <a:spcBef>
                <a:spcPct val="0"/>
              </a:spcBef>
              <a:defRPr/>
            </a:pPr>
            <a:r>
              <a:rPr lang="cs-CZ" altLang="cs-CZ" sz="800"/>
              <a:t>Popsanými metodami je možné získat poměrně čistou vodu zbavenou většiny bakterií a mechanických nečistot. Žádná s těchto metod však nevyčistí vodu od případných škodlivých chemikálií a solí. Chemického znečištění nezbavíte vodu ani převařením</a:t>
            </a:r>
          </a:p>
          <a:p>
            <a:pPr eaLnBrk="1" hangingPunct="1">
              <a:lnSpc>
                <a:spcPct val="80000"/>
              </a:lnSpc>
              <a:spcBef>
                <a:spcPct val="0"/>
              </a:spcBef>
              <a:defRPr/>
            </a:pPr>
            <a:r>
              <a:rPr lang="cs-CZ" altLang="cs-CZ" sz="800"/>
              <a:t>Pokud není k dispozici žádný povrchový zdroj vody, je možné využít </a:t>
            </a:r>
            <a:r>
              <a:rPr lang="cs-CZ" altLang="cs-CZ" sz="800" u="sng"/>
              <a:t>podzemní (spodní) vody</a:t>
            </a:r>
            <a:r>
              <a:rPr lang="cs-CZ" altLang="cs-CZ" sz="800"/>
              <a:t>. Prameny a studánky se nalézají většinou v různých prohlubních, skalních rozsedlinách a v údolích. Spodní voda se nachází v nevelké hloubce především tam, kde na lukách roste sytě zelená tráva, ostřice a rákos. Přírodní pramen je třeba nejprve vyčistit. Často i malé pramínky naznačují, kde je možno jen malým vyhloubením a vyčištěním prostoru nelézt dostatek vody.</a:t>
            </a:r>
          </a:p>
          <a:p>
            <a:pPr eaLnBrk="1" hangingPunct="1">
              <a:lnSpc>
                <a:spcPct val="80000"/>
              </a:lnSpc>
              <a:spcBef>
                <a:spcPct val="0"/>
              </a:spcBef>
              <a:defRPr/>
            </a:pPr>
            <a:r>
              <a:rPr lang="cs-CZ" altLang="cs-CZ" sz="800"/>
              <a:t>	</a:t>
            </a:r>
          </a:p>
          <a:p>
            <a:pPr eaLnBrk="1" hangingPunct="1">
              <a:lnSpc>
                <a:spcPct val="80000"/>
              </a:lnSpc>
              <a:spcBef>
                <a:spcPct val="0"/>
              </a:spcBef>
              <a:defRPr/>
            </a:pPr>
            <a:r>
              <a:rPr lang="cs-CZ" altLang="cs-CZ" sz="800"/>
              <a:t>Pro získání </a:t>
            </a:r>
            <a:r>
              <a:rPr lang="cs-CZ" altLang="cs-CZ" sz="800" u="sng"/>
              <a:t>dešťové vody</a:t>
            </a:r>
            <a:r>
              <a:rPr lang="cs-CZ" altLang="cs-CZ" sz="800"/>
              <a:t> je nutné sledovat počasí a pozorovat oblohu. Kdykoliv se objeví mraky a chystá se k dešti, udělejte následující opatření:</a:t>
            </a:r>
          </a:p>
          <a:p>
            <a:pPr eaLnBrk="1" hangingPunct="1">
              <a:lnSpc>
                <a:spcPct val="80000"/>
              </a:lnSpc>
              <a:spcBef>
                <a:spcPct val="0"/>
              </a:spcBef>
              <a:defRPr/>
            </a:pPr>
            <a:r>
              <a:rPr lang="cs-CZ" altLang="cs-CZ" sz="800"/>
              <a:t>Vyčistit všechny dosažitelné nádoby a zásobníky na vodu včetně improvizovaných (stanové dílce, plachty, povlaky záchranných člunů apod.), vyhrabat do země díry a vyložit je plastovou folií, celtovinou nebo jiným vodou nepropouštějícím materiálem. V nouzi je možno použít i větších listů rostlin. Pokusit se vyhledat i jiné přírodní zásobníky vody a upravit je tak , aby zachytily co nejvíce vody (skalní prohlubeniny, prolákliny v terénu, duté pařezy a kmeny, stromy a rostliny s velkými listy).</a:t>
            </a:r>
          </a:p>
          <a:p>
            <a:pPr eaLnBrk="1" hangingPunct="1">
              <a:lnSpc>
                <a:spcPct val="80000"/>
              </a:lnSpc>
              <a:spcBef>
                <a:spcPct val="0"/>
              </a:spcBef>
              <a:defRPr/>
            </a:pPr>
            <a:r>
              <a:rPr lang="cs-CZ" altLang="cs-CZ" sz="800"/>
              <a:t>Z čistého </a:t>
            </a:r>
            <a:r>
              <a:rPr lang="cs-CZ" altLang="cs-CZ" sz="800" u="sng"/>
              <a:t>ledu</a:t>
            </a:r>
            <a:r>
              <a:rPr lang="cs-CZ" altLang="cs-CZ" sz="800"/>
              <a:t> můžeme získat vynikající pitnou vodu, ale pro její přípravu spotřebujeme velké množství paliva. Je proto lepší vykopat pod ledem díru a dostat se k vodě pod ním. Pokud to možné není , tak led rozehřívejte. Při rozehřívání ledu nádobou častěji pohybujte. Tím se tání zrychlí. Pro rozehřívání ledu vyžívejte oheň, který používáte na vaření. Ušetříte tím palivo. Používejte nádoby, které absorbují sluneční světlo a teplo a vystavte v nich led na slunce. Světlé nádoby zabalte do tmavých oděvů nebo stanových dílců. Led nikdy necucejte nebo nekousejte, protože byste si mohli poškodit jazyk a zuby.</a:t>
            </a:r>
          </a:p>
          <a:p>
            <a:pPr eaLnBrk="1" hangingPunct="1">
              <a:lnSpc>
                <a:spcPct val="80000"/>
              </a:lnSpc>
              <a:spcBef>
                <a:spcPct val="0"/>
              </a:spcBef>
              <a:defRPr/>
            </a:pPr>
            <a:r>
              <a:rPr lang="cs-CZ" altLang="cs-CZ" sz="800"/>
              <a:t>Získávání vody </a:t>
            </a:r>
            <a:r>
              <a:rPr lang="cs-CZ" altLang="cs-CZ" sz="800" u="sng"/>
              <a:t>ze sněhu</a:t>
            </a:r>
            <a:r>
              <a:rPr lang="cs-CZ" altLang="cs-CZ" sz="800"/>
              <a:t> je dosti nehospodárné. Spálí se při něm o 50% více paliva než při rozpouštění ledu. Pokud ovšem není jiná možnost postupujte následovně:Sníh rozpouštějte stejným způsobem jako led. Nádobu nenaplňujte až po okraj, ale vložte jen menší množství sněhu,. Které pokud je to možné, zalijete trochou vody. Sníh v nádobě co nejvíce stlačte. Další vrstvu přidejte, až ta první začne tát. Sníh je ve savých spodních vrstvách kompaktnější a rozpouští se proto rychleji než sníh s povrchu, který navíc často bývá znečištěn prachem nebo sazemi. Sníh nikdy nelízejte nebo nejezte. Když už musíte sníh jíst(není možnost jej nechat roztát), pak jen v malých dávkách. Nejprve si stlačte co nejtvrdší kouli. Pamatujte ale, že rozpouštění sněhu v ústech vás může zbavit velké části tělesného tepla. Necháte-li sněhové koule roztát v dlani, můžete riskovat omrzliny.</a:t>
            </a:r>
          </a:p>
          <a:p>
            <a:pPr eaLnBrk="1" hangingPunct="1">
              <a:lnSpc>
                <a:spcPct val="80000"/>
              </a:lnSpc>
              <a:spcBef>
                <a:spcPct val="0"/>
              </a:spcBef>
              <a:defRPr/>
            </a:pPr>
            <a:r>
              <a:rPr lang="cs-CZ" altLang="cs-CZ" sz="800"/>
              <a:t>Při používání dešťové vody nebo vody získané z ledu či sněhu je potřeba si uvědomit, že pijete vodu na úrovni vody destilované a organismus ji muže snášet jen po určitý čas. Proto přidávejte do této vody částečně minerály a nebo trochu soli. V nouzi do ni nasypte i trochu čistého písku a dobře promíchejte. </a:t>
            </a:r>
          </a:p>
          <a:p>
            <a:pPr eaLnBrk="1" hangingPunct="1">
              <a:lnSpc>
                <a:spcPct val="80000"/>
              </a:lnSpc>
              <a:spcBef>
                <a:spcPct val="0"/>
              </a:spcBef>
              <a:defRPr/>
            </a:pPr>
            <a:r>
              <a:rPr lang="cs-CZ" altLang="cs-CZ" sz="800"/>
              <a:t>Rosa jsou sražené vodní páry.Vytváří se v určitém klimatu a v určitém ročním období za velkých teplotních rozdílů mezi dnem a nocí. K nejvyšší kondenzaci vodních par ve vzduchu dochází zpravidla v druhé polovině noci. V našich zeměpisných šířkách se rosa sráží v přízemní výšce a usazuje se na listech rostlin, trávě, stavbách, ale taky na kovových předmětech, studených skalách a balvanech. Můžeme ji setřít kusem nasákavé látky nebo houbou a vyždímat ji do připravené nádoby. Při silné rose se dá tímto způsobem získat až 1/2 l vody za hodinu.</a:t>
            </a:r>
          </a:p>
          <a:p>
            <a:pPr eaLnBrk="1" hangingPunct="1">
              <a:lnSpc>
                <a:spcPct val="80000"/>
              </a:lnSpc>
              <a:spcBef>
                <a:spcPct val="0"/>
              </a:spcBef>
              <a:defRPr/>
            </a:pPr>
            <a:r>
              <a:rPr lang="cs-CZ" altLang="cs-CZ" sz="800"/>
              <a:t>Ceným zdrojem vody jsou </a:t>
            </a:r>
            <a:r>
              <a:rPr lang="cs-CZ" altLang="cs-CZ" sz="800" u="sng"/>
              <a:t>rostliny</a:t>
            </a:r>
            <a:r>
              <a:rPr lang="cs-CZ" altLang="cs-CZ" sz="800"/>
              <a:t>. Čerstvé a zralé ovoce a zelenina obsahují velké množství tekutin, které tělo dobře přijímá. Tekutiny z ovoce a zeleniny je možné získat buď jídlem a nebo vymačkáním. Před vymačkáním naklepené plody vypouštějí šťávu snadněji. V případě nouze lze získávat šťávu i z cukrové řepy, ale ta není tak chutná.</a:t>
            </a:r>
          </a:p>
          <a:p>
            <a:pPr eaLnBrk="1" hangingPunct="1">
              <a:lnSpc>
                <a:spcPct val="80000"/>
              </a:lnSpc>
              <a:spcBef>
                <a:spcPct val="0"/>
              </a:spcBef>
              <a:defRPr/>
            </a:pPr>
            <a:r>
              <a:rPr lang="cs-CZ" altLang="cs-CZ" sz="800"/>
              <a:t>Stromy (bříza, lípa, javor-klen) vypouštějí zvláště na jaře tekutinu, která se dá pít. Další z možností je využití tělesných tekutin ze zvířat.</a:t>
            </a:r>
            <a:endParaRPr lang="cs-CZ" altLang="cs-CZ" sz="800" u="sng"/>
          </a:p>
          <a:p>
            <a:pPr eaLnBrk="1" hangingPunct="1">
              <a:lnSpc>
                <a:spcPct val="80000"/>
              </a:lnSpc>
              <a:spcBef>
                <a:spcPct val="0"/>
              </a:spcBef>
              <a:defRPr/>
            </a:pPr>
            <a:r>
              <a:rPr lang="cs-CZ" altLang="cs-CZ" sz="800" u="sng"/>
              <a:t>Metody úpravy vody:</a:t>
            </a:r>
            <a:endParaRPr lang="cs-CZ" altLang="cs-CZ" sz="800"/>
          </a:p>
          <a:p>
            <a:pPr eaLnBrk="1" hangingPunct="1">
              <a:lnSpc>
                <a:spcPct val="80000"/>
              </a:lnSpc>
              <a:spcBef>
                <a:spcPct val="0"/>
              </a:spcBef>
              <a:defRPr/>
            </a:pPr>
            <a:r>
              <a:rPr lang="cs-CZ" altLang="cs-CZ" sz="800"/>
              <a:t>Mechanicky – filtrace</a:t>
            </a:r>
          </a:p>
          <a:p>
            <a:pPr eaLnBrk="1" hangingPunct="1">
              <a:lnSpc>
                <a:spcPct val="80000"/>
              </a:lnSpc>
              <a:spcBef>
                <a:spcPct val="0"/>
              </a:spcBef>
              <a:defRPr/>
            </a:pPr>
            <a:r>
              <a:rPr lang="cs-CZ" altLang="cs-CZ" sz="800"/>
              <a:t>Fyzikálně – převaření, destilace</a:t>
            </a:r>
          </a:p>
          <a:p>
            <a:pPr eaLnBrk="1" hangingPunct="1">
              <a:lnSpc>
                <a:spcPct val="80000"/>
              </a:lnSpc>
              <a:spcBef>
                <a:spcPct val="0"/>
              </a:spcBef>
              <a:defRPr/>
            </a:pPr>
            <a:r>
              <a:rPr lang="cs-CZ" altLang="cs-CZ" sz="800"/>
              <a:t>Chemicky – dezinfekce</a:t>
            </a:r>
            <a:endParaRPr lang="cs-CZ" altLang="cs-CZ" sz="800" u="sng"/>
          </a:p>
          <a:p>
            <a:pPr eaLnBrk="1" hangingPunct="1">
              <a:lnSpc>
                <a:spcPct val="80000"/>
              </a:lnSpc>
              <a:spcBef>
                <a:spcPct val="0"/>
              </a:spcBef>
              <a:defRPr/>
            </a:pPr>
            <a:r>
              <a:rPr lang="cs-CZ" altLang="cs-CZ" sz="800" u="sng"/>
              <a:t>Transport vody:</a:t>
            </a:r>
            <a:r>
              <a:rPr lang="cs-CZ" altLang="cs-CZ" sz="800"/>
              <a:t> </a:t>
            </a:r>
          </a:p>
          <a:p>
            <a:pPr eaLnBrk="1" hangingPunct="1">
              <a:lnSpc>
                <a:spcPct val="80000"/>
              </a:lnSpc>
              <a:spcBef>
                <a:spcPct val="0"/>
              </a:spcBef>
              <a:defRPr/>
            </a:pPr>
            <a:r>
              <a:rPr lang="cs-CZ" altLang="cs-CZ" sz="800"/>
              <a:t>lahve plastové</a:t>
            </a:r>
          </a:p>
          <a:p>
            <a:pPr eaLnBrk="1" hangingPunct="1">
              <a:lnSpc>
                <a:spcPct val="80000"/>
              </a:lnSpc>
              <a:spcBef>
                <a:spcPct val="0"/>
              </a:spcBef>
              <a:defRPr/>
            </a:pPr>
            <a:r>
              <a:rPr lang="cs-CZ" altLang="cs-CZ" sz="800"/>
              <a:t>lahve kovové – možnost ohřívání, chlazení</a:t>
            </a:r>
          </a:p>
          <a:p>
            <a:pPr eaLnBrk="1" hangingPunct="1">
              <a:lnSpc>
                <a:spcPct val="80000"/>
              </a:lnSpc>
              <a:spcBef>
                <a:spcPct val="0"/>
              </a:spcBef>
              <a:defRPr/>
            </a:pPr>
            <a:r>
              <a:rPr lang="cs-CZ" altLang="cs-CZ" sz="800"/>
              <a:t>speciální lahve (termosky, …)</a:t>
            </a:r>
          </a:p>
          <a:p>
            <a:pPr eaLnBrk="1" hangingPunct="1">
              <a:lnSpc>
                <a:spcPct val="80000"/>
              </a:lnSpc>
              <a:spcBef>
                <a:spcPct val="0"/>
              </a:spcBef>
              <a:defRPr/>
            </a:pPr>
            <a:r>
              <a:rPr lang="cs-CZ" altLang="cs-CZ" sz="800"/>
              <a:t>transportní vaky tzv. camel back</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Zástupný symbol pro obrázek snímku 1">
            <a:extLst>
              <a:ext uri="{FF2B5EF4-FFF2-40B4-BE49-F238E27FC236}">
                <a16:creationId xmlns:a16="http://schemas.microsoft.com/office/drawing/2014/main" id="{7471D56A-88BD-4634-BD8A-C6C2DB56A7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Zástupný symbol pro poznámky 2">
            <a:extLst>
              <a:ext uri="{FF2B5EF4-FFF2-40B4-BE49-F238E27FC236}">
                <a16:creationId xmlns:a16="http://schemas.microsoft.com/office/drawing/2014/main" id="{734D11BC-E3A2-4EAC-98BF-3AAFC986BC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a:p>
        </p:txBody>
      </p:sp>
      <p:sp>
        <p:nvSpPr>
          <p:cNvPr id="24580" name="Zástupný symbol pro číslo snímku 3">
            <a:extLst>
              <a:ext uri="{FF2B5EF4-FFF2-40B4-BE49-F238E27FC236}">
                <a16:creationId xmlns:a16="http://schemas.microsoft.com/office/drawing/2014/main" id="{EE5C27DB-5A05-4C55-BF21-ACBCC37CF72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60850F-82D2-4229-9D28-95759ECDA58A}" type="slidenum">
              <a:rPr lang="cs-CZ" altLang="cs-CZ">
                <a:latin typeface="Arial" panose="020B0604020202020204" pitchFamily="34" charset="0"/>
              </a:rPr>
              <a:pPr>
                <a:spcBef>
                  <a:spcPct val="0"/>
                </a:spcBef>
              </a:pPr>
              <a:t>17</a:t>
            </a:fld>
            <a:endParaRPr lang="cs-CZ"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2F114B8-F320-409A-B765-BFC56AC58EF8}"/>
              </a:ext>
            </a:extLst>
          </p:cNvPr>
          <p:cNvSpPr>
            <a:spLocks noGrp="1"/>
          </p:cNvSpPr>
          <p:nvPr>
            <p:ph type="dt" sz="half" idx="10"/>
          </p:nvPr>
        </p:nvSpPr>
        <p:spPr/>
        <p:txBody>
          <a:bodyPr/>
          <a:lstStyle>
            <a:lvl1pPr>
              <a:defRPr/>
            </a:lvl1pPr>
          </a:lstStyle>
          <a:p>
            <a:pPr>
              <a:defRPr/>
            </a:pPr>
            <a:fld id="{8F972054-B613-48BC-BAB0-5672FEFE3571}" type="datetimeFigureOut">
              <a:rPr lang="cs-CZ"/>
              <a:pPr>
                <a:defRPr/>
              </a:pPr>
              <a:t>17. 10. 2022</a:t>
            </a:fld>
            <a:endParaRPr lang="cs-CZ"/>
          </a:p>
        </p:txBody>
      </p:sp>
      <p:sp>
        <p:nvSpPr>
          <p:cNvPr id="5" name="Zástupný symbol pro zápatí 4">
            <a:extLst>
              <a:ext uri="{FF2B5EF4-FFF2-40B4-BE49-F238E27FC236}">
                <a16:creationId xmlns:a16="http://schemas.microsoft.com/office/drawing/2014/main" id="{6B497133-60A4-42D2-BB56-182EE6C65133}"/>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878C0FA1-33D8-4C54-85BA-5FDD755433A0}"/>
              </a:ext>
            </a:extLst>
          </p:cNvPr>
          <p:cNvSpPr>
            <a:spLocks noGrp="1"/>
          </p:cNvSpPr>
          <p:nvPr>
            <p:ph type="sldNum" sz="quarter" idx="12"/>
          </p:nvPr>
        </p:nvSpPr>
        <p:spPr/>
        <p:txBody>
          <a:bodyPr/>
          <a:lstStyle>
            <a:lvl1pPr>
              <a:defRPr/>
            </a:lvl1pPr>
          </a:lstStyle>
          <a:p>
            <a:fld id="{B7B6B13A-F1A1-490A-AC6D-8027B1EF7736}" type="slidenum">
              <a:rPr lang="cs-CZ" altLang="cs-CZ"/>
              <a:pPr/>
              <a:t>‹#›</a:t>
            </a:fld>
            <a:endParaRPr lang="cs-CZ" altLang="cs-CZ"/>
          </a:p>
        </p:txBody>
      </p:sp>
    </p:spTree>
    <p:extLst>
      <p:ext uri="{BB962C8B-B14F-4D97-AF65-F5344CB8AC3E}">
        <p14:creationId xmlns:p14="http://schemas.microsoft.com/office/powerpoint/2010/main" val="2978061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317007C-B8DC-4472-B174-5071969CD9C6}"/>
              </a:ext>
            </a:extLst>
          </p:cNvPr>
          <p:cNvSpPr>
            <a:spLocks noGrp="1"/>
          </p:cNvSpPr>
          <p:nvPr>
            <p:ph type="dt" sz="half" idx="10"/>
          </p:nvPr>
        </p:nvSpPr>
        <p:spPr/>
        <p:txBody>
          <a:bodyPr/>
          <a:lstStyle>
            <a:lvl1pPr>
              <a:defRPr/>
            </a:lvl1pPr>
          </a:lstStyle>
          <a:p>
            <a:pPr>
              <a:defRPr/>
            </a:pPr>
            <a:fld id="{46A9BE32-0227-47E6-BFB1-1F8728595EF5}" type="datetimeFigureOut">
              <a:rPr lang="cs-CZ"/>
              <a:pPr>
                <a:defRPr/>
              </a:pPr>
              <a:t>17. 10. 2022</a:t>
            </a:fld>
            <a:endParaRPr lang="cs-CZ"/>
          </a:p>
        </p:txBody>
      </p:sp>
      <p:sp>
        <p:nvSpPr>
          <p:cNvPr id="5" name="Zástupný symbol pro zápatí 4">
            <a:extLst>
              <a:ext uri="{FF2B5EF4-FFF2-40B4-BE49-F238E27FC236}">
                <a16:creationId xmlns:a16="http://schemas.microsoft.com/office/drawing/2014/main" id="{D3A8B4A8-7A8E-4957-B182-5CD17642EB5B}"/>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0F1C27F7-9EA8-4C2B-9A7B-69D177AE4011}"/>
              </a:ext>
            </a:extLst>
          </p:cNvPr>
          <p:cNvSpPr>
            <a:spLocks noGrp="1"/>
          </p:cNvSpPr>
          <p:nvPr>
            <p:ph type="sldNum" sz="quarter" idx="12"/>
          </p:nvPr>
        </p:nvSpPr>
        <p:spPr/>
        <p:txBody>
          <a:bodyPr/>
          <a:lstStyle>
            <a:lvl1pPr>
              <a:defRPr/>
            </a:lvl1pPr>
          </a:lstStyle>
          <a:p>
            <a:fld id="{FC0ABCA0-3413-4E7E-BB23-53FF7F51B7A4}" type="slidenum">
              <a:rPr lang="cs-CZ" altLang="cs-CZ"/>
              <a:pPr/>
              <a:t>‹#›</a:t>
            </a:fld>
            <a:endParaRPr lang="cs-CZ" altLang="cs-CZ"/>
          </a:p>
        </p:txBody>
      </p:sp>
    </p:spTree>
    <p:extLst>
      <p:ext uri="{BB962C8B-B14F-4D97-AF65-F5344CB8AC3E}">
        <p14:creationId xmlns:p14="http://schemas.microsoft.com/office/powerpoint/2010/main" val="79265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F142401-9C84-4C36-A7D4-9D10ADEFD4B4}"/>
              </a:ext>
            </a:extLst>
          </p:cNvPr>
          <p:cNvSpPr>
            <a:spLocks noGrp="1"/>
          </p:cNvSpPr>
          <p:nvPr>
            <p:ph type="dt" sz="half" idx="10"/>
          </p:nvPr>
        </p:nvSpPr>
        <p:spPr/>
        <p:txBody>
          <a:bodyPr/>
          <a:lstStyle>
            <a:lvl1pPr>
              <a:defRPr/>
            </a:lvl1pPr>
          </a:lstStyle>
          <a:p>
            <a:pPr>
              <a:defRPr/>
            </a:pPr>
            <a:fld id="{3781639E-9A4D-4AE5-9A90-09849B0FC209}" type="datetimeFigureOut">
              <a:rPr lang="cs-CZ"/>
              <a:pPr>
                <a:defRPr/>
              </a:pPr>
              <a:t>17. 10. 2022</a:t>
            </a:fld>
            <a:endParaRPr lang="cs-CZ"/>
          </a:p>
        </p:txBody>
      </p:sp>
      <p:sp>
        <p:nvSpPr>
          <p:cNvPr id="5" name="Zástupný symbol pro zápatí 4">
            <a:extLst>
              <a:ext uri="{FF2B5EF4-FFF2-40B4-BE49-F238E27FC236}">
                <a16:creationId xmlns:a16="http://schemas.microsoft.com/office/drawing/2014/main" id="{795B797C-93BD-4BA8-A2E4-FED32449DED6}"/>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9BB24F10-3086-4E20-988F-CCE13D95F535}"/>
              </a:ext>
            </a:extLst>
          </p:cNvPr>
          <p:cNvSpPr>
            <a:spLocks noGrp="1"/>
          </p:cNvSpPr>
          <p:nvPr>
            <p:ph type="sldNum" sz="quarter" idx="12"/>
          </p:nvPr>
        </p:nvSpPr>
        <p:spPr/>
        <p:txBody>
          <a:bodyPr/>
          <a:lstStyle>
            <a:lvl1pPr>
              <a:defRPr/>
            </a:lvl1pPr>
          </a:lstStyle>
          <a:p>
            <a:fld id="{2986D6D7-6B69-4548-80AD-3D83E0D7F512}" type="slidenum">
              <a:rPr lang="cs-CZ" altLang="cs-CZ"/>
              <a:pPr/>
              <a:t>‹#›</a:t>
            </a:fld>
            <a:endParaRPr lang="cs-CZ" altLang="cs-CZ"/>
          </a:p>
        </p:txBody>
      </p:sp>
    </p:spTree>
    <p:extLst>
      <p:ext uri="{BB962C8B-B14F-4D97-AF65-F5344CB8AC3E}">
        <p14:creationId xmlns:p14="http://schemas.microsoft.com/office/powerpoint/2010/main" val="243418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8018AF8-8C04-4B0A-A0E4-13D81B683D60}"/>
              </a:ext>
            </a:extLst>
          </p:cNvPr>
          <p:cNvSpPr>
            <a:spLocks noGrp="1"/>
          </p:cNvSpPr>
          <p:nvPr>
            <p:ph type="dt" sz="half" idx="10"/>
          </p:nvPr>
        </p:nvSpPr>
        <p:spPr/>
        <p:txBody>
          <a:bodyPr/>
          <a:lstStyle>
            <a:lvl1pPr>
              <a:defRPr/>
            </a:lvl1pPr>
          </a:lstStyle>
          <a:p>
            <a:pPr>
              <a:defRPr/>
            </a:pPr>
            <a:fld id="{1BE1A035-4BDF-43A0-9E4B-59D0501E00B8}" type="datetimeFigureOut">
              <a:rPr lang="cs-CZ"/>
              <a:pPr>
                <a:defRPr/>
              </a:pPr>
              <a:t>17. 10. 2022</a:t>
            </a:fld>
            <a:endParaRPr lang="cs-CZ"/>
          </a:p>
        </p:txBody>
      </p:sp>
      <p:sp>
        <p:nvSpPr>
          <p:cNvPr id="5" name="Zástupný symbol pro zápatí 4">
            <a:extLst>
              <a:ext uri="{FF2B5EF4-FFF2-40B4-BE49-F238E27FC236}">
                <a16:creationId xmlns:a16="http://schemas.microsoft.com/office/drawing/2014/main" id="{1A8DE02F-B9B9-41EA-9651-A0323D2C4E86}"/>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32A3DA50-3F7B-47A5-A535-D2D72004BF52}"/>
              </a:ext>
            </a:extLst>
          </p:cNvPr>
          <p:cNvSpPr>
            <a:spLocks noGrp="1"/>
          </p:cNvSpPr>
          <p:nvPr>
            <p:ph type="sldNum" sz="quarter" idx="12"/>
          </p:nvPr>
        </p:nvSpPr>
        <p:spPr/>
        <p:txBody>
          <a:bodyPr/>
          <a:lstStyle>
            <a:lvl1pPr>
              <a:defRPr/>
            </a:lvl1pPr>
          </a:lstStyle>
          <a:p>
            <a:fld id="{54A0F24F-1A3E-4D81-9948-C0F00FB5868A}" type="slidenum">
              <a:rPr lang="cs-CZ" altLang="cs-CZ"/>
              <a:pPr/>
              <a:t>‹#›</a:t>
            </a:fld>
            <a:endParaRPr lang="cs-CZ" altLang="cs-CZ"/>
          </a:p>
        </p:txBody>
      </p:sp>
    </p:spTree>
    <p:extLst>
      <p:ext uri="{BB962C8B-B14F-4D97-AF65-F5344CB8AC3E}">
        <p14:creationId xmlns:p14="http://schemas.microsoft.com/office/powerpoint/2010/main" val="380811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8487FB5E-1B4D-493B-A95F-71C5795F0795}"/>
              </a:ext>
            </a:extLst>
          </p:cNvPr>
          <p:cNvSpPr>
            <a:spLocks noGrp="1"/>
          </p:cNvSpPr>
          <p:nvPr>
            <p:ph type="dt" sz="half" idx="10"/>
          </p:nvPr>
        </p:nvSpPr>
        <p:spPr/>
        <p:txBody>
          <a:bodyPr/>
          <a:lstStyle>
            <a:lvl1pPr>
              <a:defRPr/>
            </a:lvl1pPr>
          </a:lstStyle>
          <a:p>
            <a:pPr>
              <a:defRPr/>
            </a:pPr>
            <a:fld id="{BD17F7D3-F443-4734-9A45-F380AF786B85}" type="datetimeFigureOut">
              <a:rPr lang="cs-CZ"/>
              <a:pPr>
                <a:defRPr/>
              </a:pPr>
              <a:t>17. 10. 2022</a:t>
            </a:fld>
            <a:endParaRPr lang="cs-CZ"/>
          </a:p>
        </p:txBody>
      </p:sp>
      <p:sp>
        <p:nvSpPr>
          <p:cNvPr id="5" name="Zástupný symbol pro zápatí 4">
            <a:extLst>
              <a:ext uri="{FF2B5EF4-FFF2-40B4-BE49-F238E27FC236}">
                <a16:creationId xmlns:a16="http://schemas.microsoft.com/office/drawing/2014/main" id="{EAD1E6F8-FA33-4A93-9E1B-C3B7284DB278}"/>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4DFB9253-FC7F-424D-9C47-7392FAD30489}"/>
              </a:ext>
            </a:extLst>
          </p:cNvPr>
          <p:cNvSpPr>
            <a:spLocks noGrp="1"/>
          </p:cNvSpPr>
          <p:nvPr>
            <p:ph type="sldNum" sz="quarter" idx="12"/>
          </p:nvPr>
        </p:nvSpPr>
        <p:spPr/>
        <p:txBody>
          <a:bodyPr/>
          <a:lstStyle>
            <a:lvl1pPr>
              <a:defRPr/>
            </a:lvl1pPr>
          </a:lstStyle>
          <a:p>
            <a:fld id="{E6F306D7-D56E-44A1-BDD0-4C3F2988C001}" type="slidenum">
              <a:rPr lang="cs-CZ" altLang="cs-CZ"/>
              <a:pPr/>
              <a:t>‹#›</a:t>
            </a:fld>
            <a:endParaRPr lang="cs-CZ" altLang="cs-CZ"/>
          </a:p>
        </p:txBody>
      </p:sp>
    </p:spTree>
    <p:extLst>
      <p:ext uri="{BB962C8B-B14F-4D97-AF65-F5344CB8AC3E}">
        <p14:creationId xmlns:p14="http://schemas.microsoft.com/office/powerpoint/2010/main" val="3736793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a:extLst>
              <a:ext uri="{FF2B5EF4-FFF2-40B4-BE49-F238E27FC236}">
                <a16:creationId xmlns:a16="http://schemas.microsoft.com/office/drawing/2014/main" id="{34977214-154F-46E9-A934-0B576234A9F8}"/>
              </a:ext>
            </a:extLst>
          </p:cNvPr>
          <p:cNvSpPr>
            <a:spLocks noGrp="1"/>
          </p:cNvSpPr>
          <p:nvPr>
            <p:ph type="dt" sz="half" idx="10"/>
          </p:nvPr>
        </p:nvSpPr>
        <p:spPr/>
        <p:txBody>
          <a:bodyPr/>
          <a:lstStyle>
            <a:lvl1pPr>
              <a:defRPr/>
            </a:lvl1pPr>
          </a:lstStyle>
          <a:p>
            <a:pPr>
              <a:defRPr/>
            </a:pPr>
            <a:fld id="{B7300E61-DFA8-4CEA-837B-C5BB8365D71F}" type="datetimeFigureOut">
              <a:rPr lang="cs-CZ"/>
              <a:pPr>
                <a:defRPr/>
              </a:pPr>
              <a:t>17. 10. 2022</a:t>
            </a:fld>
            <a:endParaRPr lang="cs-CZ"/>
          </a:p>
        </p:txBody>
      </p:sp>
      <p:sp>
        <p:nvSpPr>
          <p:cNvPr id="6" name="Zástupný symbol pro zápatí 4">
            <a:extLst>
              <a:ext uri="{FF2B5EF4-FFF2-40B4-BE49-F238E27FC236}">
                <a16:creationId xmlns:a16="http://schemas.microsoft.com/office/drawing/2014/main" id="{EFBD3D34-D854-4B0A-A133-EC64D6F30C2E}"/>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08F48732-F960-413E-AD51-583E3CC30D86}"/>
              </a:ext>
            </a:extLst>
          </p:cNvPr>
          <p:cNvSpPr>
            <a:spLocks noGrp="1"/>
          </p:cNvSpPr>
          <p:nvPr>
            <p:ph type="sldNum" sz="quarter" idx="12"/>
          </p:nvPr>
        </p:nvSpPr>
        <p:spPr/>
        <p:txBody>
          <a:bodyPr/>
          <a:lstStyle>
            <a:lvl1pPr>
              <a:defRPr/>
            </a:lvl1pPr>
          </a:lstStyle>
          <a:p>
            <a:fld id="{C42D785A-4E23-4038-8709-D977EE5E8BF9}" type="slidenum">
              <a:rPr lang="cs-CZ" altLang="cs-CZ"/>
              <a:pPr/>
              <a:t>‹#›</a:t>
            </a:fld>
            <a:endParaRPr lang="cs-CZ" altLang="cs-CZ"/>
          </a:p>
        </p:txBody>
      </p:sp>
    </p:spTree>
    <p:extLst>
      <p:ext uri="{BB962C8B-B14F-4D97-AF65-F5344CB8AC3E}">
        <p14:creationId xmlns:p14="http://schemas.microsoft.com/office/powerpoint/2010/main" val="3460718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a:extLst>
              <a:ext uri="{FF2B5EF4-FFF2-40B4-BE49-F238E27FC236}">
                <a16:creationId xmlns:a16="http://schemas.microsoft.com/office/drawing/2014/main" id="{AA93C382-565E-4B64-AA15-3A7A0D3E223B}"/>
              </a:ext>
            </a:extLst>
          </p:cNvPr>
          <p:cNvSpPr>
            <a:spLocks noGrp="1"/>
          </p:cNvSpPr>
          <p:nvPr>
            <p:ph type="dt" sz="half" idx="10"/>
          </p:nvPr>
        </p:nvSpPr>
        <p:spPr/>
        <p:txBody>
          <a:bodyPr/>
          <a:lstStyle>
            <a:lvl1pPr>
              <a:defRPr/>
            </a:lvl1pPr>
          </a:lstStyle>
          <a:p>
            <a:pPr>
              <a:defRPr/>
            </a:pPr>
            <a:fld id="{B24A44EA-D873-49DF-BF15-0AFFF6E3424C}" type="datetimeFigureOut">
              <a:rPr lang="cs-CZ"/>
              <a:pPr>
                <a:defRPr/>
              </a:pPr>
              <a:t>17. 10. 2022</a:t>
            </a:fld>
            <a:endParaRPr lang="cs-CZ"/>
          </a:p>
        </p:txBody>
      </p:sp>
      <p:sp>
        <p:nvSpPr>
          <p:cNvPr id="8" name="Zástupný symbol pro zápatí 4">
            <a:extLst>
              <a:ext uri="{FF2B5EF4-FFF2-40B4-BE49-F238E27FC236}">
                <a16:creationId xmlns:a16="http://schemas.microsoft.com/office/drawing/2014/main" id="{099B9F30-78C6-44C1-A1A1-09CB417C9F15}"/>
              </a:ext>
            </a:extLst>
          </p:cNvPr>
          <p:cNvSpPr>
            <a:spLocks noGrp="1"/>
          </p:cNvSpPr>
          <p:nvPr>
            <p:ph type="ftr" sz="quarter" idx="11"/>
          </p:nvPr>
        </p:nvSpPr>
        <p:spPr/>
        <p:txBody>
          <a:bodyPr/>
          <a:lstStyle>
            <a:lvl1pPr>
              <a:defRPr/>
            </a:lvl1pPr>
          </a:lstStyle>
          <a:p>
            <a:pPr>
              <a:defRPr/>
            </a:pPr>
            <a:endParaRPr lang="cs-CZ"/>
          </a:p>
        </p:txBody>
      </p:sp>
      <p:sp>
        <p:nvSpPr>
          <p:cNvPr id="9" name="Zástupný symbol pro číslo snímku 5">
            <a:extLst>
              <a:ext uri="{FF2B5EF4-FFF2-40B4-BE49-F238E27FC236}">
                <a16:creationId xmlns:a16="http://schemas.microsoft.com/office/drawing/2014/main" id="{58DBF61E-C89C-4F21-BA4C-954CF27D859E}"/>
              </a:ext>
            </a:extLst>
          </p:cNvPr>
          <p:cNvSpPr>
            <a:spLocks noGrp="1"/>
          </p:cNvSpPr>
          <p:nvPr>
            <p:ph type="sldNum" sz="quarter" idx="12"/>
          </p:nvPr>
        </p:nvSpPr>
        <p:spPr/>
        <p:txBody>
          <a:bodyPr/>
          <a:lstStyle>
            <a:lvl1pPr>
              <a:defRPr/>
            </a:lvl1pPr>
          </a:lstStyle>
          <a:p>
            <a:fld id="{D0066D82-A8AA-4BCD-83CA-8FF323C0868A}" type="slidenum">
              <a:rPr lang="cs-CZ" altLang="cs-CZ"/>
              <a:pPr/>
              <a:t>‹#›</a:t>
            </a:fld>
            <a:endParaRPr lang="cs-CZ" altLang="cs-CZ"/>
          </a:p>
        </p:txBody>
      </p:sp>
    </p:spTree>
    <p:extLst>
      <p:ext uri="{BB962C8B-B14F-4D97-AF65-F5344CB8AC3E}">
        <p14:creationId xmlns:p14="http://schemas.microsoft.com/office/powerpoint/2010/main" val="3842607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a:extLst>
              <a:ext uri="{FF2B5EF4-FFF2-40B4-BE49-F238E27FC236}">
                <a16:creationId xmlns:a16="http://schemas.microsoft.com/office/drawing/2014/main" id="{D16739AB-425E-4B71-B258-79E7DF7C9595}"/>
              </a:ext>
            </a:extLst>
          </p:cNvPr>
          <p:cNvSpPr>
            <a:spLocks noGrp="1"/>
          </p:cNvSpPr>
          <p:nvPr>
            <p:ph type="dt" sz="half" idx="10"/>
          </p:nvPr>
        </p:nvSpPr>
        <p:spPr/>
        <p:txBody>
          <a:bodyPr/>
          <a:lstStyle>
            <a:lvl1pPr>
              <a:defRPr/>
            </a:lvl1pPr>
          </a:lstStyle>
          <a:p>
            <a:pPr>
              <a:defRPr/>
            </a:pPr>
            <a:fld id="{F572C5A1-DE54-4577-9D26-D84F09600D41}" type="datetimeFigureOut">
              <a:rPr lang="cs-CZ"/>
              <a:pPr>
                <a:defRPr/>
              </a:pPr>
              <a:t>17. 10. 2022</a:t>
            </a:fld>
            <a:endParaRPr lang="cs-CZ"/>
          </a:p>
        </p:txBody>
      </p:sp>
      <p:sp>
        <p:nvSpPr>
          <p:cNvPr id="4" name="Zástupný symbol pro zápatí 4">
            <a:extLst>
              <a:ext uri="{FF2B5EF4-FFF2-40B4-BE49-F238E27FC236}">
                <a16:creationId xmlns:a16="http://schemas.microsoft.com/office/drawing/2014/main" id="{C2A88133-2EE6-4701-9054-C182D13A9F68}"/>
              </a:ext>
            </a:extLst>
          </p:cNvPr>
          <p:cNvSpPr>
            <a:spLocks noGrp="1"/>
          </p:cNvSpPr>
          <p:nvPr>
            <p:ph type="ftr" sz="quarter" idx="11"/>
          </p:nvPr>
        </p:nvSpPr>
        <p:spPr/>
        <p:txBody>
          <a:bodyPr/>
          <a:lstStyle>
            <a:lvl1pPr>
              <a:defRPr/>
            </a:lvl1pPr>
          </a:lstStyle>
          <a:p>
            <a:pPr>
              <a:defRPr/>
            </a:pPr>
            <a:endParaRPr lang="cs-CZ"/>
          </a:p>
        </p:txBody>
      </p:sp>
      <p:sp>
        <p:nvSpPr>
          <p:cNvPr id="5" name="Zástupný symbol pro číslo snímku 5">
            <a:extLst>
              <a:ext uri="{FF2B5EF4-FFF2-40B4-BE49-F238E27FC236}">
                <a16:creationId xmlns:a16="http://schemas.microsoft.com/office/drawing/2014/main" id="{37D3B988-FA67-43C8-8939-2FD248F69245}"/>
              </a:ext>
            </a:extLst>
          </p:cNvPr>
          <p:cNvSpPr>
            <a:spLocks noGrp="1"/>
          </p:cNvSpPr>
          <p:nvPr>
            <p:ph type="sldNum" sz="quarter" idx="12"/>
          </p:nvPr>
        </p:nvSpPr>
        <p:spPr/>
        <p:txBody>
          <a:bodyPr/>
          <a:lstStyle>
            <a:lvl1pPr>
              <a:defRPr/>
            </a:lvl1pPr>
          </a:lstStyle>
          <a:p>
            <a:fld id="{EADA1034-7AAC-4534-A5A0-00C7A47C24DD}" type="slidenum">
              <a:rPr lang="cs-CZ" altLang="cs-CZ"/>
              <a:pPr/>
              <a:t>‹#›</a:t>
            </a:fld>
            <a:endParaRPr lang="cs-CZ" altLang="cs-CZ"/>
          </a:p>
        </p:txBody>
      </p:sp>
    </p:spTree>
    <p:extLst>
      <p:ext uri="{BB962C8B-B14F-4D97-AF65-F5344CB8AC3E}">
        <p14:creationId xmlns:p14="http://schemas.microsoft.com/office/powerpoint/2010/main" val="827508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a:extLst>
              <a:ext uri="{FF2B5EF4-FFF2-40B4-BE49-F238E27FC236}">
                <a16:creationId xmlns:a16="http://schemas.microsoft.com/office/drawing/2014/main" id="{F233E40A-4A07-45D0-B7FB-1AB08AAB5BCF}"/>
              </a:ext>
            </a:extLst>
          </p:cNvPr>
          <p:cNvSpPr>
            <a:spLocks noGrp="1"/>
          </p:cNvSpPr>
          <p:nvPr>
            <p:ph type="dt" sz="half" idx="10"/>
          </p:nvPr>
        </p:nvSpPr>
        <p:spPr/>
        <p:txBody>
          <a:bodyPr/>
          <a:lstStyle>
            <a:lvl1pPr>
              <a:defRPr/>
            </a:lvl1pPr>
          </a:lstStyle>
          <a:p>
            <a:pPr>
              <a:defRPr/>
            </a:pPr>
            <a:fld id="{8ED86AAF-1394-41CB-8B0F-259156A6976B}" type="datetimeFigureOut">
              <a:rPr lang="cs-CZ"/>
              <a:pPr>
                <a:defRPr/>
              </a:pPr>
              <a:t>17. 10. 2022</a:t>
            </a:fld>
            <a:endParaRPr lang="cs-CZ"/>
          </a:p>
        </p:txBody>
      </p:sp>
      <p:sp>
        <p:nvSpPr>
          <p:cNvPr id="3" name="Zástupný symbol pro zápatí 4">
            <a:extLst>
              <a:ext uri="{FF2B5EF4-FFF2-40B4-BE49-F238E27FC236}">
                <a16:creationId xmlns:a16="http://schemas.microsoft.com/office/drawing/2014/main" id="{CAE71F1F-9E98-47F3-80B1-D71EE3C51270}"/>
              </a:ext>
            </a:extLst>
          </p:cNvPr>
          <p:cNvSpPr>
            <a:spLocks noGrp="1"/>
          </p:cNvSpPr>
          <p:nvPr>
            <p:ph type="ftr" sz="quarter" idx="11"/>
          </p:nvPr>
        </p:nvSpPr>
        <p:spPr/>
        <p:txBody>
          <a:bodyPr/>
          <a:lstStyle>
            <a:lvl1pPr>
              <a:defRPr/>
            </a:lvl1pPr>
          </a:lstStyle>
          <a:p>
            <a:pPr>
              <a:defRPr/>
            </a:pPr>
            <a:endParaRPr lang="cs-CZ"/>
          </a:p>
        </p:txBody>
      </p:sp>
      <p:sp>
        <p:nvSpPr>
          <p:cNvPr id="4" name="Zástupný symbol pro číslo snímku 5">
            <a:extLst>
              <a:ext uri="{FF2B5EF4-FFF2-40B4-BE49-F238E27FC236}">
                <a16:creationId xmlns:a16="http://schemas.microsoft.com/office/drawing/2014/main" id="{D283B877-42EC-4925-A12D-B069EBD7EA1B}"/>
              </a:ext>
            </a:extLst>
          </p:cNvPr>
          <p:cNvSpPr>
            <a:spLocks noGrp="1"/>
          </p:cNvSpPr>
          <p:nvPr>
            <p:ph type="sldNum" sz="quarter" idx="12"/>
          </p:nvPr>
        </p:nvSpPr>
        <p:spPr/>
        <p:txBody>
          <a:bodyPr/>
          <a:lstStyle>
            <a:lvl1pPr>
              <a:defRPr/>
            </a:lvl1pPr>
          </a:lstStyle>
          <a:p>
            <a:fld id="{DF756E6B-388C-43A2-91F4-14226F49E430}" type="slidenum">
              <a:rPr lang="cs-CZ" altLang="cs-CZ"/>
              <a:pPr/>
              <a:t>‹#›</a:t>
            </a:fld>
            <a:endParaRPr lang="cs-CZ" altLang="cs-CZ"/>
          </a:p>
        </p:txBody>
      </p:sp>
    </p:spTree>
    <p:extLst>
      <p:ext uri="{BB962C8B-B14F-4D97-AF65-F5344CB8AC3E}">
        <p14:creationId xmlns:p14="http://schemas.microsoft.com/office/powerpoint/2010/main" val="727228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3">
            <a:extLst>
              <a:ext uri="{FF2B5EF4-FFF2-40B4-BE49-F238E27FC236}">
                <a16:creationId xmlns:a16="http://schemas.microsoft.com/office/drawing/2014/main" id="{F8B96296-8099-476A-BC57-70EF4EBC5CB9}"/>
              </a:ext>
            </a:extLst>
          </p:cNvPr>
          <p:cNvSpPr>
            <a:spLocks noGrp="1"/>
          </p:cNvSpPr>
          <p:nvPr>
            <p:ph type="dt" sz="half" idx="10"/>
          </p:nvPr>
        </p:nvSpPr>
        <p:spPr/>
        <p:txBody>
          <a:bodyPr/>
          <a:lstStyle>
            <a:lvl1pPr>
              <a:defRPr/>
            </a:lvl1pPr>
          </a:lstStyle>
          <a:p>
            <a:pPr>
              <a:defRPr/>
            </a:pPr>
            <a:fld id="{CD0B1EEC-7EC2-4B10-B9B4-CDC66501C4E8}" type="datetimeFigureOut">
              <a:rPr lang="cs-CZ"/>
              <a:pPr>
                <a:defRPr/>
              </a:pPr>
              <a:t>17. 10. 2022</a:t>
            </a:fld>
            <a:endParaRPr lang="cs-CZ"/>
          </a:p>
        </p:txBody>
      </p:sp>
      <p:sp>
        <p:nvSpPr>
          <p:cNvPr id="6" name="Zástupný symbol pro zápatí 4">
            <a:extLst>
              <a:ext uri="{FF2B5EF4-FFF2-40B4-BE49-F238E27FC236}">
                <a16:creationId xmlns:a16="http://schemas.microsoft.com/office/drawing/2014/main" id="{B18326AC-577C-45C6-9630-4DE6DFE694BE}"/>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356F7C77-F333-472B-8389-7F453B465CAD}"/>
              </a:ext>
            </a:extLst>
          </p:cNvPr>
          <p:cNvSpPr>
            <a:spLocks noGrp="1"/>
          </p:cNvSpPr>
          <p:nvPr>
            <p:ph type="sldNum" sz="quarter" idx="12"/>
          </p:nvPr>
        </p:nvSpPr>
        <p:spPr/>
        <p:txBody>
          <a:bodyPr/>
          <a:lstStyle>
            <a:lvl1pPr>
              <a:defRPr/>
            </a:lvl1pPr>
          </a:lstStyle>
          <a:p>
            <a:fld id="{0056D07A-165B-4EB3-A6A7-76D7005958DD}" type="slidenum">
              <a:rPr lang="cs-CZ" altLang="cs-CZ"/>
              <a:pPr/>
              <a:t>‹#›</a:t>
            </a:fld>
            <a:endParaRPr lang="cs-CZ" altLang="cs-CZ"/>
          </a:p>
        </p:txBody>
      </p:sp>
    </p:spTree>
    <p:extLst>
      <p:ext uri="{BB962C8B-B14F-4D97-AF65-F5344CB8AC3E}">
        <p14:creationId xmlns:p14="http://schemas.microsoft.com/office/powerpoint/2010/main" val="3284959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3">
            <a:extLst>
              <a:ext uri="{FF2B5EF4-FFF2-40B4-BE49-F238E27FC236}">
                <a16:creationId xmlns:a16="http://schemas.microsoft.com/office/drawing/2014/main" id="{7CD97D03-96E3-40DF-850A-D7666969332E}"/>
              </a:ext>
            </a:extLst>
          </p:cNvPr>
          <p:cNvSpPr>
            <a:spLocks noGrp="1"/>
          </p:cNvSpPr>
          <p:nvPr>
            <p:ph type="dt" sz="half" idx="10"/>
          </p:nvPr>
        </p:nvSpPr>
        <p:spPr/>
        <p:txBody>
          <a:bodyPr/>
          <a:lstStyle>
            <a:lvl1pPr>
              <a:defRPr/>
            </a:lvl1pPr>
          </a:lstStyle>
          <a:p>
            <a:pPr>
              <a:defRPr/>
            </a:pPr>
            <a:fld id="{82E8498A-4C36-41DB-BBE1-342907536DAF}" type="datetimeFigureOut">
              <a:rPr lang="cs-CZ"/>
              <a:pPr>
                <a:defRPr/>
              </a:pPr>
              <a:t>17. 10. 2022</a:t>
            </a:fld>
            <a:endParaRPr lang="cs-CZ"/>
          </a:p>
        </p:txBody>
      </p:sp>
      <p:sp>
        <p:nvSpPr>
          <p:cNvPr id="6" name="Zástupný symbol pro zápatí 4">
            <a:extLst>
              <a:ext uri="{FF2B5EF4-FFF2-40B4-BE49-F238E27FC236}">
                <a16:creationId xmlns:a16="http://schemas.microsoft.com/office/drawing/2014/main" id="{CA547B96-F50E-47E3-9F9D-3C5F94ABBD1E}"/>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9B21AA4A-E4C5-4CB5-901C-A2CB5D408D99}"/>
              </a:ext>
            </a:extLst>
          </p:cNvPr>
          <p:cNvSpPr>
            <a:spLocks noGrp="1"/>
          </p:cNvSpPr>
          <p:nvPr>
            <p:ph type="sldNum" sz="quarter" idx="12"/>
          </p:nvPr>
        </p:nvSpPr>
        <p:spPr/>
        <p:txBody>
          <a:bodyPr/>
          <a:lstStyle>
            <a:lvl1pPr>
              <a:defRPr/>
            </a:lvl1pPr>
          </a:lstStyle>
          <a:p>
            <a:fld id="{1CCA0615-FB3D-4955-839A-839D9B2FE077}" type="slidenum">
              <a:rPr lang="cs-CZ" altLang="cs-CZ"/>
              <a:pPr/>
              <a:t>‹#›</a:t>
            </a:fld>
            <a:endParaRPr lang="cs-CZ" altLang="cs-CZ"/>
          </a:p>
        </p:txBody>
      </p:sp>
    </p:spTree>
    <p:extLst>
      <p:ext uri="{BB962C8B-B14F-4D97-AF65-F5344CB8AC3E}">
        <p14:creationId xmlns:p14="http://schemas.microsoft.com/office/powerpoint/2010/main" val="2667907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Zástupný symbol pro nadpis 1">
            <a:extLst>
              <a:ext uri="{FF2B5EF4-FFF2-40B4-BE49-F238E27FC236}">
                <a16:creationId xmlns:a16="http://schemas.microsoft.com/office/drawing/2014/main" id="{30D1EE1C-6A2D-4028-9136-76240E59089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a:extLst>
              <a:ext uri="{FF2B5EF4-FFF2-40B4-BE49-F238E27FC236}">
                <a16:creationId xmlns:a16="http://schemas.microsoft.com/office/drawing/2014/main" id="{4CB7F9F5-1F43-466C-9B63-ED03D18F465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a:extLst>
              <a:ext uri="{FF2B5EF4-FFF2-40B4-BE49-F238E27FC236}">
                <a16:creationId xmlns:a16="http://schemas.microsoft.com/office/drawing/2014/main" id="{A105515D-192D-47CA-9F74-68CC02F5DA23}"/>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92D4CFD7-B8ED-4CA6-AE50-92989A80A835}" type="datetimeFigureOut">
              <a:rPr lang="cs-CZ"/>
              <a:pPr>
                <a:defRPr/>
              </a:pPr>
              <a:t>17. 10. 2022</a:t>
            </a:fld>
            <a:endParaRPr lang="cs-CZ"/>
          </a:p>
        </p:txBody>
      </p:sp>
      <p:sp>
        <p:nvSpPr>
          <p:cNvPr id="5" name="Zástupný symbol pro zápatí 4">
            <a:extLst>
              <a:ext uri="{FF2B5EF4-FFF2-40B4-BE49-F238E27FC236}">
                <a16:creationId xmlns:a16="http://schemas.microsoft.com/office/drawing/2014/main" id="{B36354FC-8F00-41C8-AE54-B8383A4F4A21}"/>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a:extLst>
              <a:ext uri="{FF2B5EF4-FFF2-40B4-BE49-F238E27FC236}">
                <a16:creationId xmlns:a16="http://schemas.microsoft.com/office/drawing/2014/main" id="{3481250B-7289-4C0A-893D-DD5A3AC86CF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CF24BA75-62F9-4401-B353-02A60A3F9C18}"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676E7FEF-D785-497C-9BA8-936A12964B11}"/>
              </a:ext>
            </a:extLst>
          </p:cNvPr>
          <p:cNvSpPr>
            <a:spLocks noGrp="1" noRot="1" noChangeArrowheads="1"/>
          </p:cNvSpPr>
          <p:nvPr>
            <p:ph type="title"/>
          </p:nvPr>
        </p:nvSpPr>
        <p:spPr>
          <a:xfrm>
            <a:off x="476250" y="260350"/>
            <a:ext cx="8229600" cy="720725"/>
          </a:xfrm>
        </p:spPr>
        <p:txBody>
          <a:bodyPr/>
          <a:lstStyle/>
          <a:p>
            <a:r>
              <a:rPr lang="cs-CZ" altLang="cs-CZ" sz="3600" b="1">
                <a:solidFill>
                  <a:schemeClr val="bg1"/>
                </a:solidFill>
              </a:rPr>
              <a:t>Základy přežití</a:t>
            </a:r>
          </a:p>
        </p:txBody>
      </p:sp>
      <p:sp>
        <p:nvSpPr>
          <p:cNvPr id="3075" name="Zástupný symbol pro obsah 1">
            <a:extLst>
              <a:ext uri="{FF2B5EF4-FFF2-40B4-BE49-F238E27FC236}">
                <a16:creationId xmlns:a16="http://schemas.microsoft.com/office/drawing/2014/main" id="{DD493D08-02A8-4AF4-9655-F9D8376CD13B}"/>
              </a:ext>
            </a:extLst>
          </p:cNvPr>
          <p:cNvSpPr>
            <a:spLocks noGrp="1"/>
          </p:cNvSpPr>
          <p:nvPr>
            <p:ph idx="1"/>
          </p:nvPr>
        </p:nvSpPr>
        <p:spPr>
          <a:xfrm>
            <a:off x="476250" y="2636838"/>
            <a:ext cx="8229600" cy="1833562"/>
          </a:xfrm>
        </p:spPr>
        <p:txBody>
          <a:bodyPr/>
          <a:lstStyle/>
          <a:p>
            <a:pPr marL="0" indent="0" algn="ctr">
              <a:buNone/>
            </a:pPr>
            <a:r>
              <a:rPr lang="cs-CZ" altLang="cs-CZ" sz="4000" b="1" dirty="0">
                <a:solidFill>
                  <a:schemeClr val="bg1"/>
                </a:solidFill>
              </a:rPr>
              <a:t>Využití ohně, získávání a úprava vody, opatřování a příprava stravy</a:t>
            </a:r>
            <a:endParaRPr lang="cs-CZ" altLang="cs-CZ" sz="4000" dirty="0">
              <a:solidFill>
                <a:schemeClr val="bg1"/>
              </a:solidFill>
              <a:cs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7826"/>
                                        </p:tgtEl>
                                        <p:attrNameLst>
                                          <p:attrName>style.visibility</p:attrName>
                                        </p:attrNameLst>
                                      </p:cBhvr>
                                      <p:to>
                                        <p:strVal val="visible"/>
                                      </p:to>
                                    </p:set>
                                    <p:animEffect transition="in" filter="fade">
                                      <p:cBhvr>
                                        <p:cTn id="7" dur="2000"/>
                                        <p:tgtEl>
                                          <p:spTgt spid="778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a:extLst>
              <a:ext uri="{FF2B5EF4-FFF2-40B4-BE49-F238E27FC236}">
                <a16:creationId xmlns:a16="http://schemas.microsoft.com/office/drawing/2014/main" id="{16BAAFA4-CC1A-4D11-A5BE-14F6F6BA7A89}"/>
              </a:ext>
            </a:extLst>
          </p:cNvPr>
          <p:cNvSpPr>
            <a:spLocks noGrp="1"/>
          </p:cNvSpPr>
          <p:nvPr>
            <p:ph type="ctrTitle"/>
          </p:nvPr>
        </p:nvSpPr>
        <p:spPr>
          <a:xfrm>
            <a:off x="577850" y="-171450"/>
            <a:ext cx="7772400" cy="1470025"/>
          </a:xfrm>
        </p:spPr>
        <p:txBody>
          <a:bodyPr/>
          <a:lstStyle/>
          <a:p>
            <a:r>
              <a:rPr lang="cs-CZ" altLang="cs-CZ">
                <a:solidFill>
                  <a:schemeClr val="bg1"/>
                </a:solidFill>
              </a:rPr>
              <a:t>Získání vody</a:t>
            </a:r>
          </a:p>
        </p:txBody>
      </p:sp>
      <p:sp>
        <p:nvSpPr>
          <p:cNvPr id="16387" name="Podnadpis 2">
            <a:extLst>
              <a:ext uri="{FF2B5EF4-FFF2-40B4-BE49-F238E27FC236}">
                <a16:creationId xmlns:a16="http://schemas.microsoft.com/office/drawing/2014/main" id="{E6B2ED13-C355-4C37-8161-D9688072424A}"/>
              </a:ext>
            </a:extLst>
          </p:cNvPr>
          <p:cNvSpPr>
            <a:spLocks noGrp="1"/>
          </p:cNvSpPr>
          <p:nvPr>
            <p:ph type="subTitle" idx="1"/>
          </p:nvPr>
        </p:nvSpPr>
        <p:spPr>
          <a:xfrm>
            <a:off x="684213" y="2276475"/>
            <a:ext cx="7559675" cy="3529013"/>
          </a:xfrm>
        </p:spPr>
        <p:txBody>
          <a:bodyPr/>
          <a:lstStyle/>
          <a:p>
            <a:pPr algn="l">
              <a:buFontTx/>
              <a:buChar char="-"/>
            </a:pPr>
            <a:r>
              <a:rPr lang="cs-CZ" altLang="cs-CZ" sz="2400">
                <a:solidFill>
                  <a:schemeClr val="bg1"/>
                </a:solidFill>
              </a:rPr>
              <a:t> </a:t>
            </a:r>
            <a:r>
              <a:rPr lang="cs-CZ" altLang="cs-CZ" sz="2400" b="1">
                <a:solidFill>
                  <a:schemeClr val="bg1"/>
                </a:solidFill>
              </a:rPr>
              <a:t>Rosa</a:t>
            </a:r>
          </a:p>
          <a:p>
            <a:pPr algn="l">
              <a:buFontTx/>
              <a:buChar char="-"/>
            </a:pPr>
            <a:r>
              <a:rPr lang="cs-CZ" altLang="cs-CZ" sz="2400" b="1">
                <a:solidFill>
                  <a:schemeClr val="bg1"/>
                </a:solidFill>
              </a:rPr>
              <a:t> díry a vidlice ve stromu</a:t>
            </a:r>
          </a:p>
          <a:p>
            <a:pPr algn="l">
              <a:buFontTx/>
              <a:buChar char="-"/>
            </a:pPr>
            <a:r>
              <a:rPr lang="cs-CZ" altLang="cs-CZ" sz="2400" b="1">
                <a:solidFill>
                  <a:schemeClr val="bg1"/>
                </a:solidFill>
              </a:rPr>
              <a:t> skalní trhliny</a:t>
            </a:r>
          </a:p>
          <a:p>
            <a:pPr algn="l">
              <a:buFontTx/>
              <a:buChar char="-"/>
            </a:pPr>
            <a:r>
              <a:rPr lang="cs-CZ" altLang="cs-CZ" sz="2400" b="1">
                <a:solidFill>
                  <a:schemeClr val="bg1"/>
                </a:solidFill>
              </a:rPr>
              <a:t> rostliny (nepít lepkavé, mléčné, hořké!)</a:t>
            </a:r>
          </a:p>
          <a:p>
            <a:pPr algn="l">
              <a:buFontTx/>
              <a:buChar char="-"/>
            </a:pPr>
            <a:r>
              <a:rPr lang="cs-CZ" altLang="cs-CZ" sz="2400" b="1">
                <a:solidFill>
                  <a:schemeClr val="bg1"/>
                </a:solidFill>
              </a:rPr>
              <a:t> kořeny rostlin (neskladovat mízu déle než 24 hodin!)</a:t>
            </a:r>
          </a:p>
          <a:p>
            <a:pPr algn="l">
              <a:buFontTx/>
              <a:buChar char="-"/>
            </a:pPr>
            <a:r>
              <a:rPr lang="cs-CZ" altLang="cs-CZ" sz="2400" b="1">
                <a:solidFill>
                  <a:schemeClr val="bg1"/>
                </a:solidFill>
              </a:rPr>
              <a:t> destilátor (jód, chlór, převaření)</a:t>
            </a:r>
          </a:p>
          <a:p>
            <a:pPr algn="l">
              <a:buFontTx/>
              <a:buChar char="-"/>
            </a:pPr>
            <a:r>
              <a:rPr lang="cs-CZ" altLang="cs-CZ" sz="2400" b="1">
                <a:solidFill>
                  <a:schemeClr val="bg1"/>
                </a:solidFill>
              </a:rPr>
              <a:t> filtrační zařízení</a:t>
            </a:r>
          </a:p>
          <a:p>
            <a:pPr algn="l">
              <a:buFontTx/>
              <a:buChar char="-"/>
            </a:pPr>
            <a:endParaRPr lang="cs-CZ" altLang="cs-CZ" sz="5500">
              <a:solidFill>
                <a:schemeClr val="bg1"/>
              </a:solidFill>
            </a:endParaRPr>
          </a:p>
          <a:p>
            <a:pPr algn="l">
              <a:buFontTx/>
              <a:buChar char="-"/>
            </a:pPr>
            <a:endParaRPr lang="cs-CZ" altLang="cs-CZ" sz="4900">
              <a:solidFill>
                <a:schemeClr val="bg1"/>
              </a:solidFill>
            </a:endParaRPr>
          </a:p>
          <a:p>
            <a:endParaRPr lang="cs-CZ" altLang="cs-CZ">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a:extLst>
              <a:ext uri="{FF2B5EF4-FFF2-40B4-BE49-F238E27FC236}">
                <a16:creationId xmlns:a16="http://schemas.microsoft.com/office/drawing/2014/main" id="{4E42573F-5DAC-44C5-A79B-46627384B3FB}"/>
              </a:ext>
            </a:extLst>
          </p:cNvPr>
          <p:cNvSpPr>
            <a:spLocks noGrp="1"/>
          </p:cNvSpPr>
          <p:nvPr>
            <p:ph type="ctrTitle"/>
          </p:nvPr>
        </p:nvSpPr>
        <p:spPr>
          <a:xfrm>
            <a:off x="685800" y="-171450"/>
            <a:ext cx="7772400" cy="1470025"/>
          </a:xfrm>
        </p:spPr>
        <p:txBody>
          <a:bodyPr/>
          <a:lstStyle/>
          <a:p>
            <a:r>
              <a:rPr lang="cs-CZ" altLang="cs-CZ">
                <a:solidFill>
                  <a:schemeClr val="bg1"/>
                </a:solidFill>
              </a:rPr>
              <a:t>Získání vody</a:t>
            </a:r>
          </a:p>
        </p:txBody>
      </p:sp>
      <p:sp>
        <p:nvSpPr>
          <p:cNvPr id="4" name="Podnadpis 3">
            <a:extLst>
              <a:ext uri="{FF2B5EF4-FFF2-40B4-BE49-F238E27FC236}">
                <a16:creationId xmlns:a16="http://schemas.microsoft.com/office/drawing/2014/main" id="{4CC7900B-C2E5-425A-BC3D-364E594706C1}"/>
              </a:ext>
            </a:extLst>
          </p:cNvPr>
          <p:cNvSpPr>
            <a:spLocks noGrp="1"/>
          </p:cNvSpPr>
          <p:nvPr>
            <p:ph type="subTitle" idx="1"/>
          </p:nvPr>
        </p:nvSpPr>
        <p:spPr/>
        <p:txBody>
          <a:bodyPr rtlCol="0">
            <a:normAutofit/>
          </a:bodyPr>
          <a:lstStyle/>
          <a:p>
            <a:pPr fontAlgn="auto">
              <a:spcAft>
                <a:spcPts val="0"/>
              </a:spcAft>
              <a:defRPr/>
            </a:pPr>
            <a:endParaRPr lang="cs-CZ"/>
          </a:p>
        </p:txBody>
      </p:sp>
      <p:pic>
        <p:nvPicPr>
          <p:cNvPr id="17412" name="Picture 2" descr="image003">
            <a:extLst>
              <a:ext uri="{FF2B5EF4-FFF2-40B4-BE49-F238E27FC236}">
                <a16:creationId xmlns:a16="http://schemas.microsoft.com/office/drawing/2014/main" id="{83487419-B477-4D13-AF29-B9112BE99ACD}"/>
              </a:ext>
            </a:extLst>
          </p:cNvPr>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179388" y="1773238"/>
            <a:ext cx="3924300" cy="488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image005">
            <a:extLst>
              <a:ext uri="{FF2B5EF4-FFF2-40B4-BE49-F238E27FC236}">
                <a16:creationId xmlns:a16="http://schemas.microsoft.com/office/drawing/2014/main" id="{B5AAD505-0E1F-4DF2-ACAF-1F9B15580787}"/>
              </a:ext>
            </a:extLst>
          </p:cNvPr>
          <p:cNvPicPr>
            <a:picLocks noChangeAspect="1" noChangeArrowheads="1"/>
          </p:cNvPicPr>
          <p:nvPr/>
        </p:nvPicPr>
        <p:blipFill>
          <a:blip r:embed="rId3">
            <a:lum contrast="12000"/>
            <a:extLst>
              <a:ext uri="{28A0092B-C50C-407E-A947-70E740481C1C}">
                <a14:useLocalDpi xmlns:a14="http://schemas.microsoft.com/office/drawing/2010/main" val="0"/>
              </a:ext>
            </a:extLst>
          </a:blip>
          <a:srcRect/>
          <a:stretch>
            <a:fillRect/>
          </a:stretch>
        </p:blipFill>
        <p:spPr bwMode="auto">
          <a:xfrm>
            <a:off x="4140200" y="2565400"/>
            <a:ext cx="48101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a:extLst>
              <a:ext uri="{FF2B5EF4-FFF2-40B4-BE49-F238E27FC236}">
                <a16:creationId xmlns:a16="http://schemas.microsoft.com/office/drawing/2014/main" id="{6C42DF20-2936-40B9-A4CF-9271D6CBABF4}"/>
              </a:ext>
            </a:extLst>
          </p:cNvPr>
          <p:cNvSpPr>
            <a:spLocks noGrp="1"/>
          </p:cNvSpPr>
          <p:nvPr>
            <p:ph type="ctrTitle"/>
          </p:nvPr>
        </p:nvSpPr>
        <p:spPr>
          <a:xfrm>
            <a:off x="685800" y="-100013"/>
            <a:ext cx="7772400" cy="1470026"/>
          </a:xfrm>
        </p:spPr>
        <p:txBody>
          <a:bodyPr/>
          <a:lstStyle/>
          <a:p>
            <a:r>
              <a:rPr lang="cs-CZ" altLang="cs-CZ">
                <a:solidFill>
                  <a:schemeClr val="bg1"/>
                </a:solidFill>
              </a:rPr>
              <a:t>Získání vody</a:t>
            </a:r>
          </a:p>
        </p:txBody>
      </p:sp>
      <p:sp>
        <p:nvSpPr>
          <p:cNvPr id="4" name="Podnadpis 3">
            <a:extLst>
              <a:ext uri="{FF2B5EF4-FFF2-40B4-BE49-F238E27FC236}">
                <a16:creationId xmlns:a16="http://schemas.microsoft.com/office/drawing/2014/main" id="{99E24005-45FC-4D9A-AFA6-ECC38934F1B1}"/>
              </a:ext>
            </a:extLst>
          </p:cNvPr>
          <p:cNvSpPr>
            <a:spLocks noGrp="1"/>
          </p:cNvSpPr>
          <p:nvPr>
            <p:ph type="subTitle" idx="1"/>
          </p:nvPr>
        </p:nvSpPr>
        <p:spPr/>
        <p:txBody>
          <a:bodyPr rtlCol="0">
            <a:normAutofit/>
          </a:bodyPr>
          <a:lstStyle/>
          <a:p>
            <a:pPr fontAlgn="auto">
              <a:spcAft>
                <a:spcPts val="0"/>
              </a:spcAft>
              <a:defRPr/>
            </a:pPr>
            <a:endParaRPr lang="cs-CZ"/>
          </a:p>
        </p:txBody>
      </p:sp>
      <p:pic>
        <p:nvPicPr>
          <p:cNvPr id="18436" name="Picture 4" descr="image007">
            <a:extLst>
              <a:ext uri="{FF2B5EF4-FFF2-40B4-BE49-F238E27FC236}">
                <a16:creationId xmlns:a16="http://schemas.microsoft.com/office/drawing/2014/main" id="{0A64AA76-ED7C-40B3-B262-55E929AEF0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1916113"/>
            <a:ext cx="6626225" cy="465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a:extLst>
              <a:ext uri="{FF2B5EF4-FFF2-40B4-BE49-F238E27FC236}">
                <a16:creationId xmlns:a16="http://schemas.microsoft.com/office/drawing/2014/main" id="{9EAA7F52-ECAD-4984-9D4C-F7ABE8392D77}"/>
              </a:ext>
            </a:extLst>
          </p:cNvPr>
          <p:cNvSpPr>
            <a:spLocks noGrp="1"/>
          </p:cNvSpPr>
          <p:nvPr>
            <p:ph type="ctrTitle"/>
          </p:nvPr>
        </p:nvSpPr>
        <p:spPr>
          <a:xfrm>
            <a:off x="608013" y="-171450"/>
            <a:ext cx="7772400" cy="1470025"/>
          </a:xfrm>
        </p:spPr>
        <p:txBody>
          <a:bodyPr/>
          <a:lstStyle/>
          <a:p>
            <a:r>
              <a:rPr lang="cs-CZ" altLang="cs-CZ">
                <a:solidFill>
                  <a:schemeClr val="bg1"/>
                </a:solidFill>
              </a:rPr>
              <a:t>Čištění vody</a:t>
            </a:r>
          </a:p>
        </p:txBody>
      </p:sp>
      <p:sp>
        <p:nvSpPr>
          <p:cNvPr id="19459" name="Podnadpis 3">
            <a:extLst>
              <a:ext uri="{FF2B5EF4-FFF2-40B4-BE49-F238E27FC236}">
                <a16:creationId xmlns:a16="http://schemas.microsoft.com/office/drawing/2014/main" id="{ECFFA45F-ADE7-4A5A-88B3-9861522CBDB5}"/>
              </a:ext>
            </a:extLst>
          </p:cNvPr>
          <p:cNvSpPr>
            <a:spLocks noGrp="1"/>
          </p:cNvSpPr>
          <p:nvPr>
            <p:ph type="subTitle" idx="1"/>
          </p:nvPr>
        </p:nvSpPr>
        <p:spPr>
          <a:xfrm>
            <a:off x="611188" y="2060575"/>
            <a:ext cx="2016125" cy="3600450"/>
          </a:xfrm>
        </p:spPr>
        <p:txBody>
          <a:bodyPr/>
          <a:lstStyle/>
          <a:p>
            <a:pPr algn="l">
              <a:buFontTx/>
              <a:buChar char="-"/>
            </a:pPr>
            <a:r>
              <a:rPr lang="cs-CZ" altLang="cs-CZ">
                <a:solidFill>
                  <a:schemeClr val="bg1"/>
                </a:solidFill>
              </a:rPr>
              <a:t> Vaření</a:t>
            </a:r>
          </a:p>
          <a:p>
            <a:pPr algn="l">
              <a:buFontTx/>
              <a:buChar char="-"/>
            </a:pPr>
            <a:r>
              <a:rPr lang="cs-CZ" altLang="cs-CZ">
                <a:solidFill>
                  <a:schemeClr val="bg1"/>
                </a:solidFill>
              </a:rPr>
              <a:t> Tablety</a:t>
            </a:r>
          </a:p>
          <a:p>
            <a:pPr algn="l">
              <a:buFontTx/>
              <a:buChar char="-"/>
            </a:pPr>
            <a:r>
              <a:rPr lang="cs-CZ" altLang="cs-CZ">
                <a:solidFill>
                  <a:schemeClr val="bg1"/>
                </a:solidFill>
              </a:rPr>
              <a:t> Filtrací</a:t>
            </a:r>
          </a:p>
        </p:txBody>
      </p:sp>
      <p:pic>
        <p:nvPicPr>
          <p:cNvPr id="19460" name="Picture 5" descr="image008">
            <a:extLst>
              <a:ext uri="{FF2B5EF4-FFF2-40B4-BE49-F238E27FC236}">
                <a16:creationId xmlns:a16="http://schemas.microsoft.com/office/drawing/2014/main" id="{D65D1C3F-8FD5-49E1-8D53-F473BB2267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0338" y="2060575"/>
            <a:ext cx="6264275" cy="380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a:extLst>
              <a:ext uri="{FF2B5EF4-FFF2-40B4-BE49-F238E27FC236}">
                <a16:creationId xmlns:a16="http://schemas.microsoft.com/office/drawing/2014/main" id="{3F5C076B-C829-48A0-B6C6-5B662BECEAF1}"/>
              </a:ext>
            </a:extLst>
          </p:cNvPr>
          <p:cNvSpPr>
            <a:spLocks noGrp="1"/>
          </p:cNvSpPr>
          <p:nvPr>
            <p:ph type="ctrTitle"/>
          </p:nvPr>
        </p:nvSpPr>
        <p:spPr>
          <a:xfrm>
            <a:off x="1116013" y="-242888"/>
            <a:ext cx="7772400" cy="1470026"/>
          </a:xfrm>
        </p:spPr>
        <p:txBody>
          <a:bodyPr/>
          <a:lstStyle/>
          <a:p>
            <a:r>
              <a:rPr lang="cs-CZ" altLang="cs-CZ">
                <a:solidFill>
                  <a:schemeClr val="bg1"/>
                </a:solidFill>
              </a:rPr>
              <a:t>Následky ztráty tělesných tekutin</a:t>
            </a:r>
          </a:p>
        </p:txBody>
      </p:sp>
      <p:sp>
        <p:nvSpPr>
          <p:cNvPr id="20483" name="Podnadpis 2">
            <a:extLst>
              <a:ext uri="{FF2B5EF4-FFF2-40B4-BE49-F238E27FC236}">
                <a16:creationId xmlns:a16="http://schemas.microsoft.com/office/drawing/2014/main" id="{BE85264A-96CB-41F7-A763-DA7020DA2B22}"/>
              </a:ext>
            </a:extLst>
          </p:cNvPr>
          <p:cNvSpPr>
            <a:spLocks noGrp="1"/>
          </p:cNvSpPr>
          <p:nvPr>
            <p:ph type="subTitle" idx="1"/>
          </p:nvPr>
        </p:nvSpPr>
        <p:spPr>
          <a:xfrm>
            <a:off x="900113" y="1227138"/>
            <a:ext cx="7559675" cy="4535487"/>
          </a:xfrm>
        </p:spPr>
        <p:txBody>
          <a:bodyPr/>
          <a:lstStyle/>
          <a:p>
            <a:pPr algn="l"/>
            <a:r>
              <a:rPr lang="cs-CZ" altLang="cs-CZ" sz="2000">
                <a:solidFill>
                  <a:schemeClr val="bg1"/>
                </a:solidFill>
              </a:rPr>
              <a:t>·  </a:t>
            </a:r>
            <a:r>
              <a:rPr lang="cs-CZ" altLang="cs-CZ" sz="2000" b="1">
                <a:solidFill>
                  <a:schemeClr val="bg1"/>
                </a:solidFill>
              </a:rPr>
              <a:t>5 procent ztrát </a:t>
            </a:r>
            <a:r>
              <a:rPr lang="cs-CZ" altLang="cs-CZ" sz="2000">
                <a:solidFill>
                  <a:schemeClr val="bg1"/>
                </a:solidFill>
              </a:rPr>
              <a:t>tělesných tekutin má za následek žízeň, podrážděnost, nucení ke zvracení, a slabost. </a:t>
            </a:r>
          </a:p>
          <a:p>
            <a:pPr algn="l"/>
            <a:endParaRPr lang="cs-CZ" altLang="cs-CZ" sz="2000">
              <a:solidFill>
                <a:schemeClr val="bg1"/>
              </a:solidFill>
            </a:endParaRPr>
          </a:p>
          <a:p>
            <a:pPr algn="l"/>
            <a:r>
              <a:rPr lang="cs-CZ" altLang="cs-CZ" sz="2000">
                <a:solidFill>
                  <a:schemeClr val="bg1"/>
                </a:solidFill>
              </a:rPr>
              <a:t>·  </a:t>
            </a:r>
            <a:r>
              <a:rPr lang="cs-CZ" altLang="cs-CZ" sz="2000" b="1">
                <a:solidFill>
                  <a:schemeClr val="bg1"/>
                </a:solidFill>
              </a:rPr>
              <a:t>10 procentní ztráta </a:t>
            </a:r>
            <a:r>
              <a:rPr lang="cs-CZ" altLang="cs-CZ" sz="2000">
                <a:solidFill>
                  <a:schemeClr val="bg1"/>
                </a:solidFill>
              </a:rPr>
              <a:t>má za následek závratě, bolest hlavy, neschopnost chodit, a pocit brnění v končetinách. </a:t>
            </a:r>
          </a:p>
          <a:p>
            <a:pPr algn="l"/>
            <a:endParaRPr lang="cs-CZ" altLang="cs-CZ" sz="2000">
              <a:solidFill>
                <a:schemeClr val="bg1"/>
              </a:solidFill>
            </a:endParaRPr>
          </a:p>
          <a:p>
            <a:pPr algn="l"/>
            <a:r>
              <a:rPr lang="cs-CZ" altLang="cs-CZ" sz="2000">
                <a:solidFill>
                  <a:schemeClr val="bg1"/>
                </a:solidFill>
              </a:rPr>
              <a:t>·  </a:t>
            </a:r>
            <a:r>
              <a:rPr lang="cs-CZ" altLang="cs-CZ" sz="2000" b="1">
                <a:solidFill>
                  <a:schemeClr val="bg1"/>
                </a:solidFill>
              </a:rPr>
              <a:t>15 procent ztráta </a:t>
            </a:r>
            <a:r>
              <a:rPr lang="cs-CZ" altLang="cs-CZ" sz="2000">
                <a:solidFill>
                  <a:schemeClr val="bg1"/>
                </a:solidFill>
              </a:rPr>
              <a:t>má za následky zakalení zraku, bolestivé močení, oteklý jazyk, hluchota, a pocit znecitlivění v kůži. </a:t>
            </a:r>
          </a:p>
          <a:p>
            <a:pPr algn="l"/>
            <a:endParaRPr lang="cs-CZ" altLang="cs-CZ" sz="2000">
              <a:solidFill>
                <a:schemeClr val="bg1"/>
              </a:solidFill>
            </a:endParaRPr>
          </a:p>
          <a:p>
            <a:pPr algn="l"/>
            <a:r>
              <a:rPr lang="cs-CZ" altLang="cs-CZ" sz="2000">
                <a:solidFill>
                  <a:schemeClr val="bg1"/>
                </a:solidFill>
              </a:rPr>
              <a:t>·  </a:t>
            </a:r>
            <a:r>
              <a:rPr lang="cs-CZ" altLang="cs-CZ" sz="2000" b="1">
                <a:solidFill>
                  <a:schemeClr val="bg1"/>
                </a:solidFill>
              </a:rPr>
              <a:t>Ztráta větší než 15 procent </a:t>
            </a:r>
            <a:r>
              <a:rPr lang="cs-CZ" altLang="cs-CZ" sz="2000">
                <a:solidFill>
                  <a:schemeClr val="bg1"/>
                </a:solidFill>
              </a:rPr>
              <a:t>tělesných tekutin může mít za následek smrt.</a:t>
            </a:r>
          </a:p>
          <a:p>
            <a:pPr algn="l"/>
            <a:endParaRPr lang="cs-CZ" altLang="cs-CZ" sz="1800">
              <a:solidFill>
                <a:schemeClr val="bg1"/>
              </a:solidFill>
            </a:endParaRPr>
          </a:p>
          <a:p>
            <a:pPr algn="l"/>
            <a:r>
              <a:rPr lang="cs-CZ" altLang="cs-CZ" sz="1800">
                <a:solidFill>
                  <a:schemeClr val="bg1"/>
                </a:solidFill>
              </a:rPr>
              <a:t>Nejobecnější znaky a příznaky dehydratace jsou: </a:t>
            </a:r>
          </a:p>
          <a:p>
            <a:pPr algn="l"/>
            <a:r>
              <a:rPr lang="cs-CZ" altLang="cs-CZ" sz="1800">
                <a:solidFill>
                  <a:schemeClr val="bg1"/>
                </a:solidFill>
              </a:rPr>
              <a:t>·  Tmavá moč s velmi silným zápachem, málo moči, nejasné, zapadlé oči, únava, citová nestabilita, ztráta pružnosti pokožky, zpoždění plnění kapilár krví v lůžkách nehtů (při stisknutí nehtu), hluboká čára ve středu jazyka směrem dolů, žízeň. </a:t>
            </a:r>
          </a:p>
          <a:p>
            <a:pPr algn="l"/>
            <a:endParaRPr lang="cs-CZ" altLang="cs-CZ" sz="1800">
              <a:solidFill>
                <a:schemeClr val="bg1"/>
              </a:solidFill>
            </a:endParaRPr>
          </a:p>
          <a:p>
            <a:pPr algn="l"/>
            <a:r>
              <a:rPr lang="cs-CZ" altLang="cs-CZ" sz="1800" b="1">
                <a:solidFill>
                  <a:schemeClr val="bg1"/>
                </a:solidFill>
              </a:rPr>
              <a:t>při 2 procentní dehydrataci se již dožadujete tekutin.</a:t>
            </a:r>
          </a:p>
          <a:p>
            <a:endParaRPr lang="cs-CZ" altLang="cs-CZ" sz="110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a:extLst>
              <a:ext uri="{FF2B5EF4-FFF2-40B4-BE49-F238E27FC236}">
                <a16:creationId xmlns:a16="http://schemas.microsoft.com/office/drawing/2014/main" id="{5DD0C9B4-37CE-4898-B33F-88ADCC24F08B}"/>
              </a:ext>
            </a:extLst>
          </p:cNvPr>
          <p:cNvSpPr>
            <a:spLocks noGrp="1"/>
          </p:cNvSpPr>
          <p:nvPr>
            <p:ph type="ctrTitle"/>
          </p:nvPr>
        </p:nvSpPr>
        <p:spPr>
          <a:xfrm>
            <a:off x="1042988" y="-242888"/>
            <a:ext cx="7772400" cy="1470026"/>
          </a:xfrm>
        </p:spPr>
        <p:txBody>
          <a:bodyPr/>
          <a:lstStyle/>
          <a:p>
            <a:r>
              <a:rPr lang="cs-CZ" altLang="cs-CZ">
                <a:solidFill>
                  <a:schemeClr val="bg1"/>
                </a:solidFill>
              </a:rPr>
              <a:t>Následky ztráty tělesných tekutin</a:t>
            </a:r>
          </a:p>
        </p:txBody>
      </p:sp>
      <p:sp>
        <p:nvSpPr>
          <p:cNvPr id="21507" name="Podnadpis 2">
            <a:extLst>
              <a:ext uri="{FF2B5EF4-FFF2-40B4-BE49-F238E27FC236}">
                <a16:creationId xmlns:a16="http://schemas.microsoft.com/office/drawing/2014/main" id="{AB9ED31F-228D-4744-8DDE-BB44667F8D22}"/>
              </a:ext>
            </a:extLst>
          </p:cNvPr>
          <p:cNvSpPr>
            <a:spLocks noGrp="1"/>
          </p:cNvSpPr>
          <p:nvPr>
            <p:ph type="subTitle" idx="1"/>
          </p:nvPr>
        </p:nvSpPr>
        <p:spPr>
          <a:xfrm>
            <a:off x="684213" y="1773238"/>
            <a:ext cx="7559675" cy="4535487"/>
          </a:xfrm>
        </p:spPr>
        <p:txBody>
          <a:bodyPr/>
          <a:lstStyle/>
          <a:p>
            <a:pPr algn="l"/>
            <a:r>
              <a:rPr lang="cs-CZ" altLang="cs-CZ" sz="2000">
                <a:solidFill>
                  <a:schemeClr val="bg1"/>
                </a:solidFill>
              </a:rPr>
              <a:t>V jakékoliv situaci, kde je </a:t>
            </a:r>
            <a:r>
              <a:rPr lang="cs-CZ" altLang="cs-CZ" sz="2000" b="1">
                <a:solidFill>
                  <a:schemeClr val="bg1"/>
                </a:solidFill>
              </a:rPr>
              <a:t>nízký příjem potravy</a:t>
            </a:r>
            <a:r>
              <a:rPr lang="cs-CZ" altLang="cs-CZ" sz="2000">
                <a:solidFill>
                  <a:schemeClr val="bg1"/>
                </a:solidFill>
              </a:rPr>
              <a:t>, pijte 6 až 8 litrů vody denně. </a:t>
            </a:r>
          </a:p>
          <a:p>
            <a:pPr algn="l"/>
            <a:endParaRPr lang="cs-CZ" altLang="cs-CZ" sz="2000">
              <a:solidFill>
                <a:schemeClr val="bg1"/>
              </a:solidFill>
            </a:endParaRPr>
          </a:p>
          <a:p>
            <a:pPr algn="l"/>
            <a:r>
              <a:rPr lang="cs-CZ" altLang="cs-CZ" sz="2000" b="1">
                <a:solidFill>
                  <a:schemeClr val="bg1"/>
                </a:solidFill>
              </a:rPr>
              <a:t>V extrémním podnebím</a:t>
            </a:r>
            <a:r>
              <a:rPr lang="cs-CZ" altLang="cs-CZ" sz="2000">
                <a:solidFill>
                  <a:schemeClr val="bg1"/>
                </a:solidFill>
              </a:rPr>
              <a:t>, obzvláště suchém, může průměrná osoba ztratit 2,5 až 3,5 litrů vody za hodinu. V tomto typu podnebí byste měli pít 14 až 30 litrů vody denně. </a:t>
            </a:r>
          </a:p>
          <a:p>
            <a:pPr algn="l"/>
            <a:endParaRPr lang="cs-CZ" altLang="cs-CZ" sz="2000">
              <a:solidFill>
                <a:schemeClr val="bg1"/>
              </a:solidFill>
            </a:endParaRPr>
          </a:p>
          <a:p>
            <a:pPr algn="l"/>
            <a:r>
              <a:rPr lang="cs-CZ" altLang="cs-CZ" sz="2000">
                <a:solidFill>
                  <a:schemeClr val="bg1"/>
                </a:solidFill>
              </a:rPr>
              <a:t>Se ztrátou vody souvisí také </a:t>
            </a:r>
            <a:r>
              <a:rPr lang="cs-CZ" altLang="cs-CZ" sz="2000" b="1">
                <a:solidFill>
                  <a:schemeClr val="bg1"/>
                </a:solidFill>
              </a:rPr>
              <a:t>ztráta elektrolytů (tělesných solí). </a:t>
            </a:r>
            <a:r>
              <a:rPr lang="cs-CZ" altLang="cs-CZ" sz="2000">
                <a:solidFill>
                  <a:schemeClr val="bg1"/>
                </a:solidFill>
              </a:rPr>
              <a:t>Průměrná strava tyto ztráty může obvykle doplnit, ale v extrémní situací, nebo při nemoci musíme zajistit další potřebné zdroje solí. Směs 0,25 čajové lžičky soli do 1 litru vody poskytne koncentraci, kterou tělesné tkáně mohou ihned vstřebat. </a:t>
            </a:r>
          </a:p>
          <a:p>
            <a:endParaRPr lang="cs-CZ" altLang="cs-CZ" sz="360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a:extLst>
              <a:ext uri="{FF2B5EF4-FFF2-40B4-BE49-F238E27FC236}">
                <a16:creationId xmlns:a16="http://schemas.microsoft.com/office/drawing/2014/main" id="{E13D0720-2B39-4EF0-A554-7425A6B68EBD}"/>
              </a:ext>
            </a:extLst>
          </p:cNvPr>
          <p:cNvSpPr>
            <a:spLocks noGrp="1"/>
          </p:cNvSpPr>
          <p:nvPr>
            <p:ph type="ctrTitle"/>
          </p:nvPr>
        </p:nvSpPr>
        <p:spPr>
          <a:xfrm>
            <a:off x="755650" y="-242888"/>
            <a:ext cx="7772400" cy="1470026"/>
          </a:xfrm>
        </p:spPr>
        <p:txBody>
          <a:bodyPr/>
          <a:lstStyle/>
          <a:p>
            <a:r>
              <a:rPr lang="cs-CZ" altLang="cs-CZ">
                <a:solidFill>
                  <a:schemeClr val="bg1"/>
                </a:solidFill>
              </a:rPr>
              <a:t>Následky - tepová frekvence</a:t>
            </a:r>
          </a:p>
        </p:txBody>
      </p:sp>
      <p:sp>
        <p:nvSpPr>
          <p:cNvPr id="22531" name="Podnadpis 2">
            <a:extLst>
              <a:ext uri="{FF2B5EF4-FFF2-40B4-BE49-F238E27FC236}">
                <a16:creationId xmlns:a16="http://schemas.microsoft.com/office/drawing/2014/main" id="{4C944281-1ED0-4E53-8C5C-ACE9ADDD5AC6}"/>
              </a:ext>
            </a:extLst>
          </p:cNvPr>
          <p:cNvSpPr>
            <a:spLocks noGrp="1"/>
          </p:cNvSpPr>
          <p:nvPr>
            <p:ph type="subTitle" idx="1"/>
          </p:nvPr>
        </p:nvSpPr>
        <p:spPr>
          <a:xfrm>
            <a:off x="749300" y="1557338"/>
            <a:ext cx="7559675" cy="4535487"/>
          </a:xfrm>
        </p:spPr>
        <p:txBody>
          <a:bodyPr/>
          <a:lstStyle/>
          <a:p>
            <a:pPr algn="l"/>
            <a:r>
              <a:rPr lang="cs-CZ" altLang="cs-CZ" sz="2000">
                <a:solidFill>
                  <a:schemeClr val="bg1"/>
                </a:solidFill>
              </a:rPr>
              <a:t>K odhadu ztrát tekutin také můžete využít hodnot rychlosti pulsu a dýchání. Jako vodítko použijte následující údaje: </a:t>
            </a:r>
          </a:p>
          <a:p>
            <a:pPr algn="l"/>
            <a:endParaRPr lang="cs-CZ" altLang="cs-CZ" sz="2000">
              <a:solidFill>
                <a:schemeClr val="bg1"/>
              </a:solidFill>
            </a:endParaRPr>
          </a:p>
          <a:p>
            <a:pPr algn="l"/>
            <a:r>
              <a:rPr lang="cs-CZ" altLang="cs-CZ" sz="2000">
                <a:solidFill>
                  <a:schemeClr val="bg1"/>
                </a:solidFill>
              </a:rPr>
              <a:t>·  Se ztrátou 0,75 litrů vody bude tepová frekvence na zápěstí pod 100 tepů za minutu a rychlost dýchání 12 až 20 vdechů za minutu. </a:t>
            </a:r>
          </a:p>
          <a:p>
            <a:pPr algn="l"/>
            <a:endParaRPr lang="cs-CZ" altLang="cs-CZ" sz="2000">
              <a:solidFill>
                <a:schemeClr val="bg1"/>
              </a:solidFill>
            </a:endParaRPr>
          </a:p>
          <a:p>
            <a:pPr algn="l"/>
            <a:r>
              <a:rPr lang="cs-CZ" altLang="cs-CZ" sz="2000">
                <a:solidFill>
                  <a:schemeClr val="bg1"/>
                </a:solidFill>
              </a:rPr>
              <a:t>·  Se ztrátou 0,75 až 1,5 litrů vody bude tepová frekvence na zápěstí 100 až 120 tepů za minutu a rychlost dýchání 20 až 30 vdechů za minutu. </a:t>
            </a:r>
          </a:p>
          <a:p>
            <a:pPr algn="l"/>
            <a:endParaRPr lang="cs-CZ" altLang="cs-CZ" sz="2000">
              <a:solidFill>
                <a:schemeClr val="bg1"/>
              </a:solidFill>
            </a:endParaRPr>
          </a:p>
          <a:p>
            <a:pPr algn="l"/>
            <a:r>
              <a:rPr lang="cs-CZ" altLang="cs-CZ" sz="2000">
                <a:solidFill>
                  <a:schemeClr val="bg1"/>
                </a:solidFill>
              </a:rPr>
              <a:t>·  Se ztrátou 1,5 až 2 litrů vody bude tepová frekvence na zápěstí 120 až 140 tepů za minutu a rychlost dýchání 30 až 40 vdechů za minutu. Vitální projevy nad těmito hodnotami vyžadují více pozornosti a péče.</a:t>
            </a:r>
          </a:p>
          <a:p>
            <a:endParaRPr lang="cs-CZ" altLang="cs-CZ" sz="360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DB7A2E82-6320-48D2-AD8D-26A72AA8143B}"/>
              </a:ext>
            </a:extLst>
          </p:cNvPr>
          <p:cNvSpPr>
            <a:spLocks noGrp="1" noRot="1" noChangeArrowheads="1"/>
          </p:cNvSpPr>
          <p:nvPr>
            <p:ph type="title"/>
          </p:nvPr>
        </p:nvSpPr>
        <p:spPr>
          <a:xfrm>
            <a:off x="468313" y="0"/>
            <a:ext cx="8229600" cy="1143000"/>
          </a:xfrm>
        </p:spPr>
        <p:txBody>
          <a:bodyPr/>
          <a:lstStyle/>
          <a:p>
            <a:r>
              <a:rPr lang="cs-CZ" altLang="cs-CZ" sz="3600" b="1">
                <a:solidFill>
                  <a:schemeClr val="bg1"/>
                </a:solidFill>
              </a:rPr>
              <a:t>Získávání stravy</a:t>
            </a:r>
          </a:p>
        </p:txBody>
      </p:sp>
      <p:sp>
        <p:nvSpPr>
          <p:cNvPr id="82947" name="Rectangle 3">
            <a:extLst>
              <a:ext uri="{FF2B5EF4-FFF2-40B4-BE49-F238E27FC236}">
                <a16:creationId xmlns:a16="http://schemas.microsoft.com/office/drawing/2014/main" id="{C0AC3415-D258-4854-A90F-6F8AF0C13CB8}"/>
              </a:ext>
            </a:extLst>
          </p:cNvPr>
          <p:cNvSpPr>
            <a:spLocks noGrp="1" noRot="1" noChangeArrowheads="1"/>
          </p:cNvSpPr>
          <p:nvPr>
            <p:ph idx="1"/>
          </p:nvPr>
        </p:nvSpPr>
        <p:spPr>
          <a:xfrm>
            <a:off x="838200" y="1916113"/>
            <a:ext cx="8007350" cy="4608512"/>
          </a:xfrm>
        </p:spPr>
        <p:txBody>
          <a:bodyPr/>
          <a:lstStyle/>
          <a:p>
            <a:endParaRPr lang="cs-CZ" altLang="cs-CZ" sz="2800">
              <a:solidFill>
                <a:schemeClr val="bg1"/>
              </a:solidFill>
              <a:latin typeface="Times New Roman" panose="02020603050405020304" pitchFamily="18" charset="0"/>
            </a:endParaRPr>
          </a:p>
          <a:p>
            <a:r>
              <a:rPr lang="cs-CZ" altLang="cs-CZ" sz="2800" b="1">
                <a:solidFill>
                  <a:schemeClr val="bg1"/>
                </a:solidFill>
                <a:latin typeface="Times New Roman" panose="02020603050405020304" pitchFamily="18" charset="0"/>
              </a:rPr>
              <a:t>Druhy zdrojů potravy </a:t>
            </a:r>
          </a:p>
          <a:p>
            <a:endParaRPr lang="cs-CZ" altLang="cs-CZ" sz="2800" b="1">
              <a:solidFill>
                <a:schemeClr val="bg1"/>
              </a:solidFill>
              <a:latin typeface="Times New Roman" panose="02020603050405020304" pitchFamily="18" charset="0"/>
            </a:endParaRPr>
          </a:p>
          <a:p>
            <a:r>
              <a:rPr lang="cs-CZ" altLang="cs-CZ" sz="2800" b="1">
                <a:solidFill>
                  <a:schemeClr val="bg1"/>
                </a:solidFill>
                <a:latin typeface="Times New Roman" panose="02020603050405020304" pitchFamily="18" charset="0"/>
              </a:rPr>
              <a:t>Způsoby jejího získávání</a:t>
            </a:r>
          </a:p>
          <a:p>
            <a:endParaRPr lang="cs-CZ" altLang="cs-CZ" sz="2800" b="1">
              <a:solidFill>
                <a:schemeClr val="bg1"/>
              </a:solidFill>
              <a:latin typeface="Times New Roman" panose="02020603050405020304" pitchFamily="18" charset="0"/>
            </a:endParaRPr>
          </a:p>
          <a:p>
            <a:r>
              <a:rPr lang="cs-CZ" altLang="cs-CZ" sz="2800" b="1">
                <a:solidFill>
                  <a:schemeClr val="bg1"/>
                </a:solidFill>
                <a:latin typeface="Times New Roman" panose="02020603050405020304" pitchFamily="18" charset="0"/>
              </a:rPr>
              <a:t>Způsoby úpravy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2946"/>
                                        </p:tgtEl>
                                        <p:attrNameLst>
                                          <p:attrName>style.visibility</p:attrName>
                                        </p:attrNameLst>
                                      </p:cBhvr>
                                      <p:to>
                                        <p:strVal val="visible"/>
                                      </p:to>
                                    </p:set>
                                    <p:animEffect transition="in" filter="fade">
                                      <p:cBhvr>
                                        <p:cTn id="7" dur="2000"/>
                                        <p:tgtEl>
                                          <p:spTgt spid="829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2947">
                                            <p:txEl>
                                              <p:pRg st="1" end="1"/>
                                            </p:txEl>
                                          </p:spTgt>
                                        </p:tgtEl>
                                        <p:attrNameLst>
                                          <p:attrName>style.visibility</p:attrName>
                                        </p:attrNameLst>
                                      </p:cBhvr>
                                      <p:to>
                                        <p:strVal val="visible"/>
                                      </p:to>
                                    </p:set>
                                    <p:animEffect transition="in" filter="fade">
                                      <p:cBhvr>
                                        <p:cTn id="12" dur="2000"/>
                                        <p:tgtEl>
                                          <p:spTgt spid="829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2947">
                                            <p:txEl>
                                              <p:pRg st="3" end="3"/>
                                            </p:txEl>
                                          </p:spTgt>
                                        </p:tgtEl>
                                        <p:attrNameLst>
                                          <p:attrName>style.visibility</p:attrName>
                                        </p:attrNameLst>
                                      </p:cBhvr>
                                      <p:to>
                                        <p:strVal val="visible"/>
                                      </p:to>
                                    </p:set>
                                    <p:animEffect transition="in" filter="fade">
                                      <p:cBhvr>
                                        <p:cTn id="17" dur="2000"/>
                                        <p:tgtEl>
                                          <p:spTgt spid="8294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2947">
                                            <p:txEl>
                                              <p:pRg st="5" end="5"/>
                                            </p:txEl>
                                          </p:spTgt>
                                        </p:tgtEl>
                                        <p:attrNameLst>
                                          <p:attrName>style.visibility</p:attrName>
                                        </p:attrNameLst>
                                      </p:cBhvr>
                                      <p:to>
                                        <p:strVal val="visible"/>
                                      </p:to>
                                    </p:set>
                                    <p:animEffect transition="in" filter="fade">
                                      <p:cBhvr>
                                        <p:cTn id="22" dur="2000"/>
                                        <p:tgtEl>
                                          <p:spTgt spid="829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p:bldP spid="8294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a:extLst>
              <a:ext uri="{FF2B5EF4-FFF2-40B4-BE49-F238E27FC236}">
                <a16:creationId xmlns:a16="http://schemas.microsoft.com/office/drawing/2014/main" id="{D570813E-4930-4C85-8ECC-958402283CF3}"/>
              </a:ext>
            </a:extLst>
          </p:cNvPr>
          <p:cNvSpPr>
            <a:spLocks noGrp="1"/>
          </p:cNvSpPr>
          <p:nvPr>
            <p:ph type="ctrTitle"/>
          </p:nvPr>
        </p:nvSpPr>
        <p:spPr>
          <a:xfrm>
            <a:off x="577850" y="-100013"/>
            <a:ext cx="7772400" cy="1470026"/>
          </a:xfrm>
        </p:spPr>
        <p:txBody>
          <a:bodyPr/>
          <a:lstStyle/>
          <a:p>
            <a:r>
              <a:rPr lang="cs-CZ" altLang="cs-CZ" b="1">
                <a:solidFill>
                  <a:schemeClr val="bg1"/>
                </a:solidFill>
              </a:rPr>
              <a:t>Strava</a:t>
            </a:r>
          </a:p>
        </p:txBody>
      </p:sp>
      <p:sp>
        <p:nvSpPr>
          <p:cNvPr id="25603" name="Podnadpis 2">
            <a:extLst>
              <a:ext uri="{FF2B5EF4-FFF2-40B4-BE49-F238E27FC236}">
                <a16:creationId xmlns:a16="http://schemas.microsoft.com/office/drawing/2014/main" id="{5C073663-0485-45F5-8615-4A184E170110}"/>
              </a:ext>
            </a:extLst>
          </p:cNvPr>
          <p:cNvSpPr>
            <a:spLocks noGrp="1"/>
          </p:cNvSpPr>
          <p:nvPr>
            <p:ph type="subTitle" idx="1"/>
          </p:nvPr>
        </p:nvSpPr>
        <p:spPr>
          <a:xfrm>
            <a:off x="684213" y="1773238"/>
            <a:ext cx="7559675" cy="4535487"/>
          </a:xfrm>
        </p:spPr>
        <p:txBody>
          <a:bodyPr/>
          <a:lstStyle/>
          <a:p>
            <a:pPr algn="l"/>
            <a:r>
              <a:rPr lang="cs-CZ" altLang="cs-CZ" sz="2000">
                <a:solidFill>
                  <a:schemeClr val="bg1"/>
                </a:solidFill>
              </a:rPr>
              <a:t>Dva základní zdroje potravy jsou: </a:t>
            </a:r>
            <a:r>
              <a:rPr lang="cs-CZ" altLang="cs-CZ" sz="2000" b="1">
                <a:solidFill>
                  <a:schemeClr val="bg1"/>
                </a:solidFill>
              </a:rPr>
              <a:t>rostliny a zvířata </a:t>
            </a:r>
            <a:r>
              <a:rPr lang="cs-CZ" altLang="cs-CZ" sz="2000">
                <a:solidFill>
                  <a:schemeClr val="bg1"/>
                </a:solidFill>
              </a:rPr>
              <a:t>(včetně ryb).</a:t>
            </a:r>
          </a:p>
          <a:p>
            <a:pPr algn="l"/>
            <a:br>
              <a:rPr lang="cs-CZ" altLang="cs-CZ" sz="2000">
                <a:solidFill>
                  <a:schemeClr val="bg1"/>
                </a:solidFill>
              </a:rPr>
            </a:br>
            <a:r>
              <a:rPr lang="cs-CZ" altLang="cs-CZ" sz="2000">
                <a:solidFill>
                  <a:schemeClr val="bg1"/>
                </a:solidFill>
              </a:rPr>
              <a:t>Oba poskytují v různých stupních kalorie, uhlohydráty, tuky a proteiny potřebné pro normální denní tělesné funkce. </a:t>
            </a:r>
          </a:p>
          <a:p>
            <a:pPr algn="l"/>
            <a:endParaRPr lang="cs-CZ" altLang="cs-CZ" sz="2000">
              <a:solidFill>
                <a:schemeClr val="bg1"/>
              </a:solidFill>
            </a:endParaRPr>
          </a:p>
          <a:p>
            <a:pPr algn="l"/>
            <a:r>
              <a:rPr lang="cs-CZ" altLang="cs-CZ" sz="2000">
                <a:solidFill>
                  <a:schemeClr val="bg1"/>
                </a:solidFill>
              </a:rPr>
              <a:t>Kalorie jsou měřítkem tepla a kapacity energie. Průměrný člověk potřebuje denně </a:t>
            </a:r>
            <a:r>
              <a:rPr lang="cs-CZ" altLang="cs-CZ" sz="2000" b="1">
                <a:solidFill>
                  <a:schemeClr val="bg1"/>
                </a:solidFill>
              </a:rPr>
              <a:t>2000 kalorií </a:t>
            </a:r>
            <a:r>
              <a:rPr lang="cs-CZ" altLang="cs-CZ" sz="2000">
                <a:solidFill>
                  <a:schemeClr val="bg1"/>
                </a:solidFill>
              </a:rPr>
              <a:t>pro fungování na minimální úrovni. </a:t>
            </a:r>
          </a:p>
          <a:p>
            <a:pPr algn="l"/>
            <a:endParaRPr lang="cs-CZ" altLang="cs-CZ" sz="2000">
              <a:solidFill>
                <a:schemeClr val="bg1"/>
              </a:solidFill>
            </a:endParaRPr>
          </a:p>
          <a:p>
            <a:pPr algn="l"/>
            <a:r>
              <a:rPr lang="cs-CZ" altLang="cs-CZ" sz="2000">
                <a:solidFill>
                  <a:schemeClr val="bg1"/>
                </a:solidFill>
              </a:rPr>
              <a:t>Příjem množství uhlohydrátů, tuků, a proteinů bez dostatečného obsahu kalorií, vede k hladovění a stravování vlastních tělesných tkání pro získání energie. </a:t>
            </a:r>
          </a:p>
          <a:p>
            <a:endParaRPr lang="cs-CZ" altLang="cs-CZ">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a:extLst>
              <a:ext uri="{FF2B5EF4-FFF2-40B4-BE49-F238E27FC236}">
                <a16:creationId xmlns:a16="http://schemas.microsoft.com/office/drawing/2014/main" id="{7305686A-C059-4134-87E4-39556027E698}"/>
              </a:ext>
            </a:extLst>
          </p:cNvPr>
          <p:cNvSpPr>
            <a:spLocks noGrp="1"/>
          </p:cNvSpPr>
          <p:nvPr>
            <p:ph type="ctrTitle"/>
          </p:nvPr>
        </p:nvSpPr>
        <p:spPr>
          <a:xfrm>
            <a:off x="577850" y="-242888"/>
            <a:ext cx="7772400" cy="1470026"/>
          </a:xfrm>
        </p:spPr>
        <p:txBody>
          <a:bodyPr/>
          <a:lstStyle/>
          <a:p>
            <a:r>
              <a:rPr lang="cs-CZ" altLang="cs-CZ" b="1">
                <a:solidFill>
                  <a:schemeClr val="bg1"/>
                </a:solidFill>
              </a:rPr>
              <a:t>Strava</a:t>
            </a:r>
          </a:p>
        </p:txBody>
      </p:sp>
      <p:sp>
        <p:nvSpPr>
          <p:cNvPr id="26627" name="Podnadpis 2">
            <a:extLst>
              <a:ext uri="{FF2B5EF4-FFF2-40B4-BE49-F238E27FC236}">
                <a16:creationId xmlns:a16="http://schemas.microsoft.com/office/drawing/2014/main" id="{65DEB213-C9EC-4C3A-BFDC-44B1266B426E}"/>
              </a:ext>
            </a:extLst>
          </p:cNvPr>
          <p:cNvSpPr>
            <a:spLocks noGrp="1"/>
          </p:cNvSpPr>
          <p:nvPr>
            <p:ph type="subTitle" idx="1"/>
          </p:nvPr>
        </p:nvSpPr>
        <p:spPr>
          <a:xfrm>
            <a:off x="684213" y="1773238"/>
            <a:ext cx="7559675" cy="4824412"/>
          </a:xfrm>
        </p:spPr>
        <p:txBody>
          <a:bodyPr/>
          <a:lstStyle/>
          <a:p>
            <a:pPr algn="l"/>
            <a:r>
              <a:rPr lang="cs-CZ" altLang="cs-CZ" sz="2400" b="1">
                <a:solidFill>
                  <a:schemeClr val="bg1"/>
                </a:solidFill>
              </a:rPr>
              <a:t>Rostlinná potrava</a:t>
            </a:r>
          </a:p>
          <a:p>
            <a:pPr algn="l"/>
            <a:r>
              <a:rPr lang="cs-CZ" altLang="cs-CZ" sz="2000">
                <a:solidFill>
                  <a:schemeClr val="bg1"/>
                </a:solidFill>
              </a:rPr>
              <a:t>Tato potrava poskytuje </a:t>
            </a:r>
            <a:r>
              <a:rPr lang="cs-CZ" altLang="cs-CZ" sz="2000" b="1">
                <a:solidFill>
                  <a:schemeClr val="bg1"/>
                </a:solidFill>
              </a:rPr>
              <a:t>uhlohydráty - hlavní zdroj energie</a:t>
            </a:r>
            <a:r>
              <a:rPr lang="cs-CZ" altLang="cs-CZ" sz="2000">
                <a:solidFill>
                  <a:schemeClr val="bg1"/>
                </a:solidFill>
              </a:rPr>
              <a:t>. Mnohé rostliny poskytují také dostatek proteinů. </a:t>
            </a:r>
          </a:p>
          <a:p>
            <a:pPr algn="l"/>
            <a:br>
              <a:rPr lang="cs-CZ" altLang="cs-CZ" sz="2000">
                <a:solidFill>
                  <a:schemeClr val="bg1"/>
                </a:solidFill>
              </a:rPr>
            </a:br>
            <a:r>
              <a:rPr lang="cs-CZ" altLang="cs-CZ" sz="2000" b="1">
                <a:solidFill>
                  <a:schemeClr val="bg1"/>
                </a:solidFill>
              </a:rPr>
              <a:t>Ořechy a semena - </a:t>
            </a:r>
            <a:r>
              <a:rPr lang="cs-CZ" altLang="cs-CZ" sz="2000">
                <a:solidFill>
                  <a:schemeClr val="bg1"/>
                </a:solidFill>
              </a:rPr>
              <a:t>zajistí dostatek proteinů a olejů pro normální výkonnost. </a:t>
            </a:r>
          </a:p>
          <a:p>
            <a:pPr algn="l"/>
            <a:r>
              <a:rPr lang="cs-CZ" altLang="cs-CZ" sz="2000" b="1">
                <a:solidFill>
                  <a:schemeClr val="bg1"/>
                </a:solidFill>
              </a:rPr>
              <a:t>Kořeny, zelené výhonky </a:t>
            </a:r>
            <a:r>
              <a:rPr lang="cs-CZ" altLang="cs-CZ" sz="2000">
                <a:solidFill>
                  <a:schemeClr val="bg1"/>
                </a:solidFill>
              </a:rPr>
              <a:t>- obsahující přírodní cukr, budou dodávat kalorie a uhlovodany, které dodají tělu přirozenou energii. </a:t>
            </a:r>
          </a:p>
          <a:p>
            <a:pPr algn="l"/>
            <a:endParaRPr lang="cs-CZ" altLang="cs-CZ" sz="2000">
              <a:solidFill>
                <a:schemeClr val="bg1"/>
              </a:solidFill>
            </a:endParaRPr>
          </a:p>
          <a:p>
            <a:pPr algn="l"/>
            <a:endParaRPr lang="cs-CZ" altLang="cs-CZ" sz="2000">
              <a:solidFill>
                <a:schemeClr val="bg1"/>
              </a:solidFill>
            </a:endParaRPr>
          </a:p>
          <a:p>
            <a:pPr algn="l"/>
            <a:r>
              <a:rPr lang="cs-CZ" altLang="cs-CZ" sz="2000">
                <a:solidFill>
                  <a:schemeClr val="bg1"/>
                </a:solidFill>
              </a:rPr>
              <a:t>Rostliny můžete sušit větrem, vzduchem, sluncem, nebo ohněm. To zpomalí její zkažení tak, že můžete mít rostlinou potravu do zásoby, nebo nosit jídlo s sebou, abyste ho mohli použít když je potřeba. </a:t>
            </a:r>
          </a:p>
          <a:p>
            <a:pPr algn="l"/>
            <a:endParaRPr lang="cs-CZ" altLang="cs-CZ" sz="1800">
              <a:solidFill>
                <a:schemeClr val="bg1"/>
              </a:solidFill>
            </a:endParaRPr>
          </a:p>
          <a:p>
            <a:endParaRPr lang="cs-CZ" altLang="cs-CZ">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676E7FEF-D785-497C-9BA8-936A12964B11}"/>
              </a:ext>
            </a:extLst>
          </p:cNvPr>
          <p:cNvSpPr>
            <a:spLocks noGrp="1" noRot="1" noChangeArrowheads="1"/>
          </p:cNvSpPr>
          <p:nvPr>
            <p:ph type="title"/>
          </p:nvPr>
        </p:nvSpPr>
        <p:spPr>
          <a:xfrm>
            <a:off x="476250" y="260350"/>
            <a:ext cx="8229600" cy="720725"/>
          </a:xfrm>
        </p:spPr>
        <p:txBody>
          <a:bodyPr/>
          <a:lstStyle/>
          <a:p>
            <a:r>
              <a:rPr lang="cs-CZ" altLang="cs-CZ" sz="3600" b="1">
                <a:solidFill>
                  <a:schemeClr val="bg1"/>
                </a:solidFill>
              </a:rPr>
              <a:t>Základy přežití</a:t>
            </a:r>
          </a:p>
        </p:txBody>
      </p:sp>
      <p:sp>
        <p:nvSpPr>
          <p:cNvPr id="3075" name="Zástupný symbol pro obsah 1">
            <a:extLst>
              <a:ext uri="{FF2B5EF4-FFF2-40B4-BE49-F238E27FC236}">
                <a16:creationId xmlns:a16="http://schemas.microsoft.com/office/drawing/2014/main" id="{DD493D08-02A8-4AF4-9655-F9D8376CD13B}"/>
              </a:ext>
            </a:extLst>
          </p:cNvPr>
          <p:cNvSpPr>
            <a:spLocks noGrp="1"/>
          </p:cNvSpPr>
          <p:nvPr>
            <p:ph idx="1"/>
          </p:nvPr>
        </p:nvSpPr>
        <p:spPr>
          <a:xfrm>
            <a:off x="424058" y="1812208"/>
            <a:ext cx="8229600" cy="1833562"/>
          </a:xfrm>
        </p:spPr>
        <p:txBody>
          <a:bodyPr/>
          <a:lstStyle/>
          <a:p>
            <a:pPr marL="0" indent="0">
              <a:buNone/>
            </a:pPr>
            <a:r>
              <a:rPr lang="cs-CZ" altLang="cs-CZ" sz="2400" dirty="0">
                <a:solidFill>
                  <a:schemeClr val="bg1"/>
                </a:solidFill>
              </a:rPr>
              <a:t>Cíl: seznámit se základními prostředky sebezáchovy v terénu (oheň, získávání a úprava vody, opatřování a přípravou stravy</a:t>
            </a:r>
          </a:p>
          <a:p>
            <a:pPr marL="0" indent="0">
              <a:buNone/>
            </a:pPr>
            <a:endParaRPr lang="cs-CZ" altLang="cs-CZ" sz="2400" dirty="0">
              <a:solidFill>
                <a:schemeClr val="bg1"/>
              </a:solidFill>
              <a:cs typeface="Calibri"/>
            </a:endParaRPr>
          </a:p>
          <a:p>
            <a:pPr marL="0" indent="0">
              <a:buNone/>
            </a:pPr>
            <a:r>
              <a:rPr lang="cs-CZ" altLang="cs-CZ" sz="2400" dirty="0">
                <a:solidFill>
                  <a:schemeClr val="bg1"/>
                </a:solidFill>
                <a:cs typeface="Calibri"/>
              </a:rPr>
              <a:t>Průběh: rozdělání a rozdělení ohňů, získávání vody, úprava vody, dehydratace, získávání a úprava stravy</a:t>
            </a:r>
          </a:p>
          <a:p>
            <a:pPr marL="0" indent="0">
              <a:buNone/>
            </a:pPr>
            <a:endParaRPr lang="cs-CZ" altLang="cs-CZ" sz="2400" dirty="0">
              <a:solidFill>
                <a:schemeClr val="bg1"/>
              </a:solidFill>
              <a:cs typeface="Calibri"/>
            </a:endParaRPr>
          </a:p>
          <a:p>
            <a:pPr marL="0" indent="0">
              <a:buNone/>
            </a:pPr>
            <a:r>
              <a:rPr lang="cs-CZ" altLang="cs-CZ" sz="2400" dirty="0">
                <a:solidFill>
                  <a:schemeClr val="bg1"/>
                </a:solidFill>
                <a:cs typeface="Calibri"/>
              </a:rPr>
              <a:t>Otázky: sebezáchova, druhy ohňů, získávání a úprava vody, </a:t>
            </a:r>
            <a:r>
              <a:rPr lang="cs-CZ" altLang="cs-CZ" sz="2400">
                <a:solidFill>
                  <a:schemeClr val="bg1"/>
                </a:solidFill>
                <a:cs typeface="Calibri"/>
              </a:rPr>
              <a:t>dehydratace, získávání stravy</a:t>
            </a:r>
          </a:p>
        </p:txBody>
      </p:sp>
    </p:spTree>
    <p:extLst>
      <p:ext uri="{BB962C8B-B14F-4D97-AF65-F5344CB8AC3E}">
        <p14:creationId xmlns:p14="http://schemas.microsoft.com/office/powerpoint/2010/main" val="7125791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7826"/>
                                        </p:tgtEl>
                                        <p:attrNameLst>
                                          <p:attrName>style.visibility</p:attrName>
                                        </p:attrNameLst>
                                      </p:cBhvr>
                                      <p:to>
                                        <p:strVal val="visible"/>
                                      </p:to>
                                    </p:set>
                                    <p:animEffect transition="in" filter="fade">
                                      <p:cBhvr>
                                        <p:cTn id="7" dur="2000"/>
                                        <p:tgtEl>
                                          <p:spTgt spid="778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a:extLst>
              <a:ext uri="{FF2B5EF4-FFF2-40B4-BE49-F238E27FC236}">
                <a16:creationId xmlns:a16="http://schemas.microsoft.com/office/drawing/2014/main" id="{7305686A-C059-4134-87E4-39556027E698}"/>
              </a:ext>
            </a:extLst>
          </p:cNvPr>
          <p:cNvSpPr>
            <a:spLocks noGrp="1"/>
          </p:cNvSpPr>
          <p:nvPr>
            <p:ph type="ctrTitle"/>
          </p:nvPr>
        </p:nvSpPr>
        <p:spPr>
          <a:xfrm>
            <a:off x="577850" y="-242888"/>
            <a:ext cx="7772400" cy="1470026"/>
          </a:xfrm>
        </p:spPr>
        <p:txBody>
          <a:bodyPr/>
          <a:lstStyle/>
          <a:p>
            <a:r>
              <a:rPr lang="cs-CZ" altLang="cs-CZ" b="1" dirty="0">
                <a:solidFill>
                  <a:schemeClr val="bg1"/>
                </a:solidFill>
              </a:rPr>
              <a:t>Otázky</a:t>
            </a:r>
          </a:p>
        </p:txBody>
      </p:sp>
      <p:sp>
        <p:nvSpPr>
          <p:cNvPr id="26627" name="Podnadpis 2">
            <a:extLst>
              <a:ext uri="{FF2B5EF4-FFF2-40B4-BE49-F238E27FC236}">
                <a16:creationId xmlns:a16="http://schemas.microsoft.com/office/drawing/2014/main" id="{65DEB213-C9EC-4C3A-BFDC-44B1266B426E}"/>
              </a:ext>
            </a:extLst>
          </p:cNvPr>
          <p:cNvSpPr>
            <a:spLocks noGrp="1"/>
          </p:cNvSpPr>
          <p:nvPr>
            <p:ph type="subTitle" idx="1"/>
          </p:nvPr>
        </p:nvSpPr>
        <p:spPr>
          <a:xfrm>
            <a:off x="684213" y="1773238"/>
            <a:ext cx="7559675" cy="4824412"/>
          </a:xfrm>
        </p:spPr>
        <p:txBody>
          <a:bodyPr/>
          <a:lstStyle/>
          <a:p>
            <a:pPr algn="l"/>
            <a:r>
              <a:rPr lang="cs-CZ" altLang="cs-CZ" sz="1800" dirty="0">
                <a:solidFill>
                  <a:schemeClr val="bg1"/>
                </a:solidFill>
                <a:cs typeface="Calibri"/>
              </a:rPr>
              <a:t>- </a:t>
            </a:r>
            <a:r>
              <a:rPr lang="cs-CZ" altLang="cs-CZ" sz="2800" dirty="0">
                <a:solidFill>
                  <a:schemeClr val="bg1"/>
                </a:solidFill>
                <a:cs typeface="Calibri"/>
              </a:rPr>
              <a:t>Jaké jsou základní body sebezáchovy?</a:t>
            </a:r>
          </a:p>
          <a:p>
            <a:pPr algn="l"/>
            <a:r>
              <a:rPr lang="cs-CZ" altLang="cs-CZ" sz="2800" dirty="0">
                <a:solidFill>
                  <a:schemeClr val="bg1"/>
                </a:solidFill>
                <a:cs typeface="Calibri"/>
              </a:rPr>
              <a:t>- Druhy ohňů?</a:t>
            </a:r>
          </a:p>
          <a:p>
            <a:pPr algn="l"/>
            <a:r>
              <a:rPr lang="cs-CZ" altLang="cs-CZ" sz="2800" dirty="0">
                <a:solidFill>
                  <a:schemeClr val="bg1"/>
                </a:solidFill>
                <a:cs typeface="Calibri"/>
              </a:rPr>
              <a:t>- Způsoby získávání vody</a:t>
            </a:r>
          </a:p>
          <a:p>
            <a:pPr algn="l"/>
            <a:r>
              <a:rPr lang="cs-CZ" altLang="cs-CZ" sz="2800" dirty="0">
                <a:solidFill>
                  <a:schemeClr val="bg1"/>
                </a:solidFill>
                <a:cs typeface="Calibri"/>
              </a:rPr>
              <a:t>- Způsoby úpravy vody</a:t>
            </a:r>
          </a:p>
          <a:p>
            <a:pPr algn="l"/>
            <a:r>
              <a:rPr lang="cs-CZ" altLang="cs-CZ" sz="2800" dirty="0">
                <a:solidFill>
                  <a:schemeClr val="bg1"/>
                </a:solidFill>
                <a:cs typeface="Calibri"/>
              </a:rPr>
              <a:t>- Projevy dehydratace</a:t>
            </a:r>
          </a:p>
          <a:p>
            <a:pPr algn="l"/>
            <a:r>
              <a:rPr lang="cs-CZ" altLang="cs-CZ" sz="2800" dirty="0">
                <a:solidFill>
                  <a:schemeClr val="bg1"/>
                </a:solidFill>
                <a:cs typeface="Calibri"/>
              </a:rPr>
              <a:t>- Způsoby úpravy stravy</a:t>
            </a:r>
          </a:p>
          <a:p>
            <a:pPr algn="l"/>
            <a:endParaRPr lang="cs-CZ" altLang="cs-CZ" sz="1800" dirty="0">
              <a:solidFill>
                <a:schemeClr val="bg1"/>
              </a:solidFill>
              <a:cs typeface="Calibri"/>
            </a:endParaRPr>
          </a:p>
          <a:p>
            <a:endParaRPr lang="cs-CZ" altLang="cs-CZ">
              <a:solidFill>
                <a:schemeClr val="bg1"/>
              </a:solidFill>
              <a:cs typeface="Calibri"/>
            </a:endParaRPr>
          </a:p>
        </p:txBody>
      </p:sp>
    </p:spTree>
    <p:extLst>
      <p:ext uri="{BB962C8B-B14F-4D97-AF65-F5344CB8AC3E}">
        <p14:creationId xmlns:p14="http://schemas.microsoft.com/office/powerpoint/2010/main" val="4084176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A680FF02-CDB4-4998-895F-42B9B9053981}"/>
              </a:ext>
            </a:extLst>
          </p:cNvPr>
          <p:cNvSpPr>
            <a:spLocks noGrp="1" noRot="1" noChangeArrowheads="1"/>
          </p:cNvSpPr>
          <p:nvPr>
            <p:ph type="title"/>
          </p:nvPr>
        </p:nvSpPr>
        <p:spPr>
          <a:xfrm>
            <a:off x="468313" y="0"/>
            <a:ext cx="8229600" cy="1143000"/>
          </a:xfrm>
        </p:spPr>
        <p:txBody>
          <a:bodyPr/>
          <a:lstStyle/>
          <a:p>
            <a:r>
              <a:rPr lang="cs-CZ" altLang="cs-CZ" sz="3600">
                <a:solidFill>
                  <a:schemeClr val="bg1"/>
                </a:solidFill>
              </a:rPr>
              <a:t>Prostředky sebezáchovy</a:t>
            </a:r>
          </a:p>
        </p:txBody>
      </p:sp>
      <p:sp>
        <p:nvSpPr>
          <p:cNvPr id="77827" name="Rectangle 3">
            <a:extLst>
              <a:ext uri="{FF2B5EF4-FFF2-40B4-BE49-F238E27FC236}">
                <a16:creationId xmlns:a16="http://schemas.microsoft.com/office/drawing/2014/main" id="{38930504-0499-46E4-A77D-D083B922B582}"/>
              </a:ext>
            </a:extLst>
          </p:cNvPr>
          <p:cNvSpPr>
            <a:spLocks noGrp="1" noRot="1" noChangeArrowheads="1"/>
          </p:cNvSpPr>
          <p:nvPr>
            <p:ph idx="1"/>
          </p:nvPr>
        </p:nvSpPr>
        <p:spPr>
          <a:xfrm>
            <a:off x="468313" y="2420938"/>
            <a:ext cx="8229600" cy="2808287"/>
          </a:xfrm>
        </p:spPr>
        <p:txBody>
          <a:bodyPr/>
          <a:lstStyle/>
          <a:p>
            <a:pPr lvl="1">
              <a:lnSpc>
                <a:spcPct val="90000"/>
              </a:lnSpc>
              <a:buFont typeface="Arial" panose="020B0604020202020204" pitchFamily="34" charset="0"/>
              <a:buNone/>
            </a:pPr>
            <a:r>
              <a:rPr lang="cs-CZ" altLang="cs-CZ" b="1">
                <a:solidFill>
                  <a:schemeClr val="bg1"/>
                </a:solidFill>
              </a:rPr>
              <a:t>Voda</a:t>
            </a:r>
          </a:p>
          <a:p>
            <a:pPr lvl="1">
              <a:lnSpc>
                <a:spcPct val="90000"/>
              </a:lnSpc>
              <a:buFont typeface="Arial" panose="020B0604020202020204" pitchFamily="34" charset="0"/>
              <a:buNone/>
            </a:pPr>
            <a:r>
              <a:rPr lang="cs-CZ" altLang="cs-CZ" b="1">
                <a:solidFill>
                  <a:schemeClr val="bg1"/>
                </a:solidFill>
              </a:rPr>
              <a:t>Strava</a:t>
            </a:r>
          </a:p>
          <a:p>
            <a:pPr lvl="1">
              <a:lnSpc>
                <a:spcPct val="90000"/>
              </a:lnSpc>
              <a:buFont typeface="Arial" panose="020B0604020202020204" pitchFamily="34" charset="0"/>
              <a:buNone/>
            </a:pPr>
            <a:r>
              <a:rPr lang="cs-CZ" altLang="cs-CZ" b="1">
                <a:solidFill>
                  <a:schemeClr val="bg1"/>
                </a:solidFill>
              </a:rPr>
              <a:t>Oheň</a:t>
            </a:r>
          </a:p>
          <a:p>
            <a:pPr lvl="1">
              <a:lnSpc>
                <a:spcPct val="90000"/>
              </a:lnSpc>
              <a:buFont typeface="Arial" panose="020B0604020202020204" pitchFamily="34" charset="0"/>
              <a:buNone/>
            </a:pPr>
            <a:r>
              <a:rPr lang="cs-CZ" altLang="cs-CZ" b="1">
                <a:solidFill>
                  <a:schemeClr val="bg1"/>
                </a:solidFill>
              </a:rPr>
              <a:t>Ústroj a materiální výbava</a:t>
            </a:r>
          </a:p>
          <a:p>
            <a:pPr lvl="1">
              <a:lnSpc>
                <a:spcPct val="90000"/>
              </a:lnSpc>
              <a:buFont typeface="Wingdings" panose="05000000000000000000" pitchFamily="2" charset="2"/>
              <a:buNone/>
            </a:pPr>
            <a:endParaRPr lang="cs-CZ" altLang="cs-CZ" b="1">
              <a:solidFill>
                <a:schemeClr val="bg1"/>
              </a:solidFill>
            </a:endParaRPr>
          </a:p>
          <a:p>
            <a:pPr lvl="2">
              <a:lnSpc>
                <a:spcPct val="90000"/>
              </a:lnSpc>
            </a:pPr>
            <a:endParaRPr lang="cs-CZ" altLang="cs-CZ" i="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7826"/>
                                        </p:tgtEl>
                                        <p:attrNameLst>
                                          <p:attrName>style.visibility</p:attrName>
                                        </p:attrNameLst>
                                      </p:cBhvr>
                                      <p:to>
                                        <p:strVal val="visible"/>
                                      </p:to>
                                    </p:set>
                                    <p:animEffect transition="in" filter="fade">
                                      <p:cBhvr>
                                        <p:cTn id="7" dur="2000"/>
                                        <p:tgtEl>
                                          <p:spTgt spid="778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7827">
                                            <p:txEl>
                                              <p:pRg st="0" end="0"/>
                                            </p:txEl>
                                          </p:spTgt>
                                        </p:tgtEl>
                                        <p:attrNameLst>
                                          <p:attrName>style.visibility</p:attrName>
                                        </p:attrNameLst>
                                      </p:cBhvr>
                                      <p:to>
                                        <p:strVal val="visible"/>
                                      </p:to>
                                    </p:set>
                                    <p:animEffect transition="in" filter="fade">
                                      <p:cBhvr>
                                        <p:cTn id="12" dur="2000"/>
                                        <p:tgtEl>
                                          <p:spTgt spid="778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7827">
                                            <p:txEl>
                                              <p:pRg st="1" end="1"/>
                                            </p:txEl>
                                          </p:spTgt>
                                        </p:tgtEl>
                                        <p:attrNameLst>
                                          <p:attrName>style.visibility</p:attrName>
                                        </p:attrNameLst>
                                      </p:cBhvr>
                                      <p:to>
                                        <p:strVal val="visible"/>
                                      </p:to>
                                    </p:set>
                                    <p:animEffect transition="in" filter="fade">
                                      <p:cBhvr>
                                        <p:cTn id="17" dur="2000"/>
                                        <p:tgtEl>
                                          <p:spTgt spid="7782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7827">
                                            <p:txEl>
                                              <p:pRg st="2" end="2"/>
                                            </p:txEl>
                                          </p:spTgt>
                                        </p:tgtEl>
                                        <p:attrNameLst>
                                          <p:attrName>style.visibility</p:attrName>
                                        </p:attrNameLst>
                                      </p:cBhvr>
                                      <p:to>
                                        <p:strVal val="visible"/>
                                      </p:to>
                                    </p:set>
                                    <p:animEffect transition="in" filter="fade">
                                      <p:cBhvr>
                                        <p:cTn id="22" dur="2000"/>
                                        <p:tgtEl>
                                          <p:spTgt spid="77827">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7827">
                                            <p:txEl>
                                              <p:pRg st="3" end="3"/>
                                            </p:txEl>
                                          </p:spTgt>
                                        </p:tgtEl>
                                        <p:attrNameLst>
                                          <p:attrName>style.visibility</p:attrName>
                                        </p:attrNameLst>
                                      </p:cBhvr>
                                      <p:to>
                                        <p:strVal val="visible"/>
                                      </p:to>
                                    </p:set>
                                    <p:animEffect transition="in" filter="fade">
                                      <p:cBhvr>
                                        <p:cTn id="25" dur="2000"/>
                                        <p:tgtEl>
                                          <p:spTgt spid="778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77827"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E3A19E22-D057-4EA2-812B-7455F3A681C5}"/>
              </a:ext>
            </a:extLst>
          </p:cNvPr>
          <p:cNvSpPr>
            <a:spLocks noGrp="1" noRot="1" noChangeArrowheads="1"/>
          </p:cNvSpPr>
          <p:nvPr>
            <p:ph type="title"/>
          </p:nvPr>
        </p:nvSpPr>
        <p:spPr>
          <a:xfrm>
            <a:off x="457200" y="274638"/>
            <a:ext cx="8229600" cy="922337"/>
          </a:xfrm>
        </p:spPr>
        <p:txBody>
          <a:bodyPr/>
          <a:lstStyle/>
          <a:p>
            <a:r>
              <a:rPr lang="cs-CZ" altLang="cs-CZ" sz="3600">
                <a:solidFill>
                  <a:schemeClr val="bg1"/>
                </a:solidFill>
              </a:rPr>
              <a:t>Oheň a jeho využití</a:t>
            </a:r>
          </a:p>
        </p:txBody>
      </p:sp>
      <p:sp>
        <p:nvSpPr>
          <p:cNvPr id="133123" name="Rectangle 3">
            <a:extLst>
              <a:ext uri="{FF2B5EF4-FFF2-40B4-BE49-F238E27FC236}">
                <a16:creationId xmlns:a16="http://schemas.microsoft.com/office/drawing/2014/main" id="{9B669ADD-74EB-4178-8F94-E24833AFEF4C}"/>
              </a:ext>
            </a:extLst>
          </p:cNvPr>
          <p:cNvSpPr>
            <a:spLocks noGrp="1" noRot="1" noChangeArrowheads="1"/>
          </p:cNvSpPr>
          <p:nvPr>
            <p:ph idx="1"/>
          </p:nvPr>
        </p:nvSpPr>
        <p:spPr>
          <a:xfrm>
            <a:off x="457200" y="1700213"/>
            <a:ext cx="8435975" cy="4191000"/>
          </a:xfrm>
        </p:spPr>
        <p:txBody>
          <a:bodyPr/>
          <a:lstStyle/>
          <a:p>
            <a:pPr>
              <a:buFont typeface="Wingdings" panose="05000000000000000000" pitchFamily="2" charset="2"/>
              <a:buNone/>
            </a:pPr>
            <a:r>
              <a:rPr lang="cs-CZ" altLang="cs-CZ" sz="2800" b="1">
                <a:solidFill>
                  <a:schemeClr val="bg1"/>
                </a:solidFill>
              </a:rPr>
              <a:t>Základní funkce:</a:t>
            </a:r>
          </a:p>
          <a:p>
            <a:pPr lvl="1">
              <a:buClr>
                <a:schemeClr val="tx1"/>
              </a:buClr>
            </a:pPr>
            <a:r>
              <a:rPr lang="cs-CZ" altLang="cs-CZ" sz="2400" b="1">
                <a:solidFill>
                  <a:schemeClr val="bg1"/>
                </a:solidFill>
              </a:rPr>
              <a:t>Pracovní - </a:t>
            </a:r>
            <a:r>
              <a:rPr lang="cs-CZ" altLang="cs-CZ" sz="2400">
                <a:solidFill>
                  <a:schemeClr val="bg1"/>
                </a:solidFill>
              </a:rPr>
              <a:t>teplo a světlo, signalizace, úprava vody a stravy, sušení oděvu, výroba pomůcek</a:t>
            </a:r>
          </a:p>
          <a:p>
            <a:pPr lvl="1">
              <a:buClr>
                <a:schemeClr val="tx1"/>
              </a:buClr>
            </a:pPr>
            <a:endParaRPr lang="cs-CZ" altLang="cs-CZ" sz="2400" b="1">
              <a:solidFill>
                <a:schemeClr val="bg1"/>
              </a:solidFill>
            </a:endParaRPr>
          </a:p>
          <a:p>
            <a:pPr lvl="1">
              <a:buClr>
                <a:schemeClr val="tx1"/>
              </a:buClr>
            </a:pPr>
            <a:r>
              <a:rPr lang="cs-CZ" altLang="cs-CZ" sz="2400" b="1">
                <a:solidFill>
                  <a:schemeClr val="bg1"/>
                </a:solidFill>
              </a:rPr>
              <a:t>Ochranná - </a:t>
            </a:r>
            <a:r>
              <a:rPr lang="cs-CZ" altLang="cs-CZ" sz="2400">
                <a:solidFill>
                  <a:schemeClr val="bg1"/>
                </a:solidFill>
              </a:rPr>
              <a:t>ochrana před zvěří a obtížným hmyzem</a:t>
            </a:r>
          </a:p>
          <a:p>
            <a:pPr lvl="1">
              <a:buClr>
                <a:schemeClr val="tx1"/>
              </a:buClr>
            </a:pPr>
            <a:endParaRPr lang="cs-CZ" altLang="cs-CZ" sz="2400" b="1">
              <a:solidFill>
                <a:schemeClr val="bg1"/>
              </a:solidFill>
            </a:endParaRPr>
          </a:p>
          <a:p>
            <a:pPr lvl="1">
              <a:buClr>
                <a:schemeClr val="tx1"/>
              </a:buClr>
            </a:pPr>
            <a:r>
              <a:rPr lang="cs-CZ" altLang="cs-CZ" sz="2400" b="1">
                <a:solidFill>
                  <a:schemeClr val="bg1"/>
                </a:solidFill>
              </a:rPr>
              <a:t>Psychologická – </a:t>
            </a:r>
            <a:r>
              <a:rPr lang="cs-CZ" altLang="cs-CZ" sz="2400">
                <a:solidFill>
                  <a:schemeClr val="bg1"/>
                </a:solidFill>
              </a:rPr>
              <a:t>efekt psychické pohody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22"/>
                                        </p:tgtEl>
                                        <p:attrNameLst>
                                          <p:attrName>style.visibility</p:attrName>
                                        </p:attrNameLst>
                                      </p:cBhvr>
                                      <p:to>
                                        <p:strVal val="visible"/>
                                      </p:to>
                                    </p:set>
                                    <p:animEffect transition="in" filter="fade">
                                      <p:cBhvr>
                                        <p:cTn id="7" dur="2000"/>
                                        <p:tgtEl>
                                          <p:spTgt spid="133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23">
                                            <p:txEl>
                                              <p:pRg st="0" end="0"/>
                                            </p:txEl>
                                          </p:spTgt>
                                        </p:tgtEl>
                                        <p:attrNameLst>
                                          <p:attrName>style.visibility</p:attrName>
                                        </p:attrNameLst>
                                      </p:cBhvr>
                                      <p:to>
                                        <p:strVal val="visible"/>
                                      </p:to>
                                    </p:set>
                                    <p:animEffect transition="in" filter="fade">
                                      <p:cBhvr>
                                        <p:cTn id="12" dur="2000"/>
                                        <p:tgtEl>
                                          <p:spTgt spid="13312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23">
                                            <p:txEl>
                                              <p:pRg st="1" end="1"/>
                                            </p:txEl>
                                          </p:spTgt>
                                        </p:tgtEl>
                                        <p:attrNameLst>
                                          <p:attrName>style.visibility</p:attrName>
                                        </p:attrNameLst>
                                      </p:cBhvr>
                                      <p:to>
                                        <p:strVal val="visible"/>
                                      </p:to>
                                    </p:set>
                                    <p:animEffect transition="in" filter="fade">
                                      <p:cBhvr>
                                        <p:cTn id="17" dur="2000"/>
                                        <p:tgtEl>
                                          <p:spTgt spid="13312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3123">
                                            <p:txEl>
                                              <p:pRg st="3" end="3"/>
                                            </p:txEl>
                                          </p:spTgt>
                                        </p:tgtEl>
                                        <p:attrNameLst>
                                          <p:attrName>style.visibility</p:attrName>
                                        </p:attrNameLst>
                                      </p:cBhvr>
                                      <p:to>
                                        <p:strVal val="visible"/>
                                      </p:to>
                                    </p:set>
                                    <p:animEffect transition="in" filter="fade">
                                      <p:cBhvr>
                                        <p:cTn id="22" dur="2000"/>
                                        <p:tgtEl>
                                          <p:spTgt spid="13312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3123">
                                            <p:txEl>
                                              <p:pRg st="5" end="5"/>
                                            </p:txEl>
                                          </p:spTgt>
                                        </p:tgtEl>
                                        <p:attrNameLst>
                                          <p:attrName>style.visibility</p:attrName>
                                        </p:attrNameLst>
                                      </p:cBhvr>
                                      <p:to>
                                        <p:strVal val="visible"/>
                                      </p:to>
                                    </p:set>
                                    <p:animEffect transition="in" filter="fade">
                                      <p:cBhvr>
                                        <p:cTn id="27" dur="2000"/>
                                        <p:tgtEl>
                                          <p:spTgt spid="1331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p:bldP spid="13312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94BA2203-005A-4217-BAAC-CD2F5DD67B91}"/>
              </a:ext>
            </a:extLst>
          </p:cNvPr>
          <p:cNvSpPr>
            <a:spLocks noGrp="1" noRot="1" noChangeArrowheads="1"/>
          </p:cNvSpPr>
          <p:nvPr>
            <p:ph type="title"/>
          </p:nvPr>
        </p:nvSpPr>
        <p:spPr>
          <a:xfrm>
            <a:off x="882650" y="0"/>
            <a:ext cx="8229600" cy="1143000"/>
          </a:xfrm>
        </p:spPr>
        <p:txBody>
          <a:bodyPr rtlCol="0">
            <a:normAutofit fontScale="90000"/>
          </a:bodyPr>
          <a:lstStyle/>
          <a:p>
            <a:pPr fontAlgn="auto">
              <a:spcAft>
                <a:spcPts val="0"/>
              </a:spcAft>
              <a:defRPr/>
            </a:pPr>
            <a:r>
              <a:rPr lang="cs-CZ" sz="3600" dirty="0">
                <a:solidFill>
                  <a:schemeClr val="bg1"/>
                </a:solidFill>
              </a:rPr>
              <a:t>Způsoby rozdělávání, druhy ohňů a jejich využití</a:t>
            </a:r>
          </a:p>
        </p:txBody>
      </p:sp>
      <p:sp>
        <p:nvSpPr>
          <p:cNvPr id="74755" name="Rectangle 3">
            <a:extLst>
              <a:ext uri="{FF2B5EF4-FFF2-40B4-BE49-F238E27FC236}">
                <a16:creationId xmlns:a16="http://schemas.microsoft.com/office/drawing/2014/main" id="{6CB5058C-5772-4D6F-83AA-EEB1AE20A562}"/>
              </a:ext>
            </a:extLst>
          </p:cNvPr>
          <p:cNvSpPr>
            <a:spLocks noGrp="1" noRot="1" noChangeArrowheads="1"/>
          </p:cNvSpPr>
          <p:nvPr>
            <p:ph idx="1"/>
          </p:nvPr>
        </p:nvSpPr>
        <p:spPr>
          <a:xfrm>
            <a:off x="468313" y="1844675"/>
            <a:ext cx="8229600" cy="4752975"/>
          </a:xfrm>
        </p:spPr>
        <p:txBody>
          <a:bodyPr/>
          <a:lstStyle/>
          <a:p>
            <a:pPr lvl="1"/>
            <a:r>
              <a:rPr lang="cs-CZ" altLang="cs-CZ" b="1">
                <a:solidFill>
                  <a:schemeClr val="bg1"/>
                </a:solidFill>
              </a:rPr>
              <a:t>hoření vyžaduje:</a:t>
            </a:r>
          </a:p>
          <a:p>
            <a:pPr lvl="2"/>
            <a:r>
              <a:rPr lang="cs-CZ" altLang="cs-CZ" b="1">
                <a:solidFill>
                  <a:schemeClr val="bg1"/>
                </a:solidFill>
              </a:rPr>
              <a:t>kyslík (vzduch)</a:t>
            </a:r>
          </a:p>
          <a:p>
            <a:pPr lvl="2"/>
            <a:r>
              <a:rPr lang="cs-CZ" altLang="cs-CZ" b="1">
                <a:solidFill>
                  <a:schemeClr val="bg1"/>
                </a:solidFill>
              </a:rPr>
              <a:t>teplo</a:t>
            </a:r>
          </a:p>
          <a:p>
            <a:pPr lvl="2"/>
            <a:r>
              <a:rPr lang="cs-CZ" altLang="cs-CZ" b="1">
                <a:solidFill>
                  <a:schemeClr val="bg1"/>
                </a:solidFill>
              </a:rPr>
              <a:t>palivo</a:t>
            </a:r>
          </a:p>
          <a:p>
            <a:pPr lvl="2">
              <a:buFont typeface="Wingdings" panose="05000000000000000000" pitchFamily="2" charset="2"/>
              <a:buNone/>
            </a:pPr>
            <a:endParaRPr lang="cs-CZ" altLang="cs-CZ" b="1">
              <a:solidFill>
                <a:schemeClr val="bg1"/>
              </a:solidFill>
            </a:endParaRPr>
          </a:p>
          <a:p>
            <a:pPr lvl="1"/>
            <a:r>
              <a:rPr lang="cs-CZ" altLang="cs-CZ" b="1">
                <a:solidFill>
                  <a:schemeClr val="bg1"/>
                </a:solidFill>
              </a:rPr>
              <a:t>k rozdělání a udržování ohně je třeba:</a:t>
            </a:r>
          </a:p>
          <a:p>
            <a:pPr lvl="2"/>
            <a:r>
              <a:rPr lang="cs-CZ" altLang="cs-CZ" b="1">
                <a:solidFill>
                  <a:schemeClr val="bg1"/>
                </a:solidFill>
              </a:rPr>
              <a:t>zdroj tepla (křesadlo, sirky, lupa, tření dřeva)</a:t>
            </a:r>
          </a:p>
          <a:p>
            <a:pPr lvl="2"/>
            <a:r>
              <a:rPr lang="cs-CZ" altLang="cs-CZ" b="1">
                <a:solidFill>
                  <a:schemeClr val="bg1"/>
                </a:solidFill>
              </a:rPr>
              <a:t>lehce zapálitelná látka - troud  nebo „podpal“ (peří, vata, suchá kůra, …)</a:t>
            </a:r>
          </a:p>
          <a:p>
            <a:pPr lvl="2"/>
            <a:r>
              <a:rPr lang="cs-CZ" altLang="cs-CZ" b="1">
                <a:solidFill>
                  <a:schemeClr val="bg1"/>
                </a:solidFill>
              </a:rPr>
              <a:t>palivo (dřevo, dř. uhlí, suchý trus,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4754"/>
                                        </p:tgtEl>
                                        <p:attrNameLst>
                                          <p:attrName>style.visibility</p:attrName>
                                        </p:attrNameLst>
                                      </p:cBhvr>
                                      <p:to>
                                        <p:strVal val="visible"/>
                                      </p:to>
                                    </p:set>
                                    <p:animEffect transition="in" filter="fade">
                                      <p:cBhvr>
                                        <p:cTn id="7" dur="2000"/>
                                        <p:tgtEl>
                                          <p:spTgt spid="747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4755">
                                            <p:txEl>
                                              <p:pRg st="0" end="0"/>
                                            </p:txEl>
                                          </p:spTgt>
                                        </p:tgtEl>
                                        <p:attrNameLst>
                                          <p:attrName>style.visibility</p:attrName>
                                        </p:attrNameLst>
                                      </p:cBhvr>
                                      <p:to>
                                        <p:strVal val="visible"/>
                                      </p:to>
                                    </p:set>
                                    <p:animEffect transition="in" filter="fade">
                                      <p:cBhvr>
                                        <p:cTn id="12" dur="2000"/>
                                        <p:tgtEl>
                                          <p:spTgt spid="747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4755">
                                            <p:txEl>
                                              <p:pRg st="1" end="1"/>
                                            </p:txEl>
                                          </p:spTgt>
                                        </p:tgtEl>
                                        <p:attrNameLst>
                                          <p:attrName>style.visibility</p:attrName>
                                        </p:attrNameLst>
                                      </p:cBhvr>
                                      <p:to>
                                        <p:strVal val="visible"/>
                                      </p:to>
                                    </p:set>
                                    <p:animEffect transition="in" filter="fade">
                                      <p:cBhvr>
                                        <p:cTn id="17" dur="2000"/>
                                        <p:tgtEl>
                                          <p:spTgt spid="7475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4755">
                                            <p:txEl>
                                              <p:pRg st="2" end="2"/>
                                            </p:txEl>
                                          </p:spTgt>
                                        </p:tgtEl>
                                        <p:attrNameLst>
                                          <p:attrName>style.visibility</p:attrName>
                                        </p:attrNameLst>
                                      </p:cBhvr>
                                      <p:to>
                                        <p:strVal val="visible"/>
                                      </p:to>
                                    </p:set>
                                    <p:animEffect transition="in" filter="fade">
                                      <p:cBhvr>
                                        <p:cTn id="22" dur="2000"/>
                                        <p:tgtEl>
                                          <p:spTgt spid="7475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4755">
                                            <p:txEl>
                                              <p:pRg st="3" end="3"/>
                                            </p:txEl>
                                          </p:spTgt>
                                        </p:tgtEl>
                                        <p:attrNameLst>
                                          <p:attrName>style.visibility</p:attrName>
                                        </p:attrNameLst>
                                      </p:cBhvr>
                                      <p:to>
                                        <p:strVal val="visible"/>
                                      </p:to>
                                    </p:set>
                                    <p:animEffect transition="in" filter="fade">
                                      <p:cBhvr>
                                        <p:cTn id="27" dur="2000"/>
                                        <p:tgtEl>
                                          <p:spTgt spid="7475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4755">
                                            <p:txEl>
                                              <p:pRg st="5" end="5"/>
                                            </p:txEl>
                                          </p:spTgt>
                                        </p:tgtEl>
                                        <p:attrNameLst>
                                          <p:attrName>style.visibility</p:attrName>
                                        </p:attrNameLst>
                                      </p:cBhvr>
                                      <p:to>
                                        <p:strVal val="visible"/>
                                      </p:to>
                                    </p:set>
                                    <p:animEffect transition="in" filter="fade">
                                      <p:cBhvr>
                                        <p:cTn id="32" dur="2000"/>
                                        <p:tgtEl>
                                          <p:spTgt spid="7475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4755">
                                            <p:txEl>
                                              <p:pRg st="6" end="6"/>
                                            </p:txEl>
                                          </p:spTgt>
                                        </p:tgtEl>
                                        <p:attrNameLst>
                                          <p:attrName>style.visibility</p:attrName>
                                        </p:attrNameLst>
                                      </p:cBhvr>
                                      <p:to>
                                        <p:strVal val="visible"/>
                                      </p:to>
                                    </p:set>
                                    <p:animEffect transition="in" filter="fade">
                                      <p:cBhvr>
                                        <p:cTn id="37" dur="2000"/>
                                        <p:tgtEl>
                                          <p:spTgt spid="7475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4755">
                                            <p:txEl>
                                              <p:pRg st="7" end="7"/>
                                            </p:txEl>
                                          </p:spTgt>
                                        </p:tgtEl>
                                        <p:attrNameLst>
                                          <p:attrName>style.visibility</p:attrName>
                                        </p:attrNameLst>
                                      </p:cBhvr>
                                      <p:to>
                                        <p:strVal val="visible"/>
                                      </p:to>
                                    </p:set>
                                    <p:animEffect transition="in" filter="fade">
                                      <p:cBhvr>
                                        <p:cTn id="42" dur="2000"/>
                                        <p:tgtEl>
                                          <p:spTgt spid="74755">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4755">
                                            <p:txEl>
                                              <p:pRg st="8" end="8"/>
                                            </p:txEl>
                                          </p:spTgt>
                                        </p:tgtEl>
                                        <p:attrNameLst>
                                          <p:attrName>style.visibility</p:attrName>
                                        </p:attrNameLst>
                                      </p:cBhvr>
                                      <p:to>
                                        <p:strVal val="visible"/>
                                      </p:to>
                                    </p:set>
                                    <p:animEffect transition="in" filter="fade">
                                      <p:cBhvr>
                                        <p:cTn id="47" dur="2000"/>
                                        <p:tgtEl>
                                          <p:spTgt spid="7475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P spid="7475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D1CC0CD2-9F4D-47EF-8B13-E155167B0244}"/>
              </a:ext>
            </a:extLst>
          </p:cNvPr>
          <p:cNvSpPr>
            <a:spLocks noGrp="1" noRot="1" noChangeArrowheads="1"/>
          </p:cNvSpPr>
          <p:nvPr>
            <p:ph type="title"/>
          </p:nvPr>
        </p:nvSpPr>
        <p:spPr>
          <a:xfrm>
            <a:off x="914400" y="0"/>
            <a:ext cx="8229600" cy="1143000"/>
          </a:xfrm>
        </p:spPr>
        <p:txBody>
          <a:bodyPr rtlCol="0">
            <a:normAutofit fontScale="90000"/>
          </a:bodyPr>
          <a:lstStyle/>
          <a:p>
            <a:pPr fontAlgn="auto">
              <a:spcAft>
                <a:spcPts val="0"/>
              </a:spcAft>
              <a:defRPr/>
            </a:pPr>
            <a:r>
              <a:rPr lang="cs-CZ" sz="3600" dirty="0">
                <a:solidFill>
                  <a:schemeClr val="bg1"/>
                </a:solidFill>
              </a:rPr>
              <a:t>Způsoby rozdělávání, druhy ohňů a jejich využití</a:t>
            </a:r>
          </a:p>
        </p:txBody>
      </p:sp>
      <p:sp>
        <p:nvSpPr>
          <p:cNvPr id="137219" name="Rectangle 3">
            <a:extLst>
              <a:ext uri="{FF2B5EF4-FFF2-40B4-BE49-F238E27FC236}">
                <a16:creationId xmlns:a16="http://schemas.microsoft.com/office/drawing/2014/main" id="{592E3295-8096-4365-8310-EEF5C588F6BE}"/>
              </a:ext>
            </a:extLst>
          </p:cNvPr>
          <p:cNvSpPr>
            <a:spLocks noGrp="1" noRot="1" noChangeArrowheads="1"/>
          </p:cNvSpPr>
          <p:nvPr>
            <p:ph idx="1"/>
          </p:nvPr>
        </p:nvSpPr>
        <p:spPr>
          <a:xfrm>
            <a:off x="900113" y="1905000"/>
            <a:ext cx="7945437" cy="4191000"/>
          </a:xfrm>
        </p:spPr>
        <p:txBody>
          <a:bodyPr/>
          <a:lstStyle/>
          <a:p>
            <a:pPr>
              <a:lnSpc>
                <a:spcPct val="90000"/>
              </a:lnSpc>
              <a:spcBef>
                <a:spcPct val="50000"/>
              </a:spcBef>
            </a:pPr>
            <a:r>
              <a:rPr lang="cs-CZ" altLang="cs-CZ" sz="2800" b="1">
                <a:solidFill>
                  <a:schemeClr val="bg1"/>
                </a:solidFill>
              </a:rPr>
              <a:t>výběr místa pro rozdělání ohně</a:t>
            </a:r>
          </a:p>
          <a:p>
            <a:pPr>
              <a:lnSpc>
                <a:spcPct val="90000"/>
              </a:lnSpc>
              <a:spcBef>
                <a:spcPct val="50000"/>
              </a:spcBef>
            </a:pPr>
            <a:r>
              <a:rPr lang="cs-CZ" altLang="cs-CZ" sz="2800" b="1">
                <a:solidFill>
                  <a:schemeClr val="bg1"/>
                </a:solidFill>
              </a:rPr>
              <a:t>příprava ohniště a paliva</a:t>
            </a:r>
          </a:p>
          <a:p>
            <a:pPr>
              <a:lnSpc>
                <a:spcPct val="90000"/>
              </a:lnSpc>
              <a:spcBef>
                <a:spcPct val="50000"/>
              </a:spcBef>
            </a:pPr>
            <a:r>
              <a:rPr lang="cs-CZ" altLang="cs-CZ" sz="2800" b="1">
                <a:solidFill>
                  <a:schemeClr val="bg1"/>
                </a:solidFill>
              </a:rPr>
              <a:t>druhy ohňů:</a:t>
            </a:r>
          </a:p>
          <a:p>
            <a:pPr>
              <a:lnSpc>
                <a:spcPct val="90000"/>
              </a:lnSpc>
              <a:spcBef>
                <a:spcPct val="50000"/>
              </a:spcBef>
              <a:buFont typeface="Wingdings" panose="05000000000000000000" pitchFamily="2" charset="2"/>
              <a:buNone/>
            </a:pPr>
            <a:endParaRPr lang="cs-CZ" altLang="cs-CZ" sz="2800" b="1">
              <a:solidFill>
                <a:schemeClr val="bg1"/>
              </a:solidFill>
            </a:endParaRPr>
          </a:p>
          <a:p>
            <a:pPr lvl="1">
              <a:lnSpc>
                <a:spcPct val="90000"/>
              </a:lnSpc>
              <a:spcBef>
                <a:spcPct val="50000"/>
              </a:spcBef>
            </a:pPr>
            <a:r>
              <a:rPr lang="cs-CZ" altLang="cs-CZ" sz="2400" b="1">
                <a:solidFill>
                  <a:schemeClr val="bg1"/>
                </a:solidFill>
              </a:rPr>
              <a:t>ohně na ohřátí: např. oheň s odrazovou stěnou</a:t>
            </a:r>
          </a:p>
          <a:p>
            <a:pPr lvl="1">
              <a:lnSpc>
                <a:spcPct val="90000"/>
              </a:lnSpc>
              <a:spcBef>
                <a:spcPct val="50000"/>
              </a:spcBef>
            </a:pPr>
            <a:r>
              <a:rPr lang="cs-CZ" altLang="cs-CZ" sz="2400" b="1">
                <a:solidFill>
                  <a:schemeClr val="bg1"/>
                </a:solidFill>
              </a:rPr>
              <a:t>ohně na vaření: např. oheň v díře, mezi kameny, mezi dlouhými poleny</a:t>
            </a:r>
          </a:p>
          <a:p>
            <a:pPr lvl="1">
              <a:lnSpc>
                <a:spcPct val="90000"/>
              </a:lnSpc>
              <a:spcBef>
                <a:spcPct val="50000"/>
              </a:spcBef>
            </a:pPr>
            <a:r>
              <a:rPr lang="cs-CZ" altLang="cs-CZ" sz="2400" b="1">
                <a:solidFill>
                  <a:schemeClr val="bg1"/>
                </a:solidFill>
              </a:rPr>
              <a:t>ohně na signalizaci: např. hranice, pyramida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7218"/>
                                        </p:tgtEl>
                                        <p:attrNameLst>
                                          <p:attrName>style.visibility</p:attrName>
                                        </p:attrNameLst>
                                      </p:cBhvr>
                                      <p:to>
                                        <p:strVal val="visible"/>
                                      </p:to>
                                    </p:set>
                                    <p:animEffect transition="in" filter="fade">
                                      <p:cBhvr>
                                        <p:cTn id="7" dur="2000"/>
                                        <p:tgtEl>
                                          <p:spTgt spid="137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7219">
                                            <p:txEl>
                                              <p:pRg st="0" end="0"/>
                                            </p:txEl>
                                          </p:spTgt>
                                        </p:tgtEl>
                                        <p:attrNameLst>
                                          <p:attrName>style.visibility</p:attrName>
                                        </p:attrNameLst>
                                      </p:cBhvr>
                                      <p:to>
                                        <p:strVal val="visible"/>
                                      </p:to>
                                    </p:set>
                                    <p:animEffect transition="in" filter="fade">
                                      <p:cBhvr>
                                        <p:cTn id="12" dur="2000"/>
                                        <p:tgtEl>
                                          <p:spTgt spid="1372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7219">
                                            <p:txEl>
                                              <p:pRg st="1" end="1"/>
                                            </p:txEl>
                                          </p:spTgt>
                                        </p:tgtEl>
                                        <p:attrNameLst>
                                          <p:attrName>style.visibility</p:attrName>
                                        </p:attrNameLst>
                                      </p:cBhvr>
                                      <p:to>
                                        <p:strVal val="visible"/>
                                      </p:to>
                                    </p:set>
                                    <p:animEffect transition="in" filter="fade">
                                      <p:cBhvr>
                                        <p:cTn id="17" dur="2000"/>
                                        <p:tgtEl>
                                          <p:spTgt spid="1372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7219">
                                            <p:txEl>
                                              <p:pRg st="2" end="2"/>
                                            </p:txEl>
                                          </p:spTgt>
                                        </p:tgtEl>
                                        <p:attrNameLst>
                                          <p:attrName>style.visibility</p:attrName>
                                        </p:attrNameLst>
                                      </p:cBhvr>
                                      <p:to>
                                        <p:strVal val="visible"/>
                                      </p:to>
                                    </p:set>
                                    <p:animEffect transition="in" filter="fade">
                                      <p:cBhvr>
                                        <p:cTn id="22" dur="2000"/>
                                        <p:tgtEl>
                                          <p:spTgt spid="13721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7219">
                                            <p:txEl>
                                              <p:pRg st="4" end="4"/>
                                            </p:txEl>
                                          </p:spTgt>
                                        </p:tgtEl>
                                        <p:attrNameLst>
                                          <p:attrName>style.visibility</p:attrName>
                                        </p:attrNameLst>
                                      </p:cBhvr>
                                      <p:to>
                                        <p:strVal val="visible"/>
                                      </p:to>
                                    </p:set>
                                    <p:animEffect transition="in" filter="fade">
                                      <p:cBhvr>
                                        <p:cTn id="27" dur="2000"/>
                                        <p:tgtEl>
                                          <p:spTgt spid="13721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7219">
                                            <p:txEl>
                                              <p:pRg st="5" end="5"/>
                                            </p:txEl>
                                          </p:spTgt>
                                        </p:tgtEl>
                                        <p:attrNameLst>
                                          <p:attrName>style.visibility</p:attrName>
                                        </p:attrNameLst>
                                      </p:cBhvr>
                                      <p:to>
                                        <p:strVal val="visible"/>
                                      </p:to>
                                    </p:set>
                                    <p:animEffect transition="in" filter="fade">
                                      <p:cBhvr>
                                        <p:cTn id="32" dur="2000"/>
                                        <p:tgtEl>
                                          <p:spTgt spid="13721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7219">
                                            <p:txEl>
                                              <p:pRg st="6" end="6"/>
                                            </p:txEl>
                                          </p:spTgt>
                                        </p:tgtEl>
                                        <p:attrNameLst>
                                          <p:attrName>style.visibility</p:attrName>
                                        </p:attrNameLst>
                                      </p:cBhvr>
                                      <p:to>
                                        <p:strVal val="visible"/>
                                      </p:to>
                                    </p:set>
                                    <p:animEffect transition="in" filter="fade">
                                      <p:cBhvr>
                                        <p:cTn id="37" dur="2000"/>
                                        <p:tgtEl>
                                          <p:spTgt spid="1372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8" grpId="0"/>
      <p:bldP spid="13721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a:extLst>
              <a:ext uri="{FF2B5EF4-FFF2-40B4-BE49-F238E27FC236}">
                <a16:creationId xmlns:a16="http://schemas.microsoft.com/office/drawing/2014/main" id="{9B81EE39-E403-4458-816A-98C38EAC838F}"/>
              </a:ext>
            </a:extLst>
          </p:cNvPr>
          <p:cNvSpPr>
            <a:spLocks noGrp="1"/>
          </p:cNvSpPr>
          <p:nvPr>
            <p:ph type="ctrTitle"/>
          </p:nvPr>
        </p:nvSpPr>
        <p:spPr>
          <a:xfrm>
            <a:off x="577850" y="188913"/>
            <a:ext cx="7772400" cy="935037"/>
          </a:xfrm>
        </p:spPr>
        <p:txBody>
          <a:bodyPr/>
          <a:lstStyle/>
          <a:p>
            <a:r>
              <a:rPr lang="cs-CZ" altLang="cs-CZ">
                <a:solidFill>
                  <a:schemeClr val="bg1"/>
                </a:solidFill>
              </a:rPr>
              <a:t>Ohně</a:t>
            </a:r>
          </a:p>
        </p:txBody>
      </p:sp>
      <p:sp>
        <p:nvSpPr>
          <p:cNvPr id="3" name="Podnadpis 2">
            <a:extLst>
              <a:ext uri="{FF2B5EF4-FFF2-40B4-BE49-F238E27FC236}">
                <a16:creationId xmlns:a16="http://schemas.microsoft.com/office/drawing/2014/main" id="{C8B94734-A66F-45C5-8E98-1442D27A55A4}"/>
              </a:ext>
            </a:extLst>
          </p:cNvPr>
          <p:cNvSpPr>
            <a:spLocks noGrp="1"/>
          </p:cNvSpPr>
          <p:nvPr>
            <p:ph type="subTitle" idx="1"/>
          </p:nvPr>
        </p:nvSpPr>
        <p:spPr>
          <a:xfrm>
            <a:off x="684213" y="1773238"/>
            <a:ext cx="7559675" cy="4535487"/>
          </a:xfrm>
        </p:spPr>
        <p:txBody>
          <a:bodyPr rtlCol="0">
            <a:normAutofit/>
          </a:bodyPr>
          <a:lstStyle/>
          <a:p>
            <a:pPr algn="l" fontAlgn="auto">
              <a:spcAft>
                <a:spcPts val="0"/>
              </a:spcAft>
              <a:defRPr/>
            </a:pPr>
            <a:r>
              <a:rPr lang="cs-CZ" sz="3600" b="1" dirty="0">
                <a:solidFill>
                  <a:schemeClr val="bg1"/>
                </a:solidFill>
              </a:rPr>
              <a:t>K přípravě stravy</a:t>
            </a:r>
          </a:p>
          <a:p>
            <a:pPr fontAlgn="auto">
              <a:spcAft>
                <a:spcPts val="0"/>
              </a:spcAft>
              <a:defRPr/>
            </a:pPr>
            <a:endParaRPr lang="cs-CZ" sz="2400" b="1" dirty="0">
              <a:solidFill>
                <a:schemeClr val="bg1"/>
              </a:solidFill>
            </a:endParaRPr>
          </a:p>
          <a:p>
            <a:pPr marL="342900" indent="-342900" algn="l" fontAlgn="auto">
              <a:spcAft>
                <a:spcPts val="0"/>
              </a:spcAft>
              <a:buFontTx/>
              <a:buChar char="-"/>
              <a:defRPr/>
            </a:pPr>
            <a:r>
              <a:rPr lang="cs-CZ" sz="2400" b="1" dirty="0">
                <a:solidFill>
                  <a:schemeClr val="bg1"/>
                </a:solidFill>
              </a:rPr>
              <a:t>Osmičkový oheň</a:t>
            </a:r>
          </a:p>
          <a:p>
            <a:pPr marL="342900" indent="-342900" algn="l" fontAlgn="auto">
              <a:spcAft>
                <a:spcPts val="0"/>
              </a:spcAft>
              <a:buFontTx/>
              <a:buChar char="-"/>
              <a:defRPr/>
            </a:pPr>
            <a:r>
              <a:rPr lang="cs-CZ" sz="2400" b="1" dirty="0">
                <a:solidFill>
                  <a:schemeClr val="bg1"/>
                </a:solidFill>
              </a:rPr>
              <a:t>Závěs pro jednu nádobu</a:t>
            </a:r>
          </a:p>
          <a:p>
            <a:pPr marL="342900" indent="-342900" algn="l" fontAlgn="auto">
              <a:spcAft>
                <a:spcPts val="0"/>
              </a:spcAft>
              <a:buFontTx/>
              <a:buChar char="-"/>
              <a:defRPr/>
            </a:pPr>
            <a:r>
              <a:rPr lang="cs-CZ" sz="2400" b="1" dirty="0">
                <a:solidFill>
                  <a:schemeClr val="bg1"/>
                </a:solidFill>
              </a:rPr>
              <a:t>Rošt</a:t>
            </a:r>
          </a:p>
          <a:p>
            <a:pPr marL="342900" indent="-342900" algn="l" fontAlgn="auto">
              <a:spcAft>
                <a:spcPts val="0"/>
              </a:spcAft>
              <a:buFontTx/>
              <a:buChar char="-"/>
              <a:defRPr/>
            </a:pPr>
            <a:r>
              <a:rPr lang="cs-CZ" sz="2400" b="1" dirty="0">
                <a:solidFill>
                  <a:schemeClr val="bg1"/>
                </a:solidFill>
              </a:rPr>
              <a:t>Stojan na nádobu</a:t>
            </a:r>
          </a:p>
          <a:p>
            <a:pPr marL="342900" indent="-342900" algn="l" fontAlgn="auto">
              <a:spcAft>
                <a:spcPts val="0"/>
              </a:spcAft>
              <a:buFontTx/>
              <a:buChar char="-"/>
              <a:defRPr/>
            </a:pPr>
            <a:r>
              <a:rPr lang="cs-CZ" sz="2400" b="1" dirty="0">
                <a:solidFill>
                  <a:schemeClr val="bg1"/>
                </a:solidFill>
              </a:rPr>
              <a:t>Ohniště Dakota</a:t>
            </a:r>
          </a:p>
          <a:p>
            <a:pPr marL="342900" indent="-342900" algn="l" fontAlgn="auto">
              <a:spcAft>
                <a:spcPts val="0"/>
              </a:spcAft>
              <a:buFontTx/>
              <a:buChar char="-"/>
              <a:defRPr/>
            </a:pPr>
            <a:endParaRPr lang="cs-CZ" sz="2400" b="1" dirty="0">
              <a:solidFill>
                <a:schemeClr val="bg1"/>
              </a:solidFill>
            </a:endParaRPr>
          </a:p>
          <a:p>
            <a:pPr algn="l" fontAlgn="auto">
              <a:spcAft>
                <a:spcPts val="0"/>
              </a:spcAft>
              <a:defRPr/>
            </a:pPr>
            <a:endParaRPr lang="cs-CZ" sz="2400" dirty="0">
              <a:solidFill>
                <a:schemeClr val="bg1"/>
              </a:solidFill>
            </a:endParaRPr>
          </a:p>
          <a:p>
            <a:pPr fontAlgn="auto">
              <a:spcAft>
                <a:spcPts val="0"/>
              </a:spcAft>
              <a:defRPr/>
            </a:pPr>
            <a:endParaRPr lang="cs-CZ" sz="40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a:extLst>
              <a:ext uri="{FF2B5EF4-FFF2-40B4-BE49-F238E27FC236}">
                <a16:creationId xmlns:a16="http://schemas.microsoft.com/office/drawing/2014/main" id="{7DC1157B-7663-439C-8EB2-2FA2AE81BC1E}"/>
              </a:ext>
            </a:extLst>
          </p:cNvPr>
          <p:cNvSpPr>
            <a:spLocks noGrp="1"/>
          </p:cNvSpPr>
          <p:nvPr>
            <p:ph type="ctrTitle"/>
          </p:nvPr>
        </p:nvSpPr>
        <p:spPr>
          <a:xfrm>
            <a:off x="577850" y="188913"/>
            <a:ext cx="7772400" cy="935037"/>
          </a:xfrm>
        </p:spPr>
        <p:txBody>
          <a:bodyPr/>
          <a:lstStyle/>
          <a:p>
            <a:r>
              <a:rPr lang="cs-CZ" altLang="cs-CZ">
                <a:solidFill>
                  <a:schemeClr val="bg1"/>
                </a:solidFill>
              </a:rPr>
              <a:t>Ohně</a:t>
            </a:r>
          </a:p>
        </p:txBody>
      </p:sp>
      <p:sp>
        <p:nvSpPr>
          <p:cNvPr id="3" name="Podnadpis 2">
            <a:extLst>
              <a:ext uri="{FF2B5EF4-FFF2-40B4-BE49-F238E27FC236}">
                <a16:creationId xmlns:a16="http://schemas.microsoft.com/office/drawing/2014/main" id="{2B9C0F35-76CA-4847-9F98-A7F5906E5B9B}"/>
              </a:ext>
            </a:extLst>
          </p:cNvPr>
          <p:cNvSpPr>
            <a:spLocks noGrp="1"/>
          </p:cNvSpPr>
          <p:nvPr>
            <p:ph type="subTitle" idx="1"/>
          </p:nvPr>
        </p:nvSpPr>
        <p:spPr>
          <a:xfrm>
            <a:off x="684213" y="1773238"/>
            <a:ext cx="7559675" cy="4535487"/>
          </a:xfrm>
        </p:spPr>
        <p:txBody>
          <a:bodyPr rtlCol="0">
            <a:normAutofit/>
          </a:bodyPr>
          <a:lstStyle/>
          <a:p>
            <a:pPr algn="l" fontAlgn="auto">
              <a:spcAft>
                <a:spcPts val="0"/>
              </a:spcAft>
              <a:defRPr/>
            </a:pPr>
            <a:r>
              <a:rPr lang="cs-CZ" sz="3600" b="1" dirty="0">
                <a:solidFill>
                  <a:schemeClr val="bg1"/>
                </a:solidFill>
              </a:rPr>
              <a:t>Sloužící k jiným účelům</a:t>
            </a:r>
          </a:p>
          <a:p>
            <a:pPr fontAlgn="auto">
              <a:spcAft>
                <a:spcPts val="0"/>
              </a:spcAft>
              <a:defRPr/>
            </a:pPr>
            <a:endParaRPr lang="cs-CZ" sz="2400" b="1" dirty="0">
              <a:solidFill>
                <a:schemeClr val="bg1"/>
              </a:solidFill>
            </a:endParaRPr>
          </a:p>
          <a:p>
            <a:pPr marL="342900" indent="-342900" algn="l" fontAlgn="auto">
              <a:spcAft>
                <a:spcPts val="0"/>
              </a:spcAft>
              <a:buFontTx/>
              <a:buChar char="-"/>
              <a:defRPr/>
            </a:pPr>
            <a:r>
              <a:rPr lang="cs-CZ" sz="2400" b="1" dirty="0">
                <a:solidFill>
                  <a:schemeClr val="bg1"/>
                </a:solidFill>
              </a:rPr>
              <a:t>Kanadský krb</a:t>
            </a:r>
          </a:p>
          <a:p>
            <a:pPr marL="342900" indent="-342900" algn="l" fontAlgn="auto">
              <a:spcAft>
                <a:spcPts val="0"/>
              </a:spcAft>
              <a:buFontTx/>
              <a:buChar char="-"/>
              <a:defRPr/>
            </a:pPr>
            <a:r>
              <a:rPr lang="cs-CZ" sz="2400" b="1" dirty="0">
                <a:solidFill>
                  <a:schemeClr val="bg1"/>
                </a:solidFill>
              </a:rPr>
              <a:t>Kanadský krb samo přikládací</a:t>
            </a:r>
          </a:p>
          <a:p>
            <a:pPr marL="342900" indent="-342900" algn="l" fontAlgn="auto">
              <a:spcAft>
                <a:spcPts val="0"/>
              </a:spcAft>
              <a:buFontTx/>
              <a:buChar char="-"/>
              <a:defRPr/>
            </a:pPr>
            <a:r>
              <a:rPr lang="cs-CZ" sz="2400" b="1" dirty="0">
                <a:solidFill>
                  <a:schemeClr val="bg1"/>
                </a:solidFill>
              </a:rPr>
              <a:t>Ohniště do deště</a:t>
            </a:r>
          </a:p>
          <a:p>
            <a:pPr marL="342900" indent="-342900" algn="l" fontAlgn="auto">
              <a:spcAft>
                <a:spcPts val="0"/>
              </a:spcAft>
              <a:buFontTx/>
              <a:buChar char="-"/>
              <a:defRPr/>
            </a:pPr>
            <a:r>
              <a:rPr lang="cs-CZ" sz="2400" b="1" dirty="0">
                <a:solidFill>
                  <a:schemeClr val="bg1"/>
                </a:solidFill>
              </a:rPr>
              <a:t>Strážní oheň</a:t>
            </a:r>
          </a:p>
          <a:p>
            <a:pPr marL="342900" indent="-342900" algn="l" fontAlgn="auto">
              <a:spcAft>
                <a:spcPts val="0"/>
              </a:spcAft>
              <a:buFontTx/>
              <a:buChar char="-"/>
              <a:defRPr/>
            </a:pPr>
            <a:r>
              <a:rPr lang="cs-CZ" sz="2400" b="1" dirty="0">
                <a:solidFill>
                  <a:schemeClr val="bg1"/>
                </a:solidFill>
              </a:rPr>
              <a:t>Ohniště do sněhu</a:t>
            </a:r>
          </a:p>
          <a:p>
            <a:pPr marL="342900" indent="-342900" algn="l" fontAlgn="auto">
              <a:spcAft>
                <a:spcPts val="0"/>
              </a:spcAft>
              <a:buFontTx/>
              <a:buChar char="-"/>
              <a:defRPr/>
            </a:pPr>
            <a:endParaRPr lang="cs-CZ" sz="2400" b="1" dirty="0">
              <a:solidFill>
                <a:schemeClr val="bg1"/>
              </a:solidFill>
            </a:endParaRPr>
          </a:p>
          <a:p>
            <a:pPr algn="l" fontAlgn="auto">
              <a:spcAft>
                <a:spcPts val="0"/>
              </a:spcAft>
              <a:defRPr/>
            </a:pPr>
            <a:endParaRPr lang="cs-CZ" sz="2400" dirty="0">
              <a:solidFill>
                <a:schemeClr val="bg1"/>
              </a:solidFill>
            </a:endParaRPr>
          </a:p>
          <a:p>
            <a:pPr fontAlgn="auto">
              <a:spcAft>
                <a:spcPts val="0"/>
              </a:spcAft>
              <a:defRPr/>
            </a:pPr>
            <a:endParaRPr lang="cs-CZ" sz="40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0D124395-A6C9-4056-85CC-DD44B4AEA230}"/>
              </a:ext>
            </a:extLst>
          </p:cNvPr>
          <p:cNvSpPr>
            <a:spLocks noGrp="1" noRot="1" noChangeArrowheads="1"/>
          </p:cNvSpPr>
          <p:nvPr>
            <p:ph type="title"/>
          </p:nvPr>
        </p:nvSpPr>
        <p:spPr>
          <a:xfrm>
            <a:off x="457200" y="274638"/>
            <a:ext cx="8229600" cy="850900"/>
          </a:xfrm>
        </p:spPr>
        <p:txBody>
          <a:bodyPr/>
          <a:lstStyle/>
          <a:p>
            <a:r>
              <a:rPr lang="cs-CZ" altLang="cs-CZ" sz="3600">
                <a:solidFill>
                  <a:schemeClr val="bg1"/>
                </a:solidFill>
              </a:rPr>
              <a:t>Získání vody</a:t>
            </a:r>
          </a:p>
        </p:txBody>
      </p:sp>
      <p:sp>
        <p:nvSpPr>
          <p:cNvPr id="77827" name="Rectangle 3">
            <a:extLst>
              <a:ext uri="{FF2B5EF4-FFF2-40B4-BE49-F238E27FC236}">
                <a16:creationId xmlns:a16="http://schemas.microsoft.com/office/drawing/2014/main" id="{7F275D8D-DC28-402B-99DF-B38B7C10D616}"/>
              </a:ext>
            </a:extLst>
          </p:cNvPr>
          <p:cNvSpPr>
            <a:spLocks noGrp="1" noRot="1" noChangeArrowheads="1"/>
          </p:cNvSpPr>
          <p:nvPr>
            <p:ph idx="1"/>
          </p:nvPr>
        </p:nvSpPr>
        <p:spPr>
          <a:xfrm>
            <a:off x="468313" y="1844675"/>
            <a:ext cx="8229600" cy="4319588"/>
          </a:xfrm>
        </p:spPr>
        <p:txBody>
          <a:bodyPr/>
          <a:lstStyle/>
          <a:p>
            <a:pPr marL="457200" lvl="1" indent="0">
              <a:lnSpc>
                <a:spcPct val="90000"/>
              </a:lnSpc>
              <a:buFont typeface="Arial" panose="020B0604020202020204" pitchFamily="34" charset="0"/>
              <a:buNone/>
            </a:pPr>
            <a:r>
              <a:rPr lang="cs-CZ" altLang="cs-CZ" b="1">
                <a:solidFill>
                  <a:schemeClr val="bg1"/>
                </a:solidFill>
              </a:rPr>
              <a:t>Těžbou</a:t>
            </a:r>
          </a:p>
          <a:p>
            <a:pPr marL="457200" lvl="1" indent="0">
              <a:lnSpc>
                <a:spcPct val="90000"/>
              </a:lnSpc>
              <a:buFont typeface="Arial" panose="020B0604020202020204" pitchFamily="34" charset="0"/>
              <a:buNone/>
            </a:pPr>
            <a:r>
              <a:rPr lang="cs-CZ" altLang="cs-CZ" b="1">
                <a:solidFill>
                  <a:schemeClr val="bg1"/>
                </a:solidFill>
              </a:rPr>
              <a:t>Sběrem</a:t>
            </a:r>
          </a:p>
          <a:p>
            <a:pPr marL="457200" lvl="1" indent="0">
              <a:lnSpc>
                <a:spcPct val="90000"/>
              </a:lnSpc>
              <a:buFont typeface="Arial" panose="020B0604020202020204" pitchFamily="34" charset="0"/>
              <a:buNone/>
            </a:pPr>
            <a:endParaRPr lang="cs-CZ" altLang="cs-CZ" b="1">
              <a:solidFill>
                <a:schemeClr val="bg1"/>
              </a:solidFill>
            </a:endParaRPr>
          </a:p>
          <a:p>
            <a:pPr marL="457200" lvl="1" indent="0">
              <a:lnSpc>
                <a:spcPct val="90000"/>
              </a:lnSpc>
              <a:buFont typeface="Arial" panose="020B0604020202020204" pitchFamily="34" charset="0"/>
              <a:buNone/>
            </a:pPr>
            <a:r>
              <a:rPr lang="cs-CZ" altLang="cs-CZ" b="1">
                <a:solidFill>
                  <a:schemeClr val="bg1"/>
                </a:solidFill>
              </a:rPr>
              <a:t>Úprava vody:</a:t>
            </a:r>
          </a:p>
          <a:p>
            <a:pPr lvl="2">
              <a:lnSpc>
                <a:spcPct val="90000"/>
              </a:lnSpc>
            </a:pPr>
            <a:r>
              <a:rPr lang="cs-CZ" altLang="cs-CZ" i="1">
                <a:solidFill>
                  <a:schemeClr val="bg1"/>
                </a:solidFill>
              </a:rPr>
              <a:t>mechanicky = filtrování</a:t>
            </a:r>
          </a:p>
          <a:p>
            <a:pPr lvl="2">
              <a:lnSpc>
                <a:spcPct val="90000"/>
              </a:lnSpc>
            </a:pPr>
            <a:r>
              <a:rPr lang="cs-CZ" altLang="cs-CZ" i="1">
                <a:solidFill>
                  <a:schemeClr val="bg1"/>
                </a:solidFill>
              </a:rPr>
              <a:t>chemicky = tablety</a:t>
            </a:r>
          </a:p>
          <a:p>
            <a:pPr lvl="2">
              <a:lnSpc>
                <a:spcPct val="90000"/>
              </a:lnSpc>
            </a:pPr>
            <a:r>
              <a:rPr lang="cs-CZ" altLang="cs-CZ" i="1">
                <a:solidFill>
                  <a:schemeClr val="bg1"/>
                </a:solidFill>
              </a:rPr>
              <a:t>fyzikálně = převaření, destilace, kondenzace</a:t>
            </a:r>
            <a:br>
              <a:rPr lang="cs-CZ" altLang="cs-CZ" i="1">
                <a:solidFill>
                  <a:schemeClr val="bg1"/>
                </a:solidFill>
              </a:rPr>
            </a:br>
            <a:endParaRPr lang="cs-CZ" altLang="cs-CZ" i="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7826"/>
                                        </p:tgtEl>
                                        <p:attrNameLst>
                                          <p:attrName>style.visibility</p:attrName>
                                        </p:attrNameLst>
                                      </p:cBhvr>
                                      <p:to>
                                        <p:strVal val="visible"/>
                                      </p:to>
                                    </p:set>
                                    <p:animEffect transition="in" filter="fade">
                                      <p:cBhvr>
                                        <p:cTn id="7" dur="2000"/>
                                        <p:tgtEl>
                                          <p:spTgt spid="778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7827">
                                            <p:txEl>
                                              <p:pRg st="0" end="0"/>
                                            </p:txEl>
                                          </p:spTgt>
                                        </p:tgtEl>
                                        <p:attrNameLst>
                                          <p:attrName>style.visibility</p:attrName>
                                        </p:attrNameLst>
                                      </p:cBhvr>
                                      <p:to>
                                        <p:strVal val="visible"/>
                                      </p:to>
                                    </p:set>
                                    <p:animEffect transition="in" filter="fade">
                                      <p:cBhvr>
                                        <p:cTn id="12" dur="2000"/>
                                        <p:tgtEl>
                                          <p:spTgt spid="778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7827">
                                            <p:txEl>
                                              <p:pRg st="1" end="1"/>
                                            </p:txEl>
                                          </p:spTgt>
                                        </p:tgtEl>
                                        <p:attrNameLst>
                                          <p:attrName>style.visibility</p:attrName>
                                        </p:attrNameLst>
                                      </p:cBhvr>
                                      <p:to>
                                        <p:strVal val="visible"/>
                                      </p:to>
                                    </p:set>
                                    <p:animEffect transition="in" filter="fade">
                                      <p:cBhvr>
                                        <p:cTn id="17" dur="2000"/>
                                        <p:tgtEl>
                                          <p:spTgt spid="7782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7827">
                                            <p:txEl>
                                              <p:pRg st="3" end="3"/>
                                            </p:txEl>
                                          </p:spTgt>
                                        </p:tgtEl>
                                        <p:attrNameLst>
                                          <p:attrName>style.visibility</p:attrName>
                                        </p:attrNameLst>
                                      </p:cBhvr>
                                      <p:to>
                                        <p:strVal val="visible"/>
                                      </p:to>
                                    </p:set>
                                    <p:animEffect transition="in" filter="fade">
                                      <p:cBhvr>
                                        <p:cTn id="22" dur="2000"/>
                                        <p:tgtEl>
                                          <p:spTgt spid="778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7827">
                                            <p:txEl>
                                              <p:pRg st="4" end="4"/>
                                            </p:txEl>
                                          </p:spTgt>
                                        </p:tgtEl>
                                        <p:attrNameLst>
                                          <p:attrName>style.visibility</p:attrName>
                                        </p:attrNameLst>
                                      </p:cBhvr>
                                      <p:to>
                                        <p:strVal val="visible"/>
                                      </p:to>
                                    </p:set>
                                    <p:animEffect transition="in" filter="fade">
                                      <p:cBhvr>
                                        <p:cTn id="27" dur="2000"/>
                                        <p:tgtEl>
                                          <p:spTgt spid="7782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7827">
                                            <p:txEl>
                                              <p:pRg st="5" end="5"/>
                                            </p:txEl>
                                          </p:spTgt>
                                        </p:tgtEl>
                                        <p:attrNameLst>
                                          <p:attrName>style.visibility</p:attrName>
                                        </p:attrNameLst>
                                      </p:cBhvr>
                                      <p:to>
                                        <p:strVal val="visible"/>
                                      </p:to>
                                    </p:set>
                                    <p:animEffect transition="in" filter="fade">
                                      <p:cBhvr>
                                        <p:cTn id="32" dur="2000"/>
                                        <p:tgtEl>
                                          <p:spTgt spid="7782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7827">
                                            <p:txEl>
                                              <p:pRg st="6" end="6"/>
                                            </p:txEl>
                                          </p:spTgt>
                                        </p:tgtEl>
                                        <p:attrNameLst>
                                          <p:attrName>style.visibility</p:attrName>
                                        </p:attrNameLst>
                                      </p:cBhvr>
                                      <p:to>
                                        <p:strVal val="visible"/>
                                      </p:to>
                                    </p:set>
                                    <p:animEffect transition="in" filter="fade">
                                      <p:cBhvr>
                                        <p:cTn id="37" dur="2000"/>
                                        <p:tgtEl>
                                          <p:spTgt spid="778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77827" grpId="0" build="p"/>
    </p:bldLst>
  </p:timing>
</p:sld>
</file>

<file path=ppt/theme/theme1.xml><?xml version="1.0" encoding="utf-8"?>
<a:theme xmlns:a="http://schemas.openxmlformats.org/drawingml/2006/main" name="Motiv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otiv1" id="{1A8105E5-3A6B-43F5-804A-8886E1051206}" vid="{5E1E0585-9373-48A3-87A0-6AE360227D0A}"/>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5FFDBACBD070DD419BEEEED858171F5F" ma:contentTypeVersion="2" ma:contentTypeDescription="Vytvoří nový dokument" ma:contentTypeScope="" ma:versionID="d5714cb2bab0a7300ade93eab6a6fe82">
  <xsd:schema xmlns:xsd="http://www.w3.org/2001/XMLSchema" xmlns:xs="http://www.w3.org/2001/XMLSchema" xmlns:p="http://schemas.microsoft.com/office/2006/metadata/properties" xmlns:ns2="e2285f5f-a0f1-4742-bd8a-8c092caa1a6e" targetNamespace="http://schemas.microsoft.com/office/2006/metadata/properties" ma:root="true" ma:fieldsID="2be02ca2053b24bb78226bd8cc2ad0db" ns2:_="">
    <xsd:import namespace="e2285f5f-a0f1-4742-bd8a-8c092caa1a6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285f5f-a0f1-4742-bd8a-8c092caa1a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924DFFB-B392-49A7-9DDE-C2077674882B}">
  <ds:schemaRefs>
    <ds:schemaRef ds:uri="http://schemas.microsoft.com/sharepoint/v3/contenttype/forms"/>
  </ds:schemaRefs>
</ds:datastoreItem>
</file>

<file path=customXml/itemProps2.xml><?xml version="1.0" encoding="utf-8"?>
<ds:datastoreItem xmlns:ds="http://schemas.openxmlformats.org/officeDocument/2006/customXml" ds:itemID="{783E1104-C657-40A6-8001-730B9229E4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2285f5f-a0f1-4742-bd8a-8c092caa1a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4D115B-59D3-451D-8DBB-22522BC7A9D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227</TotalTime>
  <Words>7103</Words>
  <Application>Microsoft Office PowerPoint</Application>
  <PresentationFormat>Předvádění na obrazovce (4:3)</PresentationFormat>
  <Paragraphs>358</Paragraphs>
  <Slides>20</Slides>
  <Notes>7</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Times New Roman</vt:lpstr>
      <vt:lpstr>Wingdings</vt:lpstr>
      <vt:lpstr>Motiv1</vt:lpstr>
      <vt:lpstr>Základy přežití</vt:lpstr>
      <vt:lpstr>Základy přežití</vt:lpstr>
      <vt:lpstr>Prostředky sebezáchovy</vt:lpstr>
      <vt:lpstr>Oheň a jeho využití</vt:lpstr>
      <vt:lpstr>Způsoby rozdělávání, druhy ohňů a jejich využití</vt:lpstr>
      <vt:lpstr>Způsoby rozdělávání, druhy ohňů a jejich využití</vt:lpstr>
      <vt:lpstr>Ohně</vt:lpstr>
      <vt:lpstr>Ohně</vt:lpstr>
      <vt:lpstr>Získání vody</vt:lpstr>
      <vt:lpstr>Získání vody</vt:lpstr>
      <vt:lpstr>Získání vody</vt:lpstr>
      <vt:lpstr>Získání vody</vt:lpstr>
      <vt:lpstr>Čištění vody</vt:lpstr>
      <vt:lpstr>Následky ztráty tělesných tekutin</vt:lpstr>
      <vt:lpstr>Následky ztráty tělesných tekutin</vt:lpstr>
      <vt:lpstr>Následky - tepová frekvence</vt:lpstr>
      <vt:lpstr>Získávání stravy</vt:lpstr>
      <vt:lpstr>Strava</vt:lpstr>
      <vt:lpstr>Strava</vt:lpstr>
      <vt:lpstr>Otázky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Následky ztráty tělesných tekutin</dc:title>
  <dc:creator>Vagner</dc:creator>
  <cp:lastModifiedBy>Michal Vágner</cp:lastModifiedBy>
  <cp:revision>67</cp:revision>
  <dcterms:created xsi:type="dcterms:W3CDTF">2011-12-07T10:08:24Z</dcterms:created>
  <dcterms:modified xsi:type="dcterms:W3CDTF">2022-10-17T11:54:31Z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0x0101005FFDBACBD070DD419BEEEED858171F5F</vt:lpwstr>
  </property>
</Properties>
</file>