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6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6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3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4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0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8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6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19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5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1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17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25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2A9A44-7C45-4660-B5B4-A2056F7D190E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D7E80-75BF-4795-8AF5-5CE3BD536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cekriminality.cz/wp-content/uploads/2021/12/34-35_prevence-pred-utocniky-amok_vs_12-2021.pdf" TargetMode="External"/><Relationship Id="rId2" Type="http://schemas.openxmlformats.org/officeDocument/2006/relationships/hyperlink" Target="https://www.policie.cz/clanek/utikej-schovej-se-bojuj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ociacebezpecnaskola.cz/publikac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zp.cz/slovnik-pojmu/skoleni-bozp/" TargetMode="External"/><Relationship Id="rId2" Type="http://schemas.openxmlformats.org/officeDocument/2006/relationships/hyperlink" Target="http://skoly.vub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smt.cz/dokumenty/metodicky-pokyn-k-zajisteni-bezpecnosti-a-ochrany-zdravi-deti-zaku-a-studentu-ve-skolach-a-skolskych-zarizenich-zrizovanych-ministerstvem-skolstvi-mladeze-a-telovychovy" TargetMode="External"/><Relationship Id="rId4" Type="http://schemas.openxmlformats.org/officeDocument/2006/relationships/hyperlink" Target="https://www.msmt.cz/dokumenty/ostatni-vyhlask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ard7.cz/dozor-nad-bezpecnosti-zaku-a-student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zpinfo.cz/skolni-urazy-jejich-odskodnovani" TargetMode="External"/><Relationship Id="rId2" Type="http://schemas.openxmlformats.org/officeDocument/2006/relationships/hyperlink" Target="https://www.csicr.cz/Csicr/media/Prilohy/PDF_el._publikace/Tematick%C3%A9%20zpr%C3%A1vy/2016_TZ_kontrola_BOZ_2014_201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Ochrana zdraví a první pomoc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Thorovská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Drobné oděrky a krvácení</a:t>
            </a:r>
          </a:p>
          <a:p>
            <a:r>
              <a:rPr lang="cs-CZ" dirty="0" smtClean="0"/>
              <a:t>Krvácení z nosu</a:t>
            </a:r>
          </a:p>
          <a:p>
            <a:r>
              <a:rPr lang="cs-CZ" dirty="0" smtClean="0"/>
              <a:t>Naražení či </a:t>
            </a:r>
            <a:r>
              <a:rPr lang="cs-CZ" smtClean="0"/>
              <a:t>pohmoždění části těla</a:t>
            </a:r>
            <a:endParaRPr lang="cs-CZ" dirty="0" smtClean="0"/>
          </a:p>
          <a:p>
            <a:r>
              <a:rPr lang="cs-CZ" dirty="0" smtClean="0"/>
              <a:t>Tržné rány</a:t>
            </a:r>
          </a:p>
          <a:p>
            <a:r>
              <a:rPr lang="cs-CZ" dirty="0" smtClean="0"/>
              <a:t>Kousnutí, škrábance</a:t>
            </a:r>
          </a:p>
          <a:p>
            <a:r>
              <a:rPr lang="cs-CZ" dirty="0" smtClean="0"/>
              <a:t>Spáleniny (např. od koberce)….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Uteč, schovej se, bojuj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Škola by měla mít vypracovaný krizový plán pro různé situace – vhodné vylepit do každého kabinetu (co dělat když…zpracováno bodově)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www.policie.cz/clanek/utikej-schovej-se-bojuj.aspx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prevencekriminality.cz/wp-content/uploads/2021/12/34-35_prevence-pred-utocniky-amok_vs_12-2021.pdf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https://www.asociacebezpecnaskola.cz/publikace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50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naučili prakticky?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Obvazové techniky</a:t>
            </a:r>
          </a:p>
          <a:p>
            <a:r>
              <a:rPr lang="cs-CZ" dirty="0" smtClean="0"/>
              <a:t>Vyšetření životních funkcí – pohledem, pohmatem, poslechem</a:t>
            </a:r>
          </a:p>
          <a:p>
            <a:r>
              <a:rPr lang="cs-CZ" dirty="0" smtClean="0"/>
              <a:t>Resuscitace dospělých a dětí – nácvik na figuríně</a:t>
            </a:r>
          </a:p>
          <a:p>
            <a:r>
              <a:rPr lang="cs-CZ" dirty="0" err="1" smtClean="0"/>
              <a:t>Rautekův</a:t>
            </a:r>
            <a:r>
              <a:rPr lang="cs-CZ" dirty="0" smtClean="0"/>
              <a:t> manévr na vyproštění z auta</a:t>
            </a:r>
          </a:p>
          <a:p>
            <a:r>
              <a:rPr lang="cs-CZ" dirty="0" smtClean="0"/>
              <a:t>Přetočení pacienta</a:t>
            </a:r>
          </a:p>
          <a:p>
            <a:endParaRPr lang="cs-CZ" dirty="0"/>
          </a:p>
          <a:p>
            <a:r>
              <a:rPr lang="cs-CZ" dirty="0" smtClean="0"/>
              <a:t>Nezapomeňte si stáhnout aplikaci Záchranka</a:t>
            </a:r>
          </a:p>
          <a:p>
            <a:r>
              <a:rPr lang="cs-CZ" dirty="0"/>
              <a:t>https://www.zachrankaapp.cz/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1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zdraví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skoly.vubp.cz - Stránky projektu Bezpečnost a ochrana zdraví ve </a:t>
            </a:r>
            <a:r>
              <a:rPr lang="cs-CZ" dirty="0" smtClean="0">
                <a:hlinkClick r:id="rId2"/>
              </a:rPr>
              <a:t>školách</a:t>
            </a:r>
            <a:endParaRPr lang="cs-CZ" dirty="0" smtClean="0"/>
          </a:p>
          <a:p>
            <a:r>
              <a:rPr lang="cs-CZ" dirty="0" smtClean="0"/>
              <a:t>BOZP</a:t>
            </a:r>
          </a:p>
          <a:p>
            <a:r>
              <a:rPr lang="cs-CZ" dirty="0">
                <a:hlinkClick r:id="rId3"/>
              </a:rPr>
              <a:t>Co je školení bezpečnosti práce (BOZP)? | </a:t>
            </a:r>
            <a:r>
              <a:rPr lang="cs-CZ" dirty="0" smtClean="0">
                <a:hlinkClick r:id="rId3"/>
              </a:rPr>
              <a:t>CRDR</a:t>
            </a:r>
            <a:endParaRPr lang="cs-CZ" dirty="0" smtClean="0"/>
          </a:p>
          <a:p>
            <a:r>
              <a:rPr lang="cs-CZ" dirty="0">
                <a:hlinkClick r:id="rId4"/>
              </a:rPr>
              <a:t>Ostatní vyhlášky, MŠMT ČR (msmt.cz</a:t>
            </a:r>
            <a:r>
              <a:rPr lang="cs-CZ" dirty="0" smtClean="0">
                <a:hlinkClick r:id="rId4"/>
              </a:rPr>
              <a:t>)</a:t>
            </a:r>
            <a:endParaRPr lang="cs-CZ" dirty="0" smtClean="0"/>
          </a:p>
          <a:p>
            <a:r>
              <a:rPr lang="cs-CZ" dirty="0">
                <a:hlinkClick r:id="rId5"/>
              </a:rPr>
              <a:t>Metodický pokyn k zajištění bezpečnosti a ochrany zdraví dětí, žáků a studentů ve školách a školských zařízeních zřizovaných Ministerstvem školství, mládeže a tělovýchovy, MŠMT ČR (msmt.cz)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5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Zajištění dozoru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Dozor nad bezpečností žáků a studentů – www.guard7.cz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Zajištění lékárniček na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Úrazy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Konáme prevenci</a:t>
            </a:r>
          </a:p>
          <a:p>
            <a:r>
              <a:rPr lang="cs-CZ" dirty="0" smtClean="0"/>
              <a:t>Vedení evidence úrazů – úrazovost sledována ČŠI</a:t>
            </a:r>
          </a:p>
          <a:p>
            <a:r>
              <a:rPr lang="cs-CZ" dirty="0" smtClean="0"/>
              <a:t>Kniha úrazů – zapsat nejpozději do 24 hodin</a:t>
            </a:r>
          </a:p>
          <a:p>
            <a:r>
              <a:rPr lang="cs-CZ" dirty="0" smtClean="0"/>
              <a:t>Při úrazech, kdy dojde k úmrtí nebo nepřítomnosti žáka ve vyučování delší než 2 dny – formulář pro pojišťovnu a hlášení ČŠI, při podezření na trestný čin – Policie ČR</a:t>
            </a:r>
          </a:p>
        </p:txBody>
      </p:sp>
    </p:spTree>
    <p:extLst>
      <p:ext uri="{BB962C8B-B14F-4D97-AF65-F5344CB8AC3E}">
        <p14:creationId xmlns:p14="http://schemas.microsoft.com/office/powerpoint/2010/main" val="6887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Epidemiologie školních úrazů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7 let věku dítě není schopno plně rozeznávat </a:t>
            </a:r>
            <a:r>
              <a:rPr lang="cs-CZ" dirty="0" smtClean="0"/>
              <a:t>nebezpečí</a:t>
            </a:r>
          </a:p>
          <a:p>
            <a:r>
              <a:rPr lang="cs-CZ" dirty="0" smtClean="0"/>
              <a:t>U </a:t>
            </a:r>
            <a:r>
              <a:rPr lang="cs-CZ" dirty="0"/>
              <a:t>starších dětí mohou mít na vznik úrazu vliv i somatické a psychické změny v </a:t>
            </a:r>
            <a:r>
              <a:rPr lang="cs-CZ" dirty="0" smtClean="0"/>
              <a:t>pubertě</a:t>
            </a:r>
          </a:p>
          <a:p>
            <a:r>
              <a:rPr lang="cs-CZ" dirty="0"/>
              <a:t>K nejvíce školním úrazům dojde přímo ve školách (54,4% školních úrazů, asi třetina školních úrazů vznikne při sportovních školních akcích a na školních hřištích</a:t>
            </a:r>
          </a:p>
        </p:txBody>
      </p:sp>
    </p:spTree>
    <p:extLst>
      <p:ext uri="{BB962C8B-B14F-4D97-AF65-F5344CB8AC3E}">
        <p14:creationId xmlns:p14="http://schemas.microsoft.com/office/powerpoint/2010/main" val="30593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školních úrazů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Nešťastná náhoda</a:t>
            </a:r>
          </a:p>
          <a:p>
            <a:r>
              <a:rPr lang="cs-CZ" dirty="0" smtClean="0"/>
              <a:t>Vlastním </a:t>
            </a:r>
            <a:r>
              <a:rPr lang="cs-CZ" dirty="0"/>
              <a:t>zaviněním (např. nekázní, neopatrností při provádění školních </a:t>
            </a:r>
            <a:r>
              <a:rPr lang="cs-CZ" dirty="0" smtClean="0"/>
              <a:t>činností)</a:t>
            </a:r>
          </a:p>
          <a:p>
            <a:r>
              <a:rPr lang="cs-CZ" dirty="0" smtClean="0"/>
              <a:t>Úrazy </a:t>
            </a:r>
            <a:r>
              <a:rPr lang="cs-CZ" dirty="0"/>
              <a:t>zaviněné druhou osobou, ať už se jedná o náhodný úraz nebo násilně vzniklý </a:t>
            </a:r>
            <a:r>
              <a:rPr lang="cs-CZ" dirty="0" smtClean="0"/>
              <a:t>úraz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2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typy školních úrazů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Pády</a:t>
            </a:r>
          </a:p>
          <a:p>
            <a:r>
              <a:rPr lang="cs-CZ" dirty="0" smtClean="0"/>
              <a:t>Poranění </a:t>
            </a:r>
            <a:r>
              <a:rPr lang="cs-CZ" dirty="0"/>
              <a:t>způsobená školními pomůckami či </a:t>
            </a:r>
            <a:r>
              <a:rPr lang="cs-CZ" dirty="0" smtClean="0"/>
              <a:t>vybavením</a:t>
            </a:r>
          </a:p>
          <a:p>
            <a:endParaRPr lang="cs-CZ" dirty="0"/>
          </a:p>
          <a:p>
            <a:r>
              <a:rPr lang="cs-CZ" dirty="0"/>
              <a:t>Nejčastěji poraněným orgánem je v případě školních úrazů hlava – mozek při otřesu mozku </a:t>
            </a:r>
            <a:r>
              <a:rPr lang="cs-CZ" dirty="0" smtClean="0"/>
              <a:t>a </a:t>
            </a:r>
            <a:r>
              <a:rPr lang="cs-CZ" dirty="0"/>
              <a:t>horní </a:t>
            </a:r>
            <a:r>
              <a:rPr lang="cs-CZ" dirty="0" smtClean="0"/>
              <a:t>končetiny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úrazy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2016_TZ_kontrola_BOZ_2014_2015.pdf (csicr.cz</a:t>
            </a:r>
            <a:r>
              <a:rPr lang="cs-CZ" dirty="0" smtClean="0">
                <a:hlinkClick r:id="rId2"/>
              </a:rPr>
              <a:t>)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Školní úrazy a jejich odškodňování | BOZPinfo.cz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330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Organický</vt:lpstr>
      <vt:lpstr>Ochrana zdraví a první pomoc</vt:lpstr>
      <vt:lpstr>Ochrana zdraví ve škole</vt:lpstr>
      <vt:lpstr>Zajištění dozoru</vt:lpstr>
      <vt:lpstr>Zajištění lékárniček na škole</vt:lpstr>
      <vt:lpstr>Úrazy ve škole</vt:lpstr>
      <vt:lpstr>Epidemiologie školních úrazů</vt:lpstr>
      <vt:lpstr>Příčiny školních úrazů</vt:lpstr>
      <vt:lpstr>Časté typy školních úrazů</vt:lpstr>
      <vt:lpstr>Školní úrazy</vt:lpstr>
      <vt:lpstr>Časté situace</vt:lpstr>
      <vt:lpstr>Uteč, schovej se, bojuj</vt:lpstr>
      <vt:lpstr>Co jsme se naučili prakticky?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zdraví a první pomoc</dc:title>
  <dc:creator>Alena Thorovska</dc:creator>
  <cp:lastModifiedBy>Thorovska</cp:lastModifiedBy>
  <cp:revision>7</cp:revision>
  <dcterms:created xsi:type="dcterms:W3CDTF">2023-03-08T19:46:11Z</dcterms:created>
  <dcterms:modified xsi:type="dcterms:W3CDTF">2024-01-09T16:35:20Z</dcterms:modified>
</cp:coreProperties>
</file>