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2" r:id="rId3"/>
    <p:sldId id="257" r:id="rId4"/>
    <p:sldId id="259" r:id="rId5"/>
    <p:sldId id="260" r:id="rId6"/>
    <p:sldId id="261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 Seidlová Málková" initials="GSM" lastIdx="0" clrIdx="0">
    <p:extLst>
      <p:ext uri="{19B8F6BF-5375-455C-9EA6-DF929625EA0E}">
        <p15:presenceInfo xmlns:p15="http://schemas.microsoft.com/office/powerpoint/2012/main" userId="Gabriela Seidlová Málk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644E1F-88A1-4432-A60A-0DC1DFC5ED64}" v="3659" dt="2020-10-07T20:58:46.0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60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34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07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1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00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42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07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37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6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713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5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BF2C82-60EE-4908-857D-E658432E0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30" r="4" b="4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991101" y="1122363"/>
            <a:ext cx="6880859" cy="3204134"/>
          </a:xfrm>
        </p:spPr>
        <p:txBody>
          <a:bodyPr anchor="b">
            <a:normAutofit/>
          </a:bodyPr>
          <a:lstStyle/>
          <a:p>
            <a:r>
              <a:rPr lang="cs-CZ" sz="3600" dirty="0"/>
              <a:t>Vývojová psychologie 2020</a:t>
            </a:r>
            <a:r>
              <a:rPr lang="cs-CZ" sz="4800" dirty="0"/>
              <a:t/>
            </a:r>
            <a:br>
              <a:rPr lang="cs-CZ" sz="4800" dirty="0"/>
            </a:br>
            <a:r>
              <a:rPr lang="cs-CZ" sz="4800" dirty="0"/>
              <a:t>Základní pojmy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z="2000" dirty="0"/>
              <a:t>Gabriela Seidlová Málková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solidFill>
              <a:schemeClr val="tx2">
                <a:lumMod val="25000"/>
                <a:lumOff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Tato prezentace provází četbu této části předepsané literatury</a:t>
            </a:r>
          </a:p>
          <a:p>
            <a:r>
              <a:rPr lang="cs-CZ" b="1" dirty="0"/>
              <a:t> </a:t>
            </a:r>
            <a:r>
              <a:rPr lang="cs-CZ" b="1" dirty="0" smtClean="0"/>
              <a:t>kapitola Obecná </a:t>
            </a:r>
            <a:r>
              <a:rPr lang="cs-CZ" b="1" dirty="0"/>
              <a:t>vývojová psychologie z knihy </a:t>
            </a:r>
            <a:r>
              <a:rPr lang="cs-CZ" b="1" dirty="0" err="1"/>
              <a:t>Thorové</a:t>
            </a:r>
            <a:r>
              <a:rPr lang="cs-CZ" b="1" dirty="0"/>
              <a:t> (str. 27 - 55</a:t>
            </a:r>
            <a:r>
              <a:rPr lang="cs-CZ" b="1" dirty="0" smtClean="0"/>
              <a:t>).</a:t>
            </a:r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A7D1D-3A48-4B2E-B404-2834EDF2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Základní</a:t>
            </a:r>
            <a:r>
              <a:rPr lang="en-US" dirty="0"/>
              <a:t> </a:t>
            </a:r>
            <a:r>
              <a:rPr lang="en-US" dirty="0" err="1"/>
              <a:t>pojmy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vývojové</a:t>
            </a:r>
            <a:r>
              <a:rPr lang="en-US" dirty="0"/>
              <a:t> </a:t>
            </a:r>
            <a:r>
              <a:rPr lang="en-US" dirty="0" err="1"/>
              <a:t>psychologii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význam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395AF-896D-4943-8786-7D87532107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95" y="2513046"/>
            <a:ext cx="10168128" cy="369417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Vývoj -   souhrn změn určitého systému v čase</a:t>
            </a:r>
          </a:p>
          <a:p>
            <a:pPr marL="0" indent="0">
              <a:buNone/>
            </a:pPr>
            <a:r>
              <a:rPr lang="cs-CZ" b="1" dirty="0" smtClean="0"/>
              <a:t>Ontogeneze</a:t>
            </a:r>
            <a:r>
              <a:rPr lang="cs-CZ" dirty="0" smtClean="0"/>
              <a:t> - vývoj člověka od narození až do smrti</a:t>
            </a:r>
          </a:p>
          <a:p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Ve vývojové psychologii se velmi často zamýšlíme nad tím, co s sebou přináší vývoj v průběhu života člověka. I proto je důležitým pojmem ve vývojové psychologii </a:t>
            </a:r>
            <a:r>
              <a:rPr lang="cs-CZ" b="1" dirty="0" smtClean="0"/>
              <a:t>změna</a:t>
            </a:r>
            <a:r>
              <a:rPr lang="cs-CZ" dirty="0" smtClean="0"/>
              <a:t>. </a:t>
            </a:r>
          </a:p>
          <a:p>
            <a:pPr marL="0" indent="0" algn="just">
              <a:buNone/>
            </a:pPr>
            <a:endParaRPr lang="cs-CZ" dirty="0" smtClean="0"/>
          </a:p>
          <a:p>
            <a:pPr marL="0" indent="0" algn="just">
              <a:buNone/>
            </a:pPr>
            <a:r>
              <a:rPr lang="cs-CZ" dirty="0" smtClean="0"/>
              <a:t>Vývoj s sebou vždy přináší nějakou změnu. Ovšem ne každá změna vede k vývoji. Může přinášet i vývojovou </a:t>
            </a:r>
            <a:r>
              <a:rPr lang="cs-CZ" b="1" dirty="0" smtClean="0"/>
              <a:t>stagnaci </a:t>
            </a:r>
            <a:r>
              <a:rPr lang="cs-CZ" dirty="0" smtClean="0"/>
              <a:t>(nic se neděje)</a:t>
            </a:r>
            <a:r>
              <a:rPr lang="cs-CZ" b="1" dirty="0" smtClean="0"/>
              <a:t> </a:t>
            </a:r>
            <a:r>
              <a:rPr lang="cs-CZ" dirty="0" smtClean="0"/>
              <a:t> nebo dokonce vývojovou </a:t>
            </a:r>
            <a:r>
              <a:rPr lang="cs-CZ" b="1" dirty="0" smtClean="0"/>
              <a:t>regresi</a:t>
            </a:r>
            <a:r>
              <a:rPr lang="cs-CZ" dirty="0" smtClean="0"/>
              <a:t>, návrat k nižším vývojovým úrovním). Pokud dochází k pozitivním vývojovým změnám, hovoříme o </a:t>
            </a:r>
            <a:r>
              <a:rPr lang="cs-CZ" b="1" dirty="0" smtClean="0"/>
              <a:t>rozvoj</a:t>
            </a:r>
            <a:r>
              <a:rPr lang="cs-CZ" dirty="0" smtClean="0"/>
              <a:t>i.</a:t>
            </a:r>
          </a:p>
          <a:p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957849" y="1633623"/>
            <a:ext cx="4687614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cs-CZ" sz="1600" dirty="0" smtClean="0">
                <a:solidFill>
                  <a:srgbClr val="FF0000"/>
                </a:solidFill>
              </a:rPr>
              <a:t>Vývoj = změna</a:t>
            </a:r>
          </a:p>
          <a:p>
            <a:pPr algn="just"/>
            <a:r>
              <a:rPr lang="cs-CZ" sz="1600" dirty="0" smtClean="0">
                <a:solidFill>
                  <a:srgbClr val="FF0000"/>
                </a:solidFill>
              </a:rPr>
              <a:t>Vývoj v průběhu života člověka  = ontogeneze</a:t>
            </a:r>
          </a:p>
          <a:p>
            <a:pPr algn="just"/>
            <a:r>
              <a:rPr lang="cs-CZ" sz="1600" dirty="0" smtClean="0">
                <a:solidFill>
                  <a:srgbClr val="FF0000"/>
                </a:solidFill>
              </a:rPr>
              <a:t>Stagnace = vývoj nepostupuje</a:t>
            </a:r>
          </a:p>
          <a:p>
            <a:pPr algn="just"/>
            <a:r>
              <a:rPr lang="cs-CZ" sz="1600" dirty="0" smtClean="0">
                <a:solidFill>
                  <a:srgbClr val="FF0000"/>
                </a:solidFill>
              </a:rPr>
              <a:t>Regrese = návrat na již dříve překonanou úroveň</a:t>
            </a:r>
            <a:r>
              <a:rPr lang="cs-CZ" sz="1200" dirty="0" smtClean="0">
                <a:solidFill>
                  <a:srgbClr val="FF0000"/>
                </a:solidFill>
              </a:rPr>
              <a:t> </a:t>
            </a:r>
            <a:endParaRPr lang="cs-CZ" sz="1200" dirty="0">
              <a:solidFill>
                <a:srgbClr val="FF0000"/>
              </a:solidFill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1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91838-BDB2-4ACF-826D-1EC2F52BA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přináší</a:t>
            </a:r>
            <a:r>
              <a:rPr lang="en-US" dirty="0"/>
              <a:t> </a:t>
            </a:r>
            <a:r>
              <a:rPr lang="en-US" dirty="0" err="1"/>
              <a:t>vývojové</a:t>
            </a:r>
            <a:r>
              <a:rPr lang="en-US" dirty="0"/>
              <a:t> </a:t>
            </a:r>
            <a:r>
              <a:rPr lang="en-US" dirty="0" err="1"/>
              <a:t>změny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2D38A3-45CD-42D9-A5AB-62B988FF9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Fyziologický</a:t>
            </a:r>
            <a:r>
              <a:rPr lang="en-US" dirty="0"/>
              <a:t> </a:t>
            </a:r>
            <a:r>
              <a:rPr lang="en-US" dirty="0" err="1"/>
              <a:t>růst</a:t>
            </a:r>
          </a:p>
          <a:p>
            <a:r>
              <a:rPr lang="en-US" b="1" dirty="0" err="1"/>
              <a:t>Zrání</a:t>
            </a:r>
            <a:endParaRPr lang="en-US" b="1" dirty="0"/>
          </a:p>
          <a:p>
            <a:r>
              <a:rPr lang="en-US" b="1" dirty="0" err="1"/>
              <a:t>Učení</a:t>
            </a:r>
            <a:endParaRPr lang="en-US" b="1" dirty="0"/>
          </a:p>
          <a:p>
            <a:r>
              <a:rPr lang="en-US" dirty="0" err="1"/>
              <a:t>Stárnutí</a:t>
            </a:r>
            <a:r>
              <a:rPr lang="en-US" dirty="0"/>
              <a:t> a </a:t>
            </a:r>
            <a:r>
              <a:rPr lang="en-US" dirty="0" err="1"/>
              <a:t>involuce</a:t>
            </a:r>
            <a:endParaRPr lang="en-US" dirty="0"/>
          </a:p>
          <a:p>
            <a:r>
              <a:rPr lang="en-US" dirty="0" err="1"/>
              <a:t>Situační</a:t>
            </a:r>
            <a:r>
              <a:rPr lang="en-US" dirty="0"/>
              <a:t> </a:t>
            </a:r>
            <a:r>
              <a:rPr lang="en-US" dirty="0" err="1"/>
              <a:t>vlivy</a:t>
            </a:r>
          </a:p>
          <a:p>
            <a:r>
              <a:rPr lang="en-US" dirty="0" err="1"/>
              <a:t>Konstituce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AAB210-D310-4F76-8FC7-557D8765FED4}"/>
              </a:ext>
            </a:extLst>
          </p:cNvPr>
          <p:cNvSpPr txBox="1"/>
          <p:nvPr/>
        </p:nvSpPr>
        <p:spPr>
          <a:xfrm>
            <a:off x="4712494" y="2878930"/>
            <a:ext cx="7124697" cy="267765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? </a:t>
            </a:r>
            <a:r>
              <a:rPr lang="en-US" sz="2800" i="1" dirty="0" err="1">
                <a:solidFill>
                  <a:srgbClr val="FF0000"/>
                </a:solidFill>
              </a:rPr>
              <a:t>Vztah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zrání</a:t>
            </a:r>
            <a:r>
              <a:rPr lang="en-US" sz="2800" i="1" dirty="0">
                <a:solidFill>
                  <a:srgbClr val="FF0000"/>
                </a:solidFill>
              </a:rPr>
              <a:t> a </a:t>
            </a:r>
            <a:r>
              <a:rPr lang="en-US" sz="2800" i="1" dirty="0" err="1">
                <a:solidFill>
                  <a:srgbClr val="FF0000"/>
                </a:solidFill>
              </a:rPr>
              <a:t>učení</a:t>
            </a:r>
            <a:r>
              <a:rPr lang="en-US" sz="2800" i="1" dirty="0">
                <a:solidFill>
                  <a:srgbClr val="FF0000"/>
                </a:solidFill>
              </a:rPr>
              <a:t>?</a:t>
            </a:r>
          </a:p>
          <a:p>
            <a:r>
              <a:rPr lang="en-US" sz="2000" i="1" dirty="0" err="1"/>
              <a:t>Dobré</a:t>
            </a:r>
            <a:r>
              <a:rPr lang="en-US" sz="2000" i="1" dirty="0"/>
              <a:t> </a:t>
            </a:r>
            <a:r>
              <a:rPr lang="en-US" sz="2000" i="1" dirty="0" err="1"/>
              <a:t>učení</a:t>
            </a:r>
            <a:r>
              <a:rPr lang="en-US" sz="2000" i="1" dirty="0"/>
              <a:t> </a:t>
            </a:r>
            <a:r>
              <a:rPr lang="en-US" sz="2000" i="1" dirty="0" err="1"/>
              <a:t>předchází</a:t>
            </a:r>
            <a:r>
              <a:rPr lang="en-US" sz="2000" i="1" dirty="0"/>
              <a:t> </a:t>
            </a:r>
            <a:r>
              <a:rPr lang="en-US" sz="2000" i="1" dirty="0" err="1"/>
              <a:t>vývoj</a:t>
            </a:r>
            <a:r>
              <a:rPr lang="en-US" sz="2000" i="1" dirty="0"/>
              <a:t>  -  </a:t>
            </a:r>
            <a:r>
              <a:rPr lang="en-US" sz="2000" b="1" i="1" dirty="0" err="1"/>
              <a:t>sociální</a:t>
            </a:r>
            <a:r>
              <a:rPr lang="en-US" sz="2000" b="1" i="1" dirty="0"/>
              <a:t> </a:t>
            </a:r>
            <a:r>
              <a:rPr lang="en-US" sz="2000" b="1" i="1" dirty="0" err="1"/>
              <a:t>determinismus</a:t>
            </a:r>
            <a:r>
              <a:rPr lang="en-US" sz="2000" i="1" dirty="0"/>
              <a:t>  s </a:t>
            </a:r>
            <a:r>
              <a:rPr lang="en-US" sz="2000" i="1" dirty="0" err="1"/>
              <a:t>důrazem</a:t>
            </a:r>
            <a:r>
              <a:rPr lang="en-US" sz="2000" i="1" dirty="0"/>
              <a:t> </a:t>
            </a:r>
            <a:r>
              <a:rPr lang="en-US" sz="2000" i="1" dirty="0" err="1"/>
              <a:t>na</a:t>
            </a:r>
            <a:r>
              <a:rPr lang="en-US" sz="2000" i="1" dirty="0"/>
              <a:t> </a:t>
            </a:r>
            <a:r>
              <a:rPr lang="en-US" sz="2000" i="1" dirty="0" err="1"/>
              <a:t>význam</a:t>
            </a:r>
            <a:r>
              <a:rPr lang="en-US" sz="2000" i="1" dirty="0"/>
              <a:t> </a:t>
            </a:r>
            <a:r>
              <a:rPr lang="en-US" sz="2000" i="1" dirty="0" err="1"/>
              <a:t>podnětů</a:t>
            </a:r>
            <a:r>
              <a:rPr lang="en-US" sz="2000" i="1" dirty="0"/>
              <a:t> z </a:t>
            </a:r>
            <a:r>
              <a:rPr lang="en-US" sz="2000" i="1" dirty="0" err="1"/>
              <a:t>prostředí</a:t>
            </a:r>
            <a:r>
              <a:rPr lang="en-US" sz="2000" i="1" dirty="0"/>
              <a:t> a </a:t>
            </a:r>
            <a:r>
              <a:rPr lang="en-US" sz="2000" i="1" dirty="0" err="1"/>
              <a:t>interakce</a:t>
            </a:r>
            <a:r>
              <a:rPr lang="en-US" sz="2000" i="1" dirty="0"/>
              <a:t> s </a:t>
            </a:r>
            <a:r>
              <a:rPr lang="en-US" sz="2000" i="1" dirty="0" err="1"/>
              <a:t>druhými</a:t>
            </a:r>
            <a:r>
              <a:rPr lang="en-US" sz="2000" i="1" dirty="0"/>
              <a:t> </a:t>
            </a:r>
            <a:r>
              <a:rPr lang="en-US" sz="2000" i="1" dirty="0" err="1"/>
              <a:t>lidmi</a:t>
            </a:r>
            <a:endParaRPr lang="en-US" sz="2000" i="1" dirty="0"/>
          </a:p>
          <a:p>
            <a:endParaRPr lang="en-US" sz="2000" i="1" dirty="0"/>
          </a:p>
          <a:p>
            <a:r>
              <a:rPr lang="en-US" sz="2000" i="1" dirty="0" err="1"/>
              <a:t>Vývojové</a:t>
            </a:r>
            <a:r>
              <a:rPr lang="en-US" sz="2000" i="1" dirty="0"/>
              <a:t> </a:t>
            </a:r>
            <a:r>
              <a:rPr lang="en-US" sz="2000" i="1" dirty="0" err="1"/>
              <a:t>změny</a:t>
            </a:r>
            <a:r>
              <a:rPr lang="en-US" sz="2000" i="1" dirty="0"/>
              <a:t> </a:t>
            </a:r>
            <a:r>
              <a:rPr lang="en-US" sz="2000" i="1" dirty="0" err="1"/>
              <a:t>jsou</a:t>
            </a:r>
            <a:r>
              <a:rPr lang="en-US" sz="2000" i="1" dirty="0"/>
              <a:t> </a:t>
            </a:r>
            <a:r>
              <a:rPr lang="en-US" sz="2000" i="1" dirty="0" err="1"/>
              <a:t>předpokladem</a:t>
            </a:r>
            <a:r>
              <a:rPr lang="en-US" sz="2000" i="1" dirty="0"/>
              <a:t> pro </a:t>
            </a:r>
            <a:r>
              <a:rPr lang="en-US" sz="2000" i="1" dirty="0" err="1"/>
              <a:t>učení</a:t>
            </a:r>
            <a:r>
              <a:rPr lang="en-US" sz="2000" i="1" dirty="0"/>
              <a:t> - </a:t>
            </a:r>
            <a:r>
              <a:rPr lang="en-US" sz="2000" b="1" i="1" dirty="0" err="1"/>
              <a:t>biologický</a:t>
            </a:r>
            <a:r>
              <a:rPr lang="en-US" sz="2000" b="1" i="1" dirty="0"/>
              <a:t> </a:t>
            </a:r>
            <a:r>
              <a:rPr lang="en-US" sz="2000" b="1" i="1" dirty="0" err="1"/>
              <a:t>determinismus</a:t>
            </a:r>
            <a:r>
              <a:rPr lang="en-US" sz="2000" i="1" dirty="0"/>
              <a:t> s </a:t>
            </a:r>
            <a:r>
              <a:rPr lang="en-US" sz="2000" i="1" dirty="0" err="1"/>
              <a:t>důrazem</a:t>
            </a:r>
            <a:r>
              <a:rPr lang="en-US" sz="2000" i="1" dirty="0"/>
              <a:t> </a:t>
            </a:r>
            <a:r>
              <a:rPr lang="en-US" sz="2000" i="1" dirty="0" err="1"/>
              <a:t>na</a:t>
            </a:r>
            <a:r>
              <a:rPr lang="en-US" sz="2000" i="1" dirty="0"/>
              <a:t> </a:t>
            </a:r>
            <a:r>
              <a:rPr lang="en-US" sz="2000" i="1" dirty="0" err="1"/>
              <a:t>vliv</a:t>
            </a:r>
            <a:r>
              <a:rPr lang="en-US" sz="2000" i="1" dirty="0"/>
              <a:t> </a:t>
            </a:r>
            <a:r>
              <a:rPr lang="en-US" sz="2000" i="1" dirty="0" err="1"/>
              <a:t>genetických</a:t>
            </a:r>
            <a:r>
              <a:rPr lang="en-US" sz="2000" i="1" dirty="0"/>
              <a:t> </a:t>
            </a:r>
            <a:r>
              <a:rPr lang="en-US" sz="2000" i="1" dirty="0" err="1"/>
              <a:t>determinanty</a:t>
            </a:r>
            <a:r>
              <a:rPr lang="en-US" sz="2000" i="1" dirty="0"/>
              <a:t> </a:t>
            </a:r>
            <a:r>
              <a:rPr lang="en-US" sz="2000" i="1" dirty="0" err="1"/>
              <a:t>vývoje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1ABE4F6-8D9F-4148-938E-CE01781F0C72}"/>
              </a:ext>
            </a:extLst>
          </p:cNvPr>
          <p:cNvSpPr/>
          <p:nvPr/>
        </p:nvSpPr>
        <p:spPr>
          <a:xfrm>
            <a:off x="2844546" y="3365278"/>
            <a:ext cx="976312" cy="4881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4183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3566-5BC5-429E-ABEC-A26B056EC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Psychický</a:t>
            </a:r>
            <a:r>
              <a:rPr lang="en-US" dirty="0"/>
              <a:t> </a:t>
            </a:r>
            <a:r>
              <a:rPr lang="en-US" dirty="0" err="1"/>
              <a:t>vývoj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DA5792-A7E3-42A6-A77F-CCF922525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976983"/>
            <a:ext cx="10168128" cy="4195217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cs-CZ" dirty="0" smtClean="0"/>
              <a:t>= proces utváření osobnosti, realizuje se v součinnosti s vývojem tělesným</a:t>
            </a:r>
          </a:p>
          <a:p>
            <a:r>
              <a:rPr lang="cs-CZ" dirty="0" smtClean="0"/>
              <a:t>= změny psychiky v důsledku působení určitých faktorů ( vnitřních nebo vnějších)</a:t>
            </a:r>
          </a:p>
          <a:p>
            <a:r>
              <a:rPr lang="cs-CZ" dirty="0" smtClean="0"/>
              <a:t>= </a:t>
            </a:r>
            <a:r>
              <a:rPr lang="cs-CZ" dirty="0" err="1" smtClean="0"/>
              <a:t>vícefaktorový</a:t>
            </a:r>
            <a:r>
              <a:rPr lang="cs-CZ" dirty="0" smtClean="0"/>
              <a:t> konstrukt, dílčí psychické funkce se vyvíjí rozdílným způsobem, tempem</a:t>
            </a:r>
          </a:p>
          <a:p>
            <a:r>
              <a:rPr lang="cs-CZ" dirty="0" smtClean="0"/>
              <a:t>= je do značné míry  </a:t>
            </a:r>
            <a:r>
              <a:rPr lang="cs-CZ" dirty="0" smtClean="0"/>
              <a:t>individuální</a:t>
            </a:r>
            <a:r>
              <a:rPr lang="cs-CZ" dirty="0" smtClean="0"/>
              <a:t>, ale zároveň můžeme sledovat jisté  obecně platné principy nebo zákonitosti vývoje </a:t>
            </a:r>
          </a:p>
          <a:p>
            <a:pPr lvl="1"/>
            <a:r>
              <a:rPr lang="cs-CZ" dirty="0" smtClean="0"/>
              <a:t>VP usiluje sledovat vývoj a vývojové změnu v obou těchto perspektivách</a:t>
            </a:r>
          </a:p>
          <a:p>
            <a:pPr lvl="2"/>
            <a:r>
              <a:rPr lang="cs-CZ" dirty="0" smtClean="0"/>
              <a:t> co zakládá odlišnosti mezi lidmi a </a:t>
            </a:r>
            <a:r>
              <a:rPr lang="cs-CZ" dirty="0" err="1" smtClean="0"/>
              <a:t>indiviuální</a:t>
            </a:r>
            <a:r>
              <a:rPr lang="cs-CZ" dirty="0" smtClean="0"/>
              <a:t> jedinečnost</a:t>
            </a:r>
          </a:p>
          <a:p>
            <a:pPr lvl="2"/>
            <a:r>
              <a:rPr lang="cs-CZ" dirty="0" smtClean="0"/>
              <a:t>zda existují sdílené </a:t>
            </a:r>
            <a:r>
              <a:rPr lang="cs-CZ" dirty="0" err="1" smtClean="0"/>
              <a:t>mechanismy,projevy</a:t>
            </a:r>
            <a:r>
              <a:rPr lang="cs-CZ" dirty="0" smtClean="0"/>
              <a:t> či procesy </a:t>
            </a: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07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94A96-7515-467F-B529-9EA4C4CD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Klíčové </a:t>
            </a:r>
            <a:r>
              <a:rPr lang="en-US" dirty="0" err="1"/>
              <a:t>mechanismy</a:t>
            </a:r>
            <a:r>
              <a:rPr lang="en-US" dirty="0"/>
              <a:t> </a:t>
            </a:r>
            <a:r>
              <a:rPr lang="en-US" dirty="0" err="1"/>
              <a:t>vysvětlující</a:t>
            </a:r>
            <a:r>
              <a:rPr lang="en-US" dirty="0"/>
              <a:t> </a:t>
            </a:r>
            <a:r>
              <a:rPr lang="en-US" dirty="0" err="1"/>
              <a:t>vývojové</a:t>
            </a:r>
            <a:r>
              <a:rPr lang="en-US" dirty="0"/>
              <a:t> </a:t>
            </a:r>
            <a:r>
              <a:rPr lang="en-US" dirty="0" err="1"/>
              <a:t>změny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5F5EE-1C21-4F6E-840B-73FC976C9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1. </a:t>
            </a:r>
            <a:r>
              <a:rPr lang="cs-CZ" dirty="0" smtClean="0"/>
              <a:t>Krize ( a její pojetí ve VP) </a:t>
            </a:r>
          </a:p>
          <a:p>
            <a:pPr lvl="1"/>
            <a:r>
              <a:rPr lang="cs-CZ" dirty="0" smtClean="0"/>
              <a:t>narušení rovnováhy v důsledku určitých životních událostí</a:t>
            </a:r>
          </a:p>
          <a:p>
            <a:pPr lvl="1"/>
            <a:r>
              <a:rPr lang="cs-CZ" dirty="0" smtClean="0"/>
              <a:t>přináší změnu  </a:t>
            </a:r>
          </a:p>
          <a:p>
            <a:pPr lvl="1"/>
            <a:r>
              <a:rPr lang="cs-CZ" dirty="0" smtClean="0"/>
              <a:t>má vývojový potenciál</a:t>
            </a:r>
          </a:p>
          <a:p>
            <a:pPr lvl="1"/>
            <a:r>
              <a:rPr lang="cs-CZ" dirty="0" smtClean="0"/>
              <a:t>Ve VP není vnímána negativně, ale spíše jako výzva a zdroj růstu (viz  </a:t>
            </a:r>
            <a:r>
              <a:rPr lang="cs-CZ" dirty="0" err="1" smtClean="0"/>
              <a:t>Eriksonova</a:t>
            </a:r>
            <a:r>
              <a:rPr lang="cs-CZ" dirty="0" smtClean="0"/>
              <a:t> teorie psychosociálního vývoje) </a:t>
            </a:r>
          </a:p>
          <a:p>
            <a:pPr lvl="1"/>
            <a:r>
              <a:rPr lang="cs-CZ" dirty="0" smtClean="0"/>
              <a:t>Rozlišujeme 4 </a:t>
            </a:r>
            <a:r>
              <a:rPr lang="cs-CZ" b="1" dirty="0" smtClean="0"/>
              <a:t>fáze </a:t>
            </a:r>
            <a:r>
              <a:rPr lang="cs-CZ" dirty="0" smtClean="0"/>
              <a:t>krize (dezintegrace, maladaptivní reakce, adaptace, integrace) a popisujeme různé </a:t>
            </a:r>
            <a:r>
              <a:rPr lang="cs-CZ" b="1" dirty="0" smtClean="0"/>
              <a:t>typy krizí </a:t>
            </a:r>
            <a:r>
              <a:rPr lang="cs-CZ" dirty="0" smtClean="0"/>
              <a:t>(např. přechodové, situační, vnitřní osobní krize…)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94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2. </a:t>
            </a:r>
            <a:r>
              <a:rPr lang="en-US" dirty="0" smtClean="0"/>
              <a:t>Resilience</a:t>
            </a:r>
            <a:endParaRPr lang="cs-CZ" dirty="0"/>
          </a:p>
          <a:p>
            <a:pPr lvl="1"/>
            <a:r>
              <a:rPr lang="cs-CZ" dirty="0"/>
              <a:t>Schopnost </a:t>
            </a:r>
            <a:r>
              <a:rPr lang="cs-CZ" dirty="0" smtClean="0"/>
              <a:t>člověka zvládat stres a výrazně nepříznivé životní podmínky, schopnost být odolný vůči rizikovým faktorům </a:t>
            </a:r>
          </a:p>
          <a:p>
            <a:pPr lvl="1"/>
            <a:r>
              <a:rPr lang="cs-CZ" dirty="0" smtClean="0"/>
              <a:t>Schopnost přizpůsobovat se nastalým změnám (adaptabilita modifikovatelnost)</a:t>
            </a:r>
          </a:p>
          <a:p>
            <a:pPr lvl="1"/>
            <a:r>
              <a:rPr lang="cs-CZ" dirty="0" smtClean="0"/>
              <a:t>Je proces, který vzniká jako důsledek specifické a individuální formy interakce jedince a prostředí</a:t>
            </a:r>
          </a:p>
          <a:p>
            <a:pPr lvl="1"/>
            <a:r>
              <a:rPr lang="cs-CZ" dirty="0" smtClean="0"/>
              <a:t>Na jejím vzniku se podílí řada faktorů, které mají kumulativní charakter</a:t>
            </a:r>
          </a:p>
          <a:p>
            <a:pPr lvl="1"/>
            <a:r>
              <a:rPr lang="cs-CZ" dirty="0" smtClean="0"/>
              <a:t>Individuální míra </a:t>
            </a:r>
            <a:r>
              <a:rPr lang="cs-CZ" dirty="0" err="1" smtClean="0"/>
              <a:t>resilience</a:t>
            </a:r>
            <a:r>
              <a:rPr lang="cs-CZ" dirty="0" smtClean="0"/>
              <a:t> určuje, jak na nás vývojové krize nebo náročné životní události budou působit a jak je zhodnotíme ve smyslu dalšího vývoje, vývojových změn na úrovni psychiky</a:t>
            </a:r>
          </a:p>
          <a:p>
            <a:pPr lvl="1"/>
            <a:r>
              <a:rPr lang="cs-CZ" dirty="0" smtClean="0"/>
              <a:t>Popisujeme </a:t>
            </a:r>
            <a:r>
              <a:rPr lang="cs-CZ" b="1" dirty="0" smtClean="0"/>
              <a:t>faktory, které zvyšují pravděpodobnost </a:t>
            </a:r>
            <a:r>
              <a:rPr lang="cs-CZ" b="1" dirty="0" err="1" smtClean="0"/>
              <a:t>resilience</a:t>
            </a:r>
            <a:r>
              <a:rPr lang="cs-CZ" dirty="0" smtClean="0"/>
              <a:t> ( osobnostní, motivační, kognitivní, vztahové, komunitní, vzdělávací)</a:t>
            </a:r>
            <a:endParaRPr lang="en-US" dirty="0"/>
          </a:p>
          <a:p>
            <a:endParaRPr lang="cs-CZ" dirty="0"/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7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Teorie determinace psychického vývoje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b="1" dirty="0" err="1" smtClean="0"/>
              <a:t>nature</a:t>
            </a:r>
            <a:r>
              <a:rPr lang="cs-CZ" b="1" dirty="0" smtClean="0"/>
              <a:t> x </a:t>
            </a:r>
            <a:r>
              <a:rPr lang="cs-CZ" b="1" dirty="0" err="1" smtClean="0"/>
              <a:t>nurture</a:t>
            </a:r>
            <a:r>
              <a:rPr lang="cs-CZ" b="1" dirty="0" smtClean="0"/>
              <a:t> </a:t>
            </a:r>
          </a:p>
          <a:p>
            <a:pPr marL="0" indent="0" algn="ctr">
              <a:buNone/>
            </a:pPr>
            <a:r>
              <a:rPr lang="cs-CZ" b="1" dirty="0" smtClean="0"/>
              <a:t>biologický determinismus  x sociální determinismus</a:t>
            </a:r>
          </a:p>
          <a:p>
            <a:pPr marL="0" indent="0" algn="ctr">
              <a:buNone/>
            </a:pPr>
            <a:r>
              <a:rPr lang="cs-CZ" b="1" dirty="0"/>
              <a:t>n</a:t>
            </a:r>
            <a:r>
              <a:rPr lang="cs-CZ" b="1" dirty="0" smtClean="0"/>
              <a:t>ativistické teorie  x empiristické teorie</a:t>
            </a:r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smtClean="0">
                <a:solidFill>
                  <a:srgbClr val="FF0000"/>
                </a:solidFill>
              </a:rPr>
              <a:t>! Tabulka na str. 54 v </a:t>
            </a:r>
            <a:r>
              <a:rPr lang="cs-CZ" dirty="0" err="1" smtClean="0">
                <a:solidFill>
                  <a:srgbClr val="FF0000"/>
                </a:solidFill>
              </a:rPr>
              <a:t>Thorové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4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Co bychom  měli po přečtení str. 24 – 55 vědět?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Co je to vývoj a jak chápeme ve VP změnu?</a:t>
            </a:r>
          </a:p>
          <a:p>
            <a:r>
              <a:rPr lang="cs-CZ" dirty="0" smtClean="0"/>
              <a:t>Co přináší vývojové změny?</a:t>
            </a:r>
          </a:p>
          <a:p>
            <a:r>
              <a:rPr lang="cs-CZ" dirty="0" smtClean="0"/>
              <a:t>Jak vysvětlujeme  vzájemný vztahu učení ve vývoje ve vývojové psychologii?</a:t>
            </a:r>
          </a:p>
          <a:p>
            <a:r>
              <a:rPr lang="cs-CZ" dirty="0" smtClean="0"/>
              <a:t>Co je to psychický vývoj?</a:t>
            </a:r>
          </a:p>
          <a:p>
            <a:r>
              <a:rPr lang="cs-CZ" dirty="0" smtClean="0"/>
              <a:t>Co je to krize, jaké rozlišujeme v průběhu krize fáze?</a:t>
            </a:r>
          </a:p>
          <a:p>
            <a:r>
              <a:rPr lang="cs-CZ" dirty="0" smtClean="0"/>
              <a:t>Jaké jsou typy krizí a uv</a:t>
            </a:r>
            <a:r>
              <a:rPr lang="cs-CZ" dirty="0"/>
              <a:t>é</a:t>
            </a:r>
            <a:r>
              <a:rPr lang="cs-CZ" dirty="0" smtClean="0"/>
              <a:t>st k nim příklad.</a:t>
            </a:r>
          </a:p>
          <a:p>
            <a:r>
              <a:rPr lang="cs-CZ" dirty="0" smtClean="0"/>
              <a:t>Co je to </a:t>
            </a:r>
            <a:r>
              <a:rPr lang="cs-CZ" dirty="0" err="1" smtClean="0"/>
              <a:t>resilience</a:t>
            </a:r>
            <a:r>
              <a:rPr lang="cs-CZ" dirty="0" smtClean="0"/>
              <a:t>,  co ji ovlivňuje a posiluje?</a:t>
            </a:r>
          </a:p>
          <a:p>
            <a:r>
              <a:rPr lang="cs-CZ" dirty="0" smtClean="0"/>
              <a:t>Co determinuje ( určuje) psychický vývoj?</a:t>
            </a:r>
          </a:p>
          <a:p>
            <a:r>
              <a:rPr lang="cs-CZ" dirty="0" smtClean="0"/>
              <a:t>Jaké základní teoretické pozice rozlišujeme ve VP z hlediska porozumění determinace psychického vývoje?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7834097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RightStep">
      <a:dk1>
        <a:srgbClr val="000000"/>
      </a:dk1>
      <a:lt1>
        <a:srgbClr val="FFFFFF"/>
      </a:lt1>
      <a:dk2>
        <a:srgbClr val="393920"/>
      </a:dk2>
      <a:lt2>
        <a:srgbClr val="E2E8E3"/>
      </a:lt2>
      <a:accent1>
        <a:srgbClr val="C791C1"/>
      </a:accent1>
      <a:accent2>
        <a:srgbClr val="BC7D9B"/>
      </a:accent2>
      <a:accent3>
        <a:srgbClr val="C89498"/>
      </a:accent3>
      <a:accent4>
        <a:srgbClr val="BC937D"/>
      </a:accent4>
      <a:accent5>
        <a:srgbClr val="ADA380"/>
      </a:accent5>
      <a:accent6>
        <a:srgbClr val="9FA970"/>
      </a:accent6>
      <a:hlink>
        <a:srgbClr val="568F5C"/>
      </a:hlink>
      <a:folHlink>
        <a:srgbClr val="828282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334</Words>
  <Application>Microsoft Office PowerPoint</Application>
  <PresentationFormat>Širokoúhlá obrazovka</PresentationFormat>
  <Paragraphs>65</Paragraphs>
  <Slides>9</Slides>
  <Notes>0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Neue Haas Grotesk Text Pro</vt:lpstr>
      <vt:lpstr>AccentBoxVTI</vt:lpstr>
      <vt:lpstr>Vývojová psychologie 2020 Základní pojmy</vt:lpstr>
      <vt:lpstr>Prezentace aplikace PowerPoint</vt:lpstr>
      <vt:lpstr>Základní pojmy ve vývojové psychologii a jejich význam</vt:lpstr>
      <vt:lpstr>Co přináší vývojové změny?</vt:lpstr>
      <vt:lpstr>Psychický vývoj</vt:lpstr>
      <vt:lpstr>Klíčové mechanismy vysvětlující vývojové změny</vt:lpstr>
      <vt:lpstr>Prezentace aplikace PowerPoint</vt:lpstr>
      <vt:lpstr>Teorie determinace psychického vývoje</vt:lpstr>
      <vt:lpstr>Co bychom  měli po přečtení str. 24 – 55 vědět?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Uživatel</dc:creator>
  <cp:lastModifiedBy>Gabriela Seidlová Málková</cp:lastModifiedBy>
  <cp:revision>373</cp:revision>
  <dcterms:created xsi:type="dcterms:W3CDTF">2020-10-07T20:18:20Z</dcterms:created>
  <dcterms:modified xsi:type="dcterms:W3CDTF">2020-10-13T22:24:26Z</dcterms:modified>
</cp:coreProperties>
</file>