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2" r:id="rId4"/>
    <p:sldId id="261" r:id="rId5"/>
    <p:sldId id="258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69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96"/>
    <p:restoredTop sz="94624"/>
  </p:normalViewPr>
  <p:slideViewPr>
    <p:cSldViewPr snapToGrid="0" snapToObjects="1">
      <p:cViewPr varScale="1">
        <p:scale>
          <a:sx n="85" d="100"/>
          <a:sy n="85" d="100"/>
        </p:scale>
        <p:origin x="-78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78060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620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547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16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400954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228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92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488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694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29441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35296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20400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4C1A5E-3836-DF4E-9B73-EC37A929D7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Kultura zábavy v organizaci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9681D4F-C5E6-E041-9193-7A0CE8B958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SILVIE KONEČNÁ</a:t>
            </a:r>
          </a:p>
          <a:p>
            <a:r>
              <a:rPr lang="cs-CZ" dirty="0"/>
              <a:t>Sociologie práce</a:t>
            </a:r>
          </a:p>
        </p:txBody>
      </p:sp>
    </p:spTree>
    <p:extLst>
      <p:ext uri="{BB962C8B-B14F-4D97-AF65-F5344CB8AC3E}">
        <p14:creationId xmlns:p14="http://schemas.microsoft.com/office/powerpoint/2010/main" xmlns="" val="310901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97253DF-DEFA-6C4B-B9C8-FC0AA44D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2438400" cy="2157884"/>
          </a:xfrm>
        </p:spPr>
        <p:txBody>
          <a:bodyPr/>
          <a:lstStyle/>
          <a:p>
            <a:r>
              <a:rPr lang="cs-CZ" dirty="0"/>
              <a:t>Amazon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C19BFD9-5261-8646-BB1C-37CCC1FCC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8D25E43-ED4B-6E46-A03E-8E536B6B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342900"/>
            <a:ext cx="925829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34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CEDF46-95F0-8A47-8D33-BAE3E4CD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MATERIÁLNÍ VYBAVENÍ PRACOVIŠTĚ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C99A0A-4D36-9041-BCED-674D79204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58255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relaxační místnost, útulné vybavení kanceláří, dekorace či obecně možnost využití volného času v organizaci odpočinkem, relaxací a jiným odreagováním </a:t>
            </a:r>
          </a:p>
          <a:p>
            <a:pPr marL="285750" indent="-285750">
              <a:buFontTx/>
              <a:buChar char="-"/>
            </a:pPr>
            <a:r>
              <a:rPr lang="cs-CZ" dirty="0"/>
              <a:t>kanceláře, kde se zaměstnanci mohou bavit</a:t>
            </a:r>
          </a:p>
          <a:p>
            <a:pPr marL="285750" indent="-285750">
              <a:buFontTx/>
              <a:buChar char="-"/>
            </a:pPr>
            <a:r>
              <a:rPr lang="cs-CZ" dirty="0"/>
              <a:t>S rostoucím počtem kanceláří typu open </a:t>
            </a:r>
            <a:r>
              <a:rPr lang="cs-CZ" dirty="0" err="1"/>
              <a:t>space</a:t>
            </a:r>
            <a:r>
              <a:rPr lang="cs-CZ" dirty="0"/>
              <a:t>, je soukromé, klidné místo pro odpočinek ještě aktuálnější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F13B2816-D0EF-074E-9B44-DE194B2F666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83592"/>
            <a:ext cx="3067050" cy="2157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7DAB923-15E9-7C42-9C67-76B168EC88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2050" y="1271116"/>
            <a:ext cx="3152775" cy="2157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1BC0884-4315-384C-A920-DBD04347F9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0937" y="3629025"/>
            <a:ext cx="4932363" cy="301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5171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ECCCA9-B163-584F-90E5-ACC41410D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23DA282A-0A2A-DA42-BE4C-7FEB7A187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536605"/>
            <a:ext cx="5211762" cy="347363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ED764F1F-8424-A444-B74E-AEE1A0F79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3B95903-6F25-B14F-B0B5-2410DB0A0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3350"/>
            <a:ext cx="5041900" cy="31471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5B7E62C-D46F-9641-B8FF-9AECBE5D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3429000"/>
            <a:ext cx="5041900" cy="33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14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5981B8-C575-8544-8CB4-5981F77C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Gamifikace</a:t>
            </a:r>
            <a:r>
              <a:rPr lang="cs-CZ" dirty="0"/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64D082F0-271D-5B42-9149-39AEC94B4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888" y="220897"/>
            <a:ext cx="5211762" cy="345075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AEEC2CA-4578-734A-BFFE-BECCBB001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4076700" cy="3011056"/>
          </a:xfrm>
        </p:spPr>
        <p:txBody>
          <a:bodyPr>
            <a:normAutofit/>
          </a:bodyPr>
          <a:lstStyle/>
          <a:p>
            <a:r>
              <a:rPr lang="cs-CZ" dirty="0"/>
              <a:t>= využívání „herních principů v neherním prostředí, aby bylo více zábavné a poutavé“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externí a interní </a:t>
            </a:r>
            <a:r>
              <a:rPr lang="cs-CZ" dirty="0" err="1"/>
              <a:t>gamifikace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herních strategie pro zaměstnance  </a:t>
            </a:r>
          </a:p>
          <a:p>
            <a:pPr marL="285750" indent="-285750">
              <a:buFontTx/>
              <a:buChar char="-"/>
            </a:pPr>
            <a:r>
              <a:rPr lang="cs-CZ" dirty="0"/>
              <a:t>sbírání bodů, úspěchů, postupování do vyšších úrovní (</a:t>
            </a:r>
            <a:r>
              <a:rPr lang="cs-CZ" dirty="0" err="1"/>
              <a:t>levelů</a:t>
            </a:r>
            <a:r>
              <a:rPr lang="cs-CZ" dirty="0"/>
              <a:t>), plnění misí a různých soutěží nebo vytváření žebříčků (</a:t>
            </a:r>
            <a:r>
              <a:rPr lang="cs-CZ" dirty="0" err="1"/>
              <a:t>leadeboards</a:t>
            </a:r>
            <a:r>
              <a:rPr lang="cs-CZ" dirty="0"/>
              <a:t>) – přehledových tabulek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29B47A5-8629-F349-A4B4-DA32BEF6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417195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58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0874BC-B1E1-5B42-9541-335A51AB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Nepracovní aktivity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72EDB751-77D4-3D48-B875-839FABECB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7315" y="1289048"/>
            <a:ext cx="2994685" cy="2139952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22EE7B0-94DE-3A42-85BE-915B436BF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4406900" cy="301105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 err="1"/>
              <a:t>teambuilding</a:t>
            </a:r>
            <a:r>
              <a:rPr lang="cs-CZ" dirty="0"/>
              <a:t>, workshopy a jiné vzdělávací, </a:t>
            </a:r>
            <a:r>
              <a:rPr lang="cs-CZ" dirty="0" err="1"/>
              <a:t>seberozvíjející</a:t>
            </a:r>
            <a:r>
              <a:rPr lang="cs-CZ" dirty="0"/>
              <a:t> nebo sebepoznávací aktivit, firemní snídaně/obědy/večeře apod..</a:t>
            </a:r>
          </a:p>
          <a:p>
            <a:pPr marL="285750" indent="-285750">
              <a:buFontTx/>
              <a:buChar char="-"/>
            </a:pPr>
            <a:r>
              <a:rPr lang="cs-CZ" dirty="0"/>
              <a:t>pořádající se za účelem navázání nových vztahů, posílení těch stávajících či k budování úspěšných týmů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6976D2-CCA1-2B40-846B-BF777F802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40" y="133348"/>
            <a:ext cx="3476695" cy="23806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06BC149-F224-EF4A-9EB9-CEFF15F78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24" y="3596454"/>
            <a:ext cx="5449120" cy="31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58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256CCE-983D-DB44-A90E-84184A333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/>
              <a:t>Styl komunikace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6900F5BF-DF7E-9746-B81A-31A19B942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5138" y="4232009"/>
            <a:ext cx="5211762" cy="2417827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6643BFB-FE39-A645-B770-BB71C3E63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4483100" cy="301105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cs-CZ"/>
              <a:t>styl vnitrofiremní komunikace</a:t>
            </a:r>
          </a:p>
          <a:p>
            <a:pPr marL="285750" indent="-285750">
              <a:buFontTx/>
              <a:buChar char="-"/>
            </a:pPr>
            <a:r>
              <a:rPr lang="cs-CZ"/>
              <a:t>dotváří celkovou podobu kultury zábavy v dané organizaci</a:t>
            </a:r>
          </a:p>
          <a:p>
            <a:pPr marL="285750" indent="-285750">
              <a:buFontTx/>
              <a:buChar char="-"/>
            </a:pPr>
            <a:r>
              <a:rPr lang="cs-CZ"/>
              <a:t>neformální komunikační kanály většinou vytvářejí pevnější vztahy a přispívají k pozitivní a uvolněné atmosféře na pracovišti </a:t>
            </a:r>
          </a:p>
          <a:p>
            <a:pPr marL="285750" indent="-285750">
              <a:buFontTx/>
              <a:buChar char="-"/>
            </a:pPr>
            <a:r>
              <a:rPr lang="cs-CZ"/>
              <a:t>nástěnky aktuálních nálad jednotlivých členů organizace („Mood boards“), vtipné pojmenování zasedacích místností apod…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B658E0D-7291-BB4C-BA03-1261BEE9BA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8" t="4033" r="9699" b="5107"/>
          <a:stretch/>
        </p:blipFill>
        <p:spPr bwMode="auto">
          <a:xfrm>
            <a:off x="5655469" y="208164"/>
            <a:ext cx="2649538" cy="3872357"/>
          </a:xfrm>
          <a:prstGeom prst="round2DiagRect">
            <a:avLst>
              <a:gd name="adj1" fmla="val 16667"/>
              <a:gd name="adj2" fmla="val 0"/>
            </a:avLst>
          </a:prstGeom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98288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F92C3E-649C-914C-B081-56D9515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251495"/>
            <a:ext cx="9612971" cy="1396684"/>
          </a:xfrm>
        </p:spPr>
        <p:txBody>
          <a:bodyPr/>
          <a:lstStyle/>
          <a:p>
            <a:r>
              <a:rPr lang="cs-CZ" dirty="0"/>
              <a:t>přínos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975555"/>
            <a:ext cx="9612971" cy="3697111"/>
          </a:xfrm>
        </p:spPr>
        <p:txBody>
          <a:bodyPr>
            <a:normAutofit/>
          </a:bodyPr>
          <a:lstStyle/>
          <a:p>
            <a:pPr marL="800100" lvl="1" indent="-342900">
              <a:buFontTx/>
              <a:buChar char="-"/>
            </a:pPr>
            <a:r>
              <a:rPr lang="cs-CZ" i="0" dirty="0"/>
              <a:t>pozitivní: 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méně ve stresu, snížení pocitu úzkosti, zmírnění nudy, vyšší a pozitivnější úroveň příslušnosti k organizaci, vyšší kreativita, silnější vzájemná důvěra a přátelství mezi zaměstnanci, snížení fluktuace zaměstnanců, úbytek absentismu či zvýšení produktivity práce a zaměstnanecké spokojenosti </a:t>
            </a:r>
            <a:endParaRPr lang="cs-CZ" i="0" dirty="0"/>
          </a:p>
          <a:p>
            <a:pPr marL="800100" lvl="1" indent="-342900">
              <a:buFontTx/>
              <a:buChar char="-"/>
            </a:pPr>
            <a:r>
              <a:rPr lang="cs-CZ" i="0" dirty="0"/>
              <a:t>negativní: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Značná finanční zátěž, časová zátěž, nižší respekt mezi spolupracovníky, zásah do soukromí zaměstnanců, vyšší nehodovost, prostor pro sexuální obtěžování, „</a:t>
            </a:r>
            <a:r>
              <a:rPr lang="cs-CZ" i="1" dirty="0"/>
              <a:t>to, co je vtipné a zábavné pro jednoho, nemusí být vtipné a zábavné pro toho druhého“</a:t>
            </a:r>
          </a:p>
          <a:p>
            <a:pPr marL="1257300" lvl="2" indent="-342900">
              <a:buFontTx/>
              <a:buChar char="-"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6863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175AAA-E8E1-FC46-A518-A5303AC3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793044"/>
          </a:xfrm>
        </p:spPr>
        <p:txBody>
          <a:bodyPr/>
          <a:lstStyle/>
          <a:p>
            <a:r>
              <a:rPr lang="cs-CZ" dirty="0"/>
              <a:t>Obsah: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3AC2DDB-8193-4A46-8C9E-18DF8B670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C2927BCE-DAFB-434B-8FDB-196E602AF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1478844"/>
            <a:ext cx="3855720" cy="486480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Kultura</a:t>
            </a:r>
          </a:p>
          <a:p>
            <a:pPr marL="285750" indent="-285750">
              <a:buFontTx/>
              <a:buChar char="-"/>
            </a:pPr>
            <a:r>
              <a:rPr lang="cs-CZ" dirty="0"/>
              <a:t>Organizace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Organizační kultura</a:t>
            </a:r>
          </a:p>
          <a:p>
            <a:pPr marL="285750" indent="-285750">
              <a:buFontTx/>
              <a:buChar char="-"/>
            </a:pPr>
            <a:r>
              <a:rPr lang="cs-CZ" dirty="0"/>
              <a:t>Kultura zábavy (v organizaci)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Přínos (pozitivní/negativní)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605EC9B-C955-8A4D-8480-CDF240B6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4" t="16335" r="25347" b="4648"/>
          <a:stretch/>
        </p:blipFill>
        <p:spPr>
          <a:xfrm>
            <a:off x="9352184" y="61417"/>
            <a:ext cx="2839816" cy="35004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81134FD-AC48-044F-B034-70111842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883" y="4470956"/>
            <a:ext cx="3680178" cy="24534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D63B859-2233-1841-9ADD-47A7AF48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83" y="3429000"/>
            <a:ext cx="3548239" cy="17741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93EBFD2-A4BB-1345-BD7C-5287904B7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20" y="209897"/>
            <a:ext cx="3964410" cy="292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24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F92C3E-649C-914C-B081-56D9515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251495"/>
            <a:ext cx="9612971" cy="1396684"/>
          </a:xfrm>
        </p:spPr>
        <p:txBody>
          <a:bodyPr/>
          <a:lstStyle/>
          <a:p>
            <a:r>
              <a:rPr lang="cs-CZ" dirty="0"/>
              <a:t>kultura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975556"/>
            <a:ext cx="9612971" cy="3384096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dirty="0"/>
              <a:t>centrální kategorie společenských věd</a:t>
            </a:r>
          </a:p>
          <a:p>
            <a:pPr marL="342900" indent="-342900" algn="l">
              <a:buFontTx/>
              <a:buChar char="-"/>
            </a:pPr>
            <a:r>
              <a:rPr lang="cs-CZ" sz="2000" i="1" dirty="0"/>
              <a:t>„specifický lidský způsob organizace, realizace a rozvoje činností, objektivovaný ve výsledcích fyzické a duševní práce“</a:t>
            </a:r>
            <a:r>
              <a:rPr lang="cs-CZ" sz="2000" dirty="0"/>
              <a:t> </a:t>
            </a:r>
            <a:r>
              <a:rPr lang="cs-CZ" sz="1100" dirty="0"/>
              <a:t>(VELKÝ SOCIOLOGICKÝ SLOVNÍK: </a:t>
            </a:r>
            <a:r>
              <a:rPr lang="cs-CZ" sz="1200" dirty="0"/>
              <a:t>Linhart, Vodáková, &amp; Petrusek, 1996, s. 547)</a:t>
            </a:r>
          </a:p>
          <a:p>
            <a:pPr marL="342900" indent="-342900" algn="l">
              <a:buFontTx/>
              <a:buChar char="-"/>
            </a:pPr>
            <a:r>
              <a:rPr lang="cs-CZ" b="1" dirty="0"/>
              <a:t>kultura je produktem člověka </a:t>
            </a:r>
          </a:p>
          <a:p>
            <a:pPr marL="800100" lvl="1" indent="-342900">
              <a:buFontTx/>
              <a:buChar char="-"/>
            </a:pPr>
            <a:r>
              <a:rPr lang="cs-CZ" dirty="0"/>
              <a:t>zahrnuje v sobě po generace předávané příběhy, mýty, artefakty ať umělecké či řemeslné povahy, budovy, zákony, rituály, zvyky či instituce apod.</a:t>
            </a:r>
            <a:endParaRPr lang="cs-CZ" b="1" dirty="0"/>
          </a:p>
          <a:p>
            <a:pPr marL="342900" indent="-342900" algn="l">
              <a:buFontTx/>
              <a:buChar char="-"/>
            </a:pPr>
            <a:r>
              <a:rPr lang="cs-CZ" b="1" dirty="0"/>
              <a:t>kolektivní jev</a:t>
            </a:r>
          </a:p>
          <a:p>
            <a:pPr marL="342900" indent="-342900" algn="l">
              <a:buFontTx/>
              <a:buChar char="-"/>
            </a:pPr>
            <a:r>
              <a:rPr lang="cs-CZ" b="1" dirty="0"/>
              <a:t>sociální řád</a:t>
            </a:r>
          </a:p>
        </p:txBody>
      </p:sp>
    </p:spTree>
    <p:extLst>
      <p:ext uri="{BB962C8B-B14F-4D97-AF65-F5344CB8AC3E}">
        <p14:creationId xmlns:p14="http://schemas.microsoft.com/office/powerpoint/2010/main" xmlns="" val="199578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F92C3E-649C-914C-B081-56D9515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251495"/>
            <a:ext cx="9612971" cy="1396684"/>
          </a:xfrm>
        </p:spPr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975556"/>
            <a:ext cx="9612971" cy="338409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vznikla za účelem lepšího, efektivnějšího a snazšího uspokojování lidských potřeb </a:t>
            </a:r>
          </a:p>
          <a:p>
            <a:pPr marL="342900" indent="-342900" algn="l">
              <a:buFontTx/>
              <a:buChar char="-"/>
            </a:pPr>
            <a:r>
              <a:rPr lang="cs-CZ" sz="2000" i="1" dirty="0"/>
              <a:t>„sociální jev či útvar založený na plánovité koordinaci skupinových aktivit, kontinuálně fungující v důsledku dělby práce a hierarchie autority a směřující k dosažení společného cíle“</a:t>
            </a:r>
            <a:r>
              <a:rPr lang="cs-CZ" sz="2000" dirty="0"/>
              <a:t> </a:t>
            </a:r>
            <a:r>
              <a:rPr lang="cs-CZ" sz="1100" dirty="0"/>
              <a:t>(VELKÝ SOCIOLOGICKÝ SLOVNÍK: Linhart, Vodáková, &amp; Petrusek, 1996, s. 723) 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Utilita!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257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F92C3E-649C-914C-B081-56D9515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251495"/>
            <a:ext cx="9612971" cy="1396684"/>
          </a:xfrm>
        </p:spPr>
        <p:txBody>
          <a:bodyPr/>
          <a:lstStyle/>
          <a:p>
            <a:r>
              <a:rPr lang="cs-CZ" dirty="0"/>
              <a:t>Organizační kultura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975556"/>
            <a:ext cx="9612971" cy="338409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/>
              <a:t>další pojmy: podniková kultura, firemní kultura 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Interpretativní (symbolický) přístup</a:t>
            </a:r>
          </a:p>
          <a:p>
            <a:pPr marL="800100" lvl="1" indent="-342900">
              <a:buFontTx/>
              <a:buChar char="-"/>
            </a:pPr>
            <a:r>
              <a:rPr lang="cs-CZ" dirty="0"/>
              <a:t>kultura organizace jako výčet symbolických akcí a symbolického jednání, které vytváří a zároveň udržuje smysl organizace 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Objektivistický (funkcionalistický) přístup</a:t>
            </a:r>
          </a:p>
          <a:p>
            <a:pPr marL="800100" lvl="1" indent="-342900">
              <a:buFontTx/>
              <a:buChar char="-"/>
            </a:pPr>
            <a:r>
              <a:rPr lang="cs-CZ" dirty="0"/>
              <a:t>organizační kultura jako součást organizace 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Edgar H. </a:t>
            </a:r>
            <a:r>
              <a:rPr lang="cs-CZ" dirty="0" err="1"/>
              <a:t>Schein</a:t>
            </a:r>
            <a:r>
              <a:rPr lang="cs-CZ" dirty="0"/>
              <a:t> – třístupňový model org. kultury</a:t>
            </a:r>
          </a:p>
          <a:p>
            <a:pPr marL="342900" indent="-342900" algn="l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8787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245FC1-669A-4558-8341-5A7148C77A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F2D3FC59-9FB9-48FC-8D66-9ACDB840E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7D0D12F-DDEA-45FE-91AE-E35A03B651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600175-39F0-43C7-8405-DD4579CF7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AE18BD5-4EF2-8F4F-B7AB-AE80F0AA34C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4" t="3307" r="24438" b="2998"/>
          <a:stretch/>
        </p:blipFill>
        <p:spPr bwMode="auto">
          <a:xfrm>
            <a:off x="811979" y="640080"/>
            <a:ext cx="3976571" cy="557784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DEB46E1F-0372-4440-887E-8B147731B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8006" y="1354667"/>
            <a:ext cx="5607906" cy="536786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3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2000" kern="1200" baseline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Artefakty</a:t>
            </a:r>
            <a:r>
              <a:rPr lang="en-US" sz="20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cs-CZ" sz="2000" dirty="0"/>
              <a:t>jevy, které člověk vidí, slyší a cítí, když 	narazí na novou skupinu s neznámou 	kulturou</a:t>
            </a:r>
          </a:p>
          <a:p>
            <a:pPr algn="l"/>
            <a:endParaRPr lang="en-US" sz="2000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Hodnoty</a:t>
            </a:r>
            <a:r>
              <a:rPr lang="en-US" sz="2000" dirty="0"/>
              <a:t> a </a:t>
            </a:r>
            <a:r>
              <a:rPr lang="en-US" sz="2000" dirty="0" err="1"/>
              <a:t>normy</a:t>
            </a:r>
            <a:r>
              <a:rPr lang="en-US" sz="2000" dirty="0"/>
              <a:t> - </a:t>
            </a:r>
            <a:r>
              <a:rPr lang="cs-CZ" sz="2000" dirty="0"/>
              <a:t>jakékoliv hodnoty, přesvědčení 	či normy, kterým se lidé v organizaci učí a 	které odráží něčí původní hodnoty a 	přesvědčení </a:t>
            </a:r>
          </a:p>
          <a:p>
            <a:pPr algn="l"/>
            <a:endParaRPr lang="cs-CZ" sz="2000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cs-CZ" sz="2000" dirty="0"/>
              <a:t>- Základní předpoklady - neuvědomované názory a 	myšlenky neboli zafixované představy o 	fungování reality, které lidé považují za 	zcela samozřejmé, pravdivé a 	nezpochybnitelné </a:t>
            </a:r>
            <a:endParaRPr lang="en-US" sz="2000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16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F92C3E-649C-914C-B081-56D9515A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251495"/>
            <a:ext cx="9612971" cy="1396684"/>
          </a:xfrm>
        </p:spPr>
        <p:txBody>
          <a:bodyPr/>
          <a:lstStyle/>
          <a:p>
            <a:r>
              <a:rPr lang="cs-CZ" dirty="0"/>
              <a:t>Kultura zábavy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53E9D2-47E3-1942-AB71-1B052AAA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025" y="1975555"/>
            <a:ext cx="9612971" cy="3697111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dirty="0"/>
              <a:t>zábava – standardně považována jako náplň volného času (zaměstnání se stalo místem vážnosti)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Kultura zábavy:</a:t>
            </a:r>
          </a:p>
          <a:p>
            <a:pPr marL="800100" lvl="1" indent="-342900">
              <a:buFontTx/>
              <a:buChar char="-"/>
            </a:pPr>
            <a:r>
              <a:rPr lang="cs-CZ" i="0" dirty="0"/>
              <a:t>80. léta 20. století</a:t>
            </a:r>
          </a:p>
          <a:p>
            <a:pPr marL="800100" lvl="1" indent="-342900">
              <a:buFontTx/>
              <a:buChar char="-"/>
            </a:pPr>
            <a:r>
              <a:rPr lang="cs-CZ" i="0" dirty="0"/>
              <a:t>pojmy - „</a:t>
            </a:r>
            <a:r>
              <a:rPr lang="en-GB" i="0" dirty="0"/>
              <a:t>culture of fun</a:t>
            </a:r>
            <a:r>
              <a:rPr lang="cs-CZ" i="0" dirty="0"/>
              <a:t>“, „</a:t>
            </a:r>
            <a:r>
              <a:rPr lang="en-GB" i="0" dirty="0"/>
              <a:t>a fun work environment</a:t>
            </a:r>
            <a:r>
              <a:rPr lang="cs-CZ" i="0" dirty="0"/>
              <a:t>“, </a:t>
            </a:r>
            <a:r>
              <a:rPr lang="en-GB" i="0" dirty="0"/>
              <a:t>„fun workplace“, </a:t>
            </a:r>
            <a:r>
              <a:rPr lang="cs-CZ" i="0" dirty="0"/>
              <a:t>„positive </a:t>
            </a:r>
            <a:r>
              <a:rPr lang="en-GB" i="0" dirty="0"/>
              <a:t>culture“, </a:t>
            </a:r>
            <a:r>
              <a:rPr lang="cs-CZ" i="0" dirty="0"/>
              <a:t>„</a:t>
            </a:r>
            <a:r>
              <a:rPr lang="en-GB" i="0" dirty="0"/>
              <a:t>organizational play“, </a:t>
            </a:r>
            <a:r>
              <a:rPr lang="cs-CZ" i="0" dirty="0"/>
              <a:t>„</a:t>
            </a:r>
            <a:r>
              <a:rPr lang="cs-CZ" i="0" dirty="0" err="1"/>
              <a:t>happiness</a:t>
            </a:r>
            <a:r>
              <a:rPr lang="cs-CZ" i="0" dirty="0"/>
              <a:t> management“ </a:t>
            </a:r>
          </a:p>
          <a:p>
            <a:pPr marL="800100" lvl="1" indent="-342900">
              <a:buFontTx/>
              <a:buChar char="-"/>
            </a:pPr>
            <a:r>
              <a:rPr lang="cs-CZ" dirty="0"/>
              <a:t>„kultury zábavy v organizačním prostředí nejsou nutně zábavné samy o sobě, ale mají za úkol vytvořit kontext, v němž zábavné zážitky mohou pravděpodobněji vznikat“ </a:t>
            </a:r>
            <a:r>
              <a:rPr lang="cs-CZ" sz="1100" dirty="0"/>
              <a:t>(Peter Fleming)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3606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02E9F6-9819-FF4C-B4BB-AD96D27A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KODEX OBLÉKÁNÍ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7CBA47B3-AF38-7345-885F-ED08265AC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62912"/>
            <a:ext cx="5211762" cy="293595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BED64802-54F1-2349-9662-44662CC31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01333"/>
            <a:ext cx="3855720" cy="366606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silně závislý na organizační kultuře či na oboru, ve kterém se daná organizace pohybuje </a:t>
            </a:r>
          </a:p>
          <a:p>
            <a:pPr marL="285750" indent="-285750">
              <a:buFontTx/>
              <a:buChar char="-"/>
            </a:pPr>
            <a:r>
              <a:rPr lang="cs-CZ" dirty="0"/>
              <a:t>míra formálnosti kodexu oblékání je dána mírou kontaktu zaměstnanců s veřejností, a proto potřebnou reprezentativností </a:t>
            </a:r>
          </a:p>
          <a:p>
            <a:pPr marL="285750" indent="-285750">
              <a:buFontTx/>
              <a:buChar char="-"/>
            </a:pPr>
            <a:r>
              <a:rPr lang="cs-CZ" dirty="0"/>
              <a:t>NEFORMÁLNÍ RITUÁLY – „</a:t>
            </a:r>
            <a:r>
              <a:rPr lang="cs-CZ" dirty="0" err="1"/>
              <a:t>Casual</a:t>
            </a:r>
            <a:r>
              <a:rPr lang="cs-CZ" dirty="0"/>
              <a:t> </a:t>
            </a:r>
            <a:r>
              <a:rPr lang="cs-CZ" dirty="0" err="1"/>
              <a:t>Fridays</a:t>
            </a:r>
            <a:r>
              <a:rPr lang="cs-CZ" dirty="0"/>
              <a:t>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67B1837-9EC5-B546-91F8-EA470FFCC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" t="4077" r="5462" b="9367"/>
          <a:stretch/>
        </p:blipFill>
        <p:spPr>
          <a:xfrm>
            <a:off x="5657849" y="3295649"/>
            <a:ext cx="6381751" cy="32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36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48608D-128D-6B40-90E6-608BF04F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DOMÁCÍ MAZLÍČCI NA PRACOVIŠTI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5EDC4CBC-44A6-D14D-A14F-9014CB1A3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138" y="209780"/>
            <a:ext cx="4672328" cy="301105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58D2BD5-AAC3-8246-9DB1-D36908E9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DOG/PET FRIENDLY kanceláře</a:t>
            </a:r>
          </a:p>
          <a:p>
            <a:pPr marL="285750" indent="-285750">
              <a:buFontTx/>
              <a:buChar char="-"/>
            </a:pPr>
            <a:r>
              <a:rPr lang="cs-CZ" dirty="0"/>
              <a:t>hojně využívaným benefitem v organizacích s rozvinutou kulturou zábavy </a:t>
            </a:r>
          </a:p>
          <a:p>
            <a:pPr marL="285750" indent="-285750">
              <a:buFontTx/>
              <a:buChar char="-"/>
            </a:pPr>
            <a:r>
              <a:rPr lang="cs-CZ" dirty="0"/>
              <a:t>mohou sloužit jako sociální podpora, odbourávání stresu, nižší úroveň deprese, lepší pracovní výkonností a všeobecný </a:t>
            </a:r>
            <a:r>
              <a:rPr lang="cs-CZ" dirty="0" err="1"/>
              <a:t>wellbeing</a:t>
            </a:r>
            <a:r>
              <a:rPr lang="cs-CZ" dirty="0"/>
              <a:t> zaměstnanců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60B24D6-8D60-6A4C-937C-1D326A8EA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99" y="3789331"/>
            <a:ext cx="4296147" cy="28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785871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říznutí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436</Words>
  <Application>Microsoft Office PowerPoint</Application>
  <PresentationFormat>Vlastní</PresentationFormat>
  <Paragraphs>69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Oříznutí</vt:lpstr>
      <vt:lpstr>Kultura zábavy v organizaci</vt:lpstr>
      <vt:lpstr>Obsah:</vt:lpstr>
      <vt:lpstr>kultura</vt:lpstr>
      <vt:lpstr>Organizace</vt:lpstr>
      <vt:lpstr>Organizační kultura</vt:lpstr>
      <vt:lpstr>Snímek 6</vt:lpstr>
      <vt:lpstr>Kultura zábavy</vt:lpstr>
      <vt:lpstr>KODEX OBLÉKÁNÍ</vt:lpstr>
      <vt:lpstr>DOMÁCÍ MAZLÍČCI NA PRACOVIŠTI</vt:lpstr>
      <vt:lpstr>Amazon</vt:lpstr>
      <vt:lpstr>MATERIÁLNÍ VYBAVENÍ PRACOVIŠTĚ</vt:lpstr>
      <vt:lpstr>Snímek 12</vt:lpstr>
      <vt:lpstr>Gamifikace </vt:lpstr>
      <vt:lpstr>Nepracovní aktivity</vt:lpstr>
      <vt:lpstr>Styl komunikace</vt:lpstr>
      <vt:lpstr>přínos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Kultura zábavy v organizaci</dc:title>
  <dc:creator>Silvie Konečná</dc:creator>
  <cp:lastModifiedBy>Kuchar</cp:lastModifiedBy>
  <cp:revision>15</cp:revision>
  <dcterms:created xsi:type="dcterms:W3CDTF">2019-10-31T10:41:49Z</dcterms:created>
  <dcterms:modified xsi:type="dcterms:W3CDTF">2020-09-26T09:15:20Z</dcterms:modified>
</cp:coreProperties>
</file>